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Lato"/>
      <p:regular r:id="rId23"/>
      <p:bold r:id="rId24"/>
      <p:italic r:id="rId25"/>
      <p:boldItalic r:id="rId26"/>
    </p:embeddedFont>
    <p:embeddedFont>
      <p:font typeface="Lora"/>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Lora-bold.fntdata"/><Relationship Id="rId27" Type="http://schemas.openxmlformats.org/officeDocument/2006/relationships/font" Target="fonts/Lor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Lora-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43a1601d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43a1601d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43a1601d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43a1601d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43a1601d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43a1601d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43a1601d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43a1601d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43a1600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43a1600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43a160037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43a160037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43a160037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43a160037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43a16003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43a16003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43a160037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43a160037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43a160037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43a160037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43a16003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43a16003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43a1601d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43a1601d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601925"/>
            <a:ext cx="8520600" cy="14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dk1"/>
                </a:solidFill>
                <a:latin typeface="Lora"/>
                <a:ea typeface="Lora"/>
                <a:cs typeface="Lora"/>
                <a:sym typeface="Lora"/>
              </a:rPr>
              <a:t>CPU SCHEDULING ALGORITHM</a:t>
            </a:r>
            <a:endParaRPr b="1">
              <a:solidFill>
                <a:schemeClr val="dk1"/>
              </a:solidFill>
              <a:latin typeface="Lora"/>
              <a:ea typeface="Lora"/>
              <a:cs typeface="Lora"/>
              <a:sym typeface="Lora"/>
            </a:endParaRPr>
          </a:p>
        </p:txBody>
      </p:sp>
      <p:sp>
        <p:nvSpPr>
          <p:cNvPr id="65" name="Google Shape;65;p13"/>
          <p:cNvSpPr txBox="1"/>
          <p:nvPr>
            <p:ph idx="1" type="subTitle"/>
          </p:nvPr>
        </p:nvSpPr>
        <p:spPr>
          <a:xfrm>
            <a:off x="4500950" y="3550475"/>
            <a:ext cx="4500600" cy="131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F3F3F3"/>
                </a:solidFill>
              </a:rPr>
              <a:t>By-</a:t>
            </a:r>
            <a:endParaRPr>
              <a:solidFill>
                <a:srgbClr val="F3F3F3"/>
              </a:solidFill>
            </a:endParaRPr>
          </a:p>
          <a:p>
            <a:pPr indent="0" lvl="0" marL="0" rtl="0" algn="l">
              <a:spcBef>
                <a:spcPts val="0"/>
              </a:spcBef>
              <a:spcAft>
                <a:spcPts val="0"/>
              </a:spcAft>
              <a:buNone/>
            </a:pPr>
            <a:r>
              <a:rPr lang="en-GB">
                <a:solidFill>
                  <a:srgbClr val="F3F3F3"/>
                </a:solidFill>
              </a:rPr>
              <a:t>N Prabhu(1BM19IS096)</a:t>
            </a:r>
            <a:endParaRPr>
              <a:solidFill>
                <a:srgbClr val="F3F3F3"/>
              </a:solidFill>
            </a:endParaRPr>
          </a:p>
          <a:p>
            <a:pPr indent="0" lvl="0" marL="0" rtl="0" algn="l">
              <a:spcBef>
                <a:spcPts val="0"/>
              </a:spcBef>
              <a:spcAft>
                <a:spcPts val="0"/>
              </a:spcAft>
              <a:buNone/>
            </a:pPr>
            <a:r>
              <a:rPr lang="en-GB">
                <a:solidFill>
                  <a:srgbClr val="F3F3F3"/>
                </a:solidFill>
              </a:rPr>
              <a:t>Manjunath kallatti (1BM19IS086)</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a:blip r:embed="rId3">
            <a:alphaModFix/>
          </a:blip>
          <a:stretch>
            <a:fillRect/>
          </a:stretch>
        </p:blipFill>
        <p:spPr>
          <a:xfrm>
            <a:off x="0" y="0"/>
            <a:ext cx="9144001"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3"/>
          <p:cNvPicPr preferRelativeResize="0"/>
          <p:nvPr/>
        </p:nvPicPr>
        <p:blipFill>
          <a:blip r:embed="rId3">
            <a:alphaModFix/>
          </a:blip>
          <a:stretch>
            <a:fillRect/>
          </a:stretch>
        </p:blipFill>
        <p:spPr>
          <a:xfrm>
            <a:off x="0" y="0"/>
            <a:ext cx="9144001"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nvSpPr>
        <p:spPr>
          <a:xfrm>
            <a:off x="1566900" y="1565400"/>
            <a:ext cx="6205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6000">
                <a:solidFill>
                  <a:schemeClr val="dk1"/>
                </a:solidFill>
                <a:latin typeface="Comic Sans MS"/>
                <a:ea typeface="Comic Sans MS"/>
                <a:cs typeface="Comic Sans MS"/>
                <a:sym typeface="Comic Sans MS"/>
              </a:rPr>
              <a:t>THANK YOU</a:t>
            </a:r>
            <a:r>
              <a:rPr lang="en-GB" sz="6000">
                <a:solidFill>
                  <a:schemeClr val="dk1"/>
                </a:solidFill>
                <a:latin typeface="Comic Sans MS"/>
                <a:ea typeface="Comic Sans MS"/>
                <a:cs typeface="Comic Sans MS"/>
                <a:sym typeface="Comic Sans MS"/>
              </a:rPr>
              <a:t>😄</a:t>
            </a:r>
            <a:endParaRPr sz="6000">
              <a:solidFill>
                <a:schemeClr val="dk1"/>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14"/>
          <p:cNvSpPr txBox="1"/>
          <p:nvPr>
            <p:ph type="title"/>
          </p:nvPr>
        </p:nvSpPr>
        <p:spPr>
          <a:xfrm>
            <a:off x="311700" y="361325"/>
            <a:ext cx="8520600" cy="9003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720">
                <a:latin typeface="Comic Sans MS"/>
                <a:ea typeface="Comic Sans MS"/>
                <a:cs typeface="Comic Sans MS"/>
                <a:sym typeface="Comic Sans MS"/>
              </a:rPr>
              <a:t>Problem Statement</a:t>
            </a:r>
            <a:endParaRPr sz="4720">
              <a:latin typeface="Comic Sans MS"/>
              <a:ea typeface="Comic Sans MS"/>
              <a:cs typeface="Comic Sans MS"/>
              <a:sym typeface="Comic Sans MS"/>
            </a:endParaRPr>
          </a:p>
          <a:p>
            <a:pPr indent="0" lvl="0" marL="0" rtl="0" algn="ctr">
              <a:spcBef>
                <a:spcPts val="0"/>
              </a:spcBef>
              <a:spcAft>
                <a:spcPts val="0"/>
              </a:spcAft>
              <a:buSzPts val="990"/>
              <a:buNone/>
            </a:pPr>
            <a:r>
              <a:rPr lang="en-GB" sz="4720"/>
              <a:t>	</a:t>
            </a:r>
            <a:endParaRPr sz="4720"/>
          </a:p>
        </p:txBody>
      </p:sp>
      <p:sp>
        <p:nvSpPr>
          <p:cNvPr id="71" name="Google Shape;71;p14"/>
          <p:cNvSpPr txBox="1"/>
          <p:nvPr/>
        </p:nvSpPr>
        <p:spPr>
          <a:xfrm>
            <a:off x="346050" y="2034400"/>
            <a:ext cx="8451900" cy="22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dk1"/>
                </a:solidFill>
                <a:latin typeface="Lato"/>
                <a:ea typeface="Lato"/>
                <a:cs typeface="Lato"/>
                <a:sym typeface="Lato"/>
              </a:rPr>
              <a:t>CPU SCHEDULING </a:t>
            </a:r>
            <a:endParaRPr sz="2200">
              <a:solidFill>
                <a:schemeClr val="dk1"/>
              </a:solidFill>
              <a:latin typeface="Lato"/>
              <a:ea typeface="Lato"/>
              <a:cs typeface="Lato"/>
              <a:sym typeface="Lato"/>
            </a:endParaRPr>
          </a:p>
          <a:p>
            <a:pPr indent="0" lvl="0" marL="0" rtl="0" algn="l">
              <a:spcBef>
                <a:spcPts val="0"/>
              </a:spcBef>
              <a:spcAft>
                <a:spcPts val="0"/>
              </a:spcAft>
              <a:buNone/>
            </a:pPr>
            <a:r>
              <a:t/>
            </a:r>
            <a:endParaRPr sz="2200">
              <a:solidFill>
                <a:schemeClr val="dk1"/>
              </a:solidFill>
              <a:latin typeface="Lato"/>
              <a:ea typeface="Lato"/>
              <a:cs typeface="Lato"/>
              <a:sym typeface="Lato"/>
            </a:endParaRPr>
          </a:p>
          <a:p>
            <a:pPr indent="-368300" lvl="0" marL="457200" rtl="0" algn="l">
              <a:spcBef>
                <a:spcPts val="0"/>
              </a:spcBef>
              <a:spcAft>
                <a:spcPts val="0"/>
              </a:spcAft>
              <a:buClr>
                <a:schemeClr val="dk1"/>
              </a:buClr>
              <a:buSzPts val="2200"/>
              <a:buFont typeface="Lato"/>
              <a:buChar char="●"/>
            </a:pPr>
            <a:r>
              <a:rPr lang="en-GB" sz="2200">
                <a:solidFill>
                  <a:schemeClr val="dk1"/>
                </a:solidFill>
                <a:latin typeface="Lato"/>
                <a:ea typeface="Lato"/>
                <a:cs typeface="Lato"/>
                <a:sym typeface="Lato"/>
              </a:rPr>
              <a:t>Implement a framework for CPU scheduling with three  scheduling algorithms: FIFO, round robin, and shortest job first (SJF).</a:t>
            </a:r>
            <a:endParaRPr sz="2200">
              <a:solidFill>
                <a:schemeClr val="dk1"/>
              </a:solidFill>
              <a:latin typeface="Lato"/>
              <a:ea typeface="Lato"/>
              <a:cs typeface="Lato"/>
              <a:sym typeface="Lato"/>
            </a:endParaRPr>
          </a:p>
          <a:p>
            <a:pPr indent="0" lvl="0" marL="0" rtl="0" algn="just">
              <a:spcBef>
                <a:spcPts val="0"/>
              </a:spcBef>
              <a:spcAft>
                <a:spcPts val="0"/>
              </a:spcAft>
              <a:buNone/>
            </a:pPr>
            <a:r>
              <a:t/>
            </a:r>
            <a:endParaRPr sz="2200">
              <a:solidFill>
                <a:schemeClr val="dk1"/>
              </a:solidFill>
              <a:latin typeface="Lato"/>
              <a:ea typeface="Lato"/>
              <a:cs typeface="Lato"/>
              <a:sym typeface="Lato"/>
            </a:endParaRPr>
          </a:p>
          <a:p>
            <a:pPr indent="0" lvl="0" marL="0" rtl="0" algn="l">
              <a:spcBef>
                <a:spcPts val="0"/>
              </a:spcBef>
              <a:spcAft>
                <a:spcPts val="0"/>
              </a:spcAft>
              <a:buNone/>
            </a:pPr>
            <a:r>
              <a:t/>
            </a:r>
            <a:endParaRPr sz="2200">
              <a:solidFill>
                <a:schemeClr val="dk1"/>
              </a:solidFill>
              <a:latin typeface="Lato"/>
              <a:ea typeface="Lato"/>
              <a:cs typeface="Lato"/>
              <a:sym typeface="Lato"/>
            </a:endParaRPr>
          </a:p>
          <a:p>
            <a:pPr indent="0" lvl="0" marL="457200" rtl="0" algn="l">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sz="10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4294967295" type="title"/>
          </p:nvPr>
        </p:nvSpPr>
        <p:spPr>
          <a:xfrm>
            <a:off x="311700" y="221525"/>
            <a:ext cx="8520600" cy="11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220">
                <a:solidFill>
                  <a:schemeClr val="dk1"/>
                </a:solidFill>
                <a:latin typeface="Comic Sans MS"/>
                <a:ea typeface="Comic Sans MS"/>
                <a:cs typeface="Comic Sans MS"/>
                <a:sym typeface="Comic Sans MS"/>
              </a:rPr>
              <a:t>INTRODUCTION</a:t>
            </a:r>
            <a:endParaRPr sz="4220">
              <a:solidFill>
                <a:schemeClr val="dk1"/>
              </a:solidFill>
              <a:latin typeface="Comic Sans MS"/>
              <a:ea typeface="Comic Sans MS"/>
              <a:cs typeface="Comic Sans MS"/>
              <a:sym typeface="Comic Sans MS"/>
            </a:endParaRPr>
          </a:p>
        </p:txBody>
      </p:sp>
      <p:sp>
        <p:nvSpPr>
          <p:cNvPr id="77" name="Google Shape;77;p15"/>
          <p:cNvSpPr txBox="1"/>
          <p:nvPr>
            <p:ph idx="4294967295" type="body"/>
          </p:nvPr>
        </p:nvSpPr>
        <p:spPr>
          <a:xfrm>
            <a:off x="255750" y="1501025"/>
            <a:ext cx="8632500" cy="3076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GB" sz="1600">
                <a:solidFill>
                  <a:schemeClr val="dk1"/>
                </a:solidFill>
                <a:latin typeface="Lato"/>
                <a:ea typeface="Lato"/>
                <a:cs typeface="Lato"/>
                <a:sym typeface="Lato"/>
              </a:rPr>
              <a:t>CPU Scheduling is a  process of determining which process will own CPU for execution while another process is on hold. The main task of CPU scheduling is to make sure that whenever the CPU remains idle, the OS at least select one of the processes available in the ready queue for execution.</a:t>
            </a:r>
            <a:endParaRPr sz="1600">
              <a:solidFill>
                <a:schemeClr val="dk1"/>
              </a:solidFill>
              <a:latin typeface="Lato"/>
              <a:ea typeface="Lato"/>
              <a:cs typeface="Lato"/>
              <a:sym typeface="Lato"/>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rPr i="1" lang="en-GB" sz="1900">
                <a:solidFill>
                  <a:schemeClr val="dk1"/>
                </a:solidFill>
                <a:latin typeface="Comic Sans MS"/>
                <a:ea typeface="Comic Sans MS"/>
                <a:cs typeface="Comic Sans MS"/>
                <a:sym typeface="Comic Sans MS"/>
              </a:rPr>
              <a:t>First Come First Serve</a:t>
            </a:r>
            <a:endParaRPr i="1" sz="1900">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rPr lang="en-GB" sz="1600">
                <a:solidFill>
                  <a:schemeClr val="dk1"/>
                </a:solidFill>
              </a:rPr>
              <a:t>First Come First Serve is the full form of FCFS. It is the easiest and most simple CPU scheduling algorithm. In this type of algorithm, the process which requests the CPU gets the CPU allocation first. This scheduling method can be managed with a FIFO queue.</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589025" y="578525"/>
            <a:ext cx="73620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900">
                <a:solidFill>
                  <a:schemeClr val="dk1"/>
                </a:solidFill>
                <a:latin typeface="Comic Sans MS"/>
                <a:ea typeface="Comic Sans MS"/>
                <a:cs typeface="Comic Sans MS"/>
                <a:sym typeface="Comic Sans MS"/>
              </a:rPr>
              <a:t>Shortest Job Firs</a:t>
            </a:r>
            <a:r>
              <a:rPr lang="en-GB" sz="1900">
                <a:solidFill>
                  <a:schemeClr val="dk1"/>
                </a:solidFill>
                <a:latin typeface="Comic Sans MS"/>
                <a:ea typeface="Comic Sans MS"/>
                <a:cs typeface="Comic Sans MS"/>
                <a:sym typeface="Comic Sans MS"/>
              </a:rPr>
              <a:t>t</a:t>
            </a:r>
            <a:endParaRPr sz="19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GB" sz="1600">
                <a:solidFill>
                  <a:schemeClr val="dk1"/>
                </a:solidFill>
              </a:rPr>
              <a:t>SJF is a full form of (Shortest job first) is a scheduling algorithm in which the process with the shortest execution time should be selected for execution next. This scheduling method can be preemptive or non-preemptive. It significantly reduces the average waiting time for other processes awaiting execution.</a:t>
            </a:r>
            <a:endParaRPr sz="16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i="1" lang="en-GB" sz="1900">
                <a:solidFill>
                  <a:schemeClr val="dk1"/>
                </a:solidFill>
                <a:latin typeface="Comic Sans MS"/>
                <a:ea typeface="Comic Sans MS"/>
                <a:cs typeface="Comic Sans MS"/>
                <a:sym typeface="Comic Sans MS"/>
              </a:rPr>
              <a:t>Round-Robin Scheduling</a:t>
            </a:r>
            <a:endParaRPr i="1" sz="19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GB" sz="1600">
                <a:solidFill>
                  <a:schemeClr val="dk1"/>
                </a:solidFill>
              </a:rPr>
              <a:t>Round robin is the oldest, simplest scheduling algorithm. The name of this algorithm comes from the round-robin principle, where each person gets an equal share of something in turn. It is mostly used for scheduling algorithms in multitasking. This algorithm method helps for starvation free execution of processes.</a:t>
            </a:r>
            <a:endParaRPr sz="16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234800"/>
            <a:ext cx="8520600" cy="8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4020">
                <a:latin typeface="Comic Sans MS"/>
                <a:ea typeface="Comic Sans MS"/>
                <a:cs typeface="Comic Sans MS"/>
                <a:sym typeface="Comic Sans MS"/>
              </a:rPr>
              <a:t>CONCEPTS USED:</a:t>
            </a:r>
            <a:endParaRPr b="1" sz="4420">
              <a:latin typeface="Comic Sans MS"/>
              <a:ea typeface="Comic Sans MS"/>
              <a:cs typeface="Comic Sans MS"/>
              <a:sym typeface="Comic Sans MS"/>
            </a:endParaRPr>
          </a:p>
          <a:p>
            <a:pPr indent="0" lvl="0" marL="0" rtl="0" algn="l">
              <a:spcBef>
                <a:spcPts val="0"/>
              </a:spcBef>
              <a:spcAft>
                <a:spcPts val="0"/>
              </a:spcAft>
              <a:buSzPts val="990"/>
              <a:buNone/>
            </a:pPr>
            <a:r>
              <a:t/>
            </a:r>
            <a:endParaRPr sz="3220"/>
          </a:p>
        </p:txBody>
      </p:sp>
      <p:sp>
        <p:nvSpPr>
          <p:cNvPr id="88" name="Google Shape;88;p17"/>
          <p:cNvSpPr txBox="1"/>
          <p:nvPr/>
        </p:nvSpPr>
        <p:spPr>
          <a:xfrm>
            <a:off x="311700" y="1491625"/>
            <a:ext cx="5980800" cy="3399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GB" sz="2200">
                <a:solidFill>
                  <a:schemeClr val="dk1"/>
                </a:solidFill>
              </a:rPr>
              <a:t>Classes and Objects</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Encapsulation</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Abstraction </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Inheritance</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Packages and Interfaces</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Exception handling</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Collections Framework</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Swing</a:t>
            </a:r>
            <a:endParaRPr sz="2200">
              <a:solidFill>
                <a:schemeClr val="dk1"/>
              </a:solidFill>
            </a:endParaRPr>
          </a:p>
          <a:p>
            <a:pPr indent="0" lvl="0" marL="457200" rtl="0" algn="l">
              <a:spcBef>
                <a:spcPts val="0"/>
              </a:spcBef>
              <a:spcAft>
                <a:spcPts val="0"/>
              </a:spcAft>
              <a:buNone/>
            </a:pPr>
            <a:r>
              <a:t/>
            </a:r>
            <a:endParaRPr sz="2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7062100" y="1327950"/>
            <a:ext cx="1685925" cy="3015000"/>
          </a:xfrm>
          <a:prstGeom prst="rect">
            <a:avLst/>
          </a:prstGeom>
          <a:noFill/>
          <a:ln>
            <a:noFill/>
          </a:ln>
        </p:spPr>
      </p:pic>
      <p:pic>
        <p:nvPicPr>
          <p:cNvPr id="94" name="Google Shape;94;p18"/>
          <p:cNvPicPr preferRelativeResize="0"/>
          <p:nvPr/>
        </p:nvPicPr>
        <p:blipFill>
          <a:blip r:embed="rId4">
            <a:alphaModFix/>
          </a:blip>
          <a:stretch>
            <a:fillRect/>
          </a:stretch>
        </p:blipFill>
        <p:spPr>
          <a:xfrm>
            <a:off x="1041950" y="2440150"/>
            <a:ext cx="1285875" cy="1095375"/>
          </a:xfrm>
          <a:prstGeom prst="rect">
            <a:avLst/>
          </a:prstGeom>
          <a:noFill/>
          <a:ln>
            <a:noFill/>
          </a:ln>
        </p:spPr>
      </p:pic>
      <p:pic>
        <p:nvPicPr>
          <p:cNvPr id="95" name="Google Shape;95;p18"/>
          <p:cNvPicPr preferRelativeResize="0"/>
          <p:nvPr/>
        </p:nvPicPr>
        <p:blipFill>
          <a:blip r:embed="rId5">
            <a:alphaModFix/>
          </a:blip>
          <a:stretch>
            <a:fillRect/>
          </a:stretch>
        </p:blipFill>
        <p:spPr>
          <a:xfrm>
            <a:off x="3899625" y="2244888"/>
            <a:ext cx="1590675" cy="1485900"/>
          </a:xfrm>
          <a:prstGeom prst="rect">
            <a:avLst/>
          </a:prstGeom>
          <a:noFill/>
          <a:ln>
            <a:noFill/>
          </a:ln>
        </p:spPr>
      </p:pic>
      <p:sp>
        <p:nvSpPr>
          <p:cNvPr id="96" name="Google Shape;96;p18"/>
          <p:cNvSpPr/>
          <p:nvPr/>
        </p:nvSpPr>
        <p:spPr>
          <a:xfrm>
            <a:off x="2440975" y="2767188"/>
            <a:ext cx="1345500" cy="44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97" name="Google Shape;97;p18"/>
          <p:cNvSpPr/>
          <p:nvPr/>
        </p:nvSpPr>
        <p:spPr>
          <a:xfrm>
            <a:off x="5603450" y="2709288"/>
            <a:ext cx="1345500" cy="55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602650" y="406425"/>
            <a:ext cx="564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9" name="Google Shape;99;p18"/>
          <p:cNvSpPr txBox="1"/>
          <p:nvPr>
            <p:ph type="title"/>
          </p:nvPr>
        </p:nvSpPr>
        <p:spPr>
          <a:xfrm>
            <a:off x="311700" y="406425"/>
            <a:ext cx="8520600" cy="8418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dk1"/>
                </a:solidFill>
                <a:latin typeface="Comic Sans MS"/>
                <a:ea typeface="Comic Sans MS"/>
                <a:cs typeface="Comic Sans MS"/>
                <a:sym typeface="Comic Sans MS"/>
              </a:rPr>
              <a:t>PROGRAM OVERVIEW</a:t>
            </a:r>
            <a:endParaRPr b="1">
              <a:solidFill>
                <a:schemeClr val="dk1"/>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p:nvPr/>
        </p:nvSpPr>
        <p:spPr>
          <a:xfrm>
            <a:off x="149625" y="510175"/>
            <a:ext cx="1527600" cy="476400"/>
          </a:xfrm>
          <a:prstGeom prst="roundRect">
            <a:avLst>
              <a:gd fmla="val 16667" name="adj"/>
            </a:avLst>
          </a:prstGeom>
          <a:gradFill>
            <a:gsLst>
              <a:gs pos="0">
                <a:srgbClr val="F5FF83"/>
              </a:gs>
              <a:gs pos="100000">
                <a:srgbClr val="E3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START</a:t>
            </a:r>
            <a:endParaRPr/>
          </a:p>
        </p:txBody>
      </p:sp>
      <p:sp>
        <p:nvSpPr>
          <p:cNvPr id="105" name="Google Shape;105;p19"/>
          <p:cNvSpPr/>
          <p:nvPr/>
        </p:nvSpPr>
        <p:spPr>
          <a:xfrm>
            <a:off x="149625" y="2429100"/>
            <a:ext cx="1527600" cy="676800"/>
          </a:xfrm>
          <a:prstGeom prst="roundRect">
            <a:avLst>
              <a:gd fmla="val 13547" name="adj"/>
            </a:avLst>
          </a:prstGeom>
          <a:gradFill>
            <a:gsLst>
              <a:gs pos="0">
                <a:srgbClr val="DCECD5"/>
              </a:gs>
              <a:gs pos="100000">
                <a:srgbClr val="93BC8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Object for GUI created</a:t>
            </a:r>
            <a:endParaRPr/>
          </a:p>
        </p:txBody>
      </p:sp>
      <p:sp>
        <p:nvSpPr>
          <p:cNvPr id="106" name="Google Shape;106;p19"/>
          <p:cNvSpPr/>
          <p:nvPr/>
        </p:nvSpPr>
        <p:spPr>
          <a:xfrm>
            <a:off x="2420925" y="2536650"/>
            <a:ext cx="1296900" cy="476400"/>
          </a:xfrm>
          <a:prstGeom prst="roundRect">
            <a:avLst>
              <a:gd fmla="val 16667" name="adj"/>
            </a:avLst>
          </a:prstGeom>
          <a:gradFill>
            <a:gsLst>
              <a:gs pos="0">
                <a:srgbClr val="DDDDDD"/>
              </a:gs>
              <a:gs pos="100000">
                <a:srgbClr val="91919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N</a:t>
            </a:r>
            <a:r>
              <a:rPr lang="en-GB"/>
              <a:t>umber of processes</a:t>
            </a:r>
            <a:endParaRPr/>
          </a:p>
        </p:txBody>
      </p:sp>
      <p:sp>
        <p:nvSpPr>
          <p:cNvPr id="107" name="Google Shape;107;p19"/>
          <p:cNvSpPr/>
          <p:nvPr/>
        </p:nvSpPr>
        <p:spPr>
          <a:xfrm>
            <a:off x="5782075" y="1160100"/>
            <a:ext cx="1527600" cy="476400"/>
          </a:xfrm>
          <a:prstGeom prst="roundRect">
            <a:avLst>
              <a:gd fmla="val 16667" name="adj"/>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FCFS ALGO</a:t>
            </a:r>
            <a:endParaRPr sz="1200"/>
          </a:p>
        </p:txBody>
      </p:sp>
      <p:sp>
        <p:nvSpPr>
          <p:cNvPr id="108" name="Google Shape;108;p19"/>
          <p:cNvSpPr/>
          <p:nvPr/>
        </p:nvSpPr>
        <p:spPr>
          <a:xfrm>
            <a:off x="149613" y="1506375"/>
            <a:ext cx="1527600" cy="476400"/>
          </a:xfrm>
          <a:prstGeom prst="roundRect">
            <a:avLst>
              <a:gd fmla="val 16667" name="adj"/>
            </a:avLst>
          </a:prstGeom>
          <a:gradFill>
            <a:gsLst>
              <a:gs pos="0">
                <a:srgbClr val="FDECDB"/>
              </a:gs>
              <a:gs pos="100000">
                <a:srgbClr val="F0A96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main()</a:t>
            </a:r>
            <a:endParaRPr/>
          </a:p>
        </p:txBody>
      </p:sp>
      <p:cxnSp>
        <p:nvCxnSpPr>
          <p:cNvPr id="109" name="Google Shape;109;p19"/>
          <p:cNvCxnSpPr>
            <a:stCxn id="104" idx="2"/>
            <a:endCxn id="108" idx="0"/>
          </p:cNvCxnSpPr>
          <p:nvPr/>
        </p:nvCxnSpPr>
        <p:spPr>
          <a:xfrm>
            <a:off x="913425" y="986575"/>
            <a:ext cx="0" cy="519900"/>
          </a:xfrm>
          <a:prstGeom prst="straightConnector1">
            <a:avLst/>
          </a:prstGeom>
          <a:noFill/>
          <a:ln cap="flat" cmpd="sng" w="9525">
            <a:solidFill>
              <a:schemeClr val="dk1"/>
            </a:solidFill>
            <a:prstDash val="solid"/>
            <a:round/>
            <a:headEnd len="med" w="med" type="none"/>
            <a:tailEnd len="med" w="med" type="triangle"/>
          </a:ln>
        </p:spPr>
      </p:cxnSp>
      <p:cxnSp>
        <p:nvCxnSpPr>
          <p:cNvPr id="110" name="Google Shape;110;p19"/>
          <p:cNvCxnSpPr>
            <a:stCxn id="105" idx="3"/>
            <a:endCxn id="106" idx="1"/>
          </p:cNvCxnSpPr>
          <p:nvPr/>
        </p:nvCxnSpPr>
        <p:spPr>
          <a:xfrm>
            <a:off x="1677225" y="2767500"/>
            <a:ext cx="743700" cy="7500"/>
          </a:xfrm>
          <a:prstGeom prst="straightConnector1">
            <a:avLst/>
          </a:prstGeom>
          <a:noFill/>
          <a:ln cap="flat" cmpd="sng" w="9525">
            <a:solidFill>
              <a:schemeClr val="dk1"/>
            </a:solidFill>
            <a:prstDash val="solid"/>
            <a:round/>
            <a:headEnd len="med" w="med" type="none"/>
            <a:tailEnd len="med" w="med" type="triangle"/>
          </a:ln>
        </p:spPr>
      </p:cxnSp>
      <p:sp>
        <p:nvSpPr>
          <p:cNvPr id="111" name="Google Shape;111;p19"/>
          <p:cNvSpPr/>
          <p:nvPr/>
        </p:nvSpPr>
        <p:spPr>
          <a:xfrm>
            <a:off x="5814300" y="2529300"/>
            <a:ext cx="1527600" cy="476400"/>
          </a:xfrm>
          <a:prstGeom prst="roundRect">
            <a:avLst>
              <a:gd fmla="val 16667" name="adj"/>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ROUNDROBIN ALGO</a:t>
            </a:r>
            <a:endParaRPr sz="1200"/>
          </a:p>
        </p:txBody>
      </p:sp>
      <p:sp>
        <p:nvSpPr>
          <p:cNvPr id="112" name="Google Shape;112;p19"/>
          <p:cNvSpPr/>
          <p:nvPr/>
        </p:nvSpPr>
        <p:spPr>
          <a:xfrm>
            <a:off x="3021850" y="1636500"/>
            <a:ext cx="1296900" cy="476400"/>
          </a:xfrm>
          <a:prstGeom prst="roundRect">
            <a:avLst>
              <a:gd fmla="val 16667" name="adj"/>
            </a:avLst>
          </a:prstGeom>
          <a:gradFill>
            <a:gsLst>
              <a:gs pos="0">
                <a:srgbClr val="DDDDDD"/>
              </a:gs>
              <a:gs pos="100000">
                <a:srgbClr val="91919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User input</a:t>
            </a:r>
            <a:endParaRPr/>
          </a:p>
        </p:txBody>
      </p:sp>
      <p:sp>
        <p:nvSpPr>
          <p:cNvPr id="113" name="Google Shape;113;p19"/>
          <p:cNvSpPr/>
          <p:nvPr/>
        </p:nvSpPr>
        <p:spPr>
          <a:xfrm>
            <a:off x="5782075" y="3834900"/>
            <a:ext cx="1527600" cy="476400"/>
          </a:xfrm>
          <a:prstGeom prst="roundRect">
            <a:avLst>
              <a:gd fmla="val 16667" name="adj"/>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SJF ALGO</a:t>
            </a:r>
            <a:endParaRPr sz="1200"/>
          </a:p>
        </p:txBody>
      </p:sp>
      <p:sp>
        <p:nvSpPr>
          <p:cNvPr id="114" name="Google Shape;114;p19"/>
          <p:cNvSpPr/>
          <p:nvPr/>
        </p:nvSpPr>
        <p:spPr>
          <a:xfrm>
            <a:off x="3017725" y="3436800"/>
            <a:ext cx="1296900" cy="476400"/>
          </a:xfrm>
          <a:prstGeom prst="roundRect">
            <a:avLst>
              <a:gd fmla="val 16667" name="adj"/>
            </a:avLst>
          </a:prstGeom>
          <a:gradFill>
            <a:gsLst>
              <a:gs pos="0">
                <a:srgbClr val="DDDDDD"/>
              </a:gs>
              <a:gs pos="100000">
                <a:srgbClr val="91919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Random input</a:t>
            </a:r>
            <a:endParaRPr/>
          </a:p>
        </p:txBody>
      </p:sp>
      <p:cxnSp>
        <p:nvCxnSpPr>
          <p:cNvPr id="115" name="Google Shape;115;p19"/>
          <p:cNvCxnSpPr>
            <a:stCxn id="106" idx="0"/>
            <a:endCxn id="112" idx="2"/>
          </p:cNvCxnSpPr>
          <p:nvPr/>
        </p:nvCxnSpPr>
        <p:spPr>
          <a:xfrm flipH="1" rot="10800000">
            <a:off x="3069375" y="2112750"/>
            <a:ext cx="600900" cy="423900"/>
          </a:xfrm>
          <a:prstGeom prst="straightConnector1">
            <a:avLst/>
          </a:prstGeom>
          <a:noFill/>
          <a:ln cap="flat" cmpd="sng" w="9525">
            <a:solidFill>
              <a:schemeClr val="dk1"/>
            </a:solidFill>
            <a:prstDash val="solid"/>
            <a:round/>
            <a:headEnd len="med" w="med" type="none"/>
            <a:tailEnd len="med" w="med" type="triangle"/>
          </a:ln>
        </p:spPr>
      </p:cxnSp>
      <p:cxnSp>
        <p:nvCxnSpPr>
          <p:cNvPr id="116" name="Google Shape;116;p19"/>
          <p:cNvCxnSpPr>
            <a:stCxn id="114" idx="3"/>
          </p:cNvCxnSpPr>
          <p:nvPr/>
        </p:nvCxnSpPr>
        <p:spPr>
          <a:xfrm flipH="1" rot="10800000">
            <a:off x="4314625" y="2570100"/>
            <a:ext cx="335700" cy="1104900"/>
          </a:xfrm>
          <a:prstGeom prst="bentConnector2">
            <a:avLst/>
          </a:prstGeom>
          <a:noFill/>
          <a:ln cap="flat" cmpd="sng" w="9525">
            <a:solidFill>
              <a:schemeClr val="dk1"/>
            </a:solidFill>
            <a:prstDash val="solid"/>
            <a:round/>
            <a:headEnd len="med" w="med" type="none"/>
            <a:tailEnd len="med" w="med" type="none"/>
          </a:ln>
        </p:spPr>
      </p:cxnSp>
      <p:cxnSp>
        <p:nvCxnSpPr>
          <p:cNvPr id="117" name="Google Shape;117;p19"/>
          <p:cNvCxnSpPr>
            <a:stCxn id="112" idx="3"/>
          </p:cNvCxnSpPr>
          <p:nvPr/>
        </p:nvCxnSpPr>
        <p:spPr>
          <a:xfrm>
            <a:off x="4318750" y="1874700"/>
            <a:ext cx="335700" cy="1089600"/>
          </a:xfrm>
          <a:prstGeom prst="bentConnector2">
            <a:avLst/>
          </a:prstGeom>
          <a:noFill/>
          <a:ln cap="flat" cmpd="sng" w="9525">
            <a:solidFill>
              <a:schemeClr val="dk1"/>
            </a:solidFill>
            <a:prstDash val="solid"/>
            <a:round/>
            <a:headEnd len="med" w="med" type="none"/>
            <a:tailEnd len="med" w="med" type="none"/>
          </a:ln>
        </p:spPr>
      </p:cxnSp>
      <p:cxnSp>
        <p:nvCxnSpPr>
          <p:cNvPr id="118" name="Google Shape;118;p19"/>
          <p:cNvCxnSpPr>
            <a:endCxn id="107" idx="1"/>
          </p:cNvCxnSpPr>
          <p:nvPr/>
        </p:nvCxnSpPr>
        <p:spPr>
          <a:xfrm flipH="1" rot="10800000">
            <a:off x="4654375" y="1398300"/>
            <a:ext cx="1127700" cy="1411200"/>
          </a:xfrm>
          <a:prstGeom prst="straightConnector1">
            <a:avLst/>
          </a:prstGeom>
          <a:noFill/>
          <a:ln cap="flat" cmpd="sng" w="9525">
            <a:solidFill>
              <a:schemeClr val="dk1"/>
            </a:solidFill>
            <a:prstDash val="solid"/>
            <a:round/>
            <a:headEnd len="med" w="med" type="none"/>
            <a:tailEnd len="med" w="med" type="triangle"/>
          </a:ln>
        </p:spPr>
      </p:cxnSp>
      <p:cxnSp>
        <p:nvCxnSpPr>
          <p:cNvPr id="119" name="Google Shape;119;p19"/>
          <p:cNvCxnSpPr>
            <a:endCxn id="111" idx="1"/>
          </p:cNvCxnSpPr>
          <p:nvPr/>
        </p:nvCxnSpPr>
        <p:spPr>
          <a:xfrm flipH="1" rot="10800000">
            <a:off x="4658700" y="2767500"/>
            <a:ext cx="1155600" cy="14700"/>
          </a:xfrm>
          <a:prstGeom prst="straightConnector1">
            <a:avLst/>
          </a:prstGeom>
          <a:noFill/>
          <a:ln cap="flat" cmpd="sng" w="9525">
            <a:solidFill>
              <a:schemeClr val="dk1"/>
            </a:solidFill>
            <a:prstDash val="solid"/>
            <a:round/>
            <a:headEnd len="med" w="med" type="none"/>
            <a:tailEnd len="med" w="med" type="triangle"/>
          </a:ln>
        </p:spPr>
      </p:cxnSp>
      <p:cxnSp>
        <p:nvCxnSpPr>
          <p:cNvPr id="120" name="Google Shape;120;p19"/>
          <p:cNvCxnSpPr>
            <a:endCxn id="113" idx="1"/>
          </p:cNvCxnSpPr>
          <p:nvPr/>
        </p:nvCxnSpPr>
        <p:spPr>
          <a:xfrm>
            <a:off x="4658575" y="2813700"/>
            <a:ext cx="1123500" cy="1259400"/>
          </a:xfrm>
          <a:prstGeom prst="straightConnector1">
            <a:avLst/>
          </a:prstGeom>
          <a:noFill/>
          <a:ln cap="flat" cmpd="sng" w="9525">
            <a:solidFill>
              <a:schemeClr val="dk1"/>
            </a:solidFill>
            <a:prstDash val="solid"/>
            <a:round/>
            <a:headEnd len="med" w="med" type="none"/>
            <a:tailEnd len="med" w="med" type="triangle"/>
          </a:ln>
        </p:spPr>
      </p:cxnSp>
      <p:cxnSp>
        <p:nvCxnSpPr>
          <p:cNvPr id="121" name="Google Shape;121;p19"/>
          <p:cNvCxnSpPr>
            <a:stCxn id="106" idx="2"/>
            <a:endCxn id="114" idx="0"/>
          </p:cNvCxnSpPr>
          <p:nvPr/>
        </p:nvCxnSpPr>
        <p:spPr>
          <a:xfrm>
            <a:off x="3069375" y="3013050"/>
            <a:ext cx="596700" cy="423900"/>
          </a:xfrm>
          <a:prstGeom prst="straightConnector1">
            <a:avLst/>
          </a:prstGeom>
          <a:noFill/>
          <a:ln cap="flat" cmpd="sng" w="9525">
            <a:solidFill>
              <a:schemeClr val="dk1"/>
            </a:solidFill>
            <a:prstDash val="solid"/>
            <a:round/>
            <a:headEnd len="med" w="med" type="none"/>
            <a:tailEnd len="med" w="med" type="triangle"/>
          </a:ln>
        </p:spPr>
      </p:cxnSp>
      <p:sp>
        <p:nvSpPr>
          <p:cNvPr id="122" name="Google Shape;122;p19"/>
          <p:cNvSpPr/>
          <p:nvPr/>
        </p:nvSpPr>
        <p:spPr>
          <a:xfrm>
            <a:off x="8052075" y="2529300"/>
            <a:ext cx="964500" cy="476400"/>
          </a:xfrm>
          <a:prstGeom prst="roundRect">
            <a:avLst>
              <a:gd fmla="val 16667" name="adj"/>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END</a:t>
            </a:r>
            <a:endParaRPr/>
          </a:p>
        </p:txBody>
      </p:sp>
      <p:cxnSp>
        <p:nvCxnSpPr>
          <p:cNvPr id="123" name="Google Shape;123;p19"/>
          <p:cNvCxnSpPr>
            <a:stCxn id="108" idx="2"/>
            <a:endCxn id="105" idx="0"/>
          </p:cNvCxnSpPr>
          <p:nvPr/>
        </p:nvCxnSpPr>
        <p:spPr>
          <a:xfrm>
            <a:off x="913413" y="1982775"/>
            <a:ext cx="0" cy="446400"/>
          </a:xfrm>
          <a:prstGeom prst="straightConnector1">
            <a:avLst/>
          </a:prstGeom>
          <a:noFill/>
          <a:ln cap="flat" cmpd="sng" w="9525">
            <a:solidFill>
              <a:schemeClr val="dk1"/>
            </a:solidFill>
            <a:prstDash val="solid"/>
            <a:round/>
            <a:headEnd len="med" w="med" type="none"/>
            <a:tailEnd len="med" w="med" type="triangle"/>
          </a:ln>
        </p:spPr>
      </p:cxnSp>
      <p:cxnSp>
        <p:nvCxnSpPr>
          <p:cNvPr id="124" name="Google Shape;124;p19"/>
          <p:cNvCxnSpPr>
            <a:stCxn id="107" idx="3"/>
            <a:endCxn id="122" idx="0"/>
          </p:cNvCxnSpPr>
          <p:nvPr/>
        </p:nvCxnSpPr>
        <p:spPr>
          <a:xfrm>
            <a:off x="7309675" y="1398300"/>
            <a:ext cx="1224600" cy="1131000"/>
          </a:xfrm>
          <a:prstGeom prst="bentConnector2">
            <a:avLst/>
          </a:prstGeom>
          <a:noFill/>
          <a:ln cap="flat" cmpd="sng" w="9525">
            <a:solidFill>
              <a:schemeClr val="dk1"/>
            </a:solidFill>
            <a:prstDash val="solid"/>
            <a:round/>
            <a:headEnd len="med" w="med" type="none"/>
            <a:tailEnd len="med" w="med" type="triangle"/>
          </a:ln>
        </p:spPr>
      </p:cxnSp>
      <p:cxnSp>
        <p:nvCxnSpPr>
          <p:cNvPr id="125" name="Google Shape;125;p19"/>
          <p:cNvCxnSpPr>
            <a:stCxn id="111" idx="3"/>
            <a:endCxn id="122" idx="1"/>
          </p:cNvCxnSpPr>
          <p:nvPr/>
        </p:nvCxnSpPr>
        <p:spPr>
          <a:xfrm>
            <a:off x="7341900" y="2767500"/>
            <a:ext cx="710100" cy="600"/>
          </a:xfrm>
          <a:prstGeom prst="bentConnector3">
            <a:avLst>
              <a:gd fmla="val 50005" name="adj1"/>
            </a:avLst>
          </a:prstGeom>
          <a:noFill/>
          <a:ln cap="flat" cmpd="sng" w="9525">
            <a:solidFill>
              <a:schemeClr val="dk1"/>
            </a:solidFill>
            <a:prstDash val="solid"/>
            <a:round/>
            <a:headEnd len="med" w="med" type="none"/>
            <a:tailEnd len="med" w="med" type="triangle"/>
          </a:ln>
        </p:spPr>
      </p:cxnSp>
      <p:cxnSp>
        <p:nvCxnSpPr>
          <p:cNvPr id="126" name="Google Shape;126;p19"/>
          <p:cNvCxnSpPr>
            <a:stCxn id="113" idx="3"/>
            <a:endCxn id="122" idx="2"/>
          </p:cNvCxnSpPr>
          <p:nvPr/>
        </p:nvCxnSpPr>
        <p:spPr>
          <a:xfrm flipH="1" rot="10800000">
            <a:off x="7309675" y="3005700"/>
            <a:ext cx="1224600" cy="1067400"/>
          </a:xfrm>
          <a:prstGeom prst="bentConnector2">
            <a:avLst/>
          </a:prstGeom>
          <a:noFill/>
          <a:ln cap="flat" cmpd="sng" w="9525">
            <a:solidFill>
              <a:schemeClr val="dk1"/>
            </a:solidFill>
            <a:prstDash val="solid"/>
            <a:round/>
            <a:headEnd len="med" w="med" type="none"/>
            <a:tailEnd len="med" w="med" type="triangle"/>
          </a:ln>
        </p:spPr>
      </p:cxnSp>
      <p:sp>
        <p:nvSpPr>
          <p:cNvPr id="127" name="Google Shape;127;p19"/>
          <p:cNvSpPr txBox="1"/>
          <p:nvPr/>
        </p:nvSpPr>
        <p:spPr>
          <a:xfrm>
            <a:off x="2836500" y="109975"/>
            <a:ext cx="3471000" cy="6465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dk1"/>
                </a:solidFill>
                <a:latin typeface="Comic Sans MS"/>
                <a:ea typeface="Comic Sans MS"/>
                <a:cs typeface="Comic Sans MS"/>
                <a:sym typeface="Comic Sans MS"/>
              </a:rPr>
              <a:t>FLOW CHART</a:t>
            </a:r>
            <a:endParaRPr b="1" sz="3000">
              <a:solidFill>
                <a:schemeClr val="dk1"/>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3703875" y="152400"/>
            <a:ext cx="4828915" cy="4838700"/>
          </a:xfrm>
          <a:prstGeom prst="rect">
            <a:avLst/>
          </a:prstGeom>
          <a:noFill/>
          <a:ln>
            <a:noFill/>
          </a:ln>
        </p:spPr>
      </p:pic>
      <p:sp>
        <p:nvSpPr>
          <p:cNvPr id="133" name="Google Shape;133;p20"/>
          <p:cNvSpPr txBox="1"/>
          <p:nvPr/>
        </p:nvSpPr>
        <p:spPr>
          <a:xfrm rot="-3355881">
            <a:off x="-310960" y="1818199"/>
            <a:ext cx="4067400" cy="129286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7200">
                <a:solidFill>
                  <a:schemeClr val="dk1"/>
                </a:solidFill>
                <a:latin typeface="Comic Sans MS"/>
                <a:ea typeface="Comic Sans MS"/>
                <a:cs typeface="Comic Sans MS"/>
                <a:sym typeface="Comic Sans MS"/>
              </a:rPr>
              <a:t>OUTPUT</a:t>
            </a:r>
            <a:endParaRPr b="1" sz="7200">
              <a:solidFill>
                <a:schemeClr val="dk1"/>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1"/>
          <p:cNvPicPr preferRelativeResize="0"/>
          <p:nvPr/>
        </p:nvPicPr>
        <p:blipFill rotWithShape="1">
          <a:blip r:embed="rId3">
            <a:alphaModFix/>
          </a:blip>
          <a:srcRect b="0" l="1401" r="2601" t="0"/>
          <a:stretch/>
        </p:blipFill>
        <p:spPr>
          <a:xfrm>
            <a:off x="0" y="0"/>
            <a:ext cx="4128749" cy="5143501"/>
          </a:xfrm>
          <a:prstGeom prst="rect">
            <a:avLst/>
          </a:prstGeom>
          <a:noFill/>
          <a:ln>
            <a:noFill/>
          </a:ln>
        </p:spPr>
      </p:pic>
      <p:sp>
        <p:nvSpPr>
          <p:cNvPr id="139" name="Google Shape;139;p21"/>
          <p:cNvSpPr/>
          <p:nvPr/>
        </p:nvSpPr>
        <p:spPr>
          <a:xfrm>
            <a:off x="4283900" y="2459850"/>
            <a:ext cx="684900" cy="223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txBox="1"/>
          <p:nvPr/>
        </p:nvSpPr>
        <p:spPr>
          <a:xfrm>
            <a:off x="4158050" y="2059650"/>
            <a:ext cx="9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SUBMIT</a:t>
            </a:r>
            <a:endParaRPr>
              <a:solidFill>
                <a:schemeClr val="dk1"/>
              </a:solidFill>
            </a:endParaRPr>
          </a:p>
        </p:txBody>
      </p:sp>
      <p:pic>
        <p:nvPicPr>
          <p:cNvPr id="141" name="Google Shape;141;p21"/>
          <p:cNvPicPr preferRelativeResize="0"/>
          <p:nvPr/>
        </p:nvPicPr>
        <p:blipFill>
          <a:blip r:embed="rId4">
            <a:alphaModFix/>
          </a:blip>
          <a:stretch>
            <a:fillRect/>
          </a:stretch>
        </p:blipFill>
        <p:spPr>
          <a:xfrm>
            <a:off x="5123950" y="0"/>
            <a:ext cx="4020050"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