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4"/>
  </p:sldMasterIdLst>
  <p:notesMasterIdLst>
    <p:notesMasterId r:id="rId28"/>
  </p:notesMasterIdLst>
  <p:handoutMasterIdLst>
    <p:handoutMasterId r:id="rId29"/>
  </p:handoutMasterIdLst>
  <p:sldIdLst>
    <p:sldId id="256" r:id="rId5"/>
    <p:sldId id="300" r:id="rId6"/>
    <p:sldId id="275" r:id="rId7"/>
    <p:sldId id="278" r:id="rId8"/>
    <p:sldId id="277" r:id="rId9"/>
    <p:sldId id="301" r:id="rId10"/>
    <p:sldId id="281" r:id="rId11"/>
    <p:sldId id="306" r:id="rId12"/>
    <p:sldId id="294" r:id="rId13"/>
    <p:sldId id="297" r:id="rId14"/>
    <p:sldId id="299" r:id="rId15"/>
    <p:sldId id="307" r:id="rId16"/>
    <p:sldId id="305" r:id="rId17"/>
    <p:sldId id="308" r:id="rId18"/>
    <p:sldId id="303" r:id="rId19"/>
    <p:sldId id="304" r:id="rId20"/>
    <p:sldId id="295" r:id="rId21"/>
    <p:sldId id="309" r:id="rId22"/>
    <p:sldId id="291" r:id="rId23"/>
    <p:sldId id="290" r:id="rId24"/>
    <p:sldId id="288" r:id="rId25"/>
    <p:sldId id="289" r:id="rId26"/>
    <p:sldId id="274"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A05AA5-79A1-413C-B3CF-EBA6BF3EE2E0}" v="1198" dt="2020-06-14T11:31:23.289"/>
    <p1510:client id="{9DAAD7FE-6AAB-48FD-B892-C28586E8D0B7}" v="1718" dt="2020-06-14T09:33:03.6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72" autoAdjust="0"/>
    <p:restoredTop sz="95033" autoAdjust="0"/>
  </p:normalViewPr>
  <p:slideViewPr>
    <p:cSldViewPr snapToGrid="0" snapToObjects="1">
      <p:cViewPr varScale="1">
        <p:scale>
          <a:sx n="68" d="100"/>
          <a:sy n="68" d="100"/>
        </p:scale>
        <p:origin x="840" y="72"/>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15-Jun-20</a:t>
            </a:fld>
            <a:endParaRPr lang="en-US" dirty="0"/>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15-Jun-20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23</a:t>
            </a:fld>
            <a:endParaRPr lang="en-US" dirty="0"/>
          </a:p>
        </p:txBody>
      </p:sp>
    </p:spTree>
    <p:extLst>
      <p:ext uri="{BB962C8B-B14F-4D97-AF65-F5344CB8AC3E}">
        <p14:creationId xmlns:p14="http://schemas.microsoft.com/office/powerpoint/2010/main" val="204834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15-Jun-20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15-Jun-20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15-Jun-20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15-Jun-20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15-Jun-20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15-Jun-20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15-Jun-20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15-Jun-20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15-Jun-20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15-Jun-20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15-Jun-20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15-Jun-20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15-Jun-20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15-Jun-20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15-Jun-20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15-Jun-20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15-Jun-20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15-Jun-20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2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24.jpeg"/></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0" y="0"/>
            <a:ext cx="12191980" cy="6857990"/>
          </a:xfrm>
          <a:prstGeom prst="rect">
            <a:avLst/>
          </a:prstGeom>
        </p:spPr>
      </p:pic>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1154789" y="789592"/>
            <a:ext cx="10202592" cy="1616333"/>
          </a:xfrm>
        </p:spPr>
        <p:txBody>
          <a:bodyPr>
            <a:normAutofit/>
          </a:bodyPr>
          <a:lstStyle/>
          <a:p>
            <a:pPr algn="ctr"/>
            <a:r>
              <a:rPr lang="en-US" b="1" i="1" dirty="0">
                <a:cs typeface="Calibri Light"/>
              </a:rPr>
              <a:t>Hand sign detection using depth sensor camera</a:t>
            </a:r>
          </a:p>
        </p:txBody>
      </p:sp>
      <p:sp>
        <p:nvSpPr>
          <p:cNvPr id="3" name="Subtitle 2">
            <a:extLst>
              <a:ext uri="{FF2B5EF4-FFF2-40B4-BE49-F238E27FC236}">
                <a16:creationId xmlns:a16="http://schemas.microsoft.com/office/drawing/2014/main" id="{AE584786-6548-4BB4-95FD-977AD1F362C6}"/>
              </a:ext>
            </a:extLst>
          </p:cNvPr>
          <p:cNvSpPr>
            <a:spLocks noGrp="1"/>
          </p:cNvSpPr>
          <p:nvPr>
            <p:ph type="subTitle" idx="1"/>
          </p:nvPr>
        </p:nvSpPr>
        <p:spPr>
          <a:xfrm>
            <a:off x="2015486" y="2867057"/>
            <a:ext cx="8161007" cy="1764900"/>
          </a:xfrm>
        </p:spPr>
        <p:txBody>
          <a:bodyPr vert="horz" lIns="91440" tIns="45720" rIns="91440" bIns="45720" rtlCol="0" anchor="t">
            <a:noAutofit/>
          </a:bodyPr>
          <a:lstStyle/>
          <a:p>
            <a:pPr algn="ctr"/>
            <a:r>
              <a:rPr lang="en-US" sz="2000" b="1" dirty="0" err="1">
                <a:solidFill>
                  <a:schemeClr val="accent1">
                    <a:lumMod val="40000"/>
                    <a:lumOff val="60000"/>
                  </a:schemeClr>
                </a:solidFill>
                <a:cs typeface="Calibri"/>
              </a:rPr>
              <a:t>s.apurva</a:t>
            </a:r>
            <a:r>
              <a:rPr lang="en-US" sz="2000" b="1" dirty="0">
                <a:solidFill>
                  <a:schemeClr val="accent1">
                    <a:lumMod val="40000"/>
                    <a:lumOff val="60000"/>
                  </a:schemeClr>
                </a:solidFill>
                <a:cs typeface="Calibri"/>
              </a:rPr>
              <a:t> - 16011A0403</a:t>
            </a:r>
          </a:p>
          <a:p>
            <a:pPr algn="ctr"/>
            <a:r>
              <a:rPr lang="en-US" sz="2000" b="1" dirty="0" err="1">
                <a:solidFill>
                  <a:schemeClr val="accent1">
                    <a:lumMod val="40000"/>
                    <a:lumOff val="60000"/>
                  </a:schemeClr>
                </a:solidFill>
                <a:cs typeface="Calibri"/>
              </a:rPr>
              <a:t>Md.yaser</a:t>
            </a:r>
            <a:r>
              <a:rPr lang="en-US" sz="2000" b="1" dirty="0">
                <a:solidFill>
                  <a:schemeClr val="accent1">
                    <a:lumMod val="40000"/>
                    <a:lumOff val="60000"/>
                  </a:schemeClr>
                </a:solidFill>
                <a:cs typeface="Calibri"/>
              </a:rPr>
              <a:t> </a:t>
            </a:r>
            <a:r>
              <a:rPr lang="en-US" sz="2000" b="1" dirty="0" err="1">
                <a:solidFill>
                  <a:schemeClr val="accent1">
                    <a:lumMod val="40000"/>
                    <a:lumOff val="60000"/>
                  </a:schemeClr>
                </a:solidFill>
                <a:cs typeface="Calibri"/>
              </a:rPr>
              <a:t>ali</a:t>
            </a:r>
            <a:r>
              <a:rPr lang="en-US" sz="2000" b="1" dirty="0">
                <a:solidFill>
                  <a:schemeClr val="accent1">
                    <a:lumMod val="40000"/>
                    <a:lumOff val="60000"/>
                  </a:schemeClr>
                </a:solidFill>
                <a:cs typeface="Calibri"/>
              </a:rPr>
              <a:t> </a:t>
            </a:r>
            <a:r>
              <a:rPr lang="en-US" sz="2000" b="1" dirty="0" err="1">
                <a:solidFill>
                  <a:schemeClr val="accent1">
                    <a:lumMod val="40000"/>
                    <a:lumOff val="60000"/>
                  </a:schemeClr>
                </a:solidFill>
                <a:cs typeface="Calibri"/>
              </a:rPr>
              <a:t>tariq</a:t>
            </a:r>
            <a:r>
              <a:rPr lang="en-US" sz="2000" b="1" dirty="0">
                <a:solidFill>
                  <a:schemeClr val="accent1">
                    <a:lumMod val="40000"/>
                    <a:lumOff val="60000"/>
                  </a:schemeClr>
                </a:solidFill>
                <a:cs typeface="Calibri"/>
              </a:rPr>
              <a:t> – 16011A0421</a:t>
            </a:r>
          </a:p>
          <a:p>
            <a:pPr algn="ctr"/>
            <a:r>
              <a:rPr lang="en-US" sz="2000" b="1" dirty="0" err="1">
                <a:solidFill>
                  <a:schemeClr val="accent1">
                    <a:lumMod val="40000"/>
                    <a:lumOff val="60000"/>
                  </a:schemeClr>
                </a:solidFill>
                <a:cs typeface="Calibri"/>
              </a:rPr>
              <a:t>g.prabhu</a:t>
            </a:r>
            <a:r>
              <a:rPr lang="en-US" sz="2000" b="1" dirty="0">
                <a:solidFill>
                  <a:schemeClr val="accent1">
                    <a:lumMod val="40000"/>
                    <a:lumOff val="60000"/>
                  </a:schemeClr>
                </a:solidFill>
                <a:cs typeface="Calibri"/>
              </a:rPr>
              <a:t> </a:t>
            </a:r>
            <a:r>
              <a:rPr lang="en-US" sz="2000" b="1" dirty="0" err="1">
                <a:solidFill>
                  <a:schemeClr val="accent1">
                    <a:lumMod val="40000"/>
                    <a:lumOff val="60000"/>
                  </a:schemeClr>
                </a:solidFill>
                <a:cs typeface="Calibri"/>
              </a:rPr>
              <a:t>nithin</a:t>
            </a:r>
            <a:r>
              <a:rPr lang="en-US" sz="2000" b="1" dirty="0">
                <a:solidFill>
                  <a:schemeClr val="accent1">
                    <a:lumMod val="40000"/>
                    <a:lumOff val="60000"/>
                  </a:schemeClr>
                </a:solidFill>
                <a:cs typeface="Calibri"/>
              </a:rPr>
              <a:t> – 16011A0431</a:t>
            </a:r>
          </a:p>
          <a:p>
            <a:pPr algn="ctr"/>
            <a:r>
              <a:rPr lang="en-US" sz="2000" b="1" dirty="0" err="1">
                <a:solidFill>
                  <a:schemeClr val="accent1">
                    <a:lumMod val="40000"/>
                    <a:lumOff val="60000"/>
                  </a:schemeClr>
                </a:solidFill>
                <a:cs typeface="Calibri"/>
              </a:rPr>
              <a:t>d.sunanda</a:t>
            </a:r>
            <a:r>
              <a:rPr lang="en-US" sz="2000" b="1" dirty="0">
                <a:solidFill>
                  <a:schemeClr val="accent1">
                    <a:lumMod val="40000"/>
                    <a:lumOff val="60000"/>
                  </a:schemeClr>
                </a:solidFill>
                <a:cs typeface="Calibri"/>
              </a:rPr>
              <a:t> - 16011A0456</a:t>
            </a:r>
          </a:p>
        </p:txBody>
      </p:sp>
      <p:sp>
        <p:nvSpPr>
          <p:cNvPr id="4" name="TextBox 3">
            <a:extLst>
              <a:ext uri="{FF2B5EF4-FFF2-40B4-BE49-F238E27FC236}">
                <a16:creationId xmlns:a16="http://schemas.microsoft.com/office/drawing/2014/main" id="{E0E21D14-AE79-4A79-A5DF-86E6FAD484A2}"/>
              </a:ext>
            </a:extLst>
          </p:cNvPr>
          <p:cNvSpPr txBox="1"/>
          <p:nvPr/>
        </p:nvSpPr>
        <p:spPr>
          <a:xfrm>
            <a:off x="1803340" y="5481920"/>
            <a:ext cx="860916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solidFill>
                  <a:schemeClr val="accent1">
                    <a:lumMod val="40000"/>
                    <a:lumOff val="60000"/>
                  </a:schemeClr>
                </a:solidFill>
                <a:cs typeface="Calibri"/>
              </a:rPr>
              <a:t>Project guide : Dr. K . ANITHA SHEELA</a:t>
            </a:r>
          </a:p>
          <a:p>
            <a:pPr algn="ctr"/>
            <a:r>
              <a:rPr lang="en-US" sz="2400" b="1" dirty="0">
                <a:solidFill>
                  <a:schemeClr val="accent1">
                    <a:lumMod val="40000"/>
                    <a:lumOff val="60000"/>
                  </a:schemeClr>
                </a:solidFill>
                <a:cs typeface="Calibri"/>
              </a:rPr>
              <a:t>Professor &amp; Head of the Department ECE</a:t>
            </a:r>
          </a:p>
        </p:txBody>
      </p:sp>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B1FB5-2B59-4904-BE24-1092050B356A}"/>
              </a:ext>
            </a:extLst>
          </p:cNvPr>
          <p:cNvSpPr>
            <a:spLocks noGrp="1"/>
          </p:cNvSpPr>
          <p:nvPr>
            <p:ph type="title"/>
          </p:nvPr>
        </p:nvSpPr>
        <p:spPr>
          <a:xfrm>
            <a:off x="589519" y="614709"/>
            <a:ext cx="3746091" cy="2192394"/>
          </a:xfrm>
        </p:spPr>
        <p:txBody>
          <a:bodyPr>
            <a:normAutofit/>
          </a:bodyPr>
          <a:lstStyle/>
          <a:p>
            <a:r>
              <a:rPr lang="en-US" b="1" i="1">
                <a:cs typeface="Calibri Light"/>
              </a:rPr>
              <a:t>Convolutional neural network</a:t>
            </a:r>
          </a:p>
        </p:txBody>
      </p:sp>
      <p:sp>
        <p:nvSpPr>
          <p:cNvPr id="3" name="Content Placeholder 2">
            <a:extLst>
              <a:ext uri="{FF2B5EF4-FFF2-40B4-BE49-F238E27FC236}">
                <a16:creationId xmlns:a16="http://schemas.microsoft.com/office/drawing/2014/main" id="{7CD6E66F-CC3E-4A50-A0F3-6F3A773EAF63}"/>
              </a:ext>
            </a:extLst>
          </p:cNvPr>
          <p:cNvSpPr>
            <a:spLocks noGrp="1"/>
          </p:cNvSpPr>
          <p:nvPr>
            <p:ph idx="1"/>
          </p:nvPr>
        </p:nvSpPr>
        <p:spPr>
          <a:xfrm>
            <a:off x="4637763" y="514067"/>
            <a:ext cx="6882014" cy="2754231"/>
          </a:xfrm>
        </p:spPr>
        <p:txBody>
          <a:bodyPr vert="horz" lIns="91440" tIns="45720" rIns="91440" bIns="45720" rtlCol="0" anchor="ctr">
            <a:noAutofit/>
          </a:bodyPr>
          <a:lstStyle/>
          <a:p>
            <a:r>
              <a:rPr lang="en-US" sz="2400">
                <a:ea typeface="+mn-lt"/>
                <a:cs typeface="+mn-lt"/>
              </a:rPr>
              <a:t>A convolutional neural network (CNN, or ConvNet) is a type of feed-forward artificial neural network in which the connectivity pattern between its neurons is inspired by the organization of the animal visual cortex.</a:t>
            </a:r>
          </a:p>
          <a:p>
            <a:r>
              <a:rPr lang="en-US" sz="2400">
                <a:ea typeface="+mn-lt"/>
                <a:cs typeface="+mn-lt"/>
              </a:rPr>
              <a:t>There are four main steps in CNN: convolution, pooling, activation and fully connectedness</a:t>
            </a:r>
            <a:endParaRPr lang="en-US" sz="2400">
              <a:cs typeface="Calibri" panose="020F0502020204030204"/>
            </a:endParaRPr>
          </a:p>
        </p:txBody>
      </p:sp>
      <p:pic>
        <p:nvPicPr>
          <p:cNvPr id="4" name="Picture 4" descr="A close up of a map&#10;&#10;Description generated with high confidence">
            <a:extLst>
              <a:ext uri="{FF2B5EF4-FFF2-40B4-BE49-F238E27FC236}">
                <a16:creationId xmlns:a16="http://schemas.microsoft.com/office/drawing/2014/main" id="{9A7E5FBA-B3B6-42A9-8920-5B93E555C3EE}"/>
              </a:ext>
            </a:extLst>
          </p:cNvPr>
          <p:cNvPicPr>
            <a:picLocks noChangeAspect="1"/>
          </p:cNvPicPr>
          <p:nvPr/>
        </p:nvPicPr>
        <p:blipFill>
          <a:blip r:embed="rId3"/>
          <a:stretch>
            <a:fillRect/>
          </a:stretch>
        </p:blipFill>
        <p:spPr>
          <a:xfrm>
            <a:off x="1768426" y="3780503"/>
            <a:ext cx="7976805" cy="275033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102335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1709A45-C6F3-4CEE-AA0F-887FAC5CA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6E963D7-0A73-484A-B8A2-DDBFEA123C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1850077"/>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8D2226C-6A23-4C74-9488-4051FD05B927}"/>
              </a:ext>
            </a:extLst>
          </p:cNvPr>
          <p:cNvSpPr>
            <a:spLocks noGrp="1"/>
          </p:cNvSpPr>
          <p:nvPr>
            <p:ph idx="1"/>
          </p:nvPr>
        </p:nvSpPr>
        <p:spPr>
          <a:xfrm>
            <a:off x="685800" y="1088720"/>
            <a:ext cx="10820400" cy="5545760"/>
          </a:xfrm>
        </p:spPr>
        <p:txBody>
          <a:bodyPr anchor="t">
            <a:normAutofit/>
          </a:bodyPr>
          <a:lstStyle/>
          <a:p>
            <a:r>
              <a:rPr lang="en-US" sz="2000" dirty="0">
                <a:cs typeface="Calibri"/>
              </a:rPr>
              <a:t>Convolution:-</a:t>
            </a:r>
            <a:r>
              <a:rPr lang="en-US" sz="2000" dirty="0">
                <a:ea typeface="+mn-lt"/>
                <a:cs typeface="+mn-lt"/>
              </a:rPr>
              <a:t>The term convolution refers to both the result function and to the process of computing it. It is defined as the integral of the product of the two functions after one is reversed and shifted.</a:t>
            </a:r>
            <a:endParaRPr lang="en-US" dirty="0">
              <a:cs typeface="Calibri" panose="020F0502020204030204"/>
            </a:endParaRPr>
          </a:p>
          <a:p>
            <a:r>
              <a:rPr lang="en-US" sz="2000" dirty="0">
                <a:cs typeface="Calibri"/>
              </a:rPr>
              <a:t>Pooling:-</a:t>
            </a:r>
            <a:r>
              <a:rPr lang="en-US" sz="2000" dirty="0">
                <a:ea typeface="+mn-lt"/>
                <a:cs typeface="+mn-lt"/>
              </a:rPr>
              <a:t>Pooling layers provide an approach to down sampling feature maps by summarizing the presence of features in patches of the feature map. The pooling layer summarizes the features present in a region of the feature map generated by a convolution layer.</a:t>
            </a:r>
            <a:endParaRPr lang="en-US" dirty="0">
              <a:cs typeface="Calibri" panose="020F0502020204030204"/>
            </a:endParaRPr>
          </a:p>
          <a:p>
            <a:r>
              <a:rPr lang="en-US" sz="2000" dirty="0">
                <a:cs typeface="Calibri"/>
              </a:rPr>
              <a:t>Activation:-</a:t>
            </a:r>
            <a:r>
              <a:rPr lang="en-US" sz="2000" dirty="0">
                <a:ea typeface="+mn-lt"/>
                <a:cs typeface="+mn-lt"/>
              </a:rPr>
              <a:t>The activation function of a node defines the output of that node given an input or set of inputs. A standard integrated circuit can be seen as a digital network of activation functions that can be "ON" (1) or "OFF" (0), depending on input</a:t>
            </a:r>
            <a:endParaRPr lang="en-US" dirty="0">
              <a:cs typeface="Calibri" panose="020F0502020204030204"/>
            </a:endParaRPr>
          </a:p>
          <a:p>
            <a:r>
              <a:rPr lang="en-US" sz="2000" dirty="0">
                <a:cs typeface="Calibri"/>
              </a:rPr>
              <a:t>Fully connected:-</a:t>
            </a:r>
            <a:r>
              <a:rPr lang="en-US" sz="2000" dirty="0">
                <a:ea typeface="+mn-lt"/>
                <a:cs typeface="+mn-lt"/>
              </a:rPr>
              <a:t>Fully Connected Layer is simply, feed forward neural networks. Fully Connected Layers form the last few layers in the </a:t>
            </a:r>
            <a:r>
              <a:rPr lang="en-US" sz="2000" dirty="0" err="1">
                <a:ea typeface="+mn-lt"/>
                <a:cs typeface="+mn-lt"/>
              </a:rPr>
              <a:t>network.The</a:t>
            </a:r>
            <a:r>
              <a:rPr lang="en-US" sz="2000" dirty="0">
                <a:ea typeface="+mn-lt"/>
                <a:cs typeface="+mn-lt"/>
              </a:rPr>
              <a:t> input to the fully connected layer is the output from the final Pooling or Convolutional Layer, which is flattened and then fed into the fully connected layer</a:t>
            </a:r>
            <a:endParaRPr lang="en-US" dirty="0">
              <a:cs typeface="Calibri" panose="020F0502020204030204"/>
            </a:endParaRPr>
          </a:p>
        </p:txBody>
      </p:sp>
    </p:spTree>
    <p:extLst>
      <p:ext uri="{BB962C8B-B14F-4D97-AF65-F5344CB8AC3E}">
        <p14:creationId xmlns:p14="http://schemas.microsoft.com/office/powerpoint/2010/main" val="1096241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9F64BBC-D773-402E-AA15-B44233A187A3}"/>
              </a:ext>
            </a:extLst>
          </p:cNvPr>
          <p:cNvSpPr txBox="1">
            <a:spLocks/>
          </p:cNvSpPr>
          <p:nvPr/>
        </p:nvSpPr>
        <p:spPr>
          <a:xfrm>
            <a:off x="685801" y="50800"/>
            <a:ext cx="10820400" cy="1177092"/>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400" b="1" i="1" dirty="0">
                <a:cs typeface="Calibri Light"/>
              </a:rPr>
              <a:t>IMPLEMENTATION</a:t>
            </a:r>
          </a:p>
        </p:txBody>
      </p:sp>
      <p:pic>
        <p:nvPicPr>
          <p:cNvPr id="6" name="Picture 5">
            <a:extLst>
              <a:ext uri="{FF2B5EF4-FFF2-40B4-BE49-F238E27FC236}">
                <a16:creationId xmlns:a16="http://schemas.microsoft.com/office/drawing/2014/main" id="{654DB8A3-37AE-4952-9E29-B2437B6DAF4D}"/>
              </a:ext>
            </a:extLst>
          </p:cNvPr>
          <p:cNvPicPr/>
          <p:nvPr/>
        </p:nvPicPr>
        <p:blipFill>
          <a:blip r:embed="rId2"/>
          <a:stretch>
            <a:fillRect/>
          </a:stretch>
        </p:blipFill>
        <p:spPr>
          <a:xfrm>
            <a:off x="6530022" y="1227892"/>
            <a:ext cx="5349875" cy="3023870"/>
          </a:xfrm>
          <a:prstGeom prst="rect">
            <a:avLst/>
          </a:prstGeom>
        </p:spPr>
      </p:pic>
      <p:sp>
        <p:nvSpPr>
          <p:cNvPr id="8" name="Rectangle 7">
            <a:extLst>
              <a:ext uri="{FF2B5EF4-FFF2-40B4-BE49-F238E27FC236}">
                <a16:creationId xmlns:a16="http://schemas.microsoft.com/office/drawing/2014/main" id="{49C068D0-60D4-452D-8879-D5E43BA25A28}"/>
              </a:ext>
            </a:extLst>
          </p:cNvPr>
          <p:cNvSpPr/>
          <p:nvPr/>
        </p:nvSpPr>
        <p:spPr>
          <a:xfrm>
            <a:off x="772160" y="1369536"/>
            <a:ext cx="5757862" cy="4955203"/>
          </a:xfrm>
          <a:prstGeom prst="rect">
            <a:avLst/>
          </a:prstGeom>
        </p:spPr>
        <p:txBody>
          <a:bodyPr wrap="square">
            <a:spAutoFit/>
          </a:bodyPr>
          <a:lstStyle/>
          <a:p>
            <a:r>
              <a:rPr lang="en-US" sz="2400" b="1" dirty="0"/>
              <a:t>1.Data Acquisition :</a:t>
            </a:r>
          </a:p>
          <a:p>
            <a:endParaRPr lang="en-US" sz="1200" dirty="0"/>
          </a:p>
          <a:p>
            <a:pPr marL="342900" indent="-342900">
              <a:buFont typeface="Arial" panose="020B0604020202020204" pitchFamily="34" charset="0"/>
              <a:buChar char="•"/>
            </a:pPr>
            <a:r>
              <a:rPr lang="en-US" sz="2000" dirty="0"/>
              <a:t>For our project we have created Sign Language Numbers data set consisting of 10 classes each with 15 samples. The classes correspond to hand sign gestures from 0 to 9 thereby totaling to 10 classes. </a:t>
            </a:r>
          </a:p>
          <a:p>
            <a:pPr marL="342900" indent="-342900">
              <a:buFont typeface="Arial" panose="020B0604020202020204" pitchFamily="34" charset="0"/>
              <a:buChar char="•"/>
            </a:pPr>
            <a:r>
              <a:rPr lang="en-US" sz="2000" dirty="0"/>
              <a:t>The training was completely done in a cloud platform that provided GPU acceleration for faster computations. The training was separately done on 2 different types of data – RGB alone  &amp;    Depth + RGB.</a:t>
            </a:r>
          </a:p>
          <a:p>
            <a:pPr marL="342900" indent="-342900">
              <a:buFont typeface="Arial" panose="020B0604020202020204" pitchFamily="34" charset="0"/>
              <a:buChar char="•"/>
            </a:pPr>
            <a:r>
              <a:rPr lang="en-US" sz="2000" dirty="0"/>
              <a:t>For RBG alone we used the defined VGG16 network architecture.</a:t>
            </a:r>
          </a:p>
          <a:p>
            <a:pPr marL="342900" indent="-342900">
              <a:buFont typeface="Arial" panose="020B0604020202020204" pitchFamily="34" charset="0"/>
              <a:buChar char="•"/>
            </a:pPr>
            <a:r>
              <a:rPr lang="en-US" sz="2000" dirty="0"/>
              <a:t>For </a:t>
            </a:r>
            <a:r>
              <a:rPr lang="en-US" sz="2000" dirty="0" err="1"/>
              <a:t>RGB+Depth</a:t>
            </a:r>
            <a:r>
              <a:rPr lang="en-US" sz="2000" dirty="0"/>
              <a:t> we used a custom defined network architecture.</a:t>
            </a:r>
          </a:p>
        </p:txBody>
      </p:sp>
    </p:spTree>
    <p:extLst>
      <p:ext uri="{BB962C8B-B14F-4D97-AF65-F5344CB8AC3E}">
        <p14:creationId xmlns:p14="http://schemas.microsoft.com/office/powerpoint/2010/main" val="2363135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1548EBB-BC8A-45D6-BAF6-0A192639FD8F}"/>
              </a:ext>
            </a:extLst>
          </p:cNvPr>
          <p:cNvPicPr/>
          <p:nvPr/>
        </p:nvPicPr>
        <p:blipFill>
          <a:blip r:embed="rId2"/>
          <a:stretch>
            <a:fillRect/>
          </a:stretch>
        </p:blipFill>
        <p:spPr>
          <a:xfrm>
            <a:off x="647065" y="1155699"/>
            <a:ext cx="5289550" cy="1867535"/>
          </a:xfrm>
          <a:prstGeom prst="rect">
            <a:avLst/>
          </a:prstGeom>
        </p:spPr>
      </p:pic>
      <p:pic>
        <p:nvPicPr>
          <p:cNvPr id="5" name="Picture 4">
            <a:extLst>
              <a:ext uri="{FF2B5EF4-FFF2-40B4-BE49-F238E27FC236}">
                <a16:creationId xmlns:a16="http://schemas.microsoft.com/office/drawing/2014/main" id="{D7FDBA71-AA4D-4B7D-A2B9-9C2B80A7E9B0}"/>
              </a:ext>
            </a:extLst>
          </p:cNvPr>
          <p:cNvPicPr/>
          <p:nvPr/>
        </p:nvPicPr>
        <p:blipFill>
          <a:blip r:embed="rId3"/>
          <a:stretch>
            <a:fillRect/>
          </a:stretch>
        </p:blipFill>
        <p:spPr>
          <a:xfrm>
            <a:off x="665798" y="4007487"/>
            <a:ext cx="5289550" cy="1886585"/>
          </a:xfrm>
          <a:prstGeom prst="rect">
            <a:avLst/>
          </a:prstGeom>
        </p:spPr>
      </p:pic>
      <p:pic>
        <p:nvPicPr>
          <p:cNvPr id="8" name="Picture 7" descr="A screenshot of a computer screen&#10;&#10;Description automatically generated">
            <a:extLst>
              <a:ext uri="{FF2B5EF4-FFF2-40B4-BE49-F238E27FC236}">
                <a16:creationId xmlns:a16="http://schemas.microsoft.com/office/drawing/2014/main" id="{57FBC3CF-EC70-4A1C-BF1D-2D1CA79A045C}"/>
              </a:ext>
            </a:extLst>
          </p:cNvPr>
          <p:cNvPicPr>
            <a:picLocks noChangeAspect="1"/>
          </p:cNvPicPr>
          <p:nvPr/>
        </p:nvPicPr>
        <p:blipFill rotWithShape="1">
          <a:blip r:embed="rId4"/>
          <a:srcRect t="13991" b="7530"/>
          <a:stretch/>
        </p:blipFill>
        <p:spPr>
          <a:xfrm>
            <a:off x="6339840" y="1155698"/>
            <a:ext cx="5364480" cy="4738373"/>
          </a:xfrm>
          <a:prstGeom prst="rect">
            <a:avLst/>
          </a:prstGeom>
        </p:spPr>
      </p:pic>
      <p:sp>
        <p:nvSpPr>
          <p:cNvPr id="10" name="TextBox 9">
            <a:extLst>
              <a:ext uri="{FF2B5EF4-FFF2-40B4-BE49-F238E27FC236}">
                <a16:creationId xmlns:a16="http://schemas.microsoft.com/office/drawing/2014/main" id="{D0872F8A-7E90-4046-A1CC-F2588AC6595F}"/>
              </a:ext>
            </a:extLst>
          </p:cNvPr>
          <p:cNvSpPr txBox="1"/>
          <p:nvPr/>
        </p:nvSpPr>
        <p:spPr>
          <a:xfrm>
            <a:off x="3253941" y="397628"/>
            <a:ext cx="5289550" cy="461665"/>
          </a:xfrm>
          <a:prstGeom prst="rect">
            <a:avLst/>
          </a:prstGeom>
          <a:noFill/>
        </p:spPr>
        <p:txBody>
          <a:bodyPr wrap="square" rtlCol="0">
            <a:spAutoFit/>
          </a:bodyPr>
          <a:lstStyle/>
          <a:p>
            <a:r>
              <a:rPr lang="en-US" sz="2400" b="1" dirty="0"/>
              <a:t>IMAGES OBTAINED FROM 3D - CAMERA</a:t>
            </a:r>
          </a:p>
        </p:txBody>
      </p:sp>
      <p:sp>
        <p:nvSpPr>
          <p:cNvPr id="11" name="TextBox 10">
            <a:extLst>
              <a:ext uri="{FF2B5EF4-FFF2-40B4-BE49-F238E27FC236}">
                <a16:creationId xmlns:a16="http://schemas.microsoft.com/office/drawing/2014/main" id="{C4B2E377-F268-4441-90F1-F09B16C5BE09}"/>
              </a:ext>
            </a:extLst>
          </p:cNvPr>
          <p:cNvSpPr txBox="1"/>
          <p:nvPr/>
        </p:nvSpPr>
        <p:spPr>
          <a:xfrm>
            <a:off x="1767840" y="3144519"/>
            <a:ext cx="2682240" cy="369332"/>
          </a:xfrm>
          <a:prstGeom prst="rect">
            <a:avLst/>
          </a:prstGeom>
          <a:noFill/>
        </p:spPr>
        <p:txBody>
          <a:bodyPr wrap="square" rtlCol="0">
            <a:spAutoFit/>
          </a:bodyPr>
          <a:lstStyle/>
          <a:p>
            <a:pPr algn="ctr"/>
            <a:r>
              <a:rPr lang="en-US" dirty="0"/>
              <a:t>RGB-IMAGES</a:t>
            </a:r>
          </a:p>
        </p:txBody>
      </p:sp>
      <p:sp>
        <p:nvSpPr>
          <p:cNvPr id="14" name="TextBox 13">
            <a:extLst>
              <a:ext uri="{FF2B5EF4-FFF2-40B4-BE49-F238E27FC236}">
                <a16:creationId xmlns:a16="http://schemas.microsoft.com/office/drawing/2014/main" id="{7FCB79EC-EA18-4894-AEC3-2CF90CD6B386}"/>
              </a:ext>
            </a:extLst>
          </p:cNvPr>
          <p:cNvSpPr txBox="1"/>
          <p:nvPr/>
        </p:nvSpPr>
        <p:spPr>
          <a:xfrm>
            <a:off x="1767840" y="6018376"/>
            <a:ext cx="2682240" cy="369332"/>
          </a:xfrm>
          <a:prstGeom prst="rect">
            <a:avLst/>
          </a:prstGeom>
          <a:noFill/>
        </p:spPr>
        <p:txBody>
          <a:bodyPr wrap="square" rtlCol="0">
            <a:spAutoFit/>
          </a:bodyPr>
          <a:lstStyle/>
          <a:p>
            <a:pPr algn="ctr"/>
            <a:r>
              <a:rPr lang="en-US" dirty="0"/>
              <a:t>DEPTH-IMAGES</a:t>
            </a:r>
          </a:p>
        </p:txBody>
      </p:sp>
      <p:sp>
        <p:nvSpPr>
          <p:cNvPr id="9" name="TextBox 8">
            <a:extLst>
              <a:ext uri="{FF2B5EF4-FFF2-40B4-BE49-F238E27FC236}">
                <a16:creationId xmlns:a16="http://schemas.microsoft.com/office/drawing/2014/main" id="{43B0951C-BFF5-4A1C-B293-A379BCC04B2D}"/>
              </a:ext>
            </a:extLst>
          </p:cNvPr>
          <p:cNvSpPr txBox="1"/>
          <p:nvPr/>
        </p:nvSpPr>
        <p:spPr>
          <a:xfrm>
            <a:off x="7570270" y="6005810"/>
            <a:ext cx="2682240" cy="369332"/>
          </a:xfrm>
          <a:prstGeom prst="rect">
            <a:avLst/>
          </a:prstGeom>
          <a:noFill/>
        </p:spPr>
        <p:txBody>
          <a:bodyPr wrap="square" rtlCol="0">
            <a:spAutoFit/>
          </a:bodyPr>
          <a:lstStyle/>
          <a:p>
            <a:pPr algn="ctr"/>
            <a:r>
              <a:rPr lang="en-US" dirty="0"/>
              <a:t>Processing(JAVA)</a:t>
            </a:r>
          </a:p>
        </p:txBody>
      </p:sp>
    </p:spTree>
    <p:extLst>
      <p:ext uri="{BB962C8B-B14F-4D97-AF65-F5344CB8AC3E}">
        <p14:creationId xmlns:p14="http://schemas.microsoft.com/office/powerpoint/2010/main" val="3095779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 shot of a computer&#10;&#10;Description automatically generated">
            <a:extLst>
              <a:ext uri="{FF2B5EF4-FFF2-40B4-BE49-F238E27FC236}">
                <a16:creationId xmlns:a16="http://schemas.microsoft.com/office/drawing/2014/main" id="{96314EBD-6D83-4C32-BC0A-162555663A72}"/>
              </a:ext>
            </a:extLst>
          </p:cNvPr>
          <p:cNvPicPr>
            <a:picLocks noChangeAspect="1"/>
          </p:cNvPicPr>
          <p:nvPr/>
        </p:nvPicPr>
        <p:blipFill>
          <a:blip r:embed="rId2"/>
          <a:stretch>
            <a:fillRect/>
          </a:stretch>
        </p:blipFill>
        <p:spPr>
          <a:xfrm>
            <a:off x="7859735" y="1906003"/>
            <a:ext cx="2949436" cy="3153485"/>
          </a:xfrm>
          <a:prstGeom prst="rect">
            <a:avLst/>
          </a:prstGeom>
        </p:spPr>
      </p:pic>
      <p:sp>
        <p:nvSpPr>
          <p:cNvPr id="8" name="Rectangle 7">
            <a:extLst>
              <a:ext uri="{FF2B5EF4-FFF2-40B4-BE49-F238E27FC236}">
                <a16:creationId xmlns:a16="http://schemas.microsoft.com/office/drawing/2014/main" id="{EF170F3A-E00B-4F67-8AF3-876A3D2430B4}"/>
              </a:ext>
            </a:extLst>
          </p:cNvPr>
          <p:cNvSpPr/>
          <p:nvPr/>
        </p:nvSpPr>
        <p:spPr>
          <a:xfrm>
            <a:off x="1098445" y="780266"/>
            <a:ext cx="2838288" cy="461665"/>
          </a:xfrm>
          <a:prstGeom prst="rect">
            <a:avLst/>
          </a:prstGeom>
        </p:spPr>
        <p:txBody>
          <a:bodyPr wrap="square">
            <a:spAutoFit/>
          </a:bodyPr>
          <a:lstStyle/>
          <a:p>
            <a:r>
              <a:rPr lang="en-US" sz="2400" b="1" dirty="0"/>
              <a:t>2.Data Preparation</a:t>
            </a:r>
            <a:endParaRPr lang="en-US" sz="2400" dirty="0"/>
          </a:p>
        </p:txBody>
      </p:sp>
      <p:pic>
        <p:nvPicPr>
          <p:cNvPr id="10" name="Picture 9">
            <a:extLst>
              <a:ext uri="{FF2B5EF4-FFF2-40B4-BE49-F238E27FC236}">
                <a16:creationId xmlns:a16="http://schemas.microsoft.com/office/drawing/2014/main" id="{443F153C-BA52-4D5D-88B6-5671FE7F45CD}"/>
              </a:ext>
            </a:extLst>
          </p:cNvPr>
          <p:cNvPicPr>
            <a:picLocks noChangeAspect="1"/>
          </p:cNvPicPr>
          <p:nvPr/>
        </p:nvPicPr>
        <p:blipFill>
          <a:blip r:embed="rId3"/>
          <a:stretch>
            <a:fillRect/>
          </a:stretch>
        </p:blipFill>
        <p:spPr>
          <a:xfrm>
            <a:off x="1166678" y="1822826"/>
            <a:ext cx="4810610" cy="3212348"/>
          </a:xfrm>
          <a:prstGeom prst="rect">
            <a:avLst/>
          </a:prstGeom>
        </p:spPr>
      </p:pic>
      <p:sp>
        <p:nvSpPr>
          <p:cNvPr id="19" name="TextBox 18">
            <a:extLst>
              <a:ext uri="{FF2B5EF4-FFF2-40B4-BE49-F238E27FC236}">
                <a16:creationId xmlns:a16="http://schemas.microsoft.com/office/drawing/2014/main" id="{6447ABD0-CC8C-4925-8392-961FF36BA406}"/>
              </a:ext>
            </a:extLst>
          </p:cNvPr>
          <p:cNvSpPr txBox="1"/>
          <p:nvPr/>
        </p:nvSpPr>
        <p:spPr>
          <a:xfrm>
            <a:off x="2295937" y="5254775"/>
            <a:ext cx="2552092" cy="369332"/>
          </a:xfrm>
          <a:prstGeom prst="rect">
            <a:avLst/>
          </a:prstGeom>
          <a:noFill/>
        </p:spPr>
        <p:txBody>
          <a:bodyPr wrap="square" rtlCol="0">
            <a:spAutoFit/>
          </a:bodyPr>
          <a:lstStyle/>
          <a:p>
            <a:r>
              <a:rPr lang="en-US" dirty="0"/>
              <a:t>Sample Depth Image</a:t>
            </a:r>
          </a:p>
        </p:txBody>
      </p:sp>
      <p:sp>
        <p:nvSpPr>
          <p:cNvPr id="20" name="TextBox 19">
            <a:extLst>
              <a:ext uri="{FF2B5EF4-FFF2-40B4-BE49-F238E27FC236}">
                <a16:creationId xmlns:a16="http://schemas.microsoft.com/office/drawing/2014/main" id="{69005A57-1B48-421A-A8DE-CBD98E49F61A}"/>
              </a:ext>
            </a:extLst>
          </p:cNvPr>
          <p:cNvSpPr txBox="1"/>
          <p:nvPr/>
        </p:nvSpPr>
        <p:spPr>
          <a:xfrm>
            <a:off x="8098164" y="5222509"/>
            <a:ext cx="2552092" cy="369332"/>
          </a:xfrm>
          <a:prstGeom prst="rect">
            <a:avLst/>
          </a:prstGeom>
          <a:noFill/>
        </p:spPr>
        <p:txBody>
          <a:bodyPr wrap="square" rtlCol="0">
            <a:spAutoFit/>
          </a:bodyPr>
          <a:lstStyle/>
          <a:p>
            <a:r>
              <a:rPr lang="en-US" dirty="0"/>
              <a:t>RGB + Depth Data</a:t>
            </a:r>
          </a:p>
        </p:txBody>
      </p:sp>
    </p:spTree>
    <p:extLst>
      <p:ext uri="{BB962C8B-B14F-4D97-AF65-F5344CB8AC3E}">
        <p14:creationId xmlns:p14="http://schemas.microsoft.com/office/powerpoint/2010/main" val="1508968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40DB5-E42C-461D-808B-5BE7A0375862}"/>
              </a:ext>
            </a:extLst>
          </p:cNvPr>
          <p:cNvSpPr>
            <a:spLocks noGrp="1"/>
          </p:cNvSpPr>
          <p:nvPr>
            <p:ph type="title"/>
          </p:nvPr>
        </p:nvSpPr>
        <p:spPr>
          <a:xfrm>
            <a:off x="685801" y="873762"/>
            <a:ext cx="7381239" cy="741680"/>
          </a:xfrm>
        </p:spPr>
        <p:txBody>
          <a:bodyPr>
            <a:normAutofit/>
          </a:bodyPr>
          <a:lstStyle/>
          <a:p>
            <a:r>
              <a:rPr lang="en-US" sz="3200" b="1" dirty="0"/>
              <a:t>1. RGB ONLY-ARCHITECTURE (VGG16):</a:t>
            </a:r>
          </a:p>
        </p:txBody>
      </p:sp>
      <p:pic>
        <p:nvPicPr>
          <p:cNvPr id="4" name="Content Placeholder 3">
            <a:extLst>
              <a:ext uri="{FF2B5EF4-FFF2-40B4-BE49-F238E27FC236}">
                <a16:creationId xmlns:a16="http://schemas.microsoft.com/office/drawing/2014/main" id="{370062FE-8CB8-43E9-8064-8BD056815B56}"/>
              </a:ext>
            </a:extLst>
          </p:cNvPr>
          <p:cNvPicPr>
            <a:picLocks noGrp="1"/>
          </p:cNvPicPr>
          <p:nvPr>
            <p:ph idx="1"/>
          </p:nvPr>
        </p:nvPicPr>
        <p:blipFill>
          <a:blip r:embed="rId2"/>
          <a:stretch>
            <a:fillRect/>
          </a:stretch>
        </p:blipFill>
        <p:spPr>
          <a:xfrm>
            <a:off x="2652539" y="1968818"/>
            <a:ext cx="6197946" cy="3649662"/>
          </a:xfrm>
          <a:prstGeom prst="rect">
            <a:avLst/>
          </a:prstGeom>
        </p:spPr>
      </p:pic>
    </p:spTree>
    <p:extLst>
      <p:ext uri="{BB962C8B-B14F-4D97-AF65-F5344CB8AC3E}">
        <p14:creationId xmlns:p14="http://schemas.microsoft.com/office/powerpoint/2010/main" val="1729054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51270C8-4A8F-4D09-AFFB-AAA5180BBB8F}"/>
              </a:ext>
            </a:extLst>
          </p:cNvPr>
          <p:cNvPicPr/>
          <p:nvPr/>
        </p:nvPicPr>
        <p:blipFill>
          <a:blip r:embed="rId2"/>
          <a:stretch>
            <a:fillRect/>
          </a:stretch>
        </p:blipFill>
        <p:spPr>
          <a:xfrm>
            <a:off x="4909502" y="896620"/>
            <a:ext cx="5118418" cy="4183380"/>
          </a:xfrm>
          <a:prstGeom prst="rect">
            <a:avLst/>
          </a:prstGeom>
        </p:spPr>
      </p:pic>
      <p:sp>
        <p:nvSpPr>
          <p:cNvPr id="5" name="Title 1">
            <a:extLst>
              <a:ext uri="{FF2B5EF4-FFF2-40B4-BE49-F238E27FC236}">
                <a16:creationId xmlns:a16="http://schemas.microsoft.com/office/drawing/2014/main" id="{9619BD29-3373-4D73-964F-1D679E308BB4}"/>
              </a:ext>
            </a:extLst>
          </p:cNvPr>
          <p:cNvSpPr>
            <a:spLocks noGrp="1"/>
          </p:cNvSpPr>
          <p:nvPr>
            <p:ph type="title"/>
          </p:nvPr>
        </p:nvSpPr>
        <p:spPr>
          <a:xfrm>
            <a:off x="685799" y="818243"/>
            <a:ext cx="3659389" cy="4557849"/>
          </a:xfrm>
        </p:spPr>
        <p:txBody>
          <a:bodyPr>
            <a:normAutofit/>
          </a:bodyPr>
          <a:lstStyle/>
          <a:p>
            <a:pPr algn="ctr"/>
            <a:r>
              <a:rPr lang="en-US" sz="3300" b="1" i="1" dirty="0">
                <a:ea typeface="+mj-lt"/>
                <a:cs typeface="+mj-lt"/>
              </a:rPr>
              <a:t>RESULTS OF RGB ONLY</a:t>
            </a:r>
            <a:br>
              <a:rPr lang="en-US" sz="3300" b="1" i="1" dirty="0">
                <a:ea typeface="+mj-lt"/>
                <a:cs typeface="+mj-lt"/>
              </a:rPr>
            </a:br>
            <a:r>
              <a:rPr lang="en-US" sz="3300" b="1" i="1" dirty="0">
                <a:ea typeface="+mj-lt"/>
                <a:cs typeface="+mj-lt"/>
              </a:rPr>
              <a:t>Architecture:-</a:t>
            </a:r>
          </a:p>
          <a:p>
            <a:pPr algn="r"/>
            <a:endParaRPr lang="en-US" sz="3300" b="1" i="1" dirty="0">
              <a:cs typeface="Calibri Light"/>
            </a:endParaRPr>
          </a:p>
        </p:txBody>
      </p:sp>
    </p:spTree>
    <p:extLst>
      <p:ext uri="{BB962C8B-B14F-4D97-AF65-F5344CB8AC3E}">
        <p14:creationId xmlns:p14="http://schemas.microsoft.com/office/powerpoint/2010/main" val="2992110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1709A45-C6F3-4CEE-AA0F-887FAC5CA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6E963D7-0A73-484A-B8A2-DDBFEA123C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1850077"/>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2" name="Picture 11" descr="A screenshot of a cell phone&#10;&#10;Description automatically generated">
            <a:extLst>
              <a:ext uri="{FF2B5EF4-FFF2-40B4-BE49-F238E27FC236}">
                <a16:creationId xmlns:a16="http://schemas.microsoft.com/office/drawing/2014/main" id="{7C59D3AF-023E-498D-BD3C-3313CFF80733}"/>
              </a:ext>
            </a:extLst>
          </p:cNvPr>
          <p:cNvPicPr>
            <a:picLocks noChangeAspect="1"/>
          </p:cNvPicPr>
          <p:nvPr/>
        </p:nvPicPr>
        <p:blipFill rotWithShape="1">
          <a:blip r:embed="rId3"/>
          <a:srcRect l="6274" t="7790" r="9135" b="12689"/>
          <a:stretch/>
        </p:blipFill>
        <p:spPr>
          <a:xfrm>
            <a:off x="2987040" y="1209039"/>
            <a:ext cx="4511040" cy="4983973"/>
          </a:xfrm>
          <a:prstGeom prst="rect">
            <a:avLst/>
          </a:prstGeom>
        </p:spPr>
      </p:pic>
      <p:sp>
        <p:nvSpPr>
          <p:cNvPr id="14" name="Title 1">
            <a:extLst>
              <a:ext uri="{FF2B5EF4-FFF2-40B4-BE49-F238E27FC236}">
                <a16:creationId xmlns:a16="http://schemas.microsoft.com/office/drawing/2014/main" id="{CD95F3B2-BC95-4214-A372-0729B68D3397}"/>
              </a:ext>
            </a:extLst>
          </p:cNvPr>
          <p:cNvSpPr>
            <a:spLocks noGrp="1"/>
          </p:cNvSpPr>
          <p:nvPr>
            <p:ph type="title"/>
          </p:nvPr>
        </p:nvSpPr>
        <p:spPr>
          <a:xfrm>
            <a:off x="685801" y="406879"/>
            <a:ext cx="7381239" cy="741680"/>
          </a:xfrm>
        </p:spPr>
        <p:txBody>
          <a:bodyPr>
            <a:normAutofit fontScale="90000"/>
          </a:bodyPr>
          <a:lstStyle/>
          <a:p>
            <a:r>
              <a:rPr lang="en-US" b="1" dirty="0"/>
              <a:t>2. RGB+DEPTH NETWORK ARCHITECTURE</a:t>
            </a:r>
          </a:p>
        </p:txBody>
      </p:sp>
    </p:spTree>
    <p:extLst>
      <p:ext uri="{BB962C8B-B14F-4D97-AF65-F5344CB8AC3E}">
        <p14:creationId xmlns:p14="http://schemas.microsoft.com/office/powerpoint/2010/main" val="29049741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323BBC22-82E3-4DD5-8827-C2F302ED897F}"/>
              </a:ext>
            </a:extLst>
          </p:cNvPr>
          <p:cNvPicPr>
            <a:picLocks noChangeAspect="1"/>
          </p:cNvPicPr>
          <p:nvPr/>
        </p:nvPicPr>
        <p:blipFill>
          <a:blip r:embed="rId2"/>
          <a:stretch>
            <a:fillRect/>
          </a:stretch>
        </p:blipFill>
        <p:spPr>
          <a:xfrm>
            <a:off x="1331692" y="1559493"/>
            <a:ext cx="9528615" cy="4828546"/>
          </a:xfrm>
          <a:prstGeom prst="rect">
            <a:avLst/>
          </a:prstGeom>
        </p:spPr>
      </p:pic>
    </p:spTree>
    <p:extLst>
      <p:ext uri="{BB962C8B-B14F-4D97-AF65-F5344CB8AC3E}">
        <p14:creationId xmlns:p14="http://schemas.microsoft.com/office/powerpoint/2010/main" val="1860015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815D9A-E208-45E1-BED5-18215F9DE745}"/>
              </a:ext>
            </a:extLst>
          </p:cNvPr>
          <p:cNvSpPr>
            <a:spLocks noGrp="1"/>
          </p:cNvSpPr>
          <p:nvPr>
            <p:ph type="title"/>
          </p:nvPr>
        </p:nvSpPr>
        <p:spPr>
          <a:xfrm>
            <a:off x="685799" y="1150076"/>
            <a:ext cx="3659389" cy="4557849"/>
          </a:xfrm>
        </p:spPr>
        <p:txBody>
          <a:bodyPr>
            <a:normAutofit/>
          </a:bodyPr>
          <a:lstStyle/>
          <a:p>
            <a:pPr algn="ctr"/>
            <a:r>
              <a:rPr lang="en-US" sz="3300" b="1" i="1" dirty="0">
                <a:ea typeface="+mj-lt"/>
                <a:cs typeface="+mj-lt"/>
              </a:rPr>
              <a:t>RESULTS OF RGB AND DEPTH IMAGES AS COMBINED ENTITY:-</a:t>
            </a:r>
          </a:p>
          <a:p>
            <a:pPr algn="r"/>
            <a:endParaRPr lang="en-US" sz="3300" b="1" i="1" dirty="0">
              <a:cs typeface="Calibri Light"/>
            </a:endParaRPr>
          </a:p>
        </p:txBody>
      </p:sp>
      <p:cxnSp>
        <p:nvCxnSpPr>
          <p:cNvPr id="6"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EF3F6C6-8901-4CED-B70A-4DB2F451AE64}"/>
              </a:ext>
            </a:extLst>
          </p:cNvPr>
          <p:cNvSpPr>
            <a:spLocks noGrp="1"/>
          </p:cNvSpPr>
          <p:nvPr>
            <p:ph idx="1"/>
          </p:nvPr>
        </p:nvSpPr>
        <p:spPr>
          <a:xfrm>
            <a:off x="4988658" y="1150076"/>
            <a:ext cx="6517543" cy="4557849"/>
          </a:xfrm>
        </p:spPr>
        <p:txBody>
          <a:bodyPr>
            <a:normAutofit/>
          </a:bodyPr>
          <a:lstStyle/>
          <a:p>
            <a:r>
              <a:rPr lang="en-US" dirty="0">
                <a:ea typeface="+mn-lt"/>
                <a:cs typeface="+mn-lt"/>
              </a:rPr>
              <a:t>In order to avoid the previously stated overfitting problem, with this data we have</a:t>
            </a:r>
            <a:r>
              <a:rPr lang="en-US" dirty="0">
                <a:cs typeface="Calibri" panose="020F0502020204030204"/>
              </a:rPr>
              <a:t> </a:t>
            </a:r>
            <a:r>
              <a:rPr lang="en-US" dirty="0">
                <a:ea typeface="+mn-lt"/>
                <a:cs typeface="+mn-lt"/>
              </a:rPr>
              <a:t>applied early stopping technique to tackle the problem. </a:t>
            </a:r>
          </a:p>
          <a:p>
            <a:r>
              <a:rPr lang="en-US" dirty="0">
                <a:ea typeface="+mn-lt"/>
                <a:cs typeface="+mn-lt"/>
              </a:rPr>
              <a:t>We also include</a:t>
            </a:r>
            <a:r>
              <a:rPr lang="en-US" dirty="0">
                <a:cs typeface="Calibri"/>
              </a:rPr>
              <a:t> </a:t>
            </a:r>
            <a:r>
              <a:rPr lang="en-US" dirty="0">
                <a:ea typeface="+mn-lt"/>
                <a:cs typeface="+mn-lt"/>
              </a:rPr>
              <a:t>additional metrics which give us detailed insights of the model performance.</a:t>
            </a:r>
            <a:endParaRPr lang="en-US" dirty="0">
              <a:cs typeface="Calibri"/>
            </a:endParaRPr>
          </a:p>
        </p:txBody>
      </p:sp>
    </p:spTree>
    <p:extLst>
      <p:ext uri="{BB962C8B-B14F-4D97-AF65-F5344CB8AC3E}">
        <p14:creationId xmlns:p14="http://schemas.microsoft.com/office/powerpoint/2010/main" val="3605594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C1709A45-C6F3-4CEE-AA0F-887FAC5CA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4B2E0B-AAC1-492E-B1F1-9D8E1EF1AB5B}"/>
              </a:ext>
            </a:extLst>
          </p:cNvPr>
          <p:cNvSpPr>
            <a:spLocks noGrp="1"/>
          </p:cNvSpPr>
          <p:nvPr>
            <p:ph type="title"/>
          </p:nvPr>
        </p:nvSpPr>
        <p:spPr>
          <a:xfrm>
            <a:off x="685801" y="84438"/>
            <a:ext cx="10820400" cy="1177092"/>
          </a:xfrm>
        </p:spPr>
        <p:txBody>
          <a:bodyPr anchor="b">
            <a:normAutofit/>
          </a:bodyPr>
          <a:lstStyle/>
          <a:p>
            <a:pPr algn="ctr"/>
            <a:r>
              <a:rPr lang="en-US" sz="4400" dirty="0">
                <a:cs typeface="Calibri Light"/>
              </a:rPr>
              <a:t>Table of contents</a:t>
            </a:r>
            <a:endParaRPr lang="en-US" sz="4400" dirty="0"/>
          </a:p>
        </p:txBody>
      </p:sp>
      <p:cxnSp>
        <p:nvCxnSpPr>
          <p:cNvPr id="38" name="Straight Connector 37">
            <a:extLst>
              <a:ext uri="{FF2B5EF4-FFF2-40B4-BE49-F238E27FC236}">
                <a16:creationId xmlns:a16="http://schemas.microsoft.com/office/drawing/2014/main" id="{26E963D7-0A73-484A-B8A2-DDBFEA123C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1850077"/>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6C83C123-EC5A-4FF0-B76F-A0586323A445}"/>
              </a:ext>
            </a:extLst>
          </p:cNvPr>
          <p:cNvSpPr>
            <a:spLocks noGrp="1"/>
          </p:cNvSpPr>
          <p:nvPr>
            <p:ph idx="1"/>
          </p:nvPr>
        </p:nvSpPr>
        <p:spPr>
          <a:xfrm>
            <a:off x="889001" y="1524956"/>
            <a:ext cx="11302999" cy="4571039"/>
          </a:xfrm>
        </p:spPr>
        <p:txBody>
          <a:bodyPr anchor="t">
            <a:normAutofit/>
          </a:bodyPr>
          <a:lstStyle/>
          <a:p>
            <a:r>
              <a:rPr lang="en-US" sz="2400" dirty="0"/>
              <a:t>Introduction</a:t>
            </a:r>
          </a:p>
          <a:p>
            <a:r>
              <a:rPr lang="en-US" sz="2400" dirty="0"/>
              <a:t>Need for sign language</a:t>
            </a:r>
          </a:p>
          <a:p>
            <a:r>
              <a:rPr lang="en-US" sz="2400" dirty="0"/>
              <a:t>Approach</a:t>
            </a:r>
          </a:p>
          <a:p>
            <a:r>
              <a:rPr lang="en-US" sz="2400" dirty="0"/>
              <a:t>Components &amp; Software used</a:t>
            </a:r>
          </a:p>
          <a:p>
            <a:r>
              <a:rPr lang="en-US" sz="2400" dirty="0"/>
              <a:t>About Depth sensor camera</a:t>
            </a:r>
          </a:p>
          <a:p>
            <a:r>
              <a:rPr lang="en-US" sz="2400" dirty="0"/>
              <a:t>Workflow</a:t>
            </a:r>
          </a:p>
          <a:p>
            <a:r>
              <a:rPr lang="en-US" sz="2400" dirty="0"/>
              <a:t>Implementation</a:t>
            </a:r>
          </a:p>
          <a:p>
            <a:r>
              <a:rPr lang="en-US" sz="2400" dirty="0"/>
              <a:t>Results</a:t>
            </a:r>
          </a:p>
          <a:p>
            <a:r>
              <a:rPr lang="en-US" sz="2400" dirty="0"/>
              <a:t>Conclusion &amp; scope for future work</a:t>
            </a:r>
          </a:p>
          <a:p>
            <a:endParaRPr lang="en-US" sz="2000" dirty="0"/>
          </a:p>
          <a:p>
            <a:endParaRPr lang="en-US" sz="2000" dirty="0"/>
          </a:p>
          <a:p>
            <a:endParaRPr lang="en-US" sz="2000" dirty="0"/>
          </a:p>
        </p:txBody>
      </p:sp>
    </p:spTree>
    <p:extLst>
      <p:ext uri="{BB962C8B-B14F-4D97-AF65-F5344CB8AC3E}">
        <p14:creationId xmlns:p14="http://schemas.microsoft.com/office/powerpoint/2010/main" val="33480359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9481F-C76A-4E10-A47E-596DB43A8396}"/>
              </a:ext>
            </a:extLst>
          </p:cNvPr>
          <p:cNvSpPr>
            <a:spLocks noGrp="1"/>
          </p:cNvSpPr>
          <p:nvPr>
            <p:ph type="title"/>
          </p:nvPr>
        </p:nvSpPr>
        <p:spPr>
          <a:xfrm>
            <a:off x="599537" y="92015"/>
            <a:ext cx="5219699" cy="1456267"/>
          </a:xfrm>
        </p:spPr>
        <p:txBody>
          <a:bodyPr>
            <a:normAutofit/>
          </a:bodyPr>
          <a:lstStyle/>
          <a:p>
            <a:r>
              <a:rPr lang="en-US" sz="4400" b="1" i="1" dirty="0">
                <a:cs typeface="Calibri Light"/>
              </a:rPr>
              <a:t>a. accuracy &amp; loss:-</a:t>
            </a:r>
          </a:p>
        </p:txBody>
      </p:sp>
      <p:pic>
        <p:nvPicPr>
          <p:cNvPr id="7" name="Picture 7" descr="A close up of a map&#10;&#10;Description generated with high confidence">
            <a:extLst>
              <a:ext uri="{FF2B5EF4-FFF2-40B4-BE49-F238E27FC236}">
                <a16:creationId xmlns:a16="http://schemas.microsoft.com/office/drawing/2014/main" id="{C81AB0D2-5786-400B-9615-16EE0C24E928}"/>
              </a:ext>
            </a:extLst>
          </p:cNvPr>
          <p:cNvPicPr>
            <a:picLocks noChangeAspect="1"/>
          </p:cNvPicPr>
          <p:nvPr/>
        </p:nvPicPr>
        <p:blipFill rotWithShape="1">
          <a:blip r:embed="rId3"/>
          <a:srcRect l="8498" r="5910" b="-2"/>
          <a:stretch/>
        </p:blipFill>
        <p:spPr>
          <a:xfrm>
            <a:off x="1035282" y="1657589"/>
            <a:ext cx="4348208" cy="419123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6" name="TextBox 5">
            <a:extLst>
              <a:ext uri="{FF2B5EF4-FFF2-40B4-BE49-F238E27FC236}">
                <a16:creationId xmlns:a16="http://schemas.microsoft.com/office/drawing/2014/main" id="{544AC638-92B2-4C7C-BD0B-2880E9CA855F}"/>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pic>
        <p:nvPicPr>
          <p:cNvPr id="8" name="Picture 4" descr="A screenshot of a cell phone&#10;&#10;Description generated with high confidence">
            <a:extLst>
              <a:ext uri="{FF2B5EF4-FFF2-40B4-BE49-F238E27FC236}">
                <a16:creationId xmlns:a16="http://schemas.microsoft.com/office/drawing/2014/main" id="{BC95C216-500B-4595-84ED-BE0306EC86A8}"/>
              </a:ext>
            </a:extLst>
          </p:cNvPr>
          <p:cNvPicPr>
            <a:picLocks noChangeAspect="1"/>
          </p:cNvPicPr>
          <p:nvPr/>
        </p:nvPicPr>
        <p:blipFill>
          <a:blip r:embed="rId4"/>
          <a:stretch>
            <a:fillRect/>
          </a:stretch>
        </p:blipFill>
        <p:spPr>
          <a:xfrm>
            <a:off x="6306117" y="1683797"/>
            <a:ext cx="4656523" cy="419123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4387180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E9E7C-A4BE-42B0-BE0A-DAE1C0300A57}"/>
              </a:ext>
            </a:extLst>
          </p:cNvPr>
          <p:cNvSpPr>
            <a:spLocks noGrp="1"/>
          </p:cNvSpPr>
          <p:nvPr>
            <p:ph type="title"/>
          </p:nvPr>
        </p:nvSpPr>
        <p:spPr>
          <a:xfrm>
            <a:off x="498895" y="250166"/>
            <a:ext cx="5996076" cy="1456267"/>
          </a:xfrm>
        </p:spPr>
        <p:txBody>
          <a:bodyPr>
            <a:normAutofit/>
          </a:bodyPr>
          <a:lstStyle/>
          <a:p>
            <a:r>
              <a:rPr lang="en-US" sz="4400" b="1" i="1" dirty="0">
                <a:cs typeface="Calibri Light"/>
              </a:rPr>
              <a:t>B. CONFUSION MATRIX :-</a:t>
            </a:r>
          </a:p>
        </p:txBody>
      </p:sp>
      <p:sp>
        <p:nvSpPr>
          <p:cNvPr id="3" name="Content Placeholder 2">
            <a:extLst>
              <a:ext uri="{FF2B5EF4-FFF2-40B4-BE49-F238E27FC236}">
                <a16:creationId xmlns:a16="http://schemas.microsoft.com/office/drawing/2014/main" id="{F54196A6-E4C7-4B59-B5AC-3254E6265F9C}"/>
              </a:ext>
            </a:extLst>
          </p:cNvPr>
          <p:cNvSpPr>
            <a:spLocks noGrp="1"/>
          </p:cNvSpPr>
          <p:nvPr>
            <p:ph idx="1"/>
          </p:nvPr>
        </p:nvSpPr>
        <p:spPr>
          <a:xfrm>
            <a:off x="599537" y="1710746"/>
            <a:ext cx="5219699" cy="3649133"/>
          </a:xfrm>
        </p:spPr>
        <p:txBody>
          <a:bodyPr>
            <a:normAutofit/>
          </a:bodyPr>
          <a:lstStyle/>
          <a:p>
            <a:endParaRPr lang="en-US" dirty="0">
              <a:cs typeface="Calibri" panose="020F0502020204030204"/>
            </a:endParaRPr>
          </a:p>
        </p:txBody>
      </p:sp>
      <p:pic>
        <p:nvPicPr>
          <p:cNvPr id="5" name="Picture 5" descr="A close up of a logo&#10;&#10;Description generated with high confidence">
            <a:extLst>
              <a:ext uri="{FF2B5EF4-FFF2-40B4-BE49-F238E27FC236}">
                <a16:creationId xmlns:a16="http://schemas.microsoft.com/office/drawing/2014/main" id="{5F996285-1138-461A-84B2-6DE0335311CD}"/>
              </a:ext>
            </a:extLst>
          </p:cNvPr>
          <p:cNvPicPr>
            <a:picLocks noChangeAspect="1"/>
          </p:cNvPicPr>
          <p:nvPr/>
        </p:nvPicPr>
        <p:blipFill rotWithShape="1">
          <a:blip r:embed="rId3"/>
          <a:srcRect l="2667" r="10200" b="3"/>
          <a:stretch/>
        </p:blipFill>
        <p:spPr>
          <a:xfrm>
            <a:off x="920039" y="1710746"/>
            <a:ext cx="4607001" cy="440385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6" name="Picture 6" descr="A picture containing clock&#10;&#10;Description generated with very high confidence">
            <a:extLst>
              <a:ext uri="{FF2B5EF4-FFF2-40B4-BE49-F238E27FC236}">
                <a16:creationId xmlns:a16="http://schemas.microsoft.com/office/drawing/2014/main" id="{67B933A7-3716-4ECA-81DF-F9C8259AD074}"/>
              </a:ext>
            </a:extLst>
          </p:cNvPr>
          <p:cNvPicPr>
            <a:picLocks noChangeAspect="1"/>
          </p:cNvPicPr>
          <p:nvPr/>
        </p:nvPicPr>
        <p:blipFill>
          <a:blip r:embed="rId4"/>
          <a:stretch>
            <a:fillRect/>
          </a:stretch>
        </p:blipFill>
        <p:spPr>
          <a:xfrm>
            <a:off x="6372766" y="1710746"/>
            <a:ext cx="4899195" cy="440212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0903292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1709A45-C6F3-4CEE-AA0F-887FAC5CA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162421-256E-4048-9FAA-59FD4BACE992}"/>
              </a:ext>
            </a:extLst>
          </p:cNvPr>
          <p:cNvSpPr>
            <a:spLocks noGrp="1"/>
          </p:cNvSpPr>
          <p:nvPr>
            <p:ph type="title"/>
          </p:nvPr>
        </p:nvSpPr>
        <p:spPr>
          <a:xfrm>
            <a:off x="685801" y="533400"/>
            <a:ext cx="5040702" cy="1177092"/>
          </a:xfrm>
        </p:spPr>
        <p:txBody>
          <a:bodyPr anchor="b">
            <a:normAutofit/>
          </a:bodyPr>
          <a:lstStyle/>
          <a:p>
            <a:r>
              <a:rPr lang="en-US" sz="4400" b="1" i="1" dirty="0">
                <a:cs typeface="Calibri Light"/>
              </a:rPr>
              <a:t>conclusion</a:t>
            </a:r>
            <a:endParaRPr lang="en-US" sz="4400" b="1" dirty="0">
              <a:cs typeface="Calibri Light" panose="020F0302020204030204"/>
            </a:endParaRPr>
          </a:p>
        </p:txBody>
      </p:sp>
      <p:cxnSp>
        <p:nvCxnSpPr>
          <p:cNvPr id="10" name="Straight Connector 9">
            <a:extLst>
              <a:ext uri="{FF2B5EF4-FFF2-40B4-BE49-F238E27FC236}">
                <a16:creationId xmlns:a16="http://schemas.microsoft.com/office/drawing/2014/main" id="{26E963D7-0A73-484A-B8A2-DDBFEA123C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1850077"/>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A09D8BC-E4C6-4641-911C-ECFC511FF859}"/>
              </a:ext>
            </a:extLst>
          </p:cNvPr>
          <p:cNvSpPr>
            <a:spLocks noGrp="1"/>
          </p:cNvSpPr>
          <p:nvPr>
            <p:ph idx="1"/>
          </p:nvPr>
        </p:nvSpPr>
        <p:spPr>
          <a:xfrm>
            <a:off x="685801" y="1710492"/>
            <a:ext cx="11237343" cy="1778893"/>
          </a:xfrm>
        </p:spPr>
        <p:txBody>
          <a:bodyPr vert="horz" lIns="91440" tIns="45720" rIns="91440" bIns="45720" rtlCol="0" anchor="t">
            <a:noAutofit/>
          </a:bodyPr>
          <a:lstStyle/>
          <a:p>
            <a:r>
              <a:rPr lang="en-US" sz="2200" dirty="0">
                <a:ea typeface="+mn-lt"/>
                <a:cs typeface="+mn-lt"/>
              </a:rPr>
              <a:t>We aimed to solve the problem of hand sign detection and have presented a way of analyzing RGB and Depth information separately and how they can be used in combination to build a robust Hand sign detection system.</a:t>
            </a:r>
            <a:endParaRPr lang="en-US" sz="2200" dirty="0">
              <a:cs typeface="Calibri" panose="020F0502020204030204"/>
            </a:endParaRPr>
          </a:p>
          <a:p>
            <a:r>
              <a:rPr lang="en-US" sz="2200" dirty="0">
                <a:ea typeface="+mn-lt"/>
                <a:cs typeface="+mn-lt"/>
              </a:rPr>
              <a:t>The approach includes both the conventional and non-conventional methods which pave way for next generation human and computer interactions.</a:t>
            </a:r>
            <a:endParaRPr lang="en-US" sz="2200" dirty="0">
              <a:cs typeface="Calibri" panose="020F0502020204030204"/>
            </a:endParaRPr>
          </a:p>
        </p:txBody>
      </p:sp>
      <p:sp>
        <p:nvSpPr>
          <p:cNvPr id="4" name="TextBox 3">
            <a:extLst>
              <a:ext uri="{FF2B5EF4-FFF2-40B4-BE49-F238E27FC236}">
                <a16:creationId xmlns:a16="http://schemas.microsoft.com/office/drawing/2014/main" id="{C1013BB4-F6A4-464D-8B16-88807E02CCF6}"/>
              </a:ext>
            </a:extLst>
          </p:cNvPr>
          <p:cNvSpPr txBox="1"/>
          <p:nvPr/>
        </p:nvSpPr>
        <p:spPr>
          <a:xfrm>
            <a:off x="685801" y="3942177"/>
            <a:ext cx="8594784"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i="1" dirty="0">
                <a:latin typeface="Calibri Light"/>
                <a:cs typeface="Calibri"/>
              </a:rPr>
              <a:t>SCOPE FOR FUTURE WORK:-</a:t>
            </a:r>
          </a:p>
        </p:txBody>
      </p:sp>
      <p:sp>
        <p:nvSpPr>
          <p:cNvPr id="5" name="TextBox 4">
            <a:extLst>
              <a:ext uri="{FF2B5EF4-FFF2-40B4-BE49-F238E27FC236}">
                <a16:creationId xmlns:a16="http://schemas.microsoft.com/office/drawing/2014/main" id="{ECB75AF5-8762-42EC-A46E-ABF4530541F9}"/>
              </a:ext>
            </a:extLst>
          </p:cNvPr>
          <p:cNvSpPr txBox="1"/>
          <p:nvPr/>
        </p:nvSpPr>
        <p:spPr>
          <a:xfrm>
            <a:off x="539691" y="4804591"/>
            <a:ext cx="11168330"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dirty="0">
                <a:ea typeface="+mn-lt"/>
                <a:cs typeface="+mn-lt"/>
              </a:rPr>
              <a:t>• Can be extended to a real-time recognition system by synchronizing RGB and depth frames.</a:t>
            </a:r>
            <a:endParaRPr lang="en-US" sz="2200">
              <a:cs typeface="Calibri"/>
            </a:endParaRPr>
          </a:p>
          <a:p>
            <a:r>
              <a:rPr lang="en-US" sz="2200" dirty="0">
                <a:ea typeface="+mn-lt"/>
                <a:cs typeface="+mn-lt"/>
              </a:rPr>
              <a:t>• Applications in 3D Modelling systems.</a:t>
            </a:r>
            <a:endParaRPr lang="en-US" sz="2200">
              <a:cs typeface="Calibri"/>
            </a:endParaRPr>
          </a:p>
          <a:p>
            <a:r>
              <a:rPr lang="en-US" sz="2200" dirty="0">
                <a:ea typeface="+mn-lt"/>
                <a:cs typeface="+mn-lt"/>
              </a:rPr>
              <a:t>• Application in the field of Virtual Reality and gaming fields.</a:t>
            </a:r>
            <a:endParaRPr lang="en-US" sz="2200">
              <a:cs typeface="Calibri"/>
            </a:endParaRPr>
          </a:p>
        </p:txBody>
      </p:sp>
    </p:spTree>
    <p:extLst>
      <p:ext uri="{BB962C8B-B14F-4D97-AF65-F5344CB8AC3E}">
        <p14:creationId xmlns:p14="http://schemas.microsoft.com/office/powerpoint/2010/main" val="38197546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4">
            <a:extLst>
              <a:ext uri="{28A0092B-C50C-407E-A947-70E740481C1C}">
                <a14:useLocalDpi xmlns:a14="http://schemas.microsoft.com/office/drawing/2010/main"/>
              </a:ext>
            </a:extLst>
          </a:blip>
          <a:srcRect l="9091" t="9091"/>
          <a:stretch/>
        </p:blipFill>
        <p:spPr>
          <a:xfrm>
            <a:off x="20" y="10"/>
            <a:ext cx="12191980" cy="6857990"/>
          </a:xfrm>
          <a:prstGeom prst="rect">
            <a:avLst/>
          </a:prstGeom>
        </p:spPr>
      </p:pic>
      <p:pic>
        <p:nvPicPr>
          <p:cNvPr id="17" name="Picture 16">
            <a:extLst>
              <a:ext uri="{FF2B5EF4-FFF2-40B4-BE49-F238E27FC236}">
                <a16:creationId xmlns:a16="http://schemas.microsoft.com/office/drawing/2014/main" id="{545F67A4-7428-47F3-AE14-8CA43D976E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9" name="Freeform 5">
            <a:extLst>
              <a:ext uri="{FF2B5EF4-FFF2-40B4-BE49-F238E27FC236}">
                <a16:creationId xmlns:a16="http://schemas.microsoft.com/office/drawing/2014/main" id="{F4A20210-FA90-4B6D-8D2E-1B90054E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6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1" name="Freeform 14">
            <a:extLst>
              <a:ext uri="{FF2B5EF4-FFF2-40B4-BE49-F238E27FC236}">
                <a16:creationId xmlns:a16="http://schemas.microsoft.com/office/drawing/2014/main" id="{39213B44-68B7-47E7-B506-5C79FCF80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39084D60-65A6-45F8-8C17-3529E43F1C3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4" name="Straight Connector 23">
              <a:extLst>
                <a:ext uri="{FF2B5EF4-FFF2-40B4-BE49-F238E27FC236}">
                  <a16:creationId xmlns:a16="http://schemas.microsoft.com/office/drawing/2014/main" id="{444A2572-2BF1-4C8E-AF59-F3AD411D89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DF3485-B455-470C-8FA8-A1BDE087B8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5E9DCD0-EE49-4CB4-89B6-C25F9861C35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713CF62-C96C-44E9-8C28-E3F2C6E7C6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D06558F-07E9-4D78-A6F3-8BCFA9E734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12D8773-83C0-4D51-9E1F-046DA7DA0D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880C3FB-3E2E-4054-A6D1-38176D6E2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05591A-6112-4B84-8E9E-923E43C4ED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4884290-8E39-4425-BB4F-48D955C1F8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0C383A3-6D77-41CE-8121-498BC3BA51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120A319-4A10-4542-B48C-5FB2714C4A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B15B038-50ED-419D-B142-C96EE418B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BAFF2F4-75B2-4498-8559-BAE80D89B4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56AE167-8087-4A4B-B41D-5658EEBA68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D353E8A-CBA6-44F9-9C00-D0AD27C96C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2C318A-A79F-4CAD-BA7A-51427BF9ED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F2996E3-5E01-4F22-B23C-7CD0CF72C4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60F6BC4-AB51-4DE7-B83C-E71FE4EC86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F65FC1C-93BF-4ACA-BF17-17372DD108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9F9913C-8CCE-4D56-9D2A-0C2D686676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0EDD18C-1AAD-48E5-AAAD-73F4B5643C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2D7A5C4-18C8-43E9-A50A-F87A362C85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A0C484E-A224-4DB0-8C34-89BE54BD12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9BB438E-A25F-4A7F-B209-8899B7CEC4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7F8BA6DC-B1E9-4F32-A5CC-8F61976B69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F6D95B2-1C8D-4156-AB05-523619B4FC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288409AD-A77F-4304-9E8B-08A4891C70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62AD08A-B385-4D18-B948-8D53B391848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32A413E-FF1A-46B1-BF8B-3C1C408B34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CFF4E44-2BEB-4FAE-97C9-BC6E8296D1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F0486C0A-9B93-46B8-932F-876BE26CEF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429BF5D-8D5B-4A48-89EE-8B779826E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CDC996EE-5EB1-4943-A1E8-70810CBD67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2F833C8-E3CE-4399-B78B-9DD0EEA64C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7C92DB2-78F1-4872-B9C7-C658A78869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1F8A2FAA-05E1-448E-A606-FA9D67036C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5AAB5D1-1672-4825-88A7-D93923475E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2CAAFDB-2BA2-4D04-8B8B-1241D5EC09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C381B3C-0009-451B-BCB3-48F7810C1BA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A10544C-1EAD-47FB-A17E-52C6222826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2540B37-D854-4525-93F8-410685438F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450DFE8-D07F-435C-B5A2-47D126FD9F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C1A6513-2D5D-458C-B841-D5DD9844B8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931CF18-850E-41CD-823E-D311BD5CCE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4497A09-1B1C-4EB6-B728-6FC3A1C125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FA60DE04-F3E8-437E-A2E4-A8A7BA01CB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CDBBA541-852C-4AE6-82E8-6BD13AFB4F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FC3362F-AD7E-45D7-BE85-7C8DD81347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CD83E0F-C8AF-4D52-94DB-CD949A2B16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0D5F865-890F-483F-B407-516CE6D222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E6A2505-E617-4419-AB05-10B779B5C2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BDFF0D66-52FC-4F64-B67F-72D9EFEED1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DCC72040-7945-4051-989C-2B728F6D50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6EB6302-2333-45D4-AE20-B0F6D45CC1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EECC1105-D16E-411D-B4B7-80BF039BF9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7D2F518-4540-44DE-BC62-7D598EC99BB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19566BC-880A-4113-A9C4-0017E5184C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718E7D73-F4E4-4F5D-AFF9-EE491954A0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8D0988A2-3571-4C16-BDEF-58254F04E5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550BAC8-41FE-4300-910B-EE7BBD7A0C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38CD175C-18A7-4589-8C46-A61FEF6D99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B6BE3031-FD1C-443C-9889-243CEEAEDF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7E37BF5D-3732-41F2-B9AF-A56C9214D6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77B6718-917A-4A01-BCF8-5C6E1217B2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1C23AB5B-98FB-43F1-B590-BBA79814F2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6EEC146-226B-4C83-9C1B-DD5495DE16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9C24D094-41EF-4CA2-9834-B04793FA12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DA46AD8-674F-46C3-8A22-280F78F91A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AE9D757B-CD9D-447C-8780-79F2FF875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276B76E9-7342-43BC-B629-9180ABF577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3F25F68A-2DCB-4183-86F1-3428326E59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BA5FA913-066C-4504-A753-026056454C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A6E50AC-CA1E-4DD3-B85F-1720C019E6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1224B2B1-DBD8-4BA8-8CEB-BFAC8A15D3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4DEFE1E7-69A3-47F5-B8B8-C0898281B6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6F1F489-762E-4979-9EBC-50A62330B8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927DF22C-20E6-4DED-B405-1B26C52186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36FD8D7-6E0F-468E-B8C4-F4E6707112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44BCB7C-A6FC-4118-9027-468ECFDE6455}"/>
              </a:ext>
            </a:extLst>
          </p:cNvPr>
          <p:cNvSpPr>
            <a:spLocks noGrp="1"/>
          </p:cNvSpPr>
          <p:nvPr>
            <p:ph type="ctrTitle"/>
          </p:nvPr>
        </p:nvSpPr>
        <p:spPr>
          <a:xfrm>
            <a:off x="6646333" y="2032000"/>
            <a:ext cx="4513792" cy="2819398"/>
          </a:xfrm>
        </p:spPr>
        <p:txBody>
          <a:bodyPr>
            <a:normAutofit/>
          </a:bodyPr>
          <a:lstStyle/>
          <a:p>
            <a:r>
              <a:rPr lang="en-US" dirty="0"/>
              <a:t>Thank You!</a:t>
            </a:r>
          </a:p>
        </p:txBody>
      </p:sp>
    </p:spTree>
    <p:extLst>
      <p:ext uri="{BB962C8B-B14F-4D97-AF65-F5344CB8AC3E}">
        <p14:creationId xmlns:p14="http://schemas.microsoft.com/office/powerpoint/2010/main" val="2939930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1709A45-C6F3-4CEE-AA0F-887FAC5CA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7A6239-7363-40F6-B342-70BD3EE6D935}"/>
              </a:ext>
            </a:extLst>
          </p:cNvPr>
          <p:cNvSpPr>
            <a:spLocks noGrp="1"/>
          </p:cNvSpPr>
          <p:nvPr>
            <p:ph type="title"/>
          </p:nvPr>
        </p:nvSpPr>
        <p:spPr>
          <a:xfrm>
            <a:off x="685801" y="533400"/>
            <a:ext cx="10820400" cy="1177092"/>
          </a:xfrm>
        </p:spPr>
        <p:txBody>
          <a:bodyPr anchor="b">
            <a:normAutofit/>
          </a:bodyPr>
          <a:lstStyle/>
          <a:p>
            <a:pPr algn="ctr"/>
            <a:r>
              <a:rPr lang="en-US" sz="4400" b="1" i="1" dirty="0">
                <a:cs typeface="Calibri Light"/>
              </a:rPr>
              <a:t>Introduction</a:t>
            </a:r>
            <a:endParaRPr lang="en-US" sz="4400" b="1" i="1" dirty="0"/>
          </a:p>
        </p:txBody>
      </p:sp>
      <p:cxnSp>
        <p:nvCxnSpPr>
          <p:cNvPr id="10" name="Straight Connector 9">
            <a:extLst>
              <a:ext uri="{FF2B5EF4-FFF2-40B4-BE49-F238E27FC236}">
                <a16:creationId xmlns:a16="http://schemas.microsoft.com/office/drawing/2014/main" id="{26E963D7-0A73-484A-B8A2-DDBFEA123C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1850077"/>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93FAA1E-25B9-4EE5-9CDA-5B86B02DB2E6}"/>
              </a:ext>
            </a:extLst>
          </p:cNvPr>
          <p:cNvSpPr>
            <a:spLocks noGrp="1"/>
          </p:cNvSpPr>
          <p:nvPr>
            <p:ph idx="1"/>
          </p:nvPr>
        </p:nvSpPr>
        <p:spPr>
          <a:xfrm>
            <a:off x="685801" y="2243892"/>
            <a:ext cx="10820400" cy="3547308"/>
          </a:xfrm>
        </p:spPr>
        <p:txBody>
          <a:bodyPr vert="horz" lIns="91440" tIns="45720" rIns="91440" bIns="45720" rtlCol="0" anchor="t">
            <a:normAutofit/>
          </a:bodyPr>
          <a:lstStyle/>
          <a:p>
            <a:r>
              <a:rPr lang="en-US" sz="2000" dirty="0"/>
              <a:t>Developing sign language application for deaf people can be very important, they'll be able to communicate easily with even those who don't understand sign language.</a:t>
            </a:r>
          </a:p>
          <a:p>
            <a:r>
              <a:rPr lang="en-US" sz="2000" dirty="0">
                <a:ea typeface="+mn-lt"/>
                <a:cs typeface="+mn-lt"/>
              </a:rPr>
              <a:t>Our project aims at taking the basic step in bridging the communication gap between normal people, deaf and dumb people using sign language.</a:t>
            </a:r>
          </a:p>
          <a:p>
            <a:r>
              <a:rPr lang="en-US" sz="2000" dirty="0">
                <a:ea typeface="+mn-lt"/>
                <a:cs typeface="+mn-lt"/>
              </a:rPr>
              <a:t>The main focus of this work is to create a vision-based system to identify sign language gestures from the video sequences.</a:t>
            </a:r>
            <a:endParaRPr lang="en-US" sz="2000" dirty="0">
              <a:cs typeface="Calibri" panose="020F0502020204030204"/>
            </a:endParaRPr>
          </a:p>
          <a:p>
            <a:r>
              <a:rPr lang="en-US" sz="2000" dirty="0">
                <a:ea typeface="+mn-lt"/>
                <a:cs typeface="+mn-lt"/>
              </a:rPr>
              <a:t>The reason for choosing a system based on vision relates to the fact that it provides a simpler and more intuitive way of communication between a human and a computer.</a:t>
            </a:r>
            <a:endParaRPr lang="en-US" sz="2000" dirty="0">
              <a:cs typeface="Calibri" panose="020F0502020204030204"/>
            </a:endParaRPr>
          </a:p>
        </p:txBody>
      </p:sp>
    </p:spTree>
    <p:extLst>
      <p:ext uri="{BB962C8B-B14F-4D97-AF65-F5344CB8AC3E}">
        <p14:creationId xmlns:p14="http://schemas.microsoft.com/office/powerpoint/2010/main" val="2685651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1709A45-C6F3-4CEE-AA0F-887FAC5CA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7C2965-28A1-4E38-8553-4E29159C9DC4}"/>
              </a:ext>
            </a:extLst>
          </p:cNvPr>
          <p:cNvSpPr>
            <a:spLocks noGrp="1"/>
          </p:cNvSpPr>
          <p:nvPr>
            <p:ph type="title"/>
          </p:nvPr>
        </p:nvSpPr>
        <p:spPr>
          <a:xfrm>
            <a:off x="685801" y="533400"/>
            <a:ext cx="10820400" cy="1177092"/>
          </a:xfrm>
        </p:spPr>
        <p:txBody>
          <a:bodyPr anchor="b">
            <a:normAutofit/>
          </a:bodyPr>
          <a:lstStyle/>
          <a:p>
            <a:pPr algn="ctr"/>
            <a:r>
              <a:rPr lang="en-US" sz="4400" b="1" i="1" dirty="0">
                <a:cs typeface="Calibri Light"/>
              </a:rPr>
              <a:t>Need for sign language recognition:-</a:t>
            </a:r>
          </a:p>
        </p:txBody>
      </p:sp>
      <p:cxnSp>
        <p:nvCxnSpPr>
          <p:cNvPr id="10" name="Straight Connector 9">
            <a:extLst>
              <a:ext uri="{FF2B5EF4-FFF2-40B4-BE49-F238E27FC236}">
                <a16:creationId xmlns:a16="http://schemas.microsoft.com/office/drawing/2014/main" id="{26E963D7-0A73-484A-B8A2-DDBFEA123C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1850077"/>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779D03F-E7E4-4FA0-81C6-D04B150CB032}"/>
              </a:ext>
            </a:extLst>
          </p:cNvPr>
          <p:cNvSpPr>
            <a:spLocks noGrp="1"/>
          </p:cNvSpPr>
          <p:nvPr>
            <p:ph idx="1"/>
          </p:nvPr>
        </p:nvSpPr>
        <p:spPr>
          <a:xfrm>
            <a:off x="685801" y="2243892"/>
            <a:ext cx="10820400" cy="3547308"/>
          </a:xfrm>
        </p:spPr>
        <p:txBody>
          <a:bodyPr anchor="t">
            <a:normAutofit/>
          </a:bodyPr>
          <a:lstStyle/>
          <a:p>
            <a:pPr>
              <a:spcBef>
                <a:spcPts val="1000"/>
              </a:spcBef>
              <a:spcAft>
                <a:spcPts val="200"/>
              </a:spcAft>
            </a:pPr>
            <a:r>
              <a:rPr lang="en-US" sz="2000" dirty="0">
                <a:ea typeface="+mn-lt"/>
                <a:cs typeface="+mn-lt"/>
              </a:rPr>
              <a:t>Sign Language recognition has emerged as one of the most important research areas in the field of human computer interaction (HCI). </a:t>
            </a:r>
          </a:p>
          <a:p>
            <a:pPr>
              <a:spcBef>
                <a:spcPts val="1000"/>
              </a:spcBef>
              <a:spcAft>
                <a:spcPts val="200"/>
              </a:spcAft>
            </a:pPr>
            <a:r>
              <a:rPr lang="en-US" sz="2000" dirty="0">
                <a:ea typeface="+mn-lt"/>
                <a:cs typeface="+mn-lt"/>
              </a:rPr>
              <a:t>The Sign Language Recognition System (SLR) is highly desired due to its ability to overcome the barrier between deaf and hearing people. </a:t>
            </a:r>
          </a:p>
          <a:p>
            <a:r>
              <a:rPr lang="en-US" sz="2000" dirty="0">
                <a:cs typeface="Calibri"/>
              </a:rPr>
              <a:t>Sign languages can be used when the spoken word is physically impossible, such as talking underwater, talking through glass, from a distance, at a loud music concert, and talking with your mouth full. </a:t>
            </a:r>
          </a:p>
        </p:txBody>
      </p:sp>
    </p:spTree>
    <p:extLst>
      <p:ext uri="{BB962C8B-B14F-4D97-AF65-F5344CB8AC3E}">
        <p14:creationId xmlns:p14="http://schemas.microsoft.com/office/powerpoint/2010/main" val="3533617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8A2ADD-2619-4589-B562-EED488B29916}"/>
              </a:ext>
            </a:extLst>
          </p:cNvPr>
          <p:cNvSpPr>
            <a:spLocks noGrp="1"/>
          </p:cNvSpPr>
          <p:nvPr>
            <p:ph type="title"/>
          </p:nvPr>
        </p:nvSpPr>
        <p:spPr>
          <a:xfrm>
            <a:off x="685800" y="1444715"/>
            <a:ext cx="3659389" cy="4557849"/>
          </a:xfrm>
        </p:spPr>
        <p:txBody>
          <a:bodyPr>
            <a:normAutofit/>
          </a:bodyPr>
          <a:lstStyle/>
          <a:p>
            <a:pPr algn="r"/>
            <a:r>
              <a:rPr lang="en-US" b="1" dirty="0">
                <a:ea typeface="+mj-lt"/>
                <a:cs typeface="+mj-lt"/>
              </a:rPr>
              <a:t>We used the following approach for the classification of sign language postures:</a:t>
            </a:r>
            <a:endParaRPr lang="en-US" dirty="0"/>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63A8153-2A9C-4D69-9AFC-13F8447B9A32}"/>
              </a:ext>
            </a:extLst>
          </p:cNvPr>
          <p:cNvSpPr>
            <a:spLocks noGrp="1"/>
          </p:cNvSpPr>
          <p:nvPr>
            <p:ph idx="1"/>
          </p:nvPr>
        </p:nvSpPr>
        <p:spPr>
          <a:xfrm>
            <a:off x="4988658" y="1444716"/>
            <a:ext cx="6517543" cy="4557849"/>
          </a:xfrm>
        </p:spPr>
        <p:txBody>
          <a:bodyPr>
            <a:normAutofit lnSpcReduction="10000"/>
          </a:bodyPr>
          <a:lstStyle/>
          <a:p>
            <a:pPr>
              <a:lnSpc>
                <a:spcPct val="90000"/>
              </a:lnSpc>
              <a:spcBef>
                <a:spcPts val="1000"/>
              </a:spcBef>
              <a:spcAft>
                <a:spcPts val="200"/>
              </a:spcAft>
            </a:pPr>
            <a:r>
              <a:rPr lang="en-US" dirty="0">
                <a:ea typeface="+mn-lt"/>
                <a:cs typeface="+mn-lt"/>
              </a:rPr>
              <a:t>We performed isolated ISL posture recognition technique              (numbers from 0 to 9) using RGB images &amp; Depth Images.</a:t>
            </a:r>
          </a:p>
          <a:p>
            <a:pPr>
              <a:lnSpc>
                <a:spcPct val="90000"/>
              </a:lnSpc>
              <a:spcBef>
                <a:spcPts val="1000"/>
              </a:spcBef>
              <a:spcAft>
                <a:spcPts val="200"/>
              </a:spcAft>
            </a:pPr>
            <a:endParaRPr lang="en-US" sz="1050" dirty="0">
              <a:ea typeface="+mn-lt"/>
              <a:cs typeface="+mn-lt"/>
            </a:endParaRPr>
          </a:p>
          <a:p>
            <a:r>
              <a:rPr lang="en-US" dirty="0"/>
              <a:t>The training was separately done on 3different types of data – RGB data alone, Depth data Image alone &amp; Depth + RGB data.</a:t>
            </a:r>
            <a:endParaRPr lang="en-US" dirty="0">
              <a:ea typeface="+mn-lt"/>
              <a:cs typeface="+mn-lt"/>
            </a:endParaRPr>
          </a:p>
          <a:p>
            <a:pPr>
              <a:lnSpc>
                <a:spcPct val="90000"/>
              </a:lnSpc>
              <a:spcBef>
                <a:spcPts val="1000"/>
              </a:spcBef>
              <a:spcAft>
                <a:spcPts val="200"/>
              </a:spcAft>
            </a:pPr>
            <a:r>
              <a:rPr lang="en-US" dirty="0">
                <a:ea typeface="+mn-lt"/>
                <a:cs typeface="+mn-lt"/>
              </a:rPr>
              <a:t> A combined model is also trained by mapping RGB and Depth information into a 4d tensor.</a:t>
            </a:r>
          </a:p>
          <a:p>
            <a:pPr>
              <a:lnSpc>
                <a:spcPct val="90000"/>
              </a:lnSpc>
              <a:spcBef>
                <a:spcPts val="1000"/>
              </a:spcBef>
              <a:spcAft>
                <a:spcPts val="200"/>
              </a:spcAft>
            </a:pPr>
            <a:r>
              <a:rPr lang="en-US" dirty="0">
                <a:ea typeface="+mn-lt"/>
                <a:cs typeface="+mn-lt"/>
              </a:rPr>
              <a:t>To train the model on the spatial features we have used VGG 16 model which is a deep CNN (convolutional neural net) .</a:t>
            </a:r>
          </a:p>
          <a:p>
            <a:pPr>
              <a:lnSpc>
                <a:spcPct val="90000"/>
              </a:lnSpc>
              <a:spcBef>
                <a:spcPts val="1000"/>
              </a:spcBef>
              <a:spcAft>
                <a:spcPts val="200"/>
              </a:spcAft>
            </a:pPr>
            <a:r>
              <a:rPr lang="en-US" dirty="0">
                <a:ea typeface="+mn-lt"/>
                <a:cs typeface="+mn-lt"/>
              </a:rPr>
              <a:t>CNN was trained on individual RGB and DEPTH train data</a:t>
            </a:r>
          </a:p>
          <a:p>
            <a:pPr>
              <a:lnSpc>
                <a:spcPct val="90000"/>
              </a:lnSpc>
              <a:spcBef>
                <a:spcPts val="1000"/>
              </a:spcBef>
              <a:spcAft>
                <a:spcPts val="200"/>
              </a:spcAft>
            </a:pPr>
            <a:r>
              <a:rPr lang="en-US" dirty="0">
                <a:ea typeface="+mn-lt"/>
                <a:cs typeface="+mn-lt"/>
              </a:rPr>
              <a:t> The data set used consists of Indian Sign Language (ISL) Gestures, with around 150 images belonging to 10 gestures categories. </a:t>
            </a:r>
          </a:p>
          <a:p>
            <a:pPr>
              <a:lnSpc>
                <a:spcPct val="90000"/>
              </a:lnSpc>
              <a:spcBef>
                <a:spcPts val="1000"/>
              </a:spcBef>
              <a:spcAft>
                <a:spcPts val="200"/>
              </a:spcAft>
            </a:pPr>
            <a:r>
              <a:rPr lang="en-US" dirty="0">
                <a:ea typeface="+mn-lt"/>
                <a:cs typeface="+mn-lt"/>
              </a:rPr>
              <a:t>Using the predictions by CNN 94% accuracy was obtained on train data and 80% accuracy </a:t>
            </a:r>
            <a:r>
              <a:rPr lang="en-US">
                <a:ea typeface="+mn-lt"/>
                <a:cs typeface="+mn-lt"/>
              </a:rPr>
              <a:t>on test data</a:t>
            </a:r>
            <a:r>
              <a:rPr lang="en-US" dirty="0">
                <a:ea typeface="+mn-lt"/>
                <a:cs typeface="+mn-lt"/>
              </a:rPr>
              <a:t>.</a:t>
            </a:r>
          </a:p>
          <a:p>
            <a:pPr>
              <a:lnSpc>
                <a:spcPct val="90000"/>
              </a:lnSpc>
            </a:pPr>
            <a:endParaRPr lang="en-US" dirty="0">
              <a:cs typeface="Calibri"/>
            </a:endParaRPr>
          </a:p>
        </p:txBody>
      </p:sp>
      <p:sp>
        <p:nvSpPr>
          <p:cNvPr id="6" name="Title 1">
            <a:extLst>
              <a:ext uri="{FF2B5EF4-FFF2-40B4-BE49-F238E27FC236}">
                <a16:creationId xmlns:a16="http://schemas.microsoft.com/office/drawing/2014/main" id="{E50D0CFE-8B38-4BA6-AE3A-41E9E40FAA29}"/>
              </a:ext>
            </a:extLst>
          </p:cNvPr>
          <p:cNvSpPr txBox="1">
            <a:spLocks/>
          </p:cNvSpPr>
          <p:nvPr/>
        </p:nvSpPr>
        <p:spPr>
          <a:xfrm>
            <a:off x="381001" y="-62577"/>
            <a:ext cx="10820400" cy="1177092"/>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400" b="1" i="1" dirty="0">
                <a:cs typeface="Calibri Light"/>
              </a:rPr>
              <a:t>approach</a:t>
            </a:r>
            <a:endParaRPr lang="en-US" sz="4400" b="1" i="1" dirty="0"/>
          </a:p>
        </p:txBody>
      </p:sp>
    </p:spTree>
    <p:extLst>
      <p:ext uri="{BB962C8B-B14F-4D97-AF65-F5344CB8AC3E}">
        <p14:creationId xmlns:p14="http://schemas.microsoft.com/office/powerpoint/2010/main" val="4237721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CACA5-C8C0-4165-9886-4547B9F2565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F44B196-B5A9-4BD8-B893-72E2DC7171EE}"/>
              </a:ext>
            </a:extLst>
          </p:cNvPr>
          <p:cNvSpPr>
            <a:spLocks noGrp="1"/>
          </p:cNvSpPr>
          <p:nvPr>
            <p:ph idx="1"/>
          </p:nvPr>
        </p:nvSpPr>
        <p:spPr/>
        <p:txBody>
          <a:bodyPr/>
          <a:lstStyle/>
          <a:p>
            <a:endParaRPr lang="en-US" dirty="0"/>
          </a:p>
        </p:txBody>
      </p:sp>
      <p:sp useBgFill="1">
        <p:nvSpPr>
          <p:cNvPr id="4" name="Rectangle 3">
            <a:extLst>
              <a:ext uri="{FF2B5EF4-FFF2-40B4-BE49-F238E27FC236}">
                <a16:creationId xmlns:a16="http://schemas.microsoft.com/office/drawing/2014/main" id="{840036AE-B14E-42F3-A94C-CE956A7499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4054EAE7-A8CF-4B4D-89B4-D5C69EBE3AA0}"/>
              </a:ext>
            </a:extLst>
          </p:cNvPr>
          <p:cNvSpPr txBox="1">
            <a:spLocks/>
          </p:cNvSpPr>
          <p:nvPr/>
        </p:nvSpPr>
        <p:spPr>
          <a:xfrm>
            <a:off x="685801" y="533400"/>
            <a:ext cx="10820400" cy="1177092"/>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400" b="1" i="1" dirty="0">
                <a:cs typeface="Calibri Light"/>
              </a:rPr>
              <a:t>Components &amp; software used</a:t>
            </a:r>
          </a:p>
        </p:txBody>
      </p:sp>
      <p:cxnSp>
        <p:nvCxnSpPr>
          <p:cNvPr id="6" name="Straight Connector 5">
            <a:extLst>
              <a:ext uri="{FF2B5EF4-FFF2-40B4-BE49-F238E27FC236}">
                <a16:creationId xmlns:a16="http://schemas.microsoft.com/office/drawing/2014/main" id="{3A917F18-5FB9-46DD-B0F3-13134CC42C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1850077"/>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A5B24453-07B9-46DF-8F13-98DE4422331C}"/>
              </a:ext>
            </a:extLst>
          </p:cNvPr>
          <p:cNvSpPr txBox="1">
            <a:spLocks/>
          </p:cNvSpPr>
          <p:nvPr/>
        </p:nvSpPr>
        <p:spPr>
          <a:xfrm>
            <a:off x="685801" y="2243892"/>
            <a:ext cx="10820400" cy="3547308"/>
          </a:xfrm>
          <a:prstGeom prst="rect">
            <a:avLst/>
          </a:prstGeom>
        </p:spPr>
        <p:txBody>
          <a:bodyPr vert="horz" lIns="91440" tIns="45720" rIns="91440" bIns="45720" rtlCol="0" anchor="t">
            <a:normAutofit fontScale="85000" lnSpcReduction="2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sz="2200" dirty="0"/>
              <a:t>Depth Sensor Camera - </a:t>
            </a:r>
            <a:r>
              <a:rPr lang="en-US" sz="2200" dirty="0" err="1"/>
              <a:t>Primesense</a:t>
            </a:r>
            <a:r>
              <a:rPr lang="en-US" sz="2200" dirty="0"/>
              <a:t> Carmine 1.09</a:t>
            </a:r>
          </a:p>
          <a:p>
            <a:r>
              <a:rPr lang="en-US" sz="2200" dirty="0"/>
              <a:t>Algorithms used:</a:t>
            </a:r>
          </a:p>
          <a:p>
            <a:pPr lvl="3"/>
            <a:r>
              <a:rPr lang="en-US" sz="2400" dirty="0"/>
              <a:t>Depth Calibration</a:t>
            </a:r>
          </a:p>
          <a:p>
            <a:pPr lvl="3"/>
            <a:r>
              <a:rPr lang="en-US" sz="2200" dirty="0"/>
              <a:t>Convolutional Neural Network (CNN)</a:t>
            </a:r>
          </a:p>
          <a:p>
            <a:r>
              <a:rPr lang="en-US" sz="2200" dirty="0" err="1"/>
              <a:t>Softwares</a:t>
            </a:r>
            <a:r>
              <a:rPr lang="en-US" sz="2200" dirty="0"/>
              <a:t> used: </a:t>
            </a:r>
          </a:p>
          <a:p>
            <a:pPr lvl="3"/>
            <a:r>
              <a:rPr lang="en-US" sz="2400" dirty="0"/>
              <a:t>Open NI – Interaction with 3D-camera</a:t>
            </a:r>
          </a:p>
          <a:p>
            <a:pPr lvl="3"/>
            <a:r>
              <a:rPr lang="en-US" sz="2400" dirty="0"/>
              <a:t>Processing Language(Java) – Data acquisition</a:t>
            </a:r>
          </a:p>
          <a:p>
            <a:pPr lvl="3"/>
            <a:r>
              <a:rPr lang="en-US" sz="2400" dirty="0" err="1"/>
              <a:t>Keras</a:t>
            </a:r>
            <a:r>
              <a:rPr lang="en-US" sz="2400" dirty="0"/>
              <a:t> (Python) – Model Training</a:t>
            </a:r>
          </a:p>
          <a:p>
            <a:pPr lvl="3"/>
            <a:r>
              <a:rPr lang="en-US" sz="2400" dirty="0" err="1"/>
              <a:t>Matlab</a:t>
            </a:r>
            <a:r>
              <a:rPr lang="en-US" sz="2400" dirty="0"/>
              <a:t> – Data Handling</a:t>
            </a:r>
          </a:p>
          <a:p>
            <a:endParaRPr lang="en-US" sz="2000" dirty="0">
              <a:cs typeface="Calibri"/>
            </a:endParaRPr>
          </a:p>
        </p:txBody>
      </p:sp>
    </p:spTree>
    <p:extLst>
      <p:ext uri="{BB962C8B-B14F-4D97-AF65-F5344CB8AC3E}">
        <p14:creationId xmlns:p14="http://schemas.microsoft.com/office/powerpoint/2010/main" val="1250969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10D5E-A960-4B09-9138-A9985954E719}"/>
              </a:ext>
            </a:extLst>
          </p:cNvPr>
          <p:cNvSpPr>
            <a:spLocks noGrp="1"/>
          </p:cNvSpPr>
          <p:nvPr>
            <p:ph type="title"/>
          </p:nvPr>
        </p:nvSpPr>
        <p:spPr>
          <a:xfrm>
            <a:off x="685802" y="609600"/>
            <a:ext cx="10049133" cy="1456267"/>
          </a:xfrm>
        </p:spPr>
        <p:txBody>
          <a:bodyPr>
            <a:normAutofit/>
          </a:bodyPr>
          <a:lstStyle/>
          <a:p>
            <a:r>
              <a:rPr lang="en-US" b="1" i="1" dirty="0">
                <a:ea typeface="+mj-lt"/>
                <a:cs typeface="+mj-lt"/>
              </a:rPr>
              <a:t>DEPTH SENSOR CAMERA ( Prime sense by ASUS):-</a:t>
            </a:r>
          </a:p>
          <a:p>
            <a:endParaRPr lang="en-US" dirty="0">
              <a:cs typeface="Calibri Light"/>
            </a:endParaRPr>
          </a:p>
        </p:txBody>
      </p:sp>
      <p:sp>
        <p:nvSpPr>
          <p:cNvPr id="3" name="Content Placeholder 2">
            <a:extLst>
              <a:ext uri="{FF2B5EF4-FFF2-40B4-BE49-F238E27FC236}">
                <a16:creationId xmlns:a16="http://schemas.microsoft.com/office/drawing/2014/main" id="{88E4119E-0E68-49F7-B9E3-253A4B9FDC52}"/>
              </a:ext>
            </a:extLst>
          </p:cNvPr>
          <p:cNvSpPr>
            <a:spLocks noGrp="1"/>
          </p:cNvSpPr>
          <p:nvPr>
            <p:ph idx="1"/>
          </p:nvPr>
        </p:nvSpPr>
        <p:spPr>
          <a:xfrm>
            <a:off x="685802" y="1481667"/>
            <a:ext cx="6282266" cy="3649133"/>
          </a:xfrm>
        </p:spPr>
        <p:txBody>
          <a:bodyPr vert="horz" lIns="91440" tIns="45720" rIns="91440" bIns="45720" rtlCol="0">
            <a:normAutofit/>
          </a:bodyPr>
          <a:lstStyle/>
          <a:p>
            <a:r>
              <a:rPr lang="en-US" dirty="0">
                <a:ea typeface="+mn-lt"/>
                <a:cs typeface="+mn-lt"/>
              </a:rPr>
              <a:t>Prime sense Carmine 1.09 Short-range 3D Camera Sensor is for short-range scanning. </a:t>
            </a:r>
          </a:p>
          <a:p>
            <a:r>
              <a:rPr lang="en-US" dirty="0">
                <a:ea typeface="+mn-lt"/>
                <a:cs typeface="+mn-lt"/>
              </a:rPr>
              <a:t>The 3D depth Sensor sees and tracks user movements within a scene .The sensor includes several optional sensory input capabilities: </a:t>
            </a:r>
          </a:p>
          <a:p>
            <a:pPr lvl="2"/>
            <a:r>
              <a:rPr lang="en-US" sz="1800" dirty="0">
                <a:ea typeface="+mn-lt"/>
                <a:cs typeface="+mn-lt"/>
              </a:rPr>
              <a:t>Depth (3D) Image,</a:t>
            </a:r>
          </a:p>
          <a:p>
            <a:pPr lvl="2"/>
            <a:r>
              <a:rPr lang="en-US" sz="1800" dirty="0">
                <a:ea typeface="+mn-lt"/>
                <a:cs typeface="+mn-lt"/>
              </a:rPr>
              <a:t>Color (RGB) image and </a:t>
            </a:r>
          </a:p>
          <a:p>
            <a:pPr lvl="2"/>
            <a:r>
              <a:rPr lang="en-US" sz="1800" dirty="0">
                <a:ea typeface="+mn-lt"/>
                <a:cs typeface="+mn-lt"/>
              </a:rPr>
              <a:t>Audio</a:t>
            </a:r>
            <a:endParaRPr lang="en-US" sz="1800" dirty="0">
              <a:cs typeface="Calibri" panose="020F0502020204030204"/>
            </a:endParaRPr>
          </a:p>
          <a:p>
            <a:endParaRPr lang="en-US" dirty="0">
              <a:cs typeface="Calibri" panose="020F0502020204030204"/>
            </a:endParaRPr>
          </a:p>
        </p:txBody>
      </p:sp>
      <p:sp>
        <p:nvSpPr>
          <p:cNvPr id="7" name="TextBox 6">
            <a:extLst>
              <a:ext uri="{FF2B5EF4-FFF2-40B4-BE49-F238E27FC236}">
                <a16:creationId xmlns:a16="http://schemas.microsoft.com/office/drawing/2014/main" id="{1A78D94A-72BA-4F10-9505-53C916D7111A}"/>
              </a:ext>
            </a:extLst>
          </p:cNvPr>
          <p:cNvSpPr txBox="1"/>
          <p:nvPr/>
        </p:nvSpPr>
        <p:spPr>
          <a:xfrm>
            <a:off x="685802" y="4539010"/>
            <a:ext cx="7467600"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It consists of :</a:t>
            </a:r>
          </a:p>
          <a:p>
            <a:pPr marL="1714500" lvl="3" indent="-342900">
              <a:buFont typeface="Arial" panose="020B0604020202020204" pitchFamily="34" charset="0"/>
              <a:buChar char="•"/>
            </a:pPr>
            <a:r>
              <a:rPr lang="en-US" sz="2000" dirty="0"/>
              <a:t>RGB camera</a:t>
            </a:r>
          </a:p>
          <a:p>
            <a:pPr marL="1714500" lvl="3" indent="-342900">
              <a:buFont typeface="Arial" panose="020B0604020202020204" pitchFamily="34" charset="0"/>
              <a:buChar char="•"/>
            </a:pPr>
            <a:r>
              <a:rPr lang="en-US" sz="2000" dirty="0"/>
              <a:t>IR(Depth) camera</a:t>
            </a:r>
          </a:p>
          <a:p>
            <a:pPr marL="1714500" lvl="3" indent="-342900">
              <a:buFont typeface="Arial" panose="020B0604020202020204" pitchFamily="34" charset="0"/>
              <a:buChar char="•"/>
            </a:pPr>
            <a:r>
              <a:rPr lang="en-US" sz="2000" dirty="0"/>
              <a:t>IR Projector</a:t>
            </a:r>
          </a:p>
        </p:txBody>
      </p:sp>
      <p:pic>
        <p:nvPicPr>
          <p:cNvPr id="5" name="Picture 4">
            <a:extLst>
              <a:ext uri="{FF2B5EF4-FFF2-40B4-BE49-F238E27FC236}">
                <a16:creationId xmlns:a16="http://schemas.microsoft.com/office/drawing/2014/main" id="{C2F09234-FC40-49A0-A2DC-F950200E0C3F}"/>
              </a:ext>
            </a:extLst>
          </p:cNvPr>
          <p:cNvPicPr>
            <a:picLocks noChangeAspect="1"/>
          </p:cNvPicPr>
          <p:nvPr/>
        </p:nvPicPr>
        <p:blipFill>
          <a:blip r:embed="rId3"/>
          <a:stretch>
            <a:fillRect/>
          </a:stretch>
        </p:blipFill>
        <p:spPr>
          <a:xfrm>
            <a:off x="7040880" y="1481667"/>
            <a:ext cx="4693920" cy="2170938"/>
          </a:xfrm>
          <a:prstGeom prst="rect">
            <a:avLst/>
          </a:prstGeom>
        </p:spPr>
      </p:pic>
    </p:spTree>
    <p:extLst>
      <p:ext uri="{BB962C8B-B14F-4D97-AF65-F5344CB8AC3E}">
        <p14:creationId xmlns:p14="http://schemas.microsoft.com/office/powerpoint/2010/main" val="3409930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843055C-2CDC-4EEC-9FDB-6087B5EF93BB}"/>
              </a:ext>
            </a:extLst>
          </p:cNvPr>
          <p:cNvSpPr>
            <a:spLocks noGrp="1"/>
          </p:cNvSpPr>
          <p:nvPr>
            <p:ph type="title"/>
          </p:nvPr>
        </p:nvSpPr>
        <p:spPr>
          <a:xfrm>
            <a:off x="685802" y="609600"/>
            <a:ext cx="10049133" cy="1456267"/>
          </a:xfrm>
        </p:spPr>
        <p:txBody>
          <a:bodyPr>
            <a:normAutofit/>
          </a:bodyPr>
          <a:lstStyle/>
          <a:p>
            <a:r>
              <a:rPr lang="en-US" b="1" i="1" dirty="0" err="1">
                <a:cs typeface="Calibri Light"/>
              </a:rPr>
              <a:t>WOrking</a:t>
            </a:r>
            <a:r>
              <a:rPr lang="en-US" b="1" i="1" dirty="0">
                <a:cs typeface="Calibri Light"/>
              </a:rPr>
              <a:t> of camera:</a:t>
            </a:r>
          </a:p>
        </p:txBody>
      </p:sp>
      <p:sp>
        <p:nvSpPr>
          <p:cNvPr id="9" name="TextBox 8">
            <a:extLst>
              <a:ext uri="{FF2B5EF4-FFF2-40B4-BE49-F238E27FC236}">
                <a16:creationId xmlns:a16="http://schemas.microsoft.com/office/drawing/2014/main" id="{F2C3199D-7FF5-4D72-820B-A220AC27A2B8}"/>
              </a:ext>
            </a:extLst>
          </p:cNvPr>
          <p:cNvSpPr txBox="1"/>
          <p:nvPr/>
        </p:nvSpPr>
        <p:spPr>
          <a:xfrm>
            <a:off x="965199" y="1835034"/>
            <a:ext cx="6334413"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a:t>The IR projector projects a pattern of IR light which falls on objects around it like a sea of dots. </a:t>
            </a:r>
          </a:p>
          <a:p>
            <a:pPr marL="285750" indent="-285750">
              <a:buFont typeface="Arial" panose="020B0604020202020204" pitchFamily="34" charset="0"/>
              <a:buChar char="•"/>
            </a:pPr>
            <a:r>
              <a:rPr lang="en-US" sz="2000" dirty="0"/>
              <a:t>An IR camera is essentially the same as a regular RGB camera except that the images it captures are in the Infra-Red color range. </a:t>
            </a:r>
          </a:p>
          <a:p>
            <a:pPr marL="285750" indent="-285750">
              <a:buFont typeface="Arial" panose="020B0604020202020204" pitchFamily="34" charset="0"/>
              <a:buChar char="•"/>
            </a:pPr>
            <a:r>
              <a:rPr lang="en-US" sz="2000" dirty="0"/>
              <a:t>The camera sends it's video feed of this distorted dot pattern into the depth sensor's processor, and the processor works out depth from the displacement of the dots.</a:t>
            </a:r>
          </a:p>
          <a:p>
            <a:pPr marL="285750" indent="-285750">
              <a:buFont typeface="Arial" panose="020B0604020202020204" pitchFamily="34" charset="0"/>
              <a:buChar char="•"/>
            </a:pPr>
            <a:r>
              <a:rPr lang="en-US" sz="2000" dirty="0"/>
              <a:t>On near objects the pattern is spread out, on far objects the pattern is dense.</a:t>
            </a:r>
          </a:p>
        </p:txBody>
      </p:sp>
      <p:pic>
        <p:nvPicPr>
          <p:cNvPr id="11" name="Picture 10" descr="A close up of a sign&#10;&#10;Description automatically generated">
            <a:extLst>
              <a:ext uri="{FF2B5EF4-FFF2-40B4-BE49-F238E27FC236}">
                <a16:creationId xmlns:a16="http://schemas.microsoft.com/office/drawing/2014/main" id="{92A40B29-D8F1-4FFF-81CF-76B2C46191A5}"/>
              </a:ext>
            </a:extLst>
          </p:cNvPr>
          <p:cNvPicPr>
            <a:picLocks noChangeAspect="1"/>
          </p:cNvPicPr>
          <p:nvPr/>
        </p:nvPicPr>
        <p:blipFill>
          <a:blip r:embed="rId2"/>
          <a:stretch>
            <a:fillRect/>
          </a:stretch>
        </p:blipFill>
        <p:spPr>
          <a:xfrm>
            <a:off x="7579010" y="609600"/>
            <a:ext cx="3435322" cy="3102367"/>
          </a:xfrm>
          <a:prstGeom prst="rect">
            <a:avLst/>
          </a:prstGeom>
        </p:spPr>
      </p:pic>
      <p:pic>
        <p:nvPicPr>
          <p:cNvPr id="3" name="Picture 2">
            <a:extLst>
              <a:ext uri="{FF2B5EF4-FFF2-40B4-BE49-F238E27FC236}">
                <a16:creationId xmlns:a16="http://schemas.microsoft.com/office/drawing/2014/main" id="{7C91BDB7-0E2A-48ED-AD4B-2CCA35EB3C39}"/>
              </a:ext>
            </a:extLst>
          </p:cNvPr>
          <p:cNvPicPr>
            <a:picLocks noChangeAspect="1"/>
          </p:cNvPicPr>
          <p:nvPr/>
        </p:nvPicPr>
        <p:blipFill>
          <a:blip r:embed="rId3"/>
          <a:stretch>
            <a:fillRect/>
          </a:stretch>
        </p:blipFill>
        <p:spPr>
          <a:xfrm>
            <a:off x="7579009" y="4107766"/>
            <a:ext cx="4310712" cy="2616232"/>
          </a:xfrm>
          <a:prstGeom prst="rect">
            <a:avLst/>
          </a:prstGeom>
        </p:spPr>
      </p:pic>
    </p:spTree>
    <p:extLst>
      <p:ext uri="{BB962C8B-B14F-4D97-AF65-F5344CB8AC3E}">
        <p14:creationId xmlns:p14="http://schemas.microsoft.com/office/powerpoint/2010/main" val="3428663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1709A45-C6F3-4CEE-AA0F-887FAC5CA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6E963D7-0A73-484A-B8A2-DDBFEA123C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1850077"/>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9A836CCB-51A2-4D54-83F0-22D3A523728B}"/>
              </a:ext>
              <a:ext uri="{C183D7F6-B498-43B3-948B-1728B52AA6E4}">
                <adec:decorative xmlns:adec="http://schemas.microsoft.com/office/drawing/2017/decorative" val="1"/>
              </a:ext>
            </a:extLst>
          </p:cNvPr>
          <p:cNvSpPr/>
          <p:nvPr/>
        </p:nvSpPr>
        <p:spPr>
          <a:xfrm>
            <a:off x="1723232" y="1786303"/>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 name="Oval 6">
            <a:extLst>
              <a:ext uri="{FF2B5EF4-FFF2-40B4-BE49-F238E27FC236}">
                <a16:creationId xmlns:a16="http://schemas.microsoft.com/office/drawing/2014/main" id="{03339A5F-9BE0-4A53-9F5C-3A54C4A1616F}"/>
              </a:ext>
              <a:ext uri="{C183D7F6-B498-43B3-948B-1728B52AA6E4}">
                <adec:decorative xmlns:adec="http://schemas.microsoft.com/office/drawing/2017/decorative" val="1"/>
              </a:ext>
            </a:extLst>
          </p:cNvPr>
          <p:cNvSpPr/>
          <p:nvPr/>
        </p:nvSpPr>
        <p:spPr>
          <a:xfrm>
            <a:off x="1723232" y="4071326"/>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5C10258A-3AE7-43CD-93AF-48DA399C9053}"/>
              </a:ext>
              <a:ext uri="{C183D7F6-B498-43B3-948B-1728B52AA6E4}">
                <adec:decorative xmlns:adec="http://schemas.microsoft.com/office/drawing/2017/decorative" val="1"/>
              </a:ext>
            </a:extLst>
          </p:cNvPr>
          <p:cNvSpPr/>
          <p:nvPr/>
        </p:nvSpPr>
        <p:spPr>
          <a:xfrm>
            <a:off x="4109244" y="2928814"/>
            <a:ext cx="1587500" cy="15875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DAD3CB5B-6732-41F0-9208-ACF36FFBCED8}"/>
              </a:ext>
              <a:ext uri="{C183D7F6-B498-43B3-948B-1728B52AA6E4}">
                <adec:decorative xmlns:adec="http://schemas.microsoft.com/office/drawing/2017/decorative" val="1"/>
              </a:ext>
            </a:extLst>
          </p:cNvPr>
          <p:cNvSpPr/>
          <p:nvPr/>
        </p:nvSpPr>
        <p:spPr>
          <a:xfrm>
            <a:off x="6495256" y="2928814"/>
            <a:ext cx="1587500" cy="15875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68D40988-9051-4B92-A8D5-5F871663A1BF}"/>
              </a:ext>
              <a:ext uri="{C183D7F6-B498-43B3-948B-1728B52AA6E4}">
                <adec:decorative xmlns:adec="http://schemas.microsoft.com/office/drawing/2017/decorative" val="1"/>
              </a:ext>
            </a:extLst>
          </p:cNvPr>
          <p:cNvSpPr/>
          <p:nvPr/>
        </p:nvSpPr>
        <p:spPr>
          <a:xfrm>
            <a:off x="8881268" y="2928814"/>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1FC55FD9-D14B-44D9-B01A-3B2403CDC0DB}"/>
              </a:ext>
              <a:ext uri="{C183D7F6-B498-43B3-948B-1728B52AA6E4}">
                <adec:decorative xmlns:adec="http://schemas.microsoft.com/office/drawing/2017/decorative" val="1"/>
              </a:ext>
            </a:extLst>
          </p:cNvPr>
          <p:cNvSpPr/>
          <p:nvPr/>
        </p:nvSpPr>
        <p:spPr>
          <a:xfrm>
            <a:off x="8881268" y="1107833"/>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C3FDD587-BAC2-4A91-8E0C-6132B089861B}"/>
              </a:ext>
              <a:ext uri="{C183D7F6-B498-43B3-948B-1728B52AA6E4}">
                <adec:decorative xmlns:adec="http://schemas.microsoft.com/office/drawing/2017/decorative" val="1"/>
              </a:ext>
            </a:extLst>
          </p:cNvPr>
          <p:cNvSpPr/>
          <p:nvPr/>
        </p:nvSpPr>
        <p:spPr>
          <a:xfrm>
            <a:off x="8881268" y="4749795"/>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Connector: Elbow 14">
            <a:extLst>
              <a:ext uri="{FF2B5EF4-FFF2-40B4-BE49-F238E27FC236}">
                <a16:creationId xmlns:a16="http://schemas.microsoft.com/office/drawing/2014/main" id="{4DDC9F44-BCD8-4BFB-982D-7E98C194F3B3}"/>
              </a:ext>
              <a:ext uri="{C183D7F6-B498-43B3-948B-1728B52AA6E4}">
                <adec:decorative xmlns:adec="http://schemas.microsoft.com/office/drawing/2017/decorative" val="1"/>
              </a:ext>
            </a:extLst>
          </p:cNvPr>
          <p:cNvCxnSpPr>
            <a:stCxn id="6" idx="6"/>
            <a:endCxn id="7" idx="6"/>
          </p:cNvCxnSpPr>
          <p:nvPr/>
        </p:nvCxnSpPr>
        <p:spPr>
          <a:xfrm>
            <a:off x="3310732" y="2580053"/>
            <a:ext cx="12700" cy="2285023"/>
          </a:xfrm>
          <a:prstGeom prst="bentConnector3">
            <a:avLst>
              <a:gd name="adj1" fmla="val 1800000"/>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1FFF4C9-84E1-42CF-89AC-5B0DE2B1E176}"/>
              </a:ext>
              <a:ext uri="{C183D7F6-B498-43B3-948B-1728B52AA6E4}">
                <adec:decorative xmlns:adec="http://schemas.microsoft.com/office/drawing/2017/decorative" val="1"/>
              </a:ext>
            </a:extLst>
          </p:cNvPr>
          <p:cNvCxnSpPr>
            <a:cxnSpLocks/>
            <a:endCxn id="9" idx="2"/>
          </p:cNvCxnSpPr>
          <p:nvPr/>
        </p:nvCxnSpPr>
        <p:spPr>
          <a:xfrm>
            <a:off x="3540125" y="3722564"/>
            <a:ext cx="569119"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25E8001-3AAD-4A5A-B5C2-75AECE8ACC87}"/>
              </a:ext>
              <a:ext uri="{C183D7F6-B498-43B3-948B-1728B52AA6E4}">
                <adec:decorative xmlns:adec="http://schemas.microsoft.com/office/drawing/2017/decorative" val="1"/>
              </a:ext>
            </a:extLst>
          </p:cNvPr>
          <p:cNvCxnSpPr>
            <a:cxnSpLocks/>
            <a:stCxn id="9" idx="6"/>
            <a:endCxn id="11" idx="2"/>
          </p:cNvCxnSpPr>
          <p:nvPr/>
        </p:nvCxnSpPr>
        <p:spPr>
          <a:xfrm>
            <a:off x="5696744"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A189A60-80AD-4D9E-B6BC-DD2B88DB4AE6}"/>
              </a:ext>
              <a:ext uri="{C183D7F6-B498-43B3-948B-1728B52AA6E4}">
                <adec:decorative xmlns:adec="http://schemas.microsoft.com/office/drawing/2017/decorative" val="1"/>
              </a:ext>
            </a:extLst>
          </p:cNvPr>
          <p:cNvCxnSpPr>
            <a:cxnSpLocks/>
            <a:stCxn id="11" idx="6"/>
            <a:endCxn id="12" idx="2"/>
          </p:cNvCxnSpPr>
          <p:nvPr/>
        </p:nvCxnSpPr>
        <p:spPr>
          <a:xfrm>
            <a:off x="8082756"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F8692730-48B7-4D1D-91B4-C59A69715DC7}"/>
              </a:ext>
              <a:ext uri="{C183D7F6-B498-43B3-948B-1728B52AA6E4}">
                <adec:decorative xmlns:adec="http://schemas.microsoft.com/office/drawing/2017/decorative" val="1"/>
              </a:ext>
            </a:extLst>
          </p:cNvPr>
          <p:cNvCxnSpPr>
            <a:stCxn id="13" idx="2"/>
            <a:endCxn id="14" idx="2"/>
          </p:cNvCxnSpPr>
          <p:nvPr/>
        </p:nvCxnSpPr>
        <p:spPr>
          <a:xfrm rot="10800000" flipV="1">
            <a:off x="8881268" y="1901583"/>
            <a:ext cx="12700" cy="3641962"/>
          </a:xfrm>
          <a:prstGeom prst="bentConnector3">
            <a:avLst>
              <a:gd name="adj1" fmla="val 1800000"/>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C244009-30E3-4299-B298-DC798BF0A6ED}"/>
              </a:ext>
            </a:extLst>
          </p:cNvPr>
          <p:cNvSpPr/>
          <p:nvPr/>
        </p:nvSpPr>
        <p:spPr>
          <a:xfrm>
            <a:off x="1831182" y="2333832"/>
            <a:ext cx="1371600" cy="492443"/>
          </a:xfrm>
          <a:prstGeom prst="rect">
            <a:avLst/>
          </a:prstGeom>
        </p:spPr>
        <p:txBody>
          <a:bodyPr wrap="square" lIns="0" tIns="0" rIns="0" bIns="0" anchor="ctr">
            <a:spAutoFit/>
          </a:bodyPr>
          <a:lstStyle/>
          <a:p>
            <a:pPr algn="ctr"/>
            <a:r>
              <a:rPr lang="en-US" sz="1600" dirty="0">
                <a:solidFill>
                  <a:schemeClr val="bg1"/>
                </a:solidFill>
              </a:rPr>
              <a:t>Hardware Camera</a:t>
            </a:r>
          </a:p>
        </p:txBody>
      </p:sp>
      <p:sp>
        <p:nvSpPr>
          <p:cNvPr id="21" name="Rectangle 20">
            <a:extLst>
              <a:ext uri="{FF2B5EF4-FFF2-40B4-BE49-F238E27FC236}">
                <a16:creationId xmlns:a16="http://schemas.microsoft.com/office/drawing/2014/main" id="{E275C58D-B1D6-4ECB-A689-01AEA7E062DA}"/>
              </a:ext>
            </a:extLst>
          </p:cNvPr>
          <p:cNvSpPr/>
          <p:nvPr/>
        </p:nvSpPr>
        <p:spPr>
          <a:xfrm>
            <a:off x="1831182" y="4741965"/>
            <a:ext cx="1371600" cy="246221"/>
          </a:xfrm>
          <a:prstGeom prst="rect">
            <a:avLst/>
          </a:prstGeom>
        </p:spPr>
        <p:txBody>
          <a:bodyPr wrap="square" lIns="0" tIns="0" rIns="0" bIns="0" anchor="ctr">
            <a:spAutoFit/>
          </a:bodyPr>
          <a:lstStyle/>
          <a:p>
            <a:pPr algn="ctr"/>
            <a:r>
              <a:rPr lang="en-US" sz="1600" dirty="0">
                <a:solidFill>
                  <a:schemeClr val="bg1"/>
                </a:solidFill>
              </a:rPr>
              <a:t>Frame Capture</a:t>
            </a:r>
          </a:p>
        </p:txBody>
      </p:sp>
      <p:sp>
        <p:nvSpPr>
          <p:cNvPr id="22" name="Rectangle 21">
            <a:extLst>
              <a:ext uri="{FF2B5EF4-FFF2-40B4-BE49-F238E27FC236}">
                <a16:creationId xmlns:a16="http://schemas.microsoft.com/office/drawing/2014/main" id="{CD6B6C09-F719-4331-A042-6678CD6AF2D1}"/>
              </a:ext>
            </a:extLst>
          </p:cNvPr>
          <p:cNvSpPr/>
          <p:nvPr/>
        </p:nvSpPr>
        <p:spPr>
          <a:xfrm>
            <a:off x="4217194" y="3476343"/>
            <a:ext cx="1371600" cy="492443"/>
          </a:xfrm>
          <a:prstGeom prst="rect">
            <a:avLst/>
          </a:prstGeom>
        </p:spPr>
        <p:txBody>
          <a:bodyPr wrap="square" lIns="0" tIns="0" rIns="0" bIns="0" anchor="ctr">
            <a:spAutoFit/>
          </a:bodyPr>
          <a:lstStyle/>
          <a:p>
            <a:pPr algn="ctr"/>
            <a:r>
              <a:rPr lang="en-US" sz="1600" dirty="0" err="1">
                <a:solidFill>
                  <a:schemeClr val="bg1"/>
                </a:solidFill>
              </a:rPr>
              <a:t>RGB+Depth</a:t>
            </a:r>
            <a:r>
              <a:rPr lang="en-US" sz="1600" dirty="0">
                <a:solidFill>
                  <a:schemeClr val="bg1"/>
                </a:solidFill>
              </a:rPr>
              <a:t> </a:t>
            </a:r>
            <a:r>
              <a:rPr lang="en-US" sz="1600" dirty="0" err="1">
                <a:solidFill>
                  <a:schemeClr val="bg1"/>
                </a:solidFill>
              </a:rPr>
              <a:t>Acquistion</a:t>
            </a:r>
            <a:endParaRPr lang="en-US" sz="1600" dirty="0">
              <a:solidFill>
                <a:schemeClr val="bg1"/>
              </a:solidFill>
            </a:endParaRPr>
          </a:p>
        </p:txBody>
      </p:sp>
      <p:sp>
        <p:nvSpPr>
          <p:cNvPr id="23" name="Rectangle 22">
            <a:extLst>
              <a:ext uri="{FF2B5EF4-FFF2-40B4-BE49-F238E27FC236}">
                <a16:creationId xmlns:a16="http://schemas.microsoft.com/office/drawing/2014/main" id="{A5BF00E2-6867-42F4-84A1-674AB08FCF02}"/>
              </a:ext>
            </a:extLst>
          </p:cNvPr>
          <p:cNvSpPr/>
          <p:nvPr/>
        </p:nvSpPr>
        <p:spPr>
          <a:xfrm>
            <a:off x="6607968" y="3476343"/>
            <a:ext cx="1371600" cy="492443"/>
          </a:xfrm>
          <a:prstGeom prst="rect">
            <a:avLst/>
          </a:prstGeom>
        </p:spPr>
        <p:txBody>
          <a:bodyPr wrap="square" lIns="0" tIns="0" rIns="0" bIns="0" anchor="ctr">
            <a:spAutoFit/>
          </a:bodyPr>
          <a:lstStyle/>
          <a:p>
            <a:pPr algn="ctr"/>
            <a:r>
              <a:rPr lang="en-US" sz="1600" dirty="0">
                <a:solidFill>
                  <a:schemeClr val="bg1"/>
                </a:solidFill>
              </a:rPr>
              <a:t>Building a </a:t>
            </a:r>
          </a:p>
          <a:p>
            <a:pPr algn="ctr"/>
            <a:r>
              <a:rPr lang="en-US" sz="1600" dirty="0">
                <a:solidFill>
                  <a:schemeClr val="bg1"/>
                </a:solidFill>
              </a:rPr>
              <a:t>Data Set </a:t>
            </a:r>
          </a:p>
        </p:txBody>
      </p:sp>
      <p:sp>
        <p:nvSpPr>
          <p:cNvPr id="24" name="Rectangle 23">
            <a:extLst>
              <a:ext uri="{FF2B5EF4-FFF2-40B4-BE49-F238E27FC236}">
                <a16:creationId xmlns:a16="http://schemas.microsoft.com/office/drawing/2014/main" id="{63991F14-118D-4F0A-AB6A-5F857B820187}"/>
              </a:ext>
            </a:extLst>
          </p:cNvPr>
          <p:cNvSpPr/>
          <p:nvPr/>
        </p:nvSpPr>
        <p:spPr>
          <a:xfrm>
            <a:off x="8989218" y="3599454"/>
            <a:ext cx="1371600" cy="246221"/>
          </a:xfrm>
          <a:prstGeom prst="rect">
            <a:avLst/>
          </a:prstGeom>
        </p:spPr>
        <p:txBody>
          <a:bodyPr wrap="square" lIns="0" tIns="0" rIns="0" bIns="0" anchor="ctr">
            <a:spAutoFit/>
          </a:bodyPr>
          <a:lstStyle/>
          <a:p>
            <a:pPr algn="ctr"/>
            <a:r>
              <a:rPr lang="en-US" sz="1600" dirty="0">
                <a:solidFill>
                  <a:schemeClr val="bg1"/>
                </a:solidFill>
              </a:rPr>
              <a:t>Model</a:t>
            </a:r>
          </a:p>
        </p:txBody>
      </p:sp>
      <p:sp>
        <p:nvSpPr>
          <p:cNvPr id="25" name="Rectangle 24">
            <a:extLst>
              <a:ext uri="{FF2B5EF4-FFF2-40B4-BE49-F238E27FC236}">
                <a16:creationId xmlns:a16="http://schemas.microsoft.com/office/drawing/2014/main" id="{BFFA3D07-F7C2-4B1C-862B-E131B9C368AD}"/>
              </a:ext>
            </a:extLst>
          </p:cNvPr>
          <p:cNvSpPr/>
          <p:nvPr/>
        </p:nvSpPr>
        <p:spPr>
          <a:xfrm>
            <a:off x="8989218" y="1778472"/>
            <a:ext cx="1371600" cy="246221"/>
          </a:xfrm>
          <a:prstGeom prst="rect">
            <a:avLst/>
          </a:prstGeom>
        </p:spPr>
        <p:txBody>
          <a:bodyPr wrap="square" lIns="0" tIns="0" rIns="0" bIns="0" anchor="ctr">
            <a:spAutoFit/>
          </a:bodyPr>
          <a:lstStyle/>
          <a:p>
            <a:pPr algn="ctr"/>
            <a:r>
              <a:rPr lang="en-US" sz="1600" dirty="0">
                <a:solidFill>
                  <a:schemeClr val="bg1"/>
                </a:solidFill>
              </a:rPr>
              <a:t>Tasks</a:t>
            </a:r>
          </a:p>
        </p:txBody>
      </p:sp>
      <p:sp>
        <p:nvSpPr>
          <p:cNvPr id="26" name="Rectangle 25">
            <a:extLst>
              <a:ext uri="{FF2B5EF4-FFF2-40B4-BE49-F238E27FC236}">
                <a16:creationId xmlns:a16="http://schemas.microsoft.com/office/drawing/2014/main" id="{CC508D91-F7E3-45E1-8ABE-BAECC2881A0D}"/>
              </a:ext>
            </a:extLst>
          </p:cNvPr>
          <p:cNvSpPr/>
          <p:nvPr/>
        </p:nvSpPr>
        <p:spPr>
          <a:xfrm>
            <a:off x="8989218" y="5420435"/>
            <a:ext cx="1371600" cy="246221"/>
          </a:xfrm>
          <a:prstGeom prst="rect">
            <a:avLst/>
          </a:prstGeom>
        </p:spPr>
        <p:txBody>
          <a:bodyPr wrap="square" lIns="0" tIns="0" rIns="0" bIns="0" anchor="ctr">
            <a:spAutoFit/>
          </a:bodyPr>
          <a:lstStyle/>
          <a:p>
            <a:pPr algn="ctr"/>
            <a:r>
              <a:rPr lang="en-US" sz="1600" dirty="0">
                <a:solidFill>
                  <a:schemeClr val="bg1"/>
                </a:solidFill>
              </a:rPr>
              <a:t>Resources</a:t>
            </a:r>
          </a:p>
        </p:txBody>
      </p:sp>
      <p:sp>
        <p:nvSpPr>
          <p:cNvPr id="29" name="Rectangle 28">
            <a:extLst>
              <a:ext uri="{FF2B5EF4-FFF2-40B4-BE49-F238E27FC236}">
                <a16:creationId xmlns:a16="http://schemas.microsoft.com/office/drawing/2014/main" id="{B1690BBF-A71D-47E9-954D-4DFD798FBD41}"/>
              </a:ext>
            </a:extLst>
          </p:cNvPr>
          <p:cNvSpPr/>
          <p:nvPr/>
        </p:nvSpPr>
        <p:spPr>
          <a:xfrm>
            <a:off x="10576718" y="1664691"/>
            <a:ext cx="1348582" cy="473784"/>
          </a:xfrm>
          <a:prstGeom prst="rect">
            <a:avLst/>
          </a:prstGeom>
        </p:spPr>
        <p:txBody>
          <a:bodyPr wrap="square" lIns="0" tIns="0" rIns="0" bIns="0" anchor="ctr">
            <a:spAutoFit/>
          </a:bodyPr>
          <a:lstStyle/>
          <a:p>
            <a:pPr>
              <a:lnSpc>
                <a:spcPts val="1900"/>
              </a:lnSpc>
            </a:pPr>
            <a:r>
              <a:rPr lang="en-US" sz="1400" dirty="0">
                <a:solidFill>
                  <a:schemeClr val="tx1">
                    <a:lumMod val="95000"/>
                    <a:lumOff val="5000"/>
                  </a:schemeClr>
                </a:solidFill>
                <a:cs typeface="Segoe UI" panose="020B0502040204020203" pitchFamily="34" charset="0"/>
              </a:rPr>
              <a:t>Create a Custom Image Classifier</a:t>
            </a:r>
          </a:p>
        </p:txBody>
      </p:sp>
      <p:sp>
        <p:nvSpPr>
          <p:cNvPr id="30" name="Rectangle 29">
            <a:extLst>
              <a:ext uri="{FF2B5EF4-FFF2-40B4-BE49-F238E27FC236}">
                <a16:creationId xmlns:a16="http://schemas.microsoft.com/office/drawing/2014/main" id="{5786F110-B4AB-4CCF-A49F-D9BBD2785B86}"/>
              </a:ext>
            </a:extLst>
          </p:cNvPr>
          <p:cNvSpPr/>
          <p:nvPr/>
        </p:nvSpPr>
        <p:spPr>
          <a:xfrm>
            <a:off x="10576718" y="3607500"/>
            <a:ext cx="1348582" cy="230128"/>
          </a:xfrm>
          <a:prstGeom prst="rect">
            <a:avLst/>
          </a:prstGeom>
        </p:spPr>
        <p:txBody>
          <a:bodyPr wrap="square" lIns="0" tIns="0" rIns="0" bIns="0" anchor="ctr">
            <a:spAutoFit/>
          </a:bodyPr>
          <a:lstStyle/>
          <a:p>
            <a:pPr>
              <a:lnSpc>
                <a:spcPts val="1900"/>
              </a:lnSpc>
            </a:pPr>
            <a:r>
              <a:rPr lang="en-US" sz="1400" dirty="0">
                <a:solidFill>
                  <a:schemeClr val="tx1">
                    <a:lumMod val="95000"/>
                    <a:lumOff val="5000"/>
                  </a:schemeClr>
                </a:solidFill>
                <a:cs typeface="Segoe UI" panose="020B0502040204020203" pitchFamily="34" charset="0"/>
              </a:rPr>
              <a:t>CNN </a:t>
            </a:r>
          </a:p>
        </p:txBody>
      </p:sp>
      <p:sp>
        <p:nvSpPr>
          <p:cNvPr id="31" name="Rectangle 30">
            <a:extLst>
              <a:ext uri="{FF2B5EF4-FFF2-40B4-BE49-F238E27FC236}">
                <a16:creationId xmlns:a16="http://schemas.microsoft.com/office/drawing/2014/main" id="{5DED4252-37E3-439E-AA76-D52070F6F1B3}"/>
              </a:ext>
            </a:extLst>
          </p:cNvPr>
          <p:cNvSpPr/>
          <p:nvPr/>
        </p:nvSpPr>
        <p:spPr>
          <a:xfrm>
            <a:off x="10576718" y="5408160"/>
            <a:ext cx="1348582" cy="230128"/>
          </a:xfrm>
          <a:prstGeom prst="rect">
            <a:avLst/>
          </a:prstGeom>
        </p:spPr>
        <p:txBody>
          <a:bodyPr wrap="square" lIns="0" tIns="0" rIns="0" bIns="0" anchor="ctr">
            <a:spAutoFit/>
          </a:bodyPr>
          <a:lstStyle/>
          <a:p>
            <a:pPr>
              <a:lnSpc>
                <a:spcPts val="1900"/>
              </a:lnSpc>
            </a:pPr>
            <a:r>
              <a:rPr lang="en-US" sz="1400" dirty="0">
                <a:solidFill>
                  <a:schemeClr val="tx1">
                    <a:lumMod val="95000"/>
                    <a:lumOff val="5000"/>
                  </a:schemeClr>
                </a:solidFill>
                <a:cs typeface="Segoe UI" panose="020B0502040204020203" pitchFamily="34" charset="0"/>
              </a:rPr>
              <a:t>Google </a:t>
            </a:r>
            <a:r>
              <a:rPr lang="en-US" sz="1400" dirty="0" err="1">
                <a:solidFill>
                  <a:schemeClr val="tx1">
                    <a:lumMod val="95000"/>
                    <a:lumOff val="5000"/>
                  </a:schemeClr>
                </a:solidFill>
                <a:cs typeface="Segoe UI" panose="020B0502040204020203" pitchFamily="34" charset="0"/>
              </a:rPr>
              <a:t>Colab</a:t>
            </a:r>
            <a:endParaRPr lang="en-US" sz="1400" dirty="0">
              <a:solidFill>
                <a:schemeClr val="tx1">
                  <a:lumMod val="95000"/>
                  <a:lumOff val="5000"/>
                </a:schemeClr>
              </a:solidFill>
              <a:cs typeface="Segoe UI" panose="020B0502040204020203" pitchFamily="34" charset="0"/>
            </a:endParaRPr>
          </a:p>
        </p:txBody>
      </p:sp>
      <p:sp>
        <p:nvSpPr>
          <p:cNvPr id="32" name="Rectangle 31">
            <a:extLst>
              <a:ext uri="{FF2B5EF4-FFF2-40B4-BE49-F238E27FC236}">
                <a16:creationId xmlns:a16="http://schemas.microsoft.com/office/drawing/2014/main" id="{E17354D1-7224-4635-8B42-1CDB8DE7AE91}"/>
              </a:ext>
            </a:extLst>
          </p:cNvPr>
          <p:cNvSpPr/>
          <p:nvPr/>
        </p:nvSpPr>
        <p:spPr>
          <a:xfrm>
            <a:off x="266700" y="2343161"/>
            <a:ext cx="1348582" cy="473784"/>
          </a:xfrm>
          <a:prstGeom prst="rect">
            <a:avLst/>
          </a:prstGeom>
        </p:spPr>
        <p:txBody>
          <a:bodyPr wrap="square" lIns="0" tIns="0" rIns="0" bIns="0" anchor="ctr">
            <a:spAutoFit/>
          </a:bodyPr>
          <a:lstStyle/>
          <a:p>
            <a:pPr algn="r">
              <a:lnSpc>
                <a:spcPts val="1900"/>
              </a:lnSpc>
            </a:pPr>
            <a:r>
              <a:rPr lang="en-US" sz="1400" dirty="0">
                <a:solidFill>
                  <a:schemeClr val="tx1">
                    <a:lumMod val="95000"/>
                    <a:lumOff val="5000"/>
                  </a:schemeClr>
                </a:solidFill>
                <a:cs typeface="Segoe UI" panose="020B0502040204020203" pitchFamily="34" charset="0"/>
              </a:rPr>
              <a:t>PrimeSense Carmine  1.09</a:t>
            </a:r>
          </a:p>
        </p:txBody>
      </p:sp>
      <p:sp>
        <p:nvSpPr>
          <p:cNvPr id="33" name="Rectangle 32">
            <a:extLst>
              <a:ext uri="{FF2B5EF4-FFF2-40B4-BE49-F238E27FC236}">
                <a16:creationId xmlns:a16="http://schemas.microsoft.com/office/drawing/2014/main" id="{E6722145-98BC-47D6-91D5-E017391FA12E}"/>
              </a:ext>
            </a:extLst>
          </p:cNvPr>
          <p:cNvSpPr/>
          <p:nvPr/>
        </p:nvSpPr>
        <p:spPr>
          <a:xfrm>
            <a:off x="266700" y="4750012"/>
            <a:ext cx="1348582" cy="230128"/>
          </a:xfrm>
          <a:prstGeom prst="rect">
            <a:avLst/>
          </a:prstGeom>
        </p:spPr>
        <p:txBody>
          <a:bodyPr wrap="square" lIns="0" tIns="0" rIns="0" bIns="0" anchor="ctr">
            <a:spAutoFit/>
          </a:bodyPr>
          <a:lstStyle/>
          <a:p>
            <a:pPr algn="r">
              <a:lnSpc>
                <a:spcPts val="1900"/>
              </a:lnSpc>
            </a:pPr>
            <a:r>
              <a:rPr lang="en-US" sz="1400" dirty="0">
                <a:solidFill>
                  <a:schemeClr val="tx1">
                    <a:lumMod val="95000"/>
                    <a:lumOff val="5000"/>
                  </a:schemeClr>
                </a:solidFill>
                <a:cs typeface="Segoe UI" panose="020B0502040204020203" pitchFamily="34" charset="0"/>
              </a:rPr>
              <a:t>Open Ni Library</a:t>
            </a:r>
          </a:p>
        </p:txBody>
      </p:sp>
      <p:sp>
        <p:nvSpPr>
          <p:cNvPr id="4" name="TextBox 3">
            <a:extLst>
              <a:ext uri="{FF2B5EF4-FFF2-40B4-BE49-F238E27FC236}">
                <a16:creationId xmlns:a16="http://schemas.microsoft.com/office/drawing/2014/main" id="{C68FF523-A922-4B1E-B436-5602177C9B36}"/>
              </a:ext>
            </a:extLst>
          </p:cNvPr>
          <p:cNvSpPr txBox="1"/>
          <p:nvPr/>
        </p:nvSpPr>
        <p:spPr>
          <a:xfrm>
            <a:off x="4541520" y="399947"/>
            <a:ext cx="2899568" cy="707886"/>
          </a:xfrm>
          <a:prstGeom prst="rect">
            <a:avLst/>
          </a:prstGeom>
          <a:noFill/>
        </p:spPr>
        <p:txBody>
          <a:bodyPr wrap="square" rtlCol="0">
            <a:spAutoFit/>
          </a:bodyPr>
          <a:lstStyle/>
          <a:p>
            <a:r>
              <a:rPr lang="en-US" sz="4000" dirty="0"/>
              <a:t>Workflow</a:t>
            </a:r>
          </a:p>
        </p:txBody>
      </p:sp>
    </p:spTree>
    <p:extLst>
      <p:ext uri="{BB962C8B-B14F-4D97-AF65-F5344CB8AC3E}">
        <p14:creationId xmlns:p14="http://schemas.microsoft.com/office/powerpoint/2010/main" val="18687302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D5B2D66-8E18-46D7-967B-1A3B48ACF553}">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BFE41CA-01C7-4999-9BC7-050FDE7EAF1F}">
  <ds:schemaRefs>
    <ds:schemaRef ds:uri="http://schemas.microsoft.com/sharepoint/v3/contenttype/forms"/>
  </ds:schemaRefs>
</ds:datastoreItem>
</file>

<file path=customXml/itemProps3.xml><?xml version="1.0" encoding="utf-8"?>
<ds:datastoreItem xmlns:ds="http://schemas.openxmlformats.org/officeDocument/2006/customXml" ds:itemID="{F066D2AD-45B3-4580-A691-E5968F9B53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331</TotalTime>
  <Words>1238</Words>
  <Application>Microsoft Office PowerPoint</Application>
  <PresentationFormat>Widescreen</PresentationFormat>
  <Paragraphs>115</Paragraphs>
  <Slides>23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Celestial</vt:lpstr>
      <vt:lpstr>Hand sign detection using depth sensor camera</vt:lpstr>
      <vt:lpstr>Table of contents</vt:lpstr>
      <vt:lpstr>Introduction</vt:lpstr>
      <vt:lpstr>Need for sign language recognition:-</vt:lpstr>
      <vt:lpstr>We used the following approach for the classification of sign language postures:</vt:lpstr>
      <vt:lpstr>PowerPoint Presentation</vt:lpstr>
      <vt:lpstr>DEPTH SENSOR CAMERA ( Prime sense by ASUS):- </vt:lpstr>
      <vt:lpstr>WOrking of camera:</vt:lpstr>
      <vt:lpstr>PowerPoint Presentation</vt:lpstr>
      <vt:lpstr>Convolutional neural network</vt:lpstr>
      <vt:lpstr>PowerPoint Presentation</vt:lpstr>
      <vt:lpstr>PowerPoint Presentation</vt:lpstr>
      <vt:lpstr>PowerPoint Presentation</vt:lpstr>
      <vt:lpstr>PowerPoint Presentation</vt:lpstr>
      <vt:lpstr>1. RGB ONLY-ARCHITECTURE (VGG16):</vt:lpstr>
      <vt:lpstr>RESULTS OF RGB ONLY Architecture:- </vt:lpstr>
      <vt:lpstr>2. RGB+DEPTH NETWORK ARCHITECTURE</vt:lpstr>
      <vt:lpstr>PowerPoint Presentation</vt:lpstr>
      <vt:lpstr>RESULTS OF RGB AND DEPTH IMAGES AS COMBINED ENTITY:- </vt:lpstr>
      <vt:lpstr>a. accuracy &amp; loss:-</vt:lpstr>
      <vt:lpstr>B. CONFUSION MATRIX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Future Design</dc:title>
  <dc:creator/>
  <cp:lastModifiedBy>prabhu nithin</cp:lastModifiedBy>
  <cp:revision>865</cp:revision>
  <dcterms:created xsi:type="dcterms:W3CDTF">2020-06-14T06:08:55Z</dcterms:created>
  <dcterms:modified xsi:type="dcterms:W3CDTF">2020-06-15T08:35:34Z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