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425" r:id="rId2"/>
    <p:sldId id="413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</p:sldIdLst>
  <p:sldSz cx="9144000" cy="5143500" type="screen16x9"/>
  <p:notesSz cx="6858000" cy="91440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Fredoka One" panose="020B0604020202020204" charset="0"/>
      <p:regular r:id="rId19"/>
    </p:embeddedFont>
    <p:embeddedFont>
      <p:font typeface="Barlow" panose="020B0604020202020204" charset="0"/>
      <p:regular r:id="rId20"/>
      <p:bold r:id="rId21"/>
      <p:italic r:id="rId22"/>
      <p:boldItalic r:id="rId23"/>
    </p:embeddedFont>
    <p:embeddedFont>
      <p:font typeface="Squada One" panose="020B0604020202020204" charset="0"/>
      <p:regular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맑은 고딕" panose="020B0503020000020004" pitchFamily="34" charset="-127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esh de villiers" initials="rv" lastIdx="1" clrIdx="0">
    <p:extLst>
      <p:ext uri="{19B8F6BF-5375-455C-9EA6-DF929625EA0E}">
        <p15:presenceInfo xmlns:p15="http://schemas.microsoft.com/office/powerpoint/2012/main" userId="0bde652fbc22c9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9E18"/>
    <a:srgbClr val="669900"/>
    <a:srgbClr val="71DA36"/>
    <a:srgbClr val="2ECC4C"/>
    <a:srgbClr val="FFFF8F"/>
    <a:srgbClr val="DAC2EC"/>
    <a:srgbClr val="FFECAF"/>
    <a:srgbClr val="FFB9B9"/>
    <a:srgbClr val="D8EEC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E41AE4-29CA-49B4-99A8-09D1E0EC09DD}">
  <a:tblStyle styleId="{B4E41AE4-29CA-49B4-99A8-09D1E0EC0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61354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23900" y="736062"/>
            <a:ext cx="3114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23900" y="1828500"/>
            <a:ext cx="4308600" cy="27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9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8" r:id="rId3"/>
    <p:sldLayoutId id="2147483661" r:id="rId4"/>
    <p:sldLayoutId id="2147483673" r:id="rId5"/>
    <p:sldLayoutId id="2147483684" r:id="rId6"/>
    <p:sldLayoutId id="214748369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10684F47-0DB1-D9B2-F52D-402FBA6B2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97830" y="504809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Object Recognition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21A7AD-17FB-F82F-71C9-0083D23D8386}"/>
              </a:ext>
            </a:extLst>
          </p:cNvPr>
          <p:cNvSpPr/>
          <p:nvPr/>
        </p:nvSpPr>
        <p:spPr>
          <a:xfrm>
            <a:off x="1473360" y="1248311"/>
            <a:ext cx="61972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Object recognition is a computer vision technique for identifying objects in images or videos. Object recognition is a key output of deep learning and machine learning algorithms. When humans look at a photograph or watch a video, we can readily spot people, objects, scenes, and visual details.</a:t>
            </a:r>
          </a:p>
        </p:txBody>
      </p:sp>
      <p:pic>
        <p:nvPicPr>
          <p:cNvPr id="5" name="Picture 2" descr="How To Implement Object Recognition on Live Stream">
            <a:extLst>
              <a:ext uri="{FF2B5EF4-FFF2-40B4-BE49-F238E27FC236}">
                <a16:creationId xmlns:a16="http://schemas.microsoft.com/office/drawing/2014/main" xmlns="" id="{949500B5-5DCD-448C-45E8-4AB849E1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360" y="2913355"/>
            <a:ext cx="6197282" cy="183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D40C2AA4-FEEF-2681-BEF1-B31CCFF45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098" y="79037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OpenCV Basic Syntax for DNN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84E729F-EE4D-C802-3273-7C05ACA35B6D}"/>
              </a:ext>
            </a:extLst>
          </p:cNvPr>
          <p:cNvSpPr/>
          <p:nvPr/>
        </p:nvSpPr>
        <p:spPr>
          <a:xfrm>
            <a:off x="463171" y="1263493"/>
            <a:ext cx="62290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cv2.dnn.blobFromImage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cv2.dnn.blobFromImages</a:t>
            </a:r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BBDC4B8-4E32-A39C-D4E2-29B7887FFBCA}"/>
              </a:ext>
            </a:extLst>
          </p:cNvPr>
          <p:cNvSpPr/>
          <p:nvPr/>
        </p:nvSpPr>
        <p:spPr>
          <a:xfrm>
            <a:off x="463172" y="851792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Squada One" panose="02000000000000000000" pitchFamily="2" charset="0"/>
                <a:cs typeface="Arial" pitchFamily="34" charset="0"/>
              </a:rPr>
              <a:t>Loading Image from Disk to DNN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A751B8A-D31A-4ADB-3DC6-54CD04499C47}"/>
              </a:ext>
            </a:extLst>
          </p:cNvPr>
          <p:cNvSpPr/>
          <p:nvPr/>
        </p:nvSpPr>
        <p:spPr>
          <a:xfrm>
            <a:off x="463171" y="2363759"/>
            <a:ext cx="613605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cv2.dnn.createCaffeImporter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cv2.dnn.createTensorFlowImporter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cv2.dnn.createTorchImporter</a:t>
            </a:r>
          </a:p>
          <a:p>
            <a:endParaRPr lang="en-US" altLang="ko-KR" sz="16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cv2.dnn.readNetFromCaffe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cv2.dnn.readNetFromTensorFlow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cv2.dnn.readNetFromTorch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cv2.dnn.readhTorchBlob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D9A4832-25DF-010E-B530-350E8079F3E3}"/>
              </a:ext>
            </a:extLst>
          </p:cNvPr>
          <p:cNvSpPr/>
          <p:nvPr/>
        </p:nvSpPr>
        <p:spPr>
          <a:xfrm>
            <a:off x="463171" y="1963649"/>
            <a:ext cx="61360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Squada One" panose="02000000000000000000" pitchFamily="2" charset="0"/>
                <a:cs typeface="Arial" pitchFamily="34" charset="0"/>
              </a:rPr>
              <a:t>Import Model from various Framework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9CCCC3-A087-9DEB-7BCF-BF5355CA57FF}"/>
              </a:ext>
            </a:extLst>
          </p:cNvPr>
          <p:cNvSpPr/>
          <p:nvPr/>
        </p:nvSpPr>
        <p:spPr>
          <a:xfrm>
            <a:off x="463171" y="4438481"/>
            <a:ext cx="7302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Squada One" panose="02000000000000000000" pitchFamily="2" charset="0"/>
                <a:cs typeface="Arial" pitchFamily="34" charset="0"/>
              </a:rPr>
              <a:t>.forward` method is used to forward-propagate our image and obtain the actual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42179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E571D5BE-334A-0AA9-1A93-92D41F826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098" y="239375"/>
            <a:ext cx="71358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cv2.dnn.blobFromImage</a:t>
            </a:r>
            <a:endParaRPr sz="3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7F7CCBE-76B0-96E4-F576-72680FAFD00A}"/>
              </a:ext>
            </a:extLst>
          </p:cNvPr>
          <p:cNvSpPr/>
          <p:nvPr/>
        </p:nvSpPr>
        <p:spPr>
          <a:xfrm>
            <a:off x="449317" y="1034225"/>
            <a:ext cx="82453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Mean Subtracted Normalized Image = cv2.dnn.blobFromImage(</a:t>
            </a:r>
            <a:r>
              <a:rPr lang="en-US" altLang="ko-KR" sz="1800" dirty="0" err="1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resizedImage,scalingFactor</a:t>
            </a:r>
            <a:r>
              <a:rPr lang="en-US" altLang="ko-KR" sz="1800" dirty="0">
                <a:solidFill>
                  <a:srgbClr val="507C89"/>
                </a:solidFill>
                <a:latin typeface="Squada One" panose="02000000000000000000" pitchFamily="2" charset="0"/>
                <a:cs typeface="Arial" pitchFamily="34" charset="0"/>
              </a:rPr>
              <a:t>, Spatial Size, Mean Subtraction Values)</a:t>
            </a:r>
          </a:p>
          <a:p>
            <a:endParaRPr lang="en-US" altLang="ko-KR" sz="1800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  <a:p>
            <a:r>
              <a:rPr lang="en-US" altLang="ko-KR" sz="1800" dirty="0">
                <a:solidFill>
                  <a:schemeClr val="tx1"/>
                </a:solidFill>
                <a:latin typeface="Squada One" panose="02000000000000000000" pitchFamily="2" charset="0"/>
                <a:cs typeface="Arial" pitchFamily="34" charset="0"/>
              </a:rPr>
              <a:t>blob = cv2.dnn.blobFromImage(imResizeBlob,0.007843, (300, 300), 127.5)</a:t>
            </a:r>
            <a:endParaRPr lang="en-US" altLang="ko-KR" dirty="0">
              <a:solidFill>
                <a:schemeClr val="tx1"/>
              </a:solidFill>
              <a:latin typeface="Squada One" panose="02000000000000000000" pitchFamily="2" charset="0"/>
              <a:cs typeface="Arial" pitchFamily="34" charset="0"/>
            </a:endParaRPr>
          </a:p>
        </p:txBody>
      </p:sp>
      <p:pic>
        <p:nvPicPr>
          <p:cNvPr id="5" name="Picture 5" descr="Image for post">
            <a:extLst>
              <a:ext uri="{FF2B5EF4-FFF2-40B4-BE49-F238E27FC236}">
                <a16:creationId xmlns:a16="http://schemas.microsoft.com/office/drawing/2014/main" xmlns="" id="{80F111BD-266E-BCAD-1ACA-EDCA365F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480" y="2959741"/>
            <a:ext cx="4778166" cy="170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0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2FE8842A-6BBF-8117-A486-9654704C9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8787" y="707521"/>
            <a:ext cx="77664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Block Diagram – Workflow of DNN in OpenCV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xmlns="" id="{DB148FF8-7CD6-A26C-AF02-11FEE096475F}"/>
              </a:ext>
            </a:extLst>
          </p:cNvPr>
          <p:cNvSpPr/>
          <p:nvPr/>
        </p:nvSpPr>
        <p:spPr>
          <a:xfrm>
            <a:off x="2711117" y="171052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Select Backend</a:t>
            </a:r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xmlns="" id="{16B40C4B-4C19-0A53-09F6-4A97AFE2E452}"/>
              </a:ext>
            </a:extLst>
          </p:cNvPr>
          <p:cNvSpPr/>
          <p:nvPr/>
        </p:nvSpPr>
        <p:spPr>
          <a:xfrm>
            <a:off x="4595797" y="171052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Select target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xmlns="" id="{A1AF76E8-A24E-9E9B-B5DC-E4F3A4183ED6}"/>
              </a:ext>
            </a:extLst>
          </p:cNvPr>
          <p:cNvSpPr/>
          <p:nvPr/>
        </p:nvSpPr>
        <p:spPr>
          <a:xfrm>
            <a:off x="6480477" y="171052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xmlns="" id="{E426D868-CBB3-ECDD-639B-50AA535D6C57}"/>
              </a:ext>
            </a:extLst>
          </p:cNvPr>
          <p:cNvSpPr/>
          <p:nvPr/>
        </p:nvSpPr>
        <p:spPr>
          <a:xfrm>
            <a:off x="826437" y="172068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Load Model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xmlns="" id="{81FE855E-D713-CA63-2CCF-A302BD167BF9}"/>
              </a:ext>
            </a:extLst>
          </p:cNvPr>
          <p:cNvSpPr/>
          <p:nvPr/>
        </p:nvSpPr>
        <p:spPr>
          <a:xfrm>
            <a:off x="1623997" y="341740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Convert to Blob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xmlns="" id="{B023DC1D-5B23-6845-0F9D-067BCB15B5EA}"/>
              </a:ext>
            </a:extLst>
          </p:cNvPr>
          <p:cNvSpPr/>
          <p:nvPr/>
        </p:nvSpPr>
        <p:spPr>
          <a:xfrm>
            <a:off x="3508677" y="341740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Forward</a:t>
            </a:r>
          </a:p>
        </p:txBody>
      </p:sp>
      <p:sp>
        <p:nvSpPr>
          <p:cNvPr id="10" name="Rounded Rectangle 11">
            <a:extLst>
              <a:ext uri="{FF2B5EF4-FFF2-40B4-BE49-F238E27FC236}">
                <a16:creationId xmlns:a16="http://schemas.microsoft.com/office/drawing/2014/main" xmlns="" id="{3A125321-3399-72AE-A4B5-49E4467B8EB3}"/>
              </a:ext>
            </a:extLst>
          </p:cNvPr>
          <p:cNvSpPr/>
          <p:nvPr/>
        </p:nvSpPr>
        <p:spPr>
          <a:xfrm>
            <a:off x="5393357" y="3417403"/>
            <a:ext cx="1595120" cy="6164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Post Process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4D47BCBA-57B3-34DB-FE01-AC348598A56D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2421557" y="2018748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3CBB6EBA-735E-7E3D-A42E-F0BA911E0768}"/>
              </a:ext>
            </a:extLst>
          </p:cNvPr>
          <p:cNvCxnSpPr/>
          <p:nvPr/>
        </p:nvCxnSpPr>
        <p:spPr>
          <a:xfrm flipV="1">
            <a:off x="4296972" y="2008588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6B1257B-3F34-6327-EC1E-73B6064A69B2}"/>
              </a:ext>
            </a:extLst>
          </p:cNvPr>
          <p:cNvCxnSpPr/>
          <p:nvPr/>
        </p:nvCxnSpPr>
        <p:spPr>
          <a:xfrm flipV="1">
            <a:off x="6200182" y="2028908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Elbow Connector 16">
            <a:extLst>
              <a:ext uri="{FF2B5EF4-FFF2-40B4-BE49-F238E27FC236}">
                <a16:creationId xmlns:a16="http://schemas.microsoft.com/office/drawing/2014/main" xmlns="" id="{C93BD517-A489-5F3D-11D9-6D0842CE1C0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H="1">
            <a:off x="1623997" y="2018748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91B68787-B23A-064D-E381-D3855C56750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219117" y="372562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64B407D-5AC0-9BB9-EC1C-EF45C254E026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103797" y="3725628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3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142;p64">
            <a:extLst>
              <a:ext uri="{FF2B5EF4-FFF2-40B4-BE49-F238E27FC236}">
                <a16:creationId xmlns:a16="http://schemas.microsoft.com/office/drawing/2014/main" xmlns="" id="{53F5FDD3-C581-0A6B-578A-2BB56E31C5DB}"/>
              </a:ext>
            </a:extLst>
          </p:cNvPr>
          <p:cNvGrpSpPr/>
          <p:nvPr/>
        </p:nvGrpSpPr>
        <p:grpSpPr>
          <a:xfrm rot="13845515" flipH="1">
            <a:off x="130655" y="-621333"/>
            <a:ext cx="723051" cy="2042473"/>
            <a:chOff x="731955" y="2811840"/>
            <a:chExt cx="564367" cy="1313910"/>
          </a:xfrm>
        </p:grpSpPr>
        <p:sp>
          <p:nvSpPr>
            <p:cNvPr id="133" name="Google Shape;2143;p64">
              <a:extLst>
                <a:ext uri="{FF2B5EF4-FFF2-40B4-BE49-F238E27FC236}">
                  <a16:creationId xmlns:a16="http://schemas.microsoft.com/office/drawing/2014/main" xmlns="" id="{A3151FD5-570F-665F-44AD-BC1E7A2470C4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44;p64">
              <a:extLst>
                <a:ext uri="{FF2B5EF4-FFF2-40B4-BE49-F238E27FC236}">
                  <a16:creationId xmlns:a16="http://schemas.microsoft.com/office/drawing/2014/main" xmlns="" id="{B398502F-4669-8987-110B-734784EF2A69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45;p64">
              <a:extLst>
                <a:ext uri="{FF2B5EF4-FFF2-40B4-BE49-F238E27FC236}">
                  <a16:creationId xmlns:a16="http://schemas.microsoft.com/office/drawing/2014/main" xmlns="" id="{901D41E0-B67E-644D-E429-13C80A0540E5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46;p64">
              <a:extLst>
                <a:ext uri="{FF2B5EF4-FFF2-40B4-BE49-F238E27FC236}">
                  <a16:creationId xmlns:a16="http://schemas.microsoft.com/office/drawing/2014/main" xmlns="" id="{26995AB7-EB78-35BE-B6EA-E74264CACEF9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47;p64">
              <a:extLst>
                <a:ext uri="{FF2B5EF4-FFF2-40B4-BE49-F238E27FC236}">
                  <a16:creationId xmlns:a16="http://schemas.microsoft.com/office/drawing/2014/main" xmlns="" id="{EAE5910A-E7DF-4CF0-0A8D-A124220085D7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48;p64">
              <a:extLst>
                <a:ext uri="{FF2B5EF4-FFF2-40B4-BE49-F238E27FC236}">
                  <a16:creationId xmlns:a16="http://schemas.microsoft.com/office/drawing/2014/main" xmlns="" id="{A7BC6481-FE3E-875C-4214-B90893083662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49;p64">
              <a:extLst>
                <a:ext uri="{FF2B5EF4-FFF2-40B4-BE49-F238E27FC236}">
                  <a16:creationId xmlns:a16="http://schemas.microsoft.com/office/drawing/2014/main" xmlns="" id="{1871E9B8-AC50-6812-3EEE-1FE7DE42AF9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2150;p64">
              <a:extLst>
                <a:ext uri="{FF2B5EF4-FFF2-40B4-BE49-F238E27FC236}">
                  <a16:creationId xmlns:a16="http://schemas.microsoft.com/office/drawing/2014/main" xmlns="" id="{3F92F2AD-CF0C-0981-C685-FB32E4D71C49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51;p64">
              <a:extLst>
                <a:ext uri="{FF2B5EF4-FFF2-40B4-BE49-F238E27FC236}">
                  <a16:creationId xmlns:a16="http://schemas.microsoft.com/office/drawing/2014/main" xmlns="" id="{2128D40A-462B-5EA8-FE68-77BA607B6490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52;p64">
              <a:extLst>
                <a:ext uri="{FF2B5EF4-FFF2-40B4-BE49-F238E27FC236}">
                  <a16:creationId xmlns:a16="http://schemas.microsoft.com/office/drawing/2014/main" xmlns="" id="{B93C72B0-5704-FF51-F69C-6CA9CB42B598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53;p64">
              <a:extLst>
                <a:ext uri="{FF2B5EF4-FFF2-40B4-BE49-F238E27FC236}">
                  <a16:creationId xmlns:a16="http://schemas.microsoft.com/office/drawing/2014/main" xmlns="" id="{60A8D876-2407-7D19-3303-394B6129365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54;p64">
              <a:extLst>
                <a:ext uri="{FF2B5EF4-FFF2-40B4-BE49-F238E27FC236}">
                  <a16:creationId xmlns:a16="http://schemas.microsoft.com/office/drawing/2014/main" xmlns="" id="{F7FDCE49-CFD0-269E-863E-65885D6DBA2D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55;p64">
              <a:extLst>
                <a:ext uri="{FF2B5EF4-FFF2-40B4-BE49-F238E27FC236}">
                  <a16:creationId xmlns:a16="http://schemas.microsoft.com/office/drawing/2014/main" xmlns="" id="{242C983D-E7D7-5E2D-CAC0-B5FA296E01BA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56;p64">
              <a:extLst>
                <a:ext uri="{FF2B5EF4-FFF2-40B4-BE49-F238E27FC236}">
                  <a16:creationId xmlns:a16="http://schemas.microsoft.com/office/drawing/2014/main" xmlns="" id="{BBCEB0F9-D87D-0D10-3016-D1123CDE3D6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57;p64">
              <a:extLst>
                <a:ext uri="{FF2B5EF4-FFF2-40B4-BE49-F238E27FC236}">
                  <a16:creationId xmlns:a16="http://schemas.microsoft.com/office/drawing/2014/main" xmlns="" id="{5D2F20BF-2568-D1CD-BA84-04E9E39B2136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58;p64">
              <a:extLst>
                <a:ext uri="{FF2B5EF4-FFF2-40B4-BE49-F238E27FC236}">
                  <a16:creationId xmlns:a16="http://schemas.microsoft.com/office/drawing/2014/main" xmlns="" id="{ABCE30DD-0AC6-1ED1-1FA2-8C26F7958D2E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59;p64">
              <a:extLst>
                <a:ext uri="{FF2B5EF4-FFF2-40B4-BE49-F238E27FC236}">
                  <a16:creationId xmlns:a16="http://schemas.microsoft.com/office/drawing/2014/main" xmlns="" id="{957B8A60-0BE8-E3CD-976C-E13016E883BB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60;p64">
              <a:extLst>
                <a:ext uri="{FF2B5EF4-FFF2-40B4-BE49-F238E27FC236}">
                  <a16:creationId xmlns:a16="http://schemas.microsoft.com/office/drawing/2014/main" xmlns="" id="{EA07DEF0-0A7E-2A17-C406-495908A0617F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61;p64">
              <a:extLst>
                <a:ext uri="{FF2B5EF4-FFF2-40B4-BE49-F238E27FC236}">
                  <a16:creationId xmlns:a16="http://schemas.microsoft.com/office/drawing/2014/main" xmlns="" id="{56EAA06A-D969-5866-6D5F-880E175CBCFD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62;p64">
              <a:extLst>
                <a:ext uri="{FF2B5EF4-FFF2-40B4-BE49-F238E27FC236}">
                  <a16:creationId xmlns:a16="http://schemas.microsoft.com/office/drawing/2014/main" xmlns="" id="{66EAA017-C50E-2BCC-DB30-3BA2A93CAF2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63;p64">
              <a:extLst>
                <a:ext uri="{FF2B5EF4-FFF2-40B4-BE49-F238E27FC236}">
                  <a16:creationId xmlns:a16="http://schemas.microsoft.com/office/drawing/2014/main" xmlns="" id="{1E7F08B0-E252-EB00-ADAB-C965279958BB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64;p64">
              <a:extLst>
                <a:ext uri="{FF2B5EF4-FFF2-40B4-BE49-F238E27FC236}">
                  <a16:creationId xmlns:a16="http://schemas.microsoft.com/office/drawing/2014/main" xmlns="" id="{FC9AAFF1-40E6-3B61-13CC-E5B8AF882F43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65;p64">
              <a:extLst>
                <a:ext uri="{FF2B5EF4-FFF2-40B4-BE49-F238E27FC236}">
                  <a16:creationId xmlns:a16="http://schemas.microsoft.com/office/drawing/2014/main" xmlns="" id="{159FE29A-2E51-D69D-1448-1C1DF7B58C3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66;p64">
              <a:extLst>
                <a:ext uri="{FF2B5EF4-FFF2-40B4-BE49-F238E27FC236}">
                  <a16:creationId xmlns:a16="http://schemas.microsoft.com/office/drawing/2014/main" xmlns="" id="{68B8B7FC-939B-4F8E-DEB6-CC3E535D969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67;p64">
              <a:extLst>
                <a:ext uri="{FF2B5EF4-FFF2-40B4-BE49-F238E27FC236}">
                  <a16:creationId xmlns:a16="http://schemas.microsoft.com/office/drawing/2014/main" xmlns="" id="{9340478C-38BE-DFD6-E86E-BFDC182D0755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68;p64">
              <a:extLst>
                <a:ext uri="{FF2B5EF4-FFF2-40B4-BE49-F238E27FC236}">
                  <a16:creationId xmlns:a16="http://schemas.microsoft.com/office/drawing/2014/main" xmlns="" id="{A82E5F38-266C-ADB2-020B-ECB5319D2230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69;p64">
              <a:extLst>
                <a:ext uri="{FF2B5EF4-FFF2-40B4-BE49-F238E27FC236}">
                  <a16:creationId xmlns:a16="http://schemas.microsoft.com/office/drawing/2014/main" xmlns="" id="{AEED37A6-DE38-D9E0-2A65-F142A7FDDA0B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70;p64">
              <a:extLst>
                <a:ext uri="{FF2B5EF4-FFF2-40B4-BE49-F238E27FC236}">
                  <a16:creationId xmlns:a16="http://schemas.microsoft.com/office/drawing/2014/main" xmlns="" id="{A802332C-C7E2-6903-B38D-206EF259F8B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71;p64">
              <a:extLst>
                <a:ext uri="{FF2B5EF4-FFF2-40B4-BE49-F238E27FC236}">
                  <a16:creationId xmlns:a16="http://schemas.microsoft.com/office/drawing/2014/main" xmlns="" id="{56DF5B9B-7DA9-17EC-A4E8-CC53A7B43E8F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72;p64">
              <a:extLst>
                <a:ext uri="{FF2B5EF4-FFF2-40B4-BE49-F238E27FC236}">
                  <a16:creationId xmlns:a16="http://schemas.microsoft.com/office/drawing/2014/main" xmlns="" id="{36D16A41-91E0-C395-6A5A-4DAEE6028EAF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052;p48">
            <a:extLst>
              <a:ext uri="{FF2B5EF4-FFF2-40B4-BE49-F238E27FC236}">
                <a16:creationId xmlns:a16="http://schemas.microsoft.com/office/drawing/2014/main" xmlns="" id="{A2F92F75-33D8-8905-51F7-789D7ABA009E}"/>
              </a:ext>
            </a:extLst>
          </p:cNvPr>
          <p:cNvGrpSpPr/>
          <p:nvPr/>
        </p:nvGrpSpPr>
        <p:grpSpPr>
          <a:xfrm rot="20344054">
            <a:off x="8333245" y="4302275"/>
            <a:ext cx="668104" cy="895217"/>
            <a:chOff x="122038" y="7256931"/>
            <a:chExt cx="668104" cy="895217"/>
          </a:xfrm>
        </p:grpSpPr>
        <p:sp>
          <p:nvSpPr>
            <p:cNvPr id="164" name="Google Shape;1053;p48">
              <a:extLst>
                <a:ext uri="{FF2B5EF4-FFF2-40B4-BE49-F238E27FC236}">
                  <a16:creationId xmlns:a16="http://schemas.microsoft.com/office/drawing/2014/main" xmlns="" id="{A0936D75-1773-50D0-D1C7-11865C28CBE9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054;p48">
              <a:extLst>
                <a:ext uri="{FF2B5EF4-FFF2-40B4-BE49-F238E27FC236}">
                  <a16:creationId xmlns:a16="http://schemas.microsoft.com/office/drawing/2014/main" xmlns="" id="{D12AF205-65D4-2A19-697C-4C8C1F9FB069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" name="Google Shape;1055;p48">
              <a:extLst>
                <a:ext uri="{FF2B5EF4-FFF2-40B4-BE49-F238E27FC236}">
                  <a16:creationId xmlns:a16="http://schemas.microsoft.com/office/drawing/2014/main" xmlns="" id="{F782E456-5E58-6539-5CFA-B7D93841E580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056;p48">
              <a:extLst>
                <a:ext uri="{FF2B5EF4-FFF2-40B4-BE49-F238E27FC236}">
                  <a16:creationId xmlns:a16="http://schemas.microsoft.com/office/drawing/2014/main" xmlns="" id="{E4EC1956-CA03-5A07-E915-FBEBB66205AE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057;p48">
              <a:extLst>
                <a:ext uri="{FF2B5EF4-FFF2-40B4-BE49-F238E27FC236}">
                  <a16:creationId xmlns:a16="http://schemas.microsoft.com/office/drawing/2014/main" xmlns="" id="{4307CF47-7B53-662D-F60F-8CBAB7D03709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058;p48">
              <a:extLst>
                <a:ext uri="{FF2B5EF4-FFF2-40B4-BE49-F238E27FC236}">
                  <a16:creationId xmlns:a16="http://schemas.microsoft.com/office/drawing/2014/main" xmlns="" id="{258CE7CA-3007-12FA-7570-66571448EE18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318;p30">
            <a:extLst>
              <a:ext uri="{FF2B5EF4-FFF2-40B4-BE49-F238E27FC236}">
                <a16:creationId xmlns:a16="http://schemas.microsoft.com/office/drawing/2014/main" xmlns="" id="{3CCFECC2-6F22-B1EF-8FCB-C27008132B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064" y="134672"/>
            <a:ext cx="78435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Implementing Object Recognition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5D0E62B0-B77B-F6FB-B08B-B31B78CCF593}"/>
              </a:ext>
            </a:extLst>
          </p:cNvPr>
          <p:cNvGrpSpPr/>
          <p:nvPr/>
        </p:nvGrpSpPr>
        <p:grpSpPr>
          <a:xfrm>
            <a:off x="325811" y="916839"/>
            <a:ext cx="4529969" cy="1191789"/>
            <a:chOff x="696512" y="1841156"/>
            <a:chExt cx="5815499" cy="1586288"/>
          </a:xfrm>
          <a:solidFill>
            <a:schemeClr val="accent3"/>
          </a:solidFill>
        </p:grpSpPr>
        <p:sp>
          <p:nvSpPr>
            <p:cNvPr id="172" name="Parallelogram 171">
              <a:extLst>
                <a:ext uri="{FF2B5EF4-FFF2-40B4-BE49-F238E27FC236}">
                  <a16:creationId xmlns:a16="http://schemas.microsoft.com/office/drawing/2014/main" xmlns="" id="{F6984AB9-F4C4-849D-2789-8F66E164D901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73" name="Parallelogram 39">
              <a:extLst>
                <a:ext uri="{FF2B5EF4-FFF2-40B4-BE49-F238E27FC236}">
                  <a16:creationId xmlns:a16="http://schemas.microsoft.com/office/drawing/2014/main" xmlns="" id="{35A778A7-8494-64B4-DC71-2F613B156903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xmlns="" id="{8296A15C-916D-C947-E238-35B65EC5E5FA}"/>
                </a:ext>
              </a:extLst>
            </p:cNvPr>
            <p:cNvSpPr txBox="1"/>
            <p:nvPr/>
          </p:nvSpPr>
          <p:spPr>
            <a:xfrm>
              <a:off x="1770509" y="2132040"/>
              <a:ext cx="3864173" cy="61448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sz="24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PRE-TRAINED MODEL</a:t>
              </a:r>
              <a:endParaRPr lang="ko-KR" altLang="en-US" sz="24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xmlns="" id="{0A243225-E0DC-FD62-7211-4DDA68487979}"/>
                </a:ext>
              </a:extLst>
            </p:cNvPr>
            <p:cNvSpPr/>
            <p:nvPr/>
          </p:nvSpPr>
          <p:spPr>
            <a:xfrm>
              <a:off x="696512" y="2050623"/>
              <a:ext cx="777315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xmlns="" id="{2D9D050F-D9FF-08E1-2C28-3AD961CCC965}"/>
              </a:ext>
            </a:extLst>
          </p:cNvPr>
          <p:cNvGrpSpPr/>
          <p:nvPr/>
        </p:nvGrpSpPr>
        <p:grpSpPr>
          <a:xfrm>
            <a:off x="4062238" y="2181837"/>
            <a:ext cx="4529969" cy="1191789"/>
            <a:chOff x="696512" y="1841156"/>
            <a:chExt cx="5815499" cy="1586288"/>
          </a:xfrm>
          <a:solidFill>
            <a:srgbClr val="E89E18"/>
          </a:solidFill>
        </p:grpSpPr>
        <p:sp>
          <p:nvSpPr>
            <p:cNvPr id="179" name="Parallelogram 178">
              <a:extLst>
                <a:ext uri="{FF2B5EF4-FFF2-40B4-BE49-F238E27FC236}">
                  <a16:creationId xmlns:a16="http://schemas.microsoft.com/office/drawing/2014/main" xmlns="" id="{986C4A2D-0374-34EB-2B7E-98D5E33ED8BA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0" name="Parallelogram 39">
              <a:extLst>
                <a:ext uri="{FF2B5EF4-FFF2-40B4-BE49-F238E27FC236}">
                  <a16:creationId xmlns:a16="http://schemas.microsoft.com/office/drawing/2014/main" xmlns="" id="{FE5CDA08-44BF-2E63-11A5-77811F19D7A8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3453E812-4C80-AFDA-9DF1-1EFCEEC6BD97}"/>
                </a:ext>
              </a:extLst>
            </p:cNvPr>
            <p:cNvSpPr txBox="1"/>
            <p:nvPr/>
          </p:nvSpPr>
          <p:spPr>
            <a:xfrm>
              <a:off x="1770509" y="2132040"/>
              <a:ext cx="3864173" cy="61448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sz="24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TRANSFER LEARNING</a:t>
              </a:r>
              <a:endParaRPr lang="ko-KR" altLang="en-US" sz="24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xmlns="" id="{F69EE159-3D5E-F886-5B46-2D7E8A3BB9BD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xmlns="" id="{AB2FEC36-C1B7-189F-A426-B20ECF15CD0E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FE2A5ED1-8214-1C45-C560-6BDD43888529}"/>
              </a:ext>
            </a:extLst>
          </p:cNvPr>
          <p:cNvGrpSpPr/>
          <p:nvPr/>
        </p:nvGrpSpPr>
        <p:grpSpPr>
          <a:xfrm>
            <a:off x="404193" y="3753133"/>
            <a:ext cx="4529969" cy="1191789"/>
            <a:chOff x="696512" y="1841156"/>
            <a:chExt cx="5815499" cy="1586288"/>
          </a:xfrm>
          <a:solidFill>
            <a:srgbClr val="669900"/>
          </a:solidFill>
        </p:grpSpPr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xmlns="" id="{1F426B0D-FE9F-B1AF-823E-CAF57D47CE94}"/>
                </a:ext>
              </a:extLst>
            </p:cNvPr>
            <p:cNvSpPr/>
            <p:nvPr/>
          </p:nvSpPr>
          <p:spPr>
            <a:xfrm>
              <a:off x="896384" y="1841156"/>
              <a:ext cx="5108999" cy="1223319"/>
            </a:xfrm>
            <a:prstGeom prst="parallelogram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7" name="Parallelogram 39">
              <a:extLst>
                <a:ext uri="{FF2B5EF4-FFF2-40B4-BE49-F238E27FC236}">
                  <a16:creationId xmlns:a16="http://schemas.microsoft.com/office/drawing/2014/main" xmlns="" id="{D842F4D6-7410-8DF3-6842-B8F0E168A63F}"/>
                </a:ext>
              </a:extLst>
            </p:cNvPr>
            <p:cNvSpPr/>
            <p:nvPr/>
          </p:nvSpPr>
          <p:spPr>
            <a:xfrm>
              <a:off x="1170500" y="2022763"/>
              <a:ext cx="5341511" cy="1404681"/>
            </a:xfrm>
            <a:custGeom>
              <a:avLst/>
              <a:gdLst>
                <a:gd name="connsiteX0" fmla="*/ 3206721 w 3401707"/>
                <a:gd name="connsiteY0" fmla="*/ 0 h 1364082"/>
                <a:gd name="connsiteX1" fmla="*/ 3401707 w 3401707"/>
                <a:gd name="connsiteY1" fmla="*/ 0 h 1364082"/>
                <a:gd name="connsiteX2" fmla="*/ 3060687 w 3401707"/>
                <a:gd name="connsiteY2" fmla="*/ 1364082 h 1364082"/>
                <a:gd name="connsiteX3" fmla="*/ 0 w 3401707"/>
                <a:gd name="connsiteY3" fmla="*/ 1364082 h 1364082"/>
                <a:gd name="connsiteX4" fmla="*/ 37796 w 3401707"/>
                <a:gd name="connsiteY4" fmla="*/ 1212899 h 1364082"/>
                <a:gd name="connsiteX5" fmla="*/ 2948478 w 3401707"/>
                <a:gd name="connsiteY5" fmla="*/ 1212899 h 1364082"/>
                <a:gd name="connsiteX6" fmla="*/ 3206721 w 3401707"/>
                <a:gd name="connsiteY6" fmla="*/ 0 h 1364082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8478 w 3364222"/>
                <a:gd name="connsiteY5" fmla="*/ 1221492 h 1372675"/>
                <a:gd name="connsiteX6" fmla="*/ 3206721 w 3364222"/>
                <a:gd name="connsiteY6" fmla="*/ 8593 h 1372675"/>
                <a:gd name="connsiteX0" fmla="*/ 3206721 w 3364222"/>
                <a:gd name="connsiteY0" fmla="*/ 8593 h 1372675"/>
                <a:gd name="connsiteX1" fmla="*/ 3364222 w 3364222"/>
                <a:gd name="connsiteY1" fmla="*/ 0 h 1372675"/>
                <a:gd name="connsiteX2" fmla="*/ 3060687 w 3364222"/>
                <a:gd name="connsiteY2" fmla="*/ 1372675 h 1372675"/>
                <a:gd name="connsiteX3" fmla="*/ 0 w 3364222"/>
                <a:gd name="connsiteY3" fmla="*/ 1372675 h 1372675"/>
                <a:gd name="connsiteX4" fmla="*/ 37796 w 3364222"/>
                <a:gd name="connsiteY4" fmla="*/ 1221492 h 1372675"/>
                <a:gd name="connsiteX5" fmla="*/ 2940982 w 3364222"/>
                <a:gd name="connsiteY5" fmla="*/ 1221492 h 1372675"/>
                <a:gd name="connsiteX6" fmla="*/ 3206721 w 3364222"/>
                <a:gd name="connsiteY6" fmla="*/ 8593 h 137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4222" h="1372675">
                  <a:moveTo>
                    <a:pt x="3206721" y="8593"/>
                  </a:moveTo>
                  <a:lnTo>
                    <a:pt x="3364222" y="0"/>
                  </a:lnTo>
                  <a:lnTo>
                    <a:pt x="3060687" y="1372675"/>
                  </a:lnTo>
                  <a:lnTo>
                    <a:pt x="0" y="1372675"/>
                  </a:lnTo>
                  <a:lnTo>
                    <a:pt x="37796" y="1221492"/>
                  </a:lnTo>
                  <a:lnTo>
                    <a:pt x="2940982" y="1221492"/>
                  </a:lnTo>
                  <a:cubicBezTo>
                    <a:pt x="3042057" y="817192"/>
                    <a:pt x="3105646" y="412893"/>
                    <a:pt x="3206721" y="85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xmlns="" id="{363DEB0C-9F9B-B354-5991-6054A9C52981}"/>
                </a:ext>
              </a:extLst>
            </p:cNvPr>
            <p:cNvSpPr txBox="1"/>
            <p:nvPr/>
          </p:nvSpPr>
          <p:spPr>
            <a:xfrm>
              <a:off x="1770509" y="2132040"/>
              <a:ext cx="3864173" cy="614483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altLang="ko-KR" sz="24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BUILDING FROM SCRATCH</a:t>
              </a:r>
              <a:endParaRPr lang="ko-KR" altLang="en-US" sz="24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xmlns="" id="{C3704369-8F6E-89F6-E02C-A99EBA3F9CA0}"/>
                </a:ext>
              </a:extLst>
            </p:cNvPr>
            <p:cNvSpPr/>
            <p:nvPr/>
          </p:nvSpPr>
          <p:spPr>
            <a:xfrm>
              <a:off x="696512" y="2050623"/>
              <a:ext cx="777316" cy="777316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xmlns="" id="{5CA0CF48-6029-D2E9-13AE-0C982B379DA6}"/>
                </a:ext>
              </a:extLst>
            </p:cNvPr>
            <p:cNvSpPr/>
            <p:nvPr/>
          </p:nvSpPr>
          <p:spPr>
            <a:xfrm>
              <a:off x="788134" y="2142245"/>
              <a:ext cx="594072" cy="5940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0">
                <a:solidFill>
                  <a:schemeClr val="bg1"/>
                </a:solidFill>
                <a:latin typeface="Squada One" panose="02000000000000000000" pitchFamily="2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435F9589-042E-E8D5-EEAA-44F77ACF0BBD}"/>
                </a:ext>
              </a:extLst>
            </p:cNvPr>
            <p:cNvSpPr txBox="1"/>
            <p:nvPr/>
          </p:nvSpPr>
          <p:spPr>
            <a:xfrm>
              <a:off x="797138" y="2211326"/>
              <a:ext cx="576064" cy="45062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latin typeface="Squada One" panose="02000000000000000000" pitchFamily="2" charset="0"/>
                  <a:cs typeface="Arial" pitchFamily="34" charset="0"/>
                </a:rPr>
                <a:t>03</a:t>
              </a:r>
              <a:endParaRPr lang="ko-KR" altLang="en-US" sz="1600" dirty="0">
                <a:solidFill>
                  <a:schemeClr val="bg1"/>
                </a:solidFill>
                <a:latin typeface="Squada One" panose="02000000000000000000" pitchFamily="2" charset="0"/>
                <a:cs typeface="Arial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4C6DA895-8002-C94D-FEE4-54040FBD088C}"/>
              </a:ext>
            </a:extLst>
          </p:cNvPr>
          <p:cNvSpPr txBox="1"/>
          <p:nvPr/>
        </p:nvSpPr>
        <p:spPr>
          <a:xfrm>
            <a:off x="4147634" y="2461935"/>
            <a:ext cx="448724" cy="338554"/>
          </a:xfrm>
          <a:prstGeom prst="rect">
            <a:avLst/>
          </a:prstGeom>
          <a:solidFill>
            <a:srgbClr val="E89E18"/>
          </a:solidFill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cs typeface="Arial" pitchFamily="34" charset="0"/>
              </a:rPr>
              <a:t>02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00000000000000000" pitchFamily="2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4C6DA895-8002-C94D-FEE4-54040FBD088C}"/>
              </a:ext>
            </a:extLst>
          </p:cNvPr>
          <p:cNvSpPr txBox="1"/>
          <p:nvPr/>
        </p:nvSpPr>
        <p:spPr>
          <a:xfrm>
            <a:off x="413075" y="1193119"/>
            <a:ext cx="448724" cy="338554"/>
          </a:xfrm>
          <a:prstGeom prst="rect">
            <a:avLst/>
          </a:prstGeom>
          <a:solidFill>
            <a:schemeClr val="accent3"/>
          </a:solidFill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quada One" panose="02000000000000000000" pitchFamily="2" charset="0"/>
                <a:cs typeface="Arial" pitchFamily="34" charset="0"/>
              </a:rPr>
              <a:t>01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quada One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4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8;p30">
            <a:extLst>
              <a:ext uri="{FF2B5EF4-FFF2-40B4-BE49-F238E27FC236}">
                <a16:creationId xmlns:a16="http://schemas.microsoft.com/office/drawing/2014/main" xmlns="" id="{63587DE6-3179-4B6E-BC72-761796994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7306" y="177699"/>
            <a:ext cx="562938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Deep Neural Network - DNN</a:t>
            </a:r>
            <a:endParaRPr sz="3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258B68-ADFD-5161-6E68-09A2A8E31174}"/>
              </a:ext>
            </a:extLst>
          </p:cNvPr>
          <p:cNvSpPr/>
          <p:nvPr/>
        </p:nvSpPr>
        <p:spPr>
          <a:xfrm>
            <a:off x="318884" y="1107893"/>
            <a:ext cx="488048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Solve Complex Task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When it gets new information in the system, it learns how to act accordingly to a new situation.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Learning becomes deeper when tasks you solve get harder.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Helps to load pre-trained Model from DL frameworks such 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6" name="Picture 2" descr="https://www.kdnuggets.com/wp-content/uploads/deep-neural-network.jpg">
            <a:extLst>
              <a:ext uri="{FF2B5EF4-FFF2-40B4-BE49-F238E27FC236}">
                <a16:creationId xmlns:a16="http://schemas.microsoft.com/office/drawing/2014/main" xmlns="" id="{14A67554-B66B-6178-22F6-3263CA26A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7"/>
          <a:stretch/>
        </p:blipFill>
        <p:spPr bwMode="auto">
          <a:xfrm>
            <a:off x="5292138" y="1661661"/>
            <a:ext cx="3728967" cy="200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83635" y="343160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accent5">
                    <a:lumMod val="10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Tensorflow</a:t>
            </a:r>
            <a:endParaRPr lang="en-US" altLang="ko-KR" dirty="0">
              <a:solidFill>
                <a:schemeClr val="accent5">
                  <a:lumMod val="10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accent5">
                    <a:lumMod val="10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Caffe</a:t>
            </a:r>
            <a:endParaRPr lang="en-US" altLang="ko-KR" dirty="0">
              <a:solidFill>
                <a:schemeClr val="accent5">
                  <a:lumMod val="10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 err="1">
                <a:solidFill>
                  <a:schemeClr val="accent5">
                    <a:lumMod val="10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Darknet</a:t>
            </a:r>
            <a:endParaRPr lang="en-US" altLang="ko-KR" dirty="0">
              <a:solidFill>
                <a:schemeClr val="accent5">
                  <a:lumMod val="10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>
                <a:solidFill>
                  <a:schemeClr val="accent5">
                    <a:lumMod val="10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Torch</a:t>
            </a:r>
          </a:p>
        </p:txBody>
      </p:sp>
    </p:spTree>
    <p:extLst>
      <p:ext uri="{BB962C8B-B14F-4D97-AF65-F5344CB8AC3E}">
        <p14:creationId xmlns:p14="http://schemas.microsoft.com/office/powerpoint/2010/main" val="250291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75E55B19-B008-94E0-64D5-9B1977AEC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6113" y="404495"/>
            <a:ext cx="71917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Speed Comparison on Image Classification</a:t>
            </a:r>
            <a:r>
              <a:rPr lang="en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D054E4-95DA-61F1-C946-E7B14614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167323"/>
            <a:ext cx="56388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3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BB4B8AF0-099E-AA4A-BE38-96193B2BE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3779" y="166815"/>
            <a:ext cx="73907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Pre-trained Model for Object recognition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2E0B523-B9E6-B329-C390-5E779B509440}"/>
              </a:ext>
            </a:extLst>
          </p:cNvPr>
          <p:cNvSpPr/>
          <p:nvPr/>
        </p:nvSpPr>
        <p:spPr>
          <a:xfrm>
            <a:off x="1202892" y="1473166"/>
            <a:ext cx="2121689" cy="299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MobileNet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-SSD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GoogleNet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Squeezenet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Faster R-CNN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ResNet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Inception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YOLO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VGGNet</a:t>
            </a: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pic>
        <p:nvPicPr>
          <p:cNvPr id="5" name="Picture 2" descr="Ball chart reporting the Top-1 and Top-5 accuracy vs. computational... |  Download Scientific Diagram">
            <a:extLst>
              <a:ext uri="{FF2B5EF4-FFF2-40B4-BE49-F238E27FC236}">
                <a16:creationId xmlns:a16="http://schemas.microsoft.com/office/drawing/2014/main" xmlns="" id="{EC264D9D-1005-776F-C8F2-3A933DAF2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563" y="1017408"/>
            <a:ext cx="4044934" cy="395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1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0EC6D547-C588-34F6-65F0-8528A0E10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064" y="404976"/>
            <a:ext cx="79603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MobileNet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SSD (Single shot </a:t>
            </a:r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Multibox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Detector)</a:t>
            </a:r>
            <a:endParaRPr b="1"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D8F1E1C-1A98-2D28-3ABD-6C998BE0984E}"/>
              </a:ext>
            </a:extLst>
          </p:cNvPr>
          <p:cNvSpPr/>
          <p:nvPr/>
        </p:nvSpPr>
        <p:spPr>
          <a:xfrm>
            <a:off x="376089" y="977676"/>
            <a:ext cx="8286307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6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MobileNet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model is based on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depthwise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separable convolutions which are a form of factorized convolutions. </a:t>
            </a: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For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MobileNets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, 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depthwise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convolution applies a single filter to each input channel. The pointwise convolution then applies a 1 × 1 convolution to combine the outputs of the </a:t>
            </a:r>
            <a:r>
              <a:rPr lang="en-US" altLang="ko-KR" sz="1600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depthwise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convolution.</a:t>
            </a: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A standard convolution both filters and combines inputs into a new set of outputs in one step. </a:t>
            </a: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sz="1600" b="1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depthwise</a:t>
            </a:r>
            <a:r>
              <a:rPr lang="en-US" altLang="ko-KR" sz="1600" b="1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separable convolution splits this into two layers – a separate layer for filtering and a separate layer for combining</a:t>
            </a: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. This factorization has the effect of drastically reducing computation and model size.</a:t>
            </a: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lvl="6" indent="-285750" algn="just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SSD architecture is a single convolution network that learns to predict bounding box locations and classify these locations in one pass. Hence, SSD can be trained end-to-end. 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lvl="6"/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6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bilenet">
            <a:extLst>
              <a:ext uri="{FF2B5EF4-FFF2-40B4-BE49-F238E27FC236}">
                <a16:creationId xmlns:a16="http://schemas.microsoft.com/office/drawing/2014/main" xmlns="" id="{5059E729-1179-D5BD-56E7-C989A5C6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131" y="778814"/>
            <a:ext cx="3906636" cy="413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18;p30">
            <a:extLst>
              <a:ext uri="{FF2B5EF4-FFF2-40B4-BE49-F238E27FC236}">
                <a16:creationId xmlns:a16="http://schemas.microsoft.com/office/drawing/2014/main" xmlns="" id="{29362D09-DB5D-0069-53CC-0C5B89E7958E}"/>
              </a:ext>
            </a:extLst>
          </p:cNvPr>
          <p:cNvSpPr txBox="1">
            <a:spLocks/>
          </p:cNvSpPr>
          <p:nvPr/>
        </p:nvSpPr>
        <p:spPr>
          <a:xfrm>
            <a:off x="2275449" y="36801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Font typeface="Fira Sans Condensed ExtraBold"/>
              <a:buNone/>
              <a:defRPr sz="2800" b="0" i="0" u="none" strike="noStrike" cap="none">
                <a:solidFill>
                  <a:srgbClr val="E17C78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pPr algn="ctr"/>
            <a:r>
              <a:rPr lang="en-IN" sz="3200" b="1" dirty="0" err="1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MobileNet</a:t>
            </a:r>
            <a:r>
              <a:rPr lang="en-IN" sz="3200" b="1" dirty="0">
                <a:solidFill>
                  <a:schemeClr val="accent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SSD</a:t>
            </a:r>
          </a:p>
        </p:txBody>
      </p:sp>
    </p:spTree>
    <p:extLst>
      <p:ext uri="{BB962C8B-B14F-4D97-AF65-F5344CB8AC3E}">
        <p14:creationId xmlns:p14="http://schemas.microsoft.com/office/powerpoint/2010/main" val="158692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8;p30">
            <a:extLst>
              <a:ext uri="{FF2B5EF4-FFF2-40B4-BE49-F238E27FC236}">
                <a16:creationId xmlns:a16="http://schemas.microsoft.com/office/drawing/2014/main" xmlns="" id="{61C69F50-B339-9AF2-AB8C-957486D6B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382010"/>
            <a:ext cx="5625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 err="1">
                <a:latin typeface="Cambria" panose="02040503050406030204" pitchFamily="18" charset="0"/>
                <a:ea typeface="Cambria" panose="02040503050406030204" pitchFamily="18" charset="0"/>
              </a:rPr>
              <a:t>MobileNet</a:t>
            </a:r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 SSD Architecture</a:t>
            </a:r>
            <a:endParaRPr sz="3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6515F25-7E4E-7243-5081-45566CC3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9" t="1586" r="999" b="4242"/>
          <a:stretch/>
        </p:blipFill>
        <p:spPr>
          <a:xfrm>
            <a:off x="404446" y="1314504"/>
            <a:ext cx="8335107" cy="306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18;p30">
            <a:extLst>
              <a:ext uri="{FF2B5EF4-FFF2-40B4-BE49-F238E27FC236}">
                <a16:creationId xmlns:a16="http://schemas.microsoft.com/office/drawing/2014/main" xmlns="" id="{91EC8305-7635-FB32-E6DB-1C54A304BD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000" y="261259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err="1">
                <a:latin typeface="Cambria" panose="02040503050406030204" pitchFamily="18" charset="0"/>
                <a:ea typeface="Cambria" panose="02040503050406030204" pitchFamily="18" charset="0"/>
              </a:rPr>
              <a:t>ReLu</a:t>
            </a:r>
            <a:endParaRPr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14CDB8-03A0-B784-D576-9B8F661E5EDF}"/>
              </a:ext>
            </a:extLst>
          </p:cNvPr>
          <p:cNvSpPr/>
          <p:nvPr/>
        </p:nvSpPr>
        <p:spPr>
          <a:xfrm>
            <a:off x="539065" y="1187921"/>
            <a:ext cx="48804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Rectified Linear Unit is the most commonly used activation function in deep learning models.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function returns 0 if it receives any negative input, but for any positive value  x  it returns that value back. So it can be written as  f(x)=max(0,x)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the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function is able to accelerate the training speed of deep neural networks compared to traditional activation functions since the derivative of </a:t>
            </a:r>
            <a:r>
              <a:rPr lang="en-US" altLang="ko-KR" dirty="0" err="1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ReLu</a:t>
            </a: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 is 1 for a positive input.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/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Barlow" panose="00000500000000000000" pitchFamily="2" charset="0"/>
                <a:cs typeface="Arial" pitchFamily="34" charset="0"/>
              </a:rPr>
              <a:t>Due to a constant, deep neural networks do not need to take additional time for computing error terms during training phase.</a:t>
            </a:r>
          </a:p>
        </p:txBody>
      </p:sp>
      <p:pic>
        <p:nvPicPr>
          <p:cNvPr id="5" name="Picture 2" descr="ReLU image">
            <a:extLst>
              <a:ext uri="{FF2B5EF4-FFF2-40B4-BE49-F238E27FC236}">
                <a16:creationId xmlns:a16="http://schemas.microsoft.com/office/drawing/2014/main" xmlns="" id="{F1B3B68B-A84C-6537-7A8F-2EF4FD61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268" y="1745506"/>
            <a:ext cx="2962275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485</Words>
  <Application>Microsoft Office PowerPoint</Application>
  <PresentationFormat>On-screen Show (16:9)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Raleway</vt:lpstr>
      <vt:lpstr>Wingdings</vt:lpstr>
      <vt:lpstr>Fira Sans Condensed ExtraBold</vt:lpstr>
      <vt:lpstr>Arial</vt:lpstr>
      <vt:lpstr>Fredoka One</vt:lpstr>
      <vt:lpstr>Barlow</vt:lpstr>
      <vt:lpstr>Squada One</vt:lpstr>
      <vt:lpstr>Cambria</vt:lpstr>
      <vt:lpstr>맑은 고딕</vt:lpstr>
      <vt:lpstr>Retato Slideshow by Slidesgo</vt:lpstr>
      <vt:lpstr>Object Recognition</vt:lpstr>
      <vt:lpstr>Implementing Object Recognition</vt:lpstr>
      <vt:lpstr>Deep Neural Network - DNN</vt:lpstr>
      <vt:lpstr>Speed Comparison on Image Classification.</vt:lpstr>
      <vt:lpstr>Pre-trained Model for Object recognition</vt:lpstr>
      <vt:lpstr>MobileNet SSD (Single shot Multibox Detector)</vt:lpstr>
      <vt:lpstr>PowerPoint Presentation</vt:lpstr>
      <vt:lpstr>MobileNet SSD Architecture</vt:lpstr>
      <vt:lpstr>ReLu</vt:lpstr>
      <vt:lpstr>OpenCV Basic Syntax for DNN</vt:lpstr>
      <vt:lpstr>cv2.dnn.blobFromImage</vt:lpstr>
      <vt:lpstr>Block Diagram – Workflow of DNN in OpenCV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– 30 Days Challenge</dc:title>
  <dc:creator>Meta Verse</dc:creator>
  <cp:lastModifiedBy>Lenovo</cp:lastModifiedBy>
  <cp:revision>72</cp:revision>
  <dcterms:modified xsi:type="dcterms:W3CDTF">2025-03-07T09:24:05Z</dcterms:modified>
</cp:coreProperties>
</file>