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5"/>
  </p:notesMasterIdLst>
  <p:sldIdLst>
    <p:sldId id="441" r:id="rId2"/>
    <p:sldId id="442" r:id="rId3"/>
    <p:sldId id="440" r:id="rId4"/>
  </p:sldIdLst>
  <p:sldSz cx="9144000" cy="5143500" type="screen16x9"/>
  <p:notesSz cx="6858000" cy="9144000"/>
  <p:embeddedFontLst>
    <p:embeddedFont>
      <p:font typeface="Squada One" panose="020B0604020202020204" charset="0"/>
      <p:regular r:id="rId6"/>
    </p:embeddedFont>
    <p:embeddedFont>
      <p:font typeface="Cambria" panose="02040503050406030204" pitchFamily="18" charset="0"/>
      <p:regular r:id="rId7"/>
      <p:bold r:id="rId8"/>
      <p:italic r:id="rId9"/>
      <p:boldItalic r:id="rId10"/>
    </p:embeddedFont>
    <p:embeddedFont>
      <p:font typeface="Raleway" panose="020B0604020202020204" charset="0"/>
      <p:regular r:id="rId11"/>
      <p:bold r:id="rId12"/>
      <p:italic r:id="rId13"/>
      <p:boldItalic r:id="rId14"/>
    </p:embeddedFont>
    <p:embeddedFont>
      <p:font typeface="Fredoka One" panose="020B0604020202020204" charset="0"/>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esh de villiers" initials="rv" lastIdx="1" clrIdx="0">
    <p:extLst>
      <p:ext uri="{19B8F6BF-5375-455C-9EA6-DF929625EA0E}">
        <p15:presenceInfo xmlns:p15="http://schemas.microsoft.com/office/powerpoint/2012/main" userId="0bde652fbc22c9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DA36"/>
    <a:srgbClr val="E89E18"/>
    <a:srgbClr val="2ECC4C"/>
    <a:srgbClr val="669900"/>
    <a:srgbClr val="FFFF8F"/>
    <a:srgbClr val="DAC2EC"/>
    <a:srgbClr val="FFECAF"/>
    <a:srgbClr val="FFB9B9"/>
    <a:srgbClr val="D8EEC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E41AE4-29CA-49B4-99A8-09D1E0EC09DD}">
  <a:tblStyle styleId="{B4E41AE4-29CA-49B4-99A8-09D1E0EC09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86" d="100"/>
          <a:sy n="86"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font" Target="fonts/font10.fntdata"/><Relationship Id="rId10" Type="http://schemas.openxmlformats.org/officeDocument/2006/relationships/font" Target="fonts/font5.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856655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left text">
  <p:cSld name="CUSTOM_2">
    <p:bg>
      <p:bgPr>
        <a:solidFill>
          <a:schemeClr val="accent3"/>
        </a:solidFill>
        <a:effectLst/>
      </p:bgPr>
    </p:bg>
    <p:spTree>
      <p:nvGrpSpPr>
        <p:cNvPr id="1" name="Shape 86"/>
        <p:cNvGrpSpPr/>
        <p:nvPr/>
      </p:nvGrpSpPr>
      <p:grpSpPr>
        <a:xfrm>
          <a:off x="0" y="0"/>
          <a:ext cx="0" cy="0"/>
          <a:chOff x="0" y="0"/>
          <a:chExt cx="0" cy="0"/>
        </a:xfrm>
      </p:grpSpPr>
      <p:grpSp>
        <p:nvGrpSpPr>
          <p:cNvPr id="87" name="Google Shape;87;p15"/>
          <p:cNvGrpSpPr/>
          <p:nvPr/>
        </p:nvGrpSpPr>
        <p:grpSpPr>
          <a:xfrm rot="-2808582" flipH="1">
            <a:off x="-769895" y="-1911250"/>
            <a:ext cx="9580815" cy="9304939"/>
            <a:chOff x="1786775" y="1002200"/>
            <a:chExt cx="3861800" cy="3712875"/>
          </a:xfrm>
        </p:grpSpPr>
        <p:sp>
          <p:nvSpPr>
            <p:cNvPr id="88" name="Google Shape;88;p1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1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1" name="Google Shape;9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92" name="Google Shape;92;p15"/>
          <p:cNvSpPr txBox="1">
            <a:spLocks noGrp="1"/>
          </p:cNvSpPr>
          <p:nvPr>
            <p:ph type="subTitle" idx="1"/>
          </p:nvPr>
        </p:nvSpPr>
        <p:spPr>
          <a:xfrm>
            <a:off x="940975" y="392507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3" name="Google Shape;93;p15"/>
          <p:cNvSpPr txBox="1">
            <a:spLocks noGrp="1"/>
          </p:cNvSpPr>
          <p:nvPr>
            <p:ph type="subTitle" idx="2"/>
          </p:nvPr>
        </p:nvSpPr>
        <p:spPr>
          <a:xfrm>
            <a:off x="940975" y="276685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4" name="Google Shape;94;p15"/>
          <p:cNvSpPr txBox="1">
            <a:spLocks noGrp="1"/>
          </p:cNvSpPr>
          <p:nvPr>
            <p:ph type="subTitle" idx="3"/>
          </p:nvPr>
        </p:nvSpPr>
        <p:spPr>
          <a:xfrm>
            <a:off x="940975" y="160862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5" name="Google Shape;95;p15"/>
          <p:cNvSpPr txBox="1">
            <a:spLocks noGrp="1"/>
          </p:cNvSpPr>
          <p:nvPr>
            <p:ph type="subTitle" idx="4"/>
          </p:nvPr>
        </p:nvSpPr>
        <p:spPr>
          <a:xfrm>
            <a:off x="940975" y="35076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6" name="Google Shape;96;p15"/>
          <p:cNvSpPr txBox="1">
            <a:spLocks noGrp="1"/>
          </p:cNvSpPr>
          <p:nvPr>
            <p:ph type="subTitle" idx="5"/>
          </p:nvPr>
        </p:nvSpPr>
        <p:spPr>
          <a:xfrm>
            <a:off x="940975" y="23387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 name="Google Shape;97;p15"/>
          <p:cNvSpPr txBox="1">
            <a:spLocks noGrp="1"/>
          </p:cNvSpPr>
          <p:nvPr>
            <p:ph type="subTitle" idx="6"/>
          </p:nvPr>
        </p:nvSpPr>
        <p:spPr>
          <a:xfrm>
            <a:off x="940975" y="11698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Clr>
                <a:schemeClr val="accent3"/>
              </a:buClr>
              <a:buSzPts val="2800"/>
              <a:buNone/>
              <a:defRPr sz="2800">
                <a:solidFill>
                  <a:schemeClr val="accent3"/>
                </a:solidFill>
              </a:defRPr>
            </a:lvl2pPr>
            <a:lvl3pPr lvl="2" algn="ctr" rtl="0">
              <a:lnSpc>
                <a:spcPct val="100000"/>
              </a:lnSpc>
              <a:spcBef>
                <a:spcPts val="0"/>
              </a:spcBef>
              <a:spcAft>
                <a:spcPts val="0"/>
              </a:spcAft>
              <a:buClr>
                <a:schemeClr val="accent3"/>
              </a:buClr>
              <a:buSzPts val="2800"/>
              <a:buNone/>
              <a:defRPr sz="2800">
                <a:solidFill>
                  <a:schemeClr val="accent3"/>
                </a:solidFill>
              </a:defRPr>
            </a:lvl3pPr>
            <a:lvl4pPr lvl="3" algn="ctr" rtl="0">
              <a:lnSpc>
                <a:spcPct val="100000"/>
              </a:lnSpc>
              <a:spcBef>
                <a:spcPts val="0"/>
              </a:spcBef>
              <a:spcAft>
                <a:spcPts val="0"/>
              </a:spcAft>
              <a:buClr>
                <a:schemeClr val="accent3"/>
              </a:buClr>
              <a:buSzPts val="2800"/>
              <a:buNone/>
              <a:defRPr sz="2800">
                <a:solidFill>
                  <a:schemeClr val="accent3"/>
                </a:solidFill>
              </a:defRPr>
            </a:lvl4pPr>
            <a:lvl5pPr lvl="4" algn="ctr" rtl="0">
              <a:lnSpc>
                <a:spcPct val="100000"/>
              </a:lnSpc>
              <a:spcBef>
                <a:spcPts val="0"/>
              </a:spcBef>
              <a:spcAft>
                <a:spcPts val="0"/>
              </a:spcAft>
              <a:buClr>
                <a:schemeClr val="accent3"/>
              </a:buClr>
              <a:buSzPts val="2800"/>
              <a:buNone/>
              <a:defRPr sz="2800">
                <a:solidFill>
                  <a:schemeClr val="accent3"/>
                </a:solidFill>
              </a:defRPr>
            </a:lvl5pPr>
            <a:lvl6pPr lvl="5" algn="ctr" rtl="0">
              <a:lnSpc>
                <a:spcPct val="100000"/>
              </a:lnSpc>
              <a:spcBef>
                <a:spcPts val="0"/>
              </a:spcBef>
              <a:spcAft>
                <a:spcPts val="0"/>
              </a:spcAft>
              <a:buClr>
                <a:schemeClr val="accent3"/>
              </a:buClr>
              <a:buSzPts val="2800"/>
              <a:buNone/>
              <a:defRPr sz="2800">
                <a:solidFill>
                  <a:schemeClr val="accent3"/>
                </a:solidFill>
              </a:defRPr>
            </a:lvl6pPr>
            <a:lvl7pPr lvl="6" algn="ctr" rtl="0">
              <a:lnSpc>
                <a:spcPct val="100000"/>
              </a:lnSpc>
              <a:spcBef>
                <a:spcPts val="0"/>
              </a:spcBef>
              <a:spcAft>
                <a:spcPts val="0"/>
              </a:spcAft>
              <a:buClr>
                <a:schemeClr val="accent3"/>
              </a:buClr>
              <a:buSzPts val="2800"/>
              <a:buNone/>
              <a:defRPr sz="2800">
                <a:solidFill>
                  <a:schemeClr val="accent3"/>
                </a:solidFill>
              </a:defRPr>
            </a:lvl7pPr>
            <a:lvl8pPr lvl="7" algn="ctr" rtl="0">
              <a:lnSpc>
                <a:spcPct val="100000"/>
              </a:lnSpc>
              <a:spcBef>
                <a:spcPts val="0"/>
              </a:spcBef>
              <a:spcAft>
                <a:spcPts val="0"/>
              </a:spcAft>
              <a:buClr>
                <a:schemeClr val="accent3"/>
              </a:buClr>
              <a:buSzPts val="2800"/>
              <a:buNone/>
              <a:defRPr sz="2800">
                <a:solidFill>
                  <a:schemeClr val="accent3"/>
                </a:solidFill>
              </a:defRPr>
            </a:lvl8pPr>
            <a:lvl9pPr lvl="8" algn="ctr" rtl="0">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text lines 2">
  <p:cSld name="CUSTOM_14">
    <p:spTree>
      <p:nvGrpSpPr>
        <p:cNvPr id="1" name="Shape 209"/>
        <p:cNvGrpSpPr/>
        <p:nvPr/>
      </p:nvGrpSpPr>
      <p:grpSpPr>
        <a:xfrm>
          <a:off x="0" y="0"/>
          <a:ext cx="0" cy="0"/>
          <a:chOff x="0" y="0"/>
          <a:chExt cx="0" cy="0"/>
        </a:xfrm>
      </p:grpSpPr>
      <p:grpSp>
        <p:nvGrpSpPr>
          <p:cNvPr id="210" name="Google Shape;210;p27"/>
          <p:cNvGrpSpPr/>
          <p:nvPr/>
        </p:nvGrpSpPr>
        <p:grpSpPr>
          <a:xfrm rot="1351476">
            <a:off x="-930621" y="-2956783"/>
            <a:ext cx="11005343" cy="10580795"/>
            <a:chOff x="1786775" y="1002200"/>
            <a:chExt cx="3861800" cy="3712875"/>
          </a:xfrm>
        </p:grpSpPr>
        <p:sp>
          <p:nvSpPr>
            <p:cNvPr id="211" name="Google Shape;211;p27"/>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27"/>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7"/>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4" name="Google Shape;214;p27"/>
          <p:cNvSpPr txBox="1">
            <a:spLocks noGrp="1"/>
          </p:cNvSpPr>
          <p:nvPr>
            <p:ph type="subTitle" idx="1"/>
          </p:nvPr>
        </p:nvSpPr>
        <p:spPr>
          <a:xfrm>
            <a:off x="888763" y="3515500"/>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5" name="Google Shape;215;p27"/>
          <p:cNvSpPr txBox="1">
            <a:spLocks noGrp="1"/>
          </p:cNvSpPr>
          <p:nvPr>
            <p:ph type="subTitle" idx="2"/>
          </p:nvPr>
        </p:nvSpPr>
        <p:spPr>
          <a:xfrm>
            <a:off x="5775188" y="197680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6" name="Google Shape;216;p27"/>
          <p:cNvSpPr txBox="1">
            <a:spLocks noGrp="1"/>
          </p:cNvSpPr>
          <p:nvPr>
            <p:ph type="subTitle" idx="3"/>
          </p:nvPr>
        </p:nvSpPr>
        <p:spPr>
          <a:xfrm>
            <a:off x="905038" y="1987475"/>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 name="Google Shape;217;p27"/>
          <p:cNvSpPr txBox="1">
            <a:spLocks noGrp="1"/>
          </p:cNvSpPr>
          <p:nvPr>
            <p:ph type="subTitle" idx="4"/>
          </p:nvPr>
        </p:nvSpPr>
        <p:spPr>
          <a:xfrm>
            <a:off x="888763" y="3098075"/>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8" name="Google Shape;218;p27"/>
          <p:cNvSpPr txBox="1">
            <a:spLocks noGrp="1"/>
          </p:cNvSpPr>
          <p:nvPr>
            <p:ph type="subTitle" idx="5"/>
          </p:nvPr>
        </p:nvSpPr>
        <p:spPr>
          <a:xfrm>
            <a:off x="5775188" y="154870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9" name="Google Shape;219;p27"/>
          <p:cNvSpPr txBox="1">
            <a:spLocks noGrp="1"/>
          </p:cNvSpPr>
          <p:nvPr>
            <p:ph type="subTitle" idx="6"/>
          </p:nvPr>
        </p:nvSpPr>
        <p:spPr>
          <a:xfrm>
            <a:off x="905038" y="1548700"/>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0" name="Google Shape;220;p27"/>
          <p:cNvSpPr txBox="1">
            <a:spLocks noGrp="1"/>
          </p:cNvSpPr>
          <p:nvPr>
            <p:ph type="subTitle" idx="7"/>
          </p:nvPr>
        </p:nvSpPr>
        <p:spPr>
          <a:xfrm>
            <a:off x="5775188" y="3505238"/>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1" name="Google Shape;221;p27"/>
          <p:cNvSpPr txBox="1">
            <a:spLocks noGrp="1"/>
          </p:cNvSpPr>
          <p:nvPr>
            <p:ph type="subTitle" idx="8"/>
          </p:nvPr>
        </p:nvSpPr>
        <p:spPr>
          <a:xfrm>
            <a:off x="5775188" y="3077138"/>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2" name="Google Shape;22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25">
    <p:bg>
      <p:bgPr>
        <a:solidFill>
          <a:schemeClr val="accent3"/>
        </a:solidFill>
        <a:effectLst/>
      </p:bgPr>
    </p:bg>
    <p:spTree>
      <p:nvGrpSpPr>
        <p:cNvPr id="1" name="Shape 52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4">
  <p:cSld name="Title only 4">
    <p:bg>
      <p:bgPr>
        <a:solidFill>
          <a:schemeClr val="accent3"/>
        </a:solidFill>
        <a:effectLst/>
      </p:bgPr>
    </p:bg>
    <p:spTree>
      <p:nvGrpSpPr>
        <p:cNvPr id="1" name="Shape 154"/>
        <p:cNvGrpSpPr/>
        <p:nvPr/>
      </p:nvGrpSpPr>
      <p:grpSpPr>
        <a:xfrm>
          <a:off x="0" y="0"/>
          <a:ext cx="0" cy="0"/>
          <a:chOff x="0" y="0"/>
          <a:chExt cx="0" cy="0"/>
        </a:xfrm>
      </p:grpSpPr>
      <p:grpSp>
        <p:nvGrpSpPr>
          <p:cNvPr id="155" name="Google Shape;155;p21"/>
          <p:cNvGrpSpPr/>
          <p:nvPr/>
        </p:nvGrpSpPr>
        <p:grpSpPr>
          <a:xfrm rot="1351476">
            <a:off x="-930621" y="-2956783"/>
            <a:ext cx="11005343" cy="10580795"/>
            <a:chOff x="1786775" y="1002200"/>
            <a:chExt cx="3861800" cy="3712875"/>
          </a:xfrm>
        </p:grpSpPr>
        <p:sp>
          <p:nvSpPr>
            <p:cNvPr id="156" name="Google Shape;156;p2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57;p21"/>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1"/>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9" name="Google Shape;15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extLst>
      <p:ext uri="{BB962C8B-B14F-4D97-AF65-F5344CB8AC3E}">
        <p14:creationId xmlns:p14="http://schemas.microsoft.com/office/powerpoint/2010/main" val="32089440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61" r:id="rId2"/>
    <p:sldLayoutId id="2147483673" r:id="rId3"/>
    <p:sldLayoutId id="2147483684" r:id="rId4"/>
    <p:sldLayoutId id="2147483691"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18;p30">
            <a:extLst>
              <a:ext uri="{FF2B5EF4-FFF2-40B4-BE49-F238E27FC236}">
                <a16:creationId xmlns:a16="http://schemas.microsoft.com/office/drawing/2014/main" xmlns="" id="{F0440C61-8974-A82A-8B38-9009BEFE641F}"/>
              </a:ext>
            </a:extLst>
          </p:cNvPr>
          <p:cNvSpPr txBox="1">
            <a:spLocks noGrp="1"/>
          </p:cNvSpPr>
          <p:nvPr>
            <p:ph type="title"/>
          </p:nvPr>
        </p:nvSpPr>
        <p:spPr>
          <a:xfrm>
            <a:off x="2198999" y="544144"/>
            <a:ext cx="5541869" cy="572700"/>
          </a:xfrm>
          <a:prstGeom prst="rect">
            <a:avLst/>
          </a:prstGeom>
        </p:spPr>
        <p:txBody>
          <a:bodyPr spcFirstLastPara="1" wrap="square" lIns="91425" tIns="91425" rIns="91425" bIns="91425" anchor="t" anchorCtr="0">
            <a:noAutofit/>
          </a:bodyPr>
          <a:lstStyle/>
          <a:p>
            <a:pPr lvl="0"/>
            <a:r>
              <a:rPr lang="en-IN" sz="3200" b="1" dirty="0">
                <a:latin typeface="Cambria" panose="02040503050406030204" pitchFamily="18" charset="0"/>
                <a:ea typeface="Cambria" panose="02040503050406030204" pitchFamily="18" charset="0"/>
              </a:rPr>
              <a:t>Hand Gesture Recognition</a:t>
            </a:r>
            <a:endParaRPr sz="3200" b="1" dirty="0">
              <a:solidFill>
                <a:schemeClr val="dk1"/>
              </a:solidFill>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xmlns="" id="{C5D49DE2-40EC-206C-81F0-9AAB69EAB339}"/>
              </a:ext>
            </a:extLst>
          </p:cNvPr>
          <p:cNvSpPr/>
          <p:nvPr/>
        </p:nvSpPr>
        <p:spPr>
          <a:xfrm>
            <a:off x="420824" y="1643205"/>
            <a:ext cx="4880489" cy="2554545"/>
          </a:xfrm>
          <a:prstGeom prst="rect">
            <a:avLst/>
          </a:prstGeom>
        </p:spPr>
        <p:txBody>
          <a:bodyPr wrap="square">
            <a:spAutoFit/>
          </a:bodyPr>
          <a:lstStyle/>
          <a:p>
            <a:pPr algn="just"/>
            <a:r>
              <a:rPr lang="en-US" altLang="ko-KR" sz="1600" dirty="0">
                <a:solidFill>
                  <a:schemeClr val="tx1"/>
                </a:solidFill>
                <a:latin typeface="Cambria" panose="02040503050406030204" pitchFamily="18" charset="0"/>
                <a:ea typeface="Cambria" panose="02040503050406030204" pitchFamily="18" charset="0"/>
                <a:cs typeface="Arial" pitchFamily="34" charset="0"/>
              </a:rPr>
              <a:t>Human gestures include different components of visual actions such as motion of hands, facial expression, and torso, to convey meaning. So far, in the field of gesture recognition, most previous works have focused on the manual component of gestures.</a:t>
            </a:r>
          </a:p>
          <a:p>
            <a:pPr algn="just"/>
            <a:endParaRPr lang="en-US" altLang="ko-KR" sz="1600" dirty="0">
              <a:solidFill>
                <a:schemeClr val="tx1"/>
              </a:solidFill>
              <a:latin typeface="Cambria" panose="02040503050406030204" pitchFamily="18" charset="0"/>
              <a:ea typeface="Cambria" panose="02040503050406030204" pitchFamily="18" charset="0"/>
              <a:cs typeface="Arial" pitchFamily="34" charset="0"/>
            </a:endParaRPr>
          </a:p>
          <a:p>
            <a:pPr algn="just"/>
            <a:r>
              <a:rPr lang="en-US" altLang="ko-KR" sz="1600" dirty="0">
                <a:solidFill>
                  <a:schemeClr val="tx1"/>
                </a:solidFill>
                <a:latin typeface="Cambria" panose="02040503050406030204" pitchFamily="18" charset="0"/>
                <a:ea typeface="Cambria" panose="02040503050406030204" pitchFamily="18" charset="0"/>
                <a:cs typeface="Arial" pitchFamily="34" charset="0"/>
              </a:rPr>
              <a:t>A hand gesture recognition system provide a natural, innovative and modern way of non verbal communication. It has a wide area of application in human computer interaction and sign language</a:t>
            </a:r>
          </a:p>
        </p:txBody>
      </p:sp>
      <p:pic>
        <p:nvPicPr>
          <p:cNvPr id="5" name="Picture 2" descr="American Sign Language Tutoring | Wyoming, Grand Rapids &amp; Ada Township, MI  | Outside the Box: Creative Tutoring LLC">
            <a:extLst>
              <a:ext uri="{FF2B5EF4-FFF2-40B4-BE49-F238E27FC236}">
                <a16:creationId xmlns:a16="http://schemas.microsoft.com/office/drawing/2014/main" xmlns="" id="{6A5F04E8-177D-071F-A6E7-711CF28AE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5216" y="1800996"/>
            <a:ext cx="3324225" cy="2018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80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7294" y="209774"/>
            <a:ext cx="2702433" cy="572700"/>
          </a:xfrm>
        </p:spPr>
        <p:txBody>
          <a:bodyPr/>
          <a:lstStyle/>
          <a:p>
            <a:pPr algn="l"/>
            <a:r>
              <a:rPr lang="en-US" b="1" dirty="0">
                <a:latin typeface="Cambria" panose="02040503050406030204" pitchFamily="18" charset="0"/>
                <a:ea typeface="Cambria" panose="02040503050406030204" pitchFamily="18" charset="0"/>
              </a:rPr>
              <a:t>Early Stopping</a:t>
            </a:r>
            <a:endParaRPr lang="en-IN" b="1" dirty="0">
              <a:latin typeface="Cambria" panose="02040503050406030204" pitchFamily="18" charset="0"/>
              <a:ea typeface="Cambria" panose="02040503050406030204" pitchFamily="18" charset="0"/>
            </a:endParaRPr>
          </a:p>
        </p:txBody>
      </p:sp>
      <p:sp>
        <p:nvSpPr>
          <p:cNvPr id="3" name="Rectangle 2"/>
          <p:cNvSpPr/>
          <p:nvPr/>
        </p:nvSpPr>
        <p:spPr>
          <a:xfrm>
            <a:off x="541991" y="867136"/>
            <a:ext cx="7992408" cy="738664"/>
          </a:xfrm>
          <a:prstGeom prst="rect">
            <a:avLst/>
          </a:prstGeom>
        </p:spPr>
        <p:txBody>
          <a:bodyPr wrap="square">
            <a:spAutoFit/>
          </a:bodyPr>
          <a:lstStyle/>
          <a:p>
            <a:r>
              <a:rPr lang="en-IN" b="1" dirty="0" err="1"/>
              <a:t>callback_list</a:t>
            </a:r>
            <a:r>
              <a:rPr lang="en-IN" b="1" dirty="0"/>
              <a:t> = [    </a:t>
            </a:r>
            <a:r>
              <a:rPr lang="en-IN" b="1" dirty="0" err="1"/>
              <a:t>EarlyStopping</a:t>
            </a:r>
            <a:r>
              <a:rPr lang="en-IN" b="1" dirty="0"/>
              <a:t>(monitor='</a:t>
            </a:r>
            <a:r>
              <a:rPr lang="en-IN" b="1" dirty="0" err="1"/>
              <a:t>val_loss',patience</a:t>
            </a:r>
            <a:r>
              <a:rPr lang="en-IN" b="1" dirty="0"/>
              <a:t>=10),    </a:t>
            </a:r>
            <a:r>
              <a:rPr lang="en-IN" b="1" dirty="0" err="1"/>
              <a:t>ModelCheckpoint</a:t>
            </a:r>
            <a:r>
              <a:rPr lang="en-IN" b="1" dirty="0"/>
              <a:t>(</a:t>
            </a:r>
            <a:r>
              <a:rPr lang="en-IN" b="1" dirty="0" err="1"/>
              <a:t>filepath</a:t>
            </a:r>
            <a:r>
              <a:rPr lang="en-IN" b="1" dirty="0"/>
              <a:t>="model.h5",monitor='val_loss',</a:t>
            </a:r>
            <a:r>
              <a:rPr lang="en-IN" b="1" dirty="0" err="1"/>
              <a:t>save_best_only</a:t>
            </a:r>
            <a:r>
              <a:rPr lang="en-IN" b="1" dirty="0"/>
              <a:t>=</a:t>
            </a:r>
            <a:r>
              <a:rPr lang="en-IN" b="1" dirty="0" err="1"/>
              <a:t>True,verbose</a:t>
            </a:r>
            <a:r>
              <a:rPr lang="en-IN" b="1" dirty="0"/>
              <a:t>=1)]</a:t>
            </a:r>
          </a:p>
          <a:p>
            <a:endParaRPr lang="en-IN" b="1" dirty="0"/>
          </a:p>
        </p:txBody>
      </p:sp>
      <p:sp>
        <p:nvSpPr>
          <p:cNvPr id="4" name="Rectangle 3"/>
          <p:cNvSpPr/>
          <p:nvPr/>
        </p:nvSpPr>
        <p:spPr>
          <a:xfrm>
            <a:off x="541991" y="1549191"/>
            <a:ext cx="7813040" cy="1600438"/>
          </a:xfrm>
          <a:prstGeom prst="rect">
            <a:avLst/>
          </a:prstGeom>
        </p:spPr>
        <p:txBody>
          <a:bodyPr wrap="square">
            <a:spAutoFit/>
          </a:bodyPr>
          <a:lstStyle/>
          <a:p>
            <a:r>
              <a:rPr lang="en-IN" b="1" dirty="0" err="1">
                <a:solidFill>
                  <a:srgbClr val="FF0000"/>
                </a:solidFill>
              </a:rPr>
              <a:t>EarlyStopping</a:t>
            </a:r>
            <a:r>
              <a:rPr lang="en-IN" b="1" dirty="0">
                <a:solidFill>
                  <a:srgbClr val="FF0000"/>
                </a:solidFill>
              </a:rPr>
              <a:t>:</a:t>
            </a:r>
          </a:p>
          <a:p>
            <a:pPr marL="285750" indent="-285750">
              <a:buFont typeface="Arial" panose="020B0604020202020204" pitchFamily="34" charset="0"/>
              <a:buChar char="•"/>
            </a:pPr>
            <a:r>
              <a:rPr lang="en-IN" b="1" dirty="0"/>
              <a:t>monitor='</a:t>
            </a:r>
            <a:r>
              <a:rPr lang="en-IN" b="1" dirty="0" err="1"/>
              <a:t>val_loss</a:t>
            </a:r>
            <a:r>
              <a:rPr lang="en-IN" b="1" dirty="0"/>
              <a:t>': </a:t>
            </a:r>
            <a:r>
              <a:rPr lang="en-IN" dirty="0"/>
              <a:t>It monitors the validation loss of the model during training.</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IN" b="1" dirty="0"/>
              <a:t>patience=10: </a:t>
            </a:r>
            <a:r>
              <a:rPr lang="en-IN" dirty="0"/>
              <a:t>If the validation loss does not improve for 10 consecutive epochs, training will be stopped early.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Early stopping helps prevent overfitting.</a:t>
            </a:r>
          </a:p>
        </p:txBody>
      </p:sp>
      <p:sp>
        <p:nvSpPr>
          <p:cNvPr id="5" name="Rectangle 4"/>
          <p:cNvSpPr/>
          <p:nvPr/>
        </p:nvSpPr>
        <p:spPr>
          <a:xfrm>
            <a:off x="447165" y="3234291"/>
            <a:ext cx="8182061" cy="1600438"/>
          </a:xfrm>
          <a:prstGeom prst="rect">
            <a:avLst/>
          </a:prstGeom>
        </p:spPr>
        <p:txBody>
          <a:bodyPr wrap="square">
            <a:spAutoFit/>
          </a:bodyPr>
          <a:lstStyle/>
          <a:p>
            <a:r>
              <a:rPr lang="en-IN" b="1" dirty="0" err="1">
                <a:solidFill>
                  <a:srgbClr val="FF0000"/>
                </a:solidFill>
              </a:rPr>
              <a:t>ModelCheckpoint</a:t>
            </a:r>
            <a:r>
              <a:rPr lang="en-IN" b="1" dirty="0">
                <a:solidFill>
                  <a:srgbClr val="FF0000"/>
                </a:solidFill>
              </a:rPr>
              <a:t>:</a:t>
            </a:r>
          </a:p>
          <a:p>
            <a:pPr marL="285750" indent="-285750">
              <a:buFont typeface="Arial" panose="020B0604020202020204" pitchFamily="34" charset="0"/>
              <a:buChar char="•"/>
            </a:pPr>
            <a:r>
              <a:rPr lang="en-IN" dirty="0" err="1"/>
              <a:t>filepath</a:t>
            </a:r>
            <a:r>
              <a:rPr lang="en-IN" dirty="0"/>
              <a:t>="model.h5": It specifies the file path where the best version of the model will be saved.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monitor='</a:t>
            </a:r>
            <a:r>
              <a:rPr lang="en-IN" dirty="0" err="1"/>
              <a:t>val_loss</a:t>
            </a:r>
            <a:r>
              <a:rPr lang="en-IN" dirty="0"/>
              <a:t>': It monitors the validation loss.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save_best_only</a:t>
            </a:r>
            <a:r>
              <a:rPr lang="en-IN" dirty="0"/>
              <a:t>=True: It ensures that only the best (lowest) validation loss models are </a:t>
            </a:r>
            <a:r>
              <a:rPr lang="en-IN" dirty="0" err="1"/>
              <a:t>saved.verbose</a:t>
            </a:r>
            <a:r>
              <a:rPr lang="en-IN" dirty="0"/>
              <a:t>=1: It displays a message when the model is saved.</a:t>
            </a:r>
          </a:p>
        </p:txBody>
      </p:sp>
    </p:spTree>
    <p:extLst>
      <p:ext uri="{BB962C8B-B14F-4D97-AF65-F5344CB8AC3E}">
        <p14:creationId xmlns:p14="http://schemas.microsoft.com/office/powerpoint/2010/main" val="3611772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a16="http://schemas.microsoft.com/office/drawing/2014/main" xmlns="" id="{4C146499-8A31-0851-5E2F-C394042A1B9B}"/>
              </a:ext>
            </a:extLst>
          </p:cNvPr>
          <p:cNvSpPr/>
          <p:nvPr/>
        </p:nvSpPr>
        <p:spPr>
          <a:xfrm>
            <a:off x="2643806" y="1948422"/>
            <a:ext cx="1595120" cy="61645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CNN Design</a:t>
            </a:r>
          </a:p>
        </p:txBody>
      </p:sp>
      <p:sp>
        <p:nvSpPr>
          <p:cNvPr id="5" name="Rounded Rectangle 6">
            <a:extLst>
              <a:ext uri="{FF2B5EF4-FFF2-40B4-BE49-F238E27FC236}">
                <a16:creationId xmlns:a16="http://schemas.microsoft.com/office/drawing/2014/main" xmlns="" id="{DD25E08F-82B1-7339-2B94-BED90C0BB55A}"/>
              </a:ext>
            </a:extLst>
          </p:cNvPr>
          <p:cNvSpPr/>
          <p:nvPr/>
        </p:nvSpPr>
        <p:spPr>
          <a:xfrm>
            <a:off x="4528486" y="1948422"/>
            <a:ext cx="1595120" cy="61645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Pre-Processing</a:t>
            </a:r>
          </a:p>
        </p:txBody>
      </p:sp>
      <p:sp>
        <p:nvSpPr>
          <p:cNvPr id="6" name="Rounded Rectangle 7">
            <a:extLst>
              <a:ext uri="{FF2B5EF4-FFF2-40B4-BE49-F238E27FC236}">
                <a16:creationId xmlns:a16="http://schemas.microsoft.com/office/drawing/2014/main" xmlns="" id="{662C049A-6740-1C85-598B-E0499F364E84}"/>
              </a:ext>
            </a:extLst>
          </p:cNvPr>
          <p:cNvSpPr/>
          <p:nvPr/>
        </p:nvSpPr>
        <p:spPr>
          <a:xfrm>
            <a:off x="6413166" y="1948422"/>
            <a:ext cx="1595120" cy="61645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Training - Model</a:t>
            </a:r>
          </a:p>
        </p:txBody>
      </p:sp>
      <p:sp>
        <p:nvSpPr>
          <p:cNvPr id="7" name="Rounded Rectangle 8">
            <a:extLst>
              <a:ext uri="{FF2B5EF4-FFF2-40B4-BE49-F238E27FC236}">
                <a16:creationId xmlns:a16="http://schemas.microsoft.com/office/drawing/2014/main" xmlns="" id="{66203EDD-AEF3-CBDE-5B96-562159C48BD6}"/>
              </a:ext>
            </a:extLst>
          </p:cNvPr>
          <p:cNvSpPr/>
          <p:nvPr/>
        </p:nvSpPr>
        <p:spPr>
          <a:xfrm>
            <a:off x="759126" y="1958582"/>
            <a:ext cx="1595120" cy="61645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Dataset Creation</a:t>
            </a:r>
          </a:p>
          <a:p>
            <a:pPr algn="ctr"/>
            <a:r>
              <a:rPr lang="en-IN" dirty="0">
                <a:latin typeface="Squada One" panose="02000000000000000000" pitchFamily="2" charset="0"/>
              </a:rPr>
              <a:t>Train, Test, Val</a:t>
            </a:r>
          </a:p>
        </p:txBody>
      </p:sp>
      <p:sp>
        <p:nvSpPr>
          <p:cNvPr id="8" name="Rounded Rectangle 9">
            <a:extLst>
              <a:ext uri="{FF2B5EF4-FFF2-40B4-BE49-F238E27FC236}">
                <a16:creationId xmlns:a16="http://schemas.microsoft.com/office/drawing/2014/main" xmlns="" id="{5924788E-489F-ACB8-AA8D-741E9831B2E8}"/>
              </a:ext>
            </a:extLst>
          </p:cNvPr>
          <p:cNvSpPr/>
          <p:nvPr/>
        </p:nvSpPr>
        <p:spPr>
          <a:xfrm>
            <a:off x="1556686" y="3655302"/>
            <a:ext cx="1595120" cy="61645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Load Model - Test</a:t>
            </a:r>
          </a:p>
        </p:txBody>
      </p:sp>
      <p:sp>
        <p:nvSpPr>
          <p:cNvPr id="9" name="Rounded Rectangle 10">
            <a:extLst>
              <a:ext uri="{FF2B5EF4-FFF2-40B4-BE49-F238E27FC236}">
                <a16:creationId xmlns:a16="http://schemas.microsoft.com/office/drawing/2014/main" xmlns="" id="{7B9E2C40-52A0-8559-9E68-F307DCAE52F8}"/>
              </a:ext>
            </a:extLst>
          </p:cNvPr>
          <p:cNvSpPr/>
          <p:nvPr/>
        </p:nvSpPr>
        <p:spPr>
          <a:xfrm>
            <a:off x="3441366" y="3655302"/>
            <a:ext cx="1595120" cy="61645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Pre-process Input Image</a:t>
            </a:r>
          </a:p>
        </p:txBody>
      </p:sp>
      <p:sp>
        <p:nvSpPr>
          <p:cNvPr id="10" name="Rounded Rectangle 11">
            <a:extLst>
              <a:ext uri="{FF2B5EF4-FFF2-40B4-BE49-F238E27FC236}">
                <a16:creationId xmlns:a16="http://schemas.microsoft.com/office/drawing/2014/main" xmlns="" id="{D39A7777-34A1-3C04-DE0B-A65D8FFAB237}"/>
              </a:ext>
            </a:extLst>
          </p:cNvPr>
          <p:cNvSpPr/>
          <p:nvPr/>
        </p:nvSpPr>
        <p:spPr>
          <a:xfrm>
            <a:off x="5326046" y="3655302"/>
            <a:ext cx="1595120" cy="61645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Squada One" panose="02000000000000000000" pitchFamily="2" charset="0"/>
              </a:rPr>
              <a:t>Classification</a:t>
            </a:r>
          </a:p>
        </p:txBody>
      </p:sp>
      <p:cxnSp>
        <p:nvCxnSpPr>
          <p:cNvPr id="11" name="Straight Arrow Connector 10">
            <a:extLst>
              <a:ext uri="{FF2B5EF4-FFF2-40B4-BE49-F238E27FC236}">
                <a16:creationId xmlns:a16="http://schemas.microsoft.com/office/drawing/2014/main" xmlns="" id="{DE5F395B-94DA-8926-23BE-2EEB5B2F0B70}"/>
              </a:ext>
            </a:extLst>
          </p:cNvPr>
          <p:cNvCxnSpPr>
            <a:stCxn id="7" idx="3"/>
            <a:endCxn id="4" idx="1"/>
          </p:cNvCxnSpPr>
          <p:nvPr/>
        </p:nvCxnSpPr>
        <p:spPr>
          <a:xfrm flipV="1">
            <a:off x="2354246" y="2256647"/>
            <a:ext cx="289560" cy="101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xmlns="" id="{25C09705-FC45-E7B5-1261-2BB04EA1CA89}"/>
              </a:ext>
            </a:extLst>
          </p:cNvPr>
          <p:cNvCxnSpPr/>
          <p:nvPr/>
        </p:nvCxnSpPr>
        <p:spPr>
          <a:xfrm flipV="1">
            <a:off x="4229661" y="2246487"/>
            <a:ext cx="289560" cy="101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xmlns="" id="{AB40F96D-F117-1532-6F1F-FB544B318B32}"/>
              </a:ext>
            </a:extLst>
          </p:cNvPr>
          <p:cNvCxnSpPr/>
          <p:nvPr/>
        </p:nvCxnSpPr>
        <p:spPr>
          <a:xfrm flipV="1">
            <a:off x="6132871" y="2266807"/>
            <a:ext cx="289560" cy="101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Elbow Connector 16">
            <a:extLst>
              <a:ext uri="{FF2B5EF4-FFF2-40B4-BE49-F238E27FC236}">
                <a16:creationId xmlns:a16="http://schemas.microsoft.com/office/drawing/2014/main" xmlns="" id="{D926F1B7-2FFC-26CD-6392-620B2BF5D6EF}"/>
              </a:ext>
            </a:extLst>
          </p:cNvPr>
          <p:cNvCxnSpPr>
            <a:stCxn id="6" idx="3"/>
            <a:endCxn id="8" idx="1"/>
          </p:cNvCxnSpPr>
          <p:nvPr/>
        </p:nvCxnSpPr>
        <p:spPr>
          <a:xfrm flipH="1">
            <a:off x="1556686" y="2256647"/>
            <a:ext cx="6451600" cy="1706880"/>
          </a:xfrm>
          <a:prstGeom prst="bentConnector5">
            <a:avLst>
              <a:gd name="adj1" fmla="val -3543"/>
              <a:gd name="adj2" fmla="val 50000"/>
              <a:gd name="adj3" fmla="val 103543"/>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xmlns="" id="{5126CA47-C3BE-C21A-01B8-88F981C0B9B0}"/>
              </a:ext>
            </a:extLst>
          </p:cNvPr>
          <p:cNvCxnSpPr>
            <a:stCxn id="8" idx="3"/>
            <a:endCxn id="9" idx="1"/>
          </p:cNvCxnSpPr>
          <p:nvPr/>
        </p:nvCxnSpPr>
        <p:spPr>
          <a:xfrm>
            <a:off x="3151806" y="3963527"/>
            <a:ext cx="2895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xmlns="" id="{ADF52FE9-0BCC-34FF-06E3-DCE2D44A79EB}"/>
              </a:ext>
            </a:extLst>
          </p:cNvPr>
          <p:cNvCxnSpPr>
            <a:stCxn id="9" idx="3"/>
            <a:endCxn id="10" idx="1"/>
          </p:cNvCxnSpPr>
          <p:nvPr/>
        </p:nvCxnSpPr>
        <p:spPr>
          <a:xfrm>
            <a:off x="5036486" y="3963527"/>
            <a:ext cx="2895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Google Shape;318;p30">
            <a:extLst>
              <a:ext uri="{FF2B5EF4-FFF2-40B4-BE49-F238E27FC236}">
                <a16:creationId xmlns:a16="http://schemas.microsoft.com/office/drawing/2014/main" xmlns="" id="{9DA8CBAC-16C8-50D6-8112-4F3828ECD68B}"/>
              </a:ext>
            </a:extLst>
          </p:cNvPr>
          <p:cNvSpPr txBox="1">
            <a:spLocks noGrp="1"/>
          </p:cNvSpPr>
          <p:nvPr>
            <p:ph type="title"/>
          </p:nvPr>
        </p:nvSpPr>
        <p:spPr>
          <a:xfrm>
            <a:off x="759126" y="504575"/>
            <a:ext cx="7625748" cy="983624"/>
          </a:xfrm>
          <a:prstGeom prst="rect">
            <a:avLst/>
          </a:prstGeom>
        </p:spPr>
        <p:txBody>
          <a:bodyPr spcFirstLastPara="1" wrap="square" lIns="91425" tIns="91425" rIns="91425" bIns="91425" anchor="t" anchorCtr="0">
            <a:noAutofit/>
          </a:bodyPr>
          <a:lstStyle/>
          <a:p>
            <a:pPr lvl="0"/>
            <a:r>
              <a:rPr lang="en-IN" b="1" dirty="0">
                <a:latin typeface="Cambria" panose="02040503050406030204" pitchFamily="18" charset="0"/>
                <a:ea typeface="Cambria" panose="02040503050406030204" pitchFamily="18" charset="0"/>
              </a:rPr>
              <a:t>Block Diagram – Workflow of Image Classification CNN</a:t>
            </a:r>
            <a:endParaRPr b="1" dirty="0">
              <a:solidFill>
                <a:schemeClr val="dk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286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Lst>
  </p:timing>
</p:sld>
</file>

<file path=ppt/theme/theme1.xml><?xml version="1.0" encoding="utf-8"?>
<a:theme xmlns:a="http://schemas.openxmlformats.org/drawingml/2006/main"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2165</TotalTime>
  <Words>233</Words>
  <Application>Microsoft Office PowerPoint</Application>
  <PresentationFormat>On-screen Show (16:9)</PresentationFormat>
  <Paragraphs>27</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Squada One</vt:lpstr>
      <vt:lpstr>Cambria</vt:lpstr>
      <vt:lpstr>Raleway</vt:lpstr>
      <vt:lpstr>Fredoka One</vt:lpstr>
      <vt:lpstr>Retato Slideshow by Slidesgo</vt:lpstr>
      <vt:lpstr>Hand Gesture Recognition</vt:lpstr>
      <vt:lpstr>Early Stopping</vt:lpstr>
      <vt:lpstr>Block Diagram – Workflow of Image Classification CNN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 30 Days Challenge</dc:title>
  <dc:creator>Meta Verse</dc:creator>
  <cp:lastModifiedBy>Lenovo</cp:lastModifiedBy>
  <cp:revision>86</cp:revision>
  <dcterms:modified xsi:type="dcterms:W3CDTF">2025-03-07T10:10:55Z</dcterms:modified>
</cp:coreProperties>
</file>