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425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51" r:id="rId12"/>
  </p:sldIdLst>
  <p:sldSz cx="9144000" cy="5143500" type="screen16x9"/>
  <p:notesSz cx="6858000" cy="9144000"/>
  <p:embeddedFontLs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Fredoka One" panose="020B0604020202020204" charset="0"/>
      <p:regular r:id="rId18"/>
    </p:embeddedFont>
    <p:embeddedFont>
      <p:font typeface="Barlow" panose="020B0604020202020204" charset="0"/>
      <p:regular r:id="rId19"/>
      <p:bold r:id="rId20"/>
      <p:italic r:id="rId21"/>
      <p:boldItalic r:id="rId22"/>
    </p:embeddedFont>
    <p:embeddedFont>
      <p:font typeface="Squada One" panose="020B0604020202020204" charset="0"/>
      <p:regular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49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xmlns="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21803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Image Classification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3D5EB2-1693-3D7D-B228-2402F4AD81E4}"/>
              </a:ext>
            </a:extLst>
          </p:cNvPr>
          <p:cNvSpPr/>
          <p:nvPr/>
        </p:nvSpPr>
        <p:spPr>
          <a:xfrm>
            <a:off x="1303692" y="973170"/>
            <a:ext cx="6673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 classification is a supervised learning problem: define a set of target classes (objects to identify in images), and train a model to recognize them using labeled example photos.</a:t>
            </a:r>
          </a:p>
        </p:txBody>
      </p:sp>
      <p:pic>
        <p:nvPicPr>
          <p:cNvPr id="8" name="Picture 2" descr="Simple Image Classification using Convolutional Neural Network — Deep  Learning in python. | by Venkatesh Tata | Becoming Human: Artificial  Intelligence Magazine">
            <a:extLst>
              <a:ext uri="{FF2B5EF4-FFF2-40B4-BE49-F238E27FC236}">
                <a16:creationId xmlns:a16="http://schemas.microsoft.com/office/drawing/2014/main" xmlns="" id="{376DCAF5-D8CA-3BAC-3516-FEC6E5FB35C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04" y="1791488"/>
            <a:ext cx="5235191" cy="294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xmlns="" id="{73A21839-761F-D7DC-0C64-4958505F06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5647" y="195646"/>
            <a:ext cx="25145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Compiling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391D24-4987-CEAD-BCCB-2FB868C414E7}"/>
              </a:ext>
            </a:extLst>
          </p:cNvPr>
          <p:cNvSpPr/>
          <p:nvPr/>
        </p:nvSpPr>
        <p:spPr>
          <a:xfrm>
            <a:off x="-67219" y="1216348"/>
            <a:ext cx="9420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classifier.compile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(optimizer = '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adam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', loss = '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binary_crossentropy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', metrics = ['accuracy'])</a:t>
            </a:r>
            <a:endParaRPr lang="en-US" altLang="ko-KR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665C5F-1DEF-F85A-8C63-479F69694A0D}"/>
              </a:ext>
            </a:extLst>
          </p:cNvPr>
          <p:cNvSpPr/>
          <p:nvPr/>
        </p:nvSpPr>
        <p:spPr>
          <a:xfrm>
            <a:off x="1420659" y="1682524"/>
            <a:ext cx="27523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image_dataset_from_directory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directory,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labels="inferred",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label_mode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="</a:t>
            </a:r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int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",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class_names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=None,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color_mode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="</a:t>
            </a:r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rgb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",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batch_size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=32,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image_size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=(256, 256),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shuffle=True,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seed=None,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validation_split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=None,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subset=None,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interpolation="bilinear",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follow_links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=False,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82779E-D81E-650A-9C80-D61F8E4CB4B6}"/>
              </a:ext>
            </a:extLst>
          </p:cNvPr>
          <p:cNvSpPr/>
          <p:nvPr/>
        </p:nvSpPr>
        <p:spPr>
          <a:xfrm>
            <a:off x="2496921" y="815342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Pre-Processing – Image </a:t>
            </a:r>
            <a:r>
              <a:rPr lang="en-US" altLang="ko-KR" sz="2000" dirty="0" err="1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Datagenerator</a:t>
            </a:r>
            <a:endParaRPr lang="en-US" altLang="ko-KR" sz="2000" dirty="0">
              <a:solidFill>
                <a:srgbClr val="FF0000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958FCAA-3ACB-67CB-1885-C697CBF1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2" y="1637424"/>
            <a:ext cx="3602420" cy="33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xmlns="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4" y="552055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Cambria" panose="02040503050406030204" pitchFamily="18" charset="0"/>
                <a:ea typeface="Cambria" panose="02040503050406030204" pitchFamily="18" charset="0"/>
              </a:rPr>
              <a:t>!Bonus!</a:t>
            </a:r>
            <a:endParaRPr sz="5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9DB701-C35A-17A3-DB5C-325CCFE7389F}"/>
              </a:ext>
            </a:extLst>
          </p:cNvPr>
          <p:cNvSpPr/>
          <p:nvPr/>
        </p:nvSpPr>
        <p:spPr>
          <a:xfrm>
            <a:off x="1109812" y="1824886"/>
            <a:ext cx="7405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solidFill>
                  <a:schemeClr val="tx1"/>
                </a:solidFill>
                <a:latin typeface="Squada One" panose="02000000000000000000" charset="0"/>
              </a:rPr>
              <a:t>OpenCV-Contrib</a:t>
            </a:r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 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charset="0"/>
              </a:rPr>
              <a:t>pip install </a:t>
            </a:r>
            <a:r>
              <a:rPr lang="en-US" altLang="ko-KR" sz="2800" b="1" dirty="0" err="1">
                <a:solidFill>
                  <a:srgbClr val="FF0000"/>
                </a:solidFill>
                <a:latin typeface="Squada One" panose="02000000000000000000" charset="0"/>
              </a:rPr>
              <a:t>pygoogle_image</a:t>
            </a:r>
            <a:endParaRPr lang="en-US" altLang="ko-KR" sz="2800" b="1" dirty="0">
              <a:solidFill>
                <a:srgbClr val="FF0000"/>
              </a:solidFill>
              <a:latin typeface="Squada One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9925" b="83697"/>
          <a:stretch/>
        </p:blipFill>
        <p:spPr>
          <a:xfrm>
            <a:off x="1219199" y="2871811"/>
            <a:ext cx="6705599" cy="13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xmlns="" id="{4C146499-8A31-0851-5E2F-C394042A1B9B}"/>
              </a:ext>
            </a:extLst>
          </p:cNvPr>
          <p:cNvSpPr/>
          <p:nvPr/>
        </p:nvSpPr>
        <p:spPr>
          <a:xfrm>
            <a:off x="264380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CNN Design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xmlns="" id="{DD25E08F-82B1-7339-2B94-BED90C0BB55A}"/>
              </a:ext>
            </a:extLst>
          </p:cNvPr>
          <p:cNvSpPr/>
          <p:nvPr/>
        </p:nvSpPr>
        <p:spPr>
          <a:xfrm>
            <a:off x="452848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Pre-Processing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662C049A-6740-1C85-598B-E0499F364E84}"/>
              </a:ext>
            </a:extLst>
          </p:cNvPr>
          <p:cNvSpPr/>
          <p:nvPr/>
        </p:nvSpPr>
        <p:spPr>
          <a:xfrm>
            <a:off x="641316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Training - Model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xmlns="" id="{66203EDD-AEF3-CBDE-5B96-562159C48BD6}"/>
              </a:ext>
            </a:extLst>
          </p:cNvPr>
          <p:cNvSpPr/>
          <p:nvPr/>
        </p:nvSpPr>
        <p:spPr>
          <a:xfrm>
            <a:off x="759126" y="195858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Dataset Creation</a:t>
            </a:r>
          </a:p>
          <a:p>
            <a:pPr algn="ctr"/>
            <a:r>
              <a:rPr lang="en-IN" dirty="0">
                <a:latin typeface="Squada One" panose="02000000000000000000" pitchFamily="2" charset="0"/>
              </a:rPr>
              <a:t>Train, Test, Val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5924788E-489F-ACB8-AA8D-741E9831B2E8}"/>
              </a:ext>
            </a:extLst>
          </p:cNvPr>
          <p:cNvSpPr/>
          <p:nvPr/>
        </p:nvSpPr>
        <p:spPr>
          <a:xfrm>
            <a:off x="155668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Load Model - Test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xmlns="" id="{7B9E2C40-52A0-8559-9E68-F307DCAE52F8}"/>
              </a:ext>
            </a:extLst>
          </p:cNvPr>
          <p:cNvSpPr/>
          <p:nvPr/>
        </p:nvSpPr>
        <p:spPr>
          <a:xfrm>
            <a:off x="344136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Pre-process Input Image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xmlns="" id="{D39A7777-34A1-3C04-DE0B-A65D8FFAB237}"/>
              </a:ext>
            </a:extLst>
          </p:cNvPr>
          <p:cNvSpPr/>
          <p:nvPr/>
        </p:nvSpPr>
        <p:spPr>
          <a:xfrm>
            <a:off x="532604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Classification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E5F395B-94DA-8926-23BE-2EEB5B2F0B70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354246" y="225664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5C09705-FC45-E7B5-1261-2BB04EA1CA89}"/>
              </a:ext>
            </a:extLst>
          </p:cNvPr>
          <p:cNvCxnSpPr/>
          <p:nvPr/>
        </p:nvCxnSpPr>
        <p:spPr>
          <a:xfrm flipV="1">
            <a:off x="4229661" y="224648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B40F96D-F117-1532-6F1F-FB544B318B32}"/>
              </a:ext>
            </a:extLst>
          </p:cNvPr>
          <p:cNvCxnSpPr/>
          <p:nvPr/>
        </p:nvCxnSpPr>
        <p:spPr>
          <a:xfrm flipV="1">
            <a:off x="6132871" y="226680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6">
            <a:extLst>
              <a:ext uri="{FF2B5EF4-FFF2-40B4-BE49-F238E27FC236}">
                <a16:creationId xmlns:a16="http://schemas.microsoft.com/office/drawing/2014/main" xmlns="" id="{D926F1B7-2FFC-26CD-6392-620B2BF5D6E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H="1">
            <a:off x="1556686" y="2256647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126CA47-C3BE-C21A-01B8-88F981C0B9B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5180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DF52FE9-0BCC-34FF-06E3-DCE2D44A79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3648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Google Shape;318;p30">
            <a:extLst>
              <a:ext uri="{FF2B5EF4-FFF2-40B4-BE49-F238E27FC236}">
                <a16:creationId xmlns:a16="http://schemas.microsoft.com/office/drawing/2014/main" xmlns="" id="{9DA8CBAC-16C8-50D6-8112-4F3828ECD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126" y="504575"/>
            <a:ext cx="7625748" cy="98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 of Image Classification CNN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E8BF6499-AC4C-D8E8-2B2C-06EC0EF0B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611" y="640749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CNN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153B373-D1BD-EBB4-720B-E379766B4C20}"/>
              </a:ext>
            </a:extLst>
          </p:cNvPr>
          <p:cNvGrpSpPr/>
          <p:nvPr/>
        </p:nvGrpSpPr>
        <p:grpSpPr>
          <a:xfrm>
            <a:off x="932596" y="1685689"/>
            <a:ext cx="7278808" cy="2323915"/>
            <a:chOff x="1018107" y="1421176"/>
            <a:chExt cx="7278808" cy="23239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2281DA3-800A-77BA-3842-4BB5475B249B}"/>
                </a:ext>
              </a:extLst>
            </p:cNvPr>
            <p:cNvGrpSpPr/>
            <p:nvPr/>
          </p:nvGrpSpPr>
          <p:grpSpPr>
            <a:xfrm>
              <a:off x="1018107" y="2006006"/>
              <a:ext cx="2392790" cy="1121694"/>
              <a:chOff x="660277" y="2708856"/>
              <a:chExt cx="3641266" cy="199622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8CD8C4F8-8B2D-C73D-485B-0ADEBC91F76E}"/>
                  </a:ext>
                </a:extLst>
              </p:cNvPr>
              <p:cNvSpPr/>
              <p:nvPr/>
            </p:nvSpPr>
            <p:spPr>
              <a:xfrm>
                <a:off x="660277" y="3480664"/>
                <a:ext cx="965916" cy="9787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E782F8A7-2396-1CF3-6295-4ED305F5537D}"/>
                  </a:ext>
                </a:extLst>
              </p:cNvPr>
              <p:cNvGrpSpPr/>
              <p:nvPr/>
            </p:nvGrpSpPr>
            <p:grpSpPr>
              <a:xfrm>
                <a:off x="2279560" y="2708856"/>
                <a:ext cx="2021983" cy="1996225"/>
                <a:chOff x="2434107" y="2292439"/>
                <a:chExt cx="2665927" cy="2601532"/>
              </a:xfrm>
              <a:solidFill>
                <a:schemeClr val="bg1"/>
              </a:solidFill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xmlns="" id="{8B998629-043F-3F12-CAFA-C90B007D69A8}"/>
                    </a:ext>
                  </a:extLst>
                </p:cNvPr>
                <p:cNvSpPr/>
                <p:nvPr/>
              </p:nvSpPr>
              <p:spPr>
                <a:xfrm>
                  <a:off x="2434107" y="2292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xmlns="" id="{0A0A3C00-E601-6F87-5B29-36A239DC3DA1}"/>
                    </a:ext>
                  </a:extLst>
                </p:cNvPr>
                <p:cNvSpPr/>
                <p:nvPr/>
              </p:nvSpPr>
              <p:spPr>
                <a:xfrm>
                  <a:off x="2586507" y="2444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xmlns="" id="{795CB3CD-3540-0674-7EB5-FD7A45430E07}"/>
                    </a:ext>
                  </a:extLst>
                </p:cNvPr>
                <p:cNvSpPr/>
                <p:nvPr/>
              </p:nvSpPr>
              <p:spPr>
                <a:xfrm>
                  <a:off x="2738907" y="25972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xmlns="" id="{F63BB0D4-D672-646E-08D6-5B13B532370D}"/>
                    </a:ext>
                  </a:extLst>
                </p:cNvPr>
                <p:cNvSpPr/>
                <p:nvPr/>
              </p:nvSpPr>
              <p:spPr>
                <a:xfrm>
                  <a:off x="2891307" y="27496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xmlns="" id="{F7F04879-5F6C-3C70-9F15-430C37E28D46}"/>
                    </a:ext>
                  </a:extLst>
                </p:cNvPr>
                <p:cNvSpPr/>
                <p:nvPr/>
              </p:nvSpPr>
              <p:spPr>
                <a:xfrm>
                  <a:off x="3043707" y="29020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xmlns="" id="{967FFDCD-89E0-2BD1-3F27-3454712D48AC}"/>
                    </a:ext>
                  </a:extLst>
                </p:cNvPr>
                <p:cNvSpPr/>
                <p:nvPr/>
              </p:nvSpPr>
              <p:spPr>
                <a:xfrm>
                  <a:off x="3196107" y="3054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xmlns="" id="{5A718F5C-90CB-038C-AB8A-DD00962CFBF4}"/>
                    </a:ext>
                  </a:extLst>
                </p:cNvPr>
                <p:cNvSpPr/>
                <p:nvPr/>
              </p:nvSpPr>
              <p:spPr>
                <a:xfrm>
                  <a:off x="3348507" y="3206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28C001FF-607A-8658-8AAA-879750085A14}"/>
                </a:ext>
              </a:extLst>
            </p:cNvPr>
            <p:cNvGrpSpPr/>
            <p:nvPr/>
          </p:nvGrpSpPr>
          <p:grpSpPr>
            <a:xfrm>
              <a:off x="3837029" y="1642098"/>
              <a:ext cx="2307940" cy="1958688"/>
              <a:chOff x="8461420" y="3484585"/>
              <a:chExt cx="2940676" cy="296104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8143D0B9-3287-CEF7-DA2F-9478CDCA1739}"/>
                  </a:ext>
                </a:extLst>
              </p:cNvPr>
              <p:cNvSpPr/>
              <p:nvPr/>
            </p:nvSpPr>
            <p:spPr>
              <a:xfrm>
                <a:off x="8461420" y="3484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5A8A556-F8C6-7F1F-E279-FA404BD1B84B}"/>
                  </a:ext>
                </a:extLst>
              </p:cNvPr>
              <p:cNvSpPr/>
              <p:nvPr/>
            </p:nvSpPr>
            <p:spPr>
              <a:xfrm>
                <a:off x="8613820" y="3636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ED3F709D-ACAD-FB29-9E6F-B9B16D12ECE6}"/>
                  </a:ext>
                </a:extLst>
              </p:cNvPr>
              <p:cNvSpPr/>
              <p:nvPr/>
            </p:nvSpPr>
            <p:spPr>
              <a:xfrm>
                <a:off x="8766220" y="3789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6F835CEA-68F1-8C18-FE56-D645DC475E62}"/>
                  </a:ext>
                </a:extLst>
              </p:cNvPr>
              <p:cNvSpPr/>
              <p:nvPr/>
            </p:nvSpPr>
            <p:spPr>
              <a:xfrm>
                <a:off x="8918620" y="3941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B47CAA0B-295E-FABB-5011-2A5699C18400}"/>
                  </a:ext>
                </a:extLst>
              </p:cNvPr>
              <p:cNvSpPr/>
              <p:nvPr/>
            </p:nvSpPr>
            <p:spPr>
              <a:xfrm>
                <a:off x="9071020" y="4094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F79509DA-40B0-0BF3-FE10-9117E07124A4}"/>
                  </a:ext>
                </a:extLst>
              </p:cNvPr>
              <p:cNvSpPr/>
              <p:nvPr/>
            </p:nvSpPr>
            <p:spPr>
              <a:xfrm>
                <a:off x="9223420" y="4246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AD84F5B8-945C-7FD2-4A1C-5154895F94FC}"/>
                  </a:ext>
                </a:extLst>
              </p:cNvPr>
              <p:cNvSpPr/>
              <p:nvPr/>
            </p:nvSpPr>
            <p:spPr>
              <a:xfrm>
                <a:off x="9375820" y="4398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ECFCFFA4-BAE5-880A-088B-D1A8EE39E519}"/>
                  </a:ext>
                </a:extLst>
              </p:cNvPr>
              <p:cNvSpPr/>
              <p:nvPr/>
            </p:nvSpPr>
            <p:spPr>
              <a:xfrm>
                <a:off x="9528220" y="4551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8625BDB-7922-4F68-A816-014C05F81AB7}"/>
                  </a:ext>
                </a:extLst>
              </p:cNvPr>
              <p:cNvSpPr/>
              <p:nvPr/>
            </p:nvSpPr>
            <p:spPr>
              <a:xfrm>
                <a:off x="9680620" y="4703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F221466-C86C-7F12-7B49-06A2B549A25E}"/>
                  </a:ext>
                </a:extLst>
              </p:cNvPr>
              <p:cNvSpPr/>
              <p:nvPr/>
            </p:nvSpPr>
            <p:spPr>
              <a:xfrm>
                <a:off x="9833020" y="4856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36806239-5334-8F38-B57A-118B0FBFFAE0}"/>
                  </a:ext>
                </a:extLst>
              </p:cNvPr>
              <p:cNvSpPr/>
              <p:nvPr/>
            </p:nvSpPr>
            <p:spPr>
              <a:xfrm>
                <a:off x="9985420" y="5008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A63BBD35-B511-7C0F-7A08-59774BD54F0F}"/>
                  </a:ext>
                </a:extLst>
              </p:cNvPr>
              <p:cNvSpPr/>
              <p:nvPr/>
            </p:nvSpPr>
            <p:spPr>
              <a:xfrm>
                <a:off x="10137820" y="5160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D0491F2-307D-F2FD-7A7F-47CBD3D65D63}"/>
                  </a:ext>
                </a:extLst>
              </p:cNvPr>
              <p:cNvSpPr/>
              <p:nvPr/>
            </p:nvSpPr>
            <p:spPr>
              <a:xfrm>
                <a:off x="10290220" y="5313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0B92BCC-5578-C7C4-D967-C0968A6E465C}"/>
                  </a:ext>
                </a:extLst>
              </p:cNvPr>
              <p:cNvSpPr/>
              <p:nvPr/>
            </p:nvSpPr>
            <p:spPr>
              <a:xfrm>
                <a:off x="10442620" y="5465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D17A5BA9-2AAD-9BB8-04C6-1B641BB3E46D}"/>
                  </a:ext>
                </a:extLst>
              </p:cNvPr>
              <p:cNvSpPr/>
              <p:nvPr/>
            </p:nvSpPr>
            <p:spPr>
              <a:xfrm>
                <a:off x="10595020" y="5618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197E801B-0E75-92E2-08EC-745A813F3880}"/>
                  </a:ext>
                </a:extLst>
              </p:cNvPr>
              <p:cNvSpPr/>
              <p:nvPr/>
            </p:nvSpPr>
            <p:spPr>
              <a:xfrm>
                <a:off x="10747420" y="5770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8A9ED428-CD8F-06E2-F7B7-60E1AF44F796}"/>
                  </a:ext>
                </a:extLst>
              </p:cNvPr>
              <p:cNvSpPr/>
              <p:nvPr/>
            </p:nvSpPr>
            <p:spPr>
              <a:xfrm>
                <a:off x="10899820" y="5922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CFF01A4B-1D67-1CC7-05B9-4B1131A4BB94}"/>
                </a:ext>
              </a:extLst>
            </p:cNvPr>
            <p:cNvSpPr/>
            <p:nvPr/>
          </p:nvSpPr>
          <p:spPr>
            <a:xfrm>
              <a:off x="6584207" y="1512416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8CDCEDB4-BBAB-C365-CF63-CBDCE3B017CF}"/>
                </a:ext>
              </a:extLst>
            </p:cNvPr>
            <p:cNvSpPr/>
            <p:nvPr/>
          </p:nvSpPr>
          <p:spPr>
            <a:xfrm>
              <a:off x="6584207" y="2032735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C1A711-8333-A471-E95B-100FAD0956D1}"/>
                </a:ext>
              </a:extLst>
            </p:cNvPr>
            <p:cNvSpPr/>
            <p:nvPr/>
          </p:nvSpPr>
          <p:spPr>
            <a:xfrm>
              <a:off x="6584207" y="2553055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98D4E6E-C1BE-EBD7-1A5F-5BBB4DF1DA89}"/>
                </a:ext>
              </a:extLst>
            </p:cNvPr>
            <p:cNvSpPr/>
            <p:nvPr/>
          </p:nvSpPr>
          <p:spPr>
            <a:xfrm>
              <a:off x="7338699" y="1830763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F029CF5-05C6-49A4-8059-F74CCCA5E3A4}"/>
                </a:ext>
              </a:extLst>
            </p:cNvPr>
            <p:cNvSpPr/>
            <p:nvPr/>
          </p:nvSpPr>
          <p:spPr>
            <a:xfrm>
              <a:off x="7338699" y="2351083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5ED6C4AC-4712-F251-055D-05B1895C64A1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>
              <a:off x="6739553" y="1642988"/>
              <a:ext cx="599145" cy="26426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B783DA92-9C83-70E3-9A6B-A62BB00D5111}"/>
                </a:ext>
              </a:extLst>
            </p:cNvPr>
            <p:cNvCxnSpPr>
              <a:cxnSpLocks/>
              <a:stCxn id="7" idx="5"/>
              <a:endCxn id="11" idx="2"/>
            </p:cNvCxnSpPr>
            <p:nvPr/>
          </p:nvCxnSpPr>
          <p:spPr>
            <a:xfrm>
              <a:off x="6739553" y="1642988"/>
              <a:ext cx="599145" cy="78458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BF9B56A6-57BC-DBA8-4389-A29AC3095F85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6766207" y="1907251"/>
              <a:ext cx="572492" cy="20197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175F1B1D-F740-8788-A7CC-85A6DAEAFC19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6766207" y="1907251"/>
              <a:ext cx="572492" cy="72229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46B8EAA-2176-4F1D-8D7F-355691472387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6766207" y="2109222"/>
              <a:ext cx="572492" cy="31834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B5FE7C4-17EE-5266-ECBF-37820323356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6766207" y="2427570"/>
              <a:ext cx="572492" cy="20197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EA38935-E2AB-1CE8-A387-69F5074CF66C}"/>
                </a:ext>
              </a:extLst>
            </p:cNvPr>
            <p:cNvSpPr txBox="1"/>
            <p:nvPr/>
          </p:nvSpPr>
          <p:spPr>
            <a:xfrm>
              <a:off x="7677835" y="3188587"/>
              <a:ext cx="619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Output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E0CD87A8-DC22-76C1-2BA2-06711D9DCCF3}"/>
                </a:ext>
              </a:extLst>
            </p:cNvPr>
            <p:cNvSpPr/>
            <p:nvPr/>
          </p:nvSpPr>
          <p:spPr>
            <a:xfrm>
              <a:off x="6604335" y="3038435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BC71C772-9E9A-4EBD-7EFE-37F48DA0396A}"/>
                </a:ext>
              </a:extLst>
            </p:cNvPr>
            <p:cNvSpPr/>
            <p:nvPr/>
          </p:nvSpPr>
          <p:spPr>
            <a:xfrm>
              <a:off x="6610860" y="3592117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51DE223-29F2-46E0-2E9E-9E88F41F389E}"/>
                </a:ext>
              </a:extLst>
            </p:cNvPr>
            <p:cNvCxnSpPr>
              <a:cxnSpLocks/>
              <a:stCxn id="19" idx="6"/>
              <a:endCxn id="10" idx="2"/>
            </p:cNvCxnSpPr>
            <p:nvPr/>
          </p:nvCxnSpPr>
          <p:spPr>
            <a:xfrm flipV="1">
              <a:off x="6786336" y="1907250"/>
              <a:ext cx="552363" cy="120767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DBF3D25F-3C47-BAE9-7707-06C6A5AC6C6E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 flipV="1">
              <a:off x="6792861" y="1983738"/>
              <a:ext cx="508609" cy="168486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BD542BF-9D39-CA85-89C9-57867EE097AD}"/>
                </a:ext>
              </a:extLst>
            </p:cNvPr>
            <p:cNvCxnSpPr>
              <a:cxnSpLocks/>
              <a:stCxn id="19" idx="7"/>
              <a:endCxn id="11" idx="2"/>
            </p:cNvCxnSpPr>
            <p:nvPr/>
          </p:nvCxnSpPr>
          <p:spPr>
            <a:xfrm flipV="1">
              <a:off x="6759682" y="2427570"/>
              <a:ext cx="579017" cy="63326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418C477-B2CA-0F05-A3B5-D23AAC91D2B7}"/>
                </a:ext>
              </a:extLst>
            </p:cNvPr>
            <p:cNvSpPr txBox="1"/>
            <p:nvPr/>
          </p:nvSpPr>
          <p:spPr>
            <a:xfrm>
              <a:off x="1073222" y="3166315"/>
              <a:ext cx="52450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Input</a:t>
              </a:r>
            </a:p>
            <a:p>
              <a:pPr algn="ctr"/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8523458-ED48-6F93-6847-F68CE2D0FACD}"/>
                </a:ext>
              </a:extLst>
            </p:cNvPr>
            <p:cNvSpPr txBox="1"/>
            <p:nvPr/>
          </p:nvSpPr>
          <p:spPr>
            <a:xfrm>
              <a:off x="7778824" y="1421176"/>
              <a:ext cx="4171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0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D0EA531-6FE2-EBD9-4F44-0CDF3AF168C2}"/>
                </a:ext>
              </a:extLst>
            </p:cNvPr>
            <p:cNvSpPr txBox="1"/>
            <p:nvPr/>
          </p:nvSpPr>
          <p:spPr>
            <a:xfrm>
              <a:off x="7828517" y="2084432"/>
              <a:ext cx="31771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1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36FCC93-43BC-009A-E301-62549A04F47C}"/>
                </a:ext>
              </a:extLst>
            </p:cNvPr>
            <p:cNvSpPr txBox="1"/>
            <p:nvPr/>
          </p:nvSpPr>
          <p:spPr>
            <a:xfrm>
              <a:off x="1935427" y="1560731"/>
              <a:ext cx="14847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Convolutional Layer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E06E670-3F73-6572-73D9-71484CAF03D7}"/>
                </a:ext>
              </a:extLst>
            </p:cNvPr>
            <p:cNvSpPr txBox="1"/>
            <p:nvPr/>
          </p:nvSpPr>
          <p:spPr>
            <a:xfrm>
              <a:off x="3579785" y="2398043"/>
              <a:ext cx="6767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Pooling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465D0D8A-282C-19D1-AB6F-8336E18FFA8B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1652841" y="2714687"/>
              <a:ext cx="356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36BC80F2-9628-7613-0AF9-D39300009D88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3410897" y="2761674"/>
              <a:ext cx="1024175" cy="2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5B648E10-82DA-B1ED-1AB0-158568A6C62A}"/>
                </a:ext>
              </a:extLst>
            </p:cNvPr>
            <p:cNvCxnSpPr/>
            <p:nvPr/>
          </p:nvCxnSpPr>
          <p:spPr>
            <a:xfrm>
              <a:off x="5519932" y="2650202"/>
              <a:ext cx="794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7D11AE6-01C6-8A6F-AFBB-4B193806A470}"/>
                </a:ext>
              </a:extLst>
            </p:cNvPr>
            <p:cNvSpPr txBox="1"/>
            <p:nvPr/>
          </p:nvSpPr>
          <p:spPr>
            <a:xfrm>
              <a:off x="5424759" y="2288341"/>
              <a:ext cx="8451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Flattening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BA307AAB-EAF2-236D-3899-BAD9C4F8CDF8}"/>
                </a:ext>
              </a:extLst>
            </p:cNvPr>
            <p:cNvCxnSpPr>
              <a:cxnSpLocks/>
              <a:stCxn id="20" idx="6"/>
              <a:endCxn id="11" idx="2"/>
            </p:cNvCxnSpPr>
            <p:nvPr/>
          </p:nvCxnSpPr>
          <p:spPr>
            <a:xfrm flipV="1">
              <a:off x="6792860" y="2427570"/>
              <a:ext cx="545839" cy="124103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27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88B25105-FA3A-F6C1-554B-4499B3603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098" y="249795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Convolution - Process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https://blog.edugrad.com/wp-content/uploads/2019/11/IMC3.png">
            <a:extLst>
              <a:ext uri="{FF2B5EF4-FFF2-40B4-BE49-F238E27FC236}">
                <a16:creationId xmlns:a16="http://schemas.microsoft.com/office/drawing/2014/main" xmlns="" id="{D3D90F4C-72D6-C612-6800-AEFA1D0B1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04"/>
          <a:stretch/>
        </p:blipFill>
        <p:spPr bwMode="auto">
          <a:xfrm>
            <a:off x="2199290" y="963067"/>
            <a:ext cx="4886704" cy="9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blog.edugrad.com/wp-content/uploads/2019/11/IMC3.png">
            <a:extLst>
              <a:ext uri="{FF2B5EF4-FFF2-40B4-BE49-F238E27FC236}">
                <a16:creationId xmlns:a16="http://schemas.microsoft.com/office/drawing/2014/main" xmlns="" id="{1D7AFE17-EF3B-B58F-89C0-8BD96B94D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8"/>
          <a:stretch/>
        </p:blipFill>
        <p:spPr bwMode="auto">
          <a:xfrm>
            <a:off x="1838630" y="1923753"/>
            <a:ext cx="5122924" cy="150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1211C7B-47E7-782F-0CC9-3A917E8E8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17"/>
          <a:stretch/>
        </p:blipFill>
        <p:spPr>
          <a:xfrm>
            <a:off x="2675729" y="3545080"/>
            <a:ext cx="3933825" cy="13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8;p30">
            <a:extLst>
              <a:ext uri="{FF2B5EF4-FFF2-40B4-BE49-F238E27FC236}">
                <a16:creationId xmlns:a16="http://schemas.microsoft.com/office/drawing/2014/main" xmlns="" id="{29C8283C-2E9F-C072-2400-294849ACBC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098" y="43940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Convolution - Filter</a:t>
            </a:r>
            <a:endParaRPr lang="en-IN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2" descr="https://blog.edugrad.com/wp-content/uploads/2019/11/IMC6.png">
            <a:extLst>
              <a:ext uri="{FF2B5EF4-FFF2-40B4-BE49-F238E27FC236}">
                <a16:creationId xmlns:a16="http://schemas.microsoft.com/office/drawing/2014/main" xmlns="" id="{1C5C782E-3AF5-99EA-2884-E601129BC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05"/>
          <a:stretch/>
        </p:blipFill>
        <p:spPr bwMode="auto">
          <a:xfrm>
            <a:off x="985486" y="1270243"/>
            <a:ext cx="2954215" cy="90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blog.edugrad.com/wp-content/uploads/2019/11/IMC6.png">
            <a:extLst>
              <a:ext uri="{FF2B5EF4-FFF2-40B4-BE49-F238E27FC236}">
                <a16:creationId xmlns:a16="http://schemas.microsoft.com/office/drawing/2014/main" xmlns="" id="{382068F5-06DF-9EF3-34B8-9F76CD64C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84984" r="1756" b="1336"/>
          <a:stretch/>
        </p:blipFill>
        <p:spPr bwMode="auto">
          <a:xfrm>
            <a:off x="5071644" y="1522785"/>
            <a:ext cx="2863780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blog.edugrad.com/wp-content/uploads/2019/11/IMC6.png">
            <a:extLst>
              <a:ext uri="{FF2B5EF4-FFF2-40B4-BE49-F238E27FC236}">
                <a16:creationId xmlns:a16="http://schemas.microsoft.com/office/drawing/2014/main" xmlns="" id="{9318C0E4-1564-B832-493D-61398092F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72531" r="1815" b="15262"/>
          <a:stretch/>
        </p:blipFill>
        <p:spPr bwMode="auto">
          <a:xfrm>
            <a:off x="985486" y="3889494"/>
            <a:ext cx="2863781" cy="58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blog.edugrad.com/wp-content/uploads/2019/11/IMC6.png">
            <a:extLst>
              <a:ext uri="{FF2B5EF4-FFF2-40B4-BE49-F238E27FC236}">
                <a16:creationId xmlns:a16="http://schemas.microsoft.com/office/drawing/2014/main" xmlns="" id="{C5582FBA-81F5-3EF2-2B21-A3DBA46CC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58815" r="1870" b="27925"/>
          <a:stretch/>
        </p:blipFill>
        <p:spPr bwMode="auto">
          <a:xfrm>
            <a:off x="985487" y="2714382"/>
            <a:ext cx="2863780" cy="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blog.edugrad.com/wp-content/uploads/2019/11/IMC6.png">
            <a:extLst>
              <a:ext uri="{FF2B5EF4-FFF2-40B4-BE49-F238E27FC236}">
                <a16:creationId xmlns:a16="http://schemas.microsoft.com/office/drawing/2014/main" xmlns="" id="{6F1EE457-87C3-4D74-2D05-7CF3A7A6D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32050" r="-1" b="41244"/>
          <a:stretch/>
        </p:blipFill>
        <p:spPr bwMode="auto">
          <a:xfrm>
            <a:off x="5041499" y="2905896"/>
            <a:ext cx="2893925" cy="12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2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A65EFB38-347C-57BC-05FF-51FBF4DF4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769" y="813654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Pooling – Max Pooling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320886-D4D8-5410-17EE-2461DE71D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1" t="12531" r="56659" b="16895"/>
          <a:stretch/>
        </p:blipFill>
        <p:spPr>
          <a:xfrm>
            <a:off x="1853055" y="2159531"/>
            <a:ext cx="2069961" cy="1929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1C4573-C9A1-75C3-481F-A44DE7A18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78" t="12531" b="16895"/>
          <a:stretch/>
        </p:blipFill>
        <p:spPr>
          <a:xfrm>
            <a:off x="5591042" y="2159531"/>
            <a:ext cx="1228324" cy="19292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0FFC833-33DC-7DC6-1AF0-762042C81B9F}"/>
              </a:ext>
            </a:extLst>
          </p:cNvPr>
          <p:cNvCxnSpPr>
            <a:stCxn id="4" idx="3"/>
          </p:cNvCxnSpPr>
          <p:nvPr/>
        </p:nvCxnSpPr>
        <p:spPr>
          <a:xfrm>
            <a:off x="3923016" y="3124173"/>
            <a:ext cx="166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>
            <a:extLst>
              <a:ext uri="{FF2B5EF4-FFF2-40B4-BE49-F238E27FC236}">
                <a16:creationId xmlns:a16="http://schemas.microsoft.com/office/drawing/2014/main" xmlns="" id="{FECCA360-8584-05AA-45AC-4D1D0C2CE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6564" y="126746"/>
            <a:ext cx="23065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Flattening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DF5D608-1DE4-BB1C-7FCC-49350D473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9" t="18510" r="60974" b="35936"/>
          <a:stretch/>
        </p:blipFill>
        <p:spPr>
          <a:xfrm>
            <a:off x="2621863" y="1302986"/>
            <a:ext cx="1758462" cy="133643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405A03-D877-E4FF-FC32-5B3F2A273121}"/>
              </a:ext>
            </a:extLst>
          </p:cNvPr>
          <p:cNvCxnSpPr/>
          <p:nvPr/>
        </p:nvCxnSpPr>
        <p:spPr>
          <a:xfrm>
            <a:off x="3995300" y="1929085"/>
            <a:ext cx="1765466" cy="1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1A887F-D130-6EF3-98BC-9C97EF4F8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74" t="3782" r="4788" b="3739"/>
          <a:stretch/>
        </p:blipFill>
        <p:spPr>
          <a:xfrm>
            <a:off x="5880924" y="699446"/>
            <a:ext cx="1137138" cy="2713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C0A43FD-28EB-2BAA-FFCC-D268A297B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77" r="10253"/>
          <a:stretch/>
        </p:blipFill>
        <p:spPr>
          <a:xfrm>
            <a:off x="3395900" y="3053599"/>
            <a:ext cx="2964265" cy="18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8E4A4A90-7A0B-1B1F-B138-D13FCD191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098" y="226627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Fully Connected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0C199DC-2DDA-CFC9-43E6-3534E751D0F1}"/>
              </a:ext>
            </a:extLst>
          </p:cNvPr>
          <p:cNvSpPr/>
          <p:nvPr/>
        </p:nvSpPr>
        <p:spPr>
          <a:xfrm>
            <a:off x="463175" y="1284647"/>
            <a:ext cx="6229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model.add</a:t>
            </a:r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(Dense(units = 128, activation = '</a:t>
            </a:r>
            <a:r>
              <a:rPr lang="en-US" altLang="ko-KR" sz="1800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relu</a:t>
            </a:r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'))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Dense - Fully connected layer,</a:t>
            </a:r>
          </a:p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Units - Number of nodes present in a hidden layer</a:t>
            </a:r>
          </a:p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Activation function: rectifier function.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2D8D0E-7BCB-2DA6-77F5-AFAA60AFDED0}"/>
              </a:ext>
            </a:extLst>
          </p:cNvPr>
          <p:cNvSpPr/>
          <p:nvPr/>
        </p:nvSpPr>
        <p:spPr>
          <a:xfrm>
            <a:off x="463175" y="882309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Dense</a:t>
            </a:r>
            <a:r>
              <a:rPr lang="en-US" altLang="ko-KR" sz="2000" dirty="0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318;p30">
            <a:extLst>
              <a:ext uri="{FF2B5EF4-FFF2-40B4-BE49-F238E27FC236}">
                <a16:creationId xmlns:a16="http://schemas.microsoft.com/office/drawing/2014/main" xmlns="" id="{28BBC527-C017-56AF-8E8F-21B3AA8F0A15}"/>
              </a:ext>
            </a:extLst>
          </p:cNvPr>
          <p:cNvSpPr txBox="1">
            <a:spLocks/>
          </p:cNvSpPr>
          <p:nvPr/>
        </p:nvSpPr>
        <p:spPr>
          <a:xfrm>
            <a:off x="463175" y="2728969"/>
            <a:ext cx="71358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>
                <a:solidFill>
                  <a:srgbClr val="FF0000"/>
                </a:solidFill>
                <a:latin typeface="Squada One" panose="02000000000000000000" pitchFamily="2" charset="0"/>
              </a:rPr>
              <a:t>Output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0DAF95-E9AD-4ACA-B936-98F61FB6EC3E}"/>
              </a:ext>
            </a:extLst>
          </p:cNvPr>
          <p:cNvSpPr/>
          <p:nvPr/>
        </p:nvSpPr>
        <p:spPr>
          <a:xfrm>
            <a:off x="463175" y="3384651"/>
            <a:ext cx="6229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classifier.add</a:t>
            </a:r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(Dense(units = 1, activation = 'sigmoid'))</a:t>
            </a:r>
          </a:p>
          <a:p>
            <a:endParaRPr lang="en-US" altLang="ko-KR" sz="1800" b="1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Units = 1 - Binary classification</a:t>
            </a:r>
          </a:p>
          <a:p>
            <a:endParaRPr lang="en-US" altLang="ko-KR" sz="1800" dirty="0">
              <a:solidFill>
                <a:schemeClr val="bg2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Activation function -  Sigmoid, gives binary output ‘0’ or ‘1’.</a:t>
            </a:r>
            <a:endParaRPr lang="en-US" altLang="ko-KR" dirty="0">
              <a:solidFill>
                <a:schemeClr val="bg2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8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8;p30">
            <a:extLst>
              <a:ext uri="{FF2B5EF4-FFF2-40B4-BE49-F238E27FC236}">
                <a16:creationId xmlns:a16="http://schemas.microsoft.com/office/drawing/2014/main" xmlns="" id="{0ECF427D-CEF2-6A2D-5B32-F4CA27F93C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098" y="304545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Model Train - Fit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1ED842-1AA4-4FB5-3432-784B470614E4}"/>
              </a:ext>
            </a:extLst>
          </p:cNvPr>
          <p:cNvSpPr/>
          <p:nvPr/>
        </p:nvSpPr>
        <p:spPr>
          <a:xfrm>
            <a:off x="1322391" y="1341237"/>
            <a:ext cx="6986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model.fit_generator</a:t>
            </a:r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training_set</a:t>
            </a:r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    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steps_per_epoch</a:t>
            </a:r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= 10,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                epochs = 25,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    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validation_data</a:t>
            </a:r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= </a:t>
            </a:r>
            <a:r>
              <a:rPr lang="en-US" altLang="ko-KR" sz="1800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val_set</a:t>
            </a:r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    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validation_steps</a:t>
            </a:r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= 2)</a:t>
            </a: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Steps_per_epoch</a:t>
            </a:r>
            <a:r>
              <a:rPr lang="en-US" altLang="ko-K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 – No. of Image in Training Dataset / Batch Size</a:t>
            </a:r>
          </a:p>
          <a:p>
            <a:endParaRPr lang="en-US" altLang="ko-KR" sz="1800" dirty="0">
              <a:solidFill>
                <a:schemeClr val="bg2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Epoch – Iteration </a:t>
            </a:r>
          </a:p>
          <a:p>
            <a:endParaRPr lang="en-US" altLang="ko-KR" sz="1800" dirty="0">
              <a:solidFill>
                <a:schemeClr val="bg2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Validation_steps</a:t>
            </a:r>
            <a:r>
              <a:rPr lang="en-US" altLang="ko-K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 – No. of Image in Validation Dataset / Batch Size</a:t>
            </a:r>
          </a:p>
          <a:p>
            <a:endParaRPr lang="en-US" altLang="ko-KR" sz="1800" dirty="0">
              <a:solidFill>
                <a:schemeClr val="bg2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281</Words>
  <Application>Microsoft Office PowerPoint</Application>
  <PresentationFormat>On-screen Show (16:9)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Fira Sans Condensed ExtraBold</vt:lpstr>
      <vt:lpstr>Raleway</vt:lpstr>
      <vt:lpstr>Arial</vt:lpstr>
      <vt:lpstr>Fredoka One</vt:lpstr>
      <vt:lpstr>Barlow</vt:lpstr>
      <vt:lpstr>Squada One</vt:lpstr>
      <vt:lpstr>Cambria</vt:lpstr>
      <vt:lpstr>Retato Slideshow by Slidesgo</vt:lpstr>
      <vt:lpstr>Image Classification</vt:lpstr>
      <vt:lpstr>Block Diagram – Workflow of Image Classification CNN</vt:lpstr>
      <vt:lpstr>CNN</vt:lpstr>
      <vt:lpstr>Convolution - Process</vt:lpstr>
      <vt:lpstr>Convolution - Filter</vt:lpstr>
      <vt:lpstr>Pooling – Max Pooling</vt:lpstr>
      <vt:lpstr>Flattening</vt:lpstr>
      <vt:lpstr>Fully Connected</vt:lpstr>
      <vt:lpstr>Model Train - Fit</vt:lpstr>
      <vt:lpstr>Compiling</vt:lpstr>
      <vt:lpstr>!Bonus!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dc:creator>Meta Verse</dc:creator>
  <cp:lastModifiedBy>Lenovo</cp:lastModifiedBy>
  <cp:revision>89</cp:revision>
  <dcterms:modified xsi:type="dcterms:W3CDTF">2025-03-07T09:42:38Z</dcterms:modified>
</cp:coreProperties>
</file>