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9" r:id="rId4"/>
    <p:sldId id="258" r:id="rId5"/>
    <p:sldId id="260" r:id="rId6"/>
    <p:sldId id="261" r:id="rId7"/>
    <p:sldId id="262" r:id="rId8"/>
    <p:sldId id="263" r:id="rId9"/>
    <p:sldId id="265" r:id="rId10"/>
    <p:sldId id="264" r:id="rId11"/>
    <p:sldId id="266" r:id="rId12"/>
    <p:sldId id="270" r:id="rId13"/>
    <p:sldId id="271" r:id="rId14"/>
    <p:sldId id="276" r:id="rId15"/>
    <p:sldId id="274" r:id="rId16"/>
    <p:sldId id="272" r:id="rId17"/>
    <p:sldId id="278" r:id="rId18"/>
    <p:sldId id="277" r:id="rId19"/>
    <p:sldId id="273" r:id="rId20"/>
    <p:sldId id="280" r:id="rId21"/>
    <p:sldId id="279" r:id="rId22"/>
    <p:sldId id="281" r:id="rId23"/>
    <p:sldId id="282"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bhupriya Veeraraghavan" initials="PV" lastIdx="1" clrIdx="0">
    <p:extLst>
      <p:ext uri="{19B8F6BF-5375-455C-9EA6-DF929625EA0E}">
        <p15:presenceInfo xmlns:p15="http://schemas.microsoft.com/office/powerpoint/2012/main" userId="ad760876120d5c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6E771-0DF1-4F8D-BB06-D28BCD14D1C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1B998F3-6DC3-4936-88E5-1ABD4543945F}">
      <dgm:prSet/>
      <dgm:spPr/>
      <dgm:t>
        <a:bodyPr/>
        <a:lstStyle/>
        <a:p>
          <a:r>
            <a:rPr lang="en-US" dirty="0"/>
            <a:t>*Aim of the project is to analyze the data collected from Craigslist  postings for used cars</a:t>
          </a:r>
        </a:p>
        <a:p>
          <a:r>
            <a:rPr lang="en-US" dirty="0"/>
            <a:t>*Effect on price based on the odometer reading, year of the make</a:t>
          </a:r>
        </a:p>
        <a:p>
          <a:r>
            <a:rPr lang="en-US" dirty="0"/>
            <a:t>*Finding the listing with </a:t>
          </a:r>
          <a:r>
            <a:rPr lang="en-US" dirty="0" err="1"/>
            <a:t>outlied</a:t>
          </a:r>
          <a:r>
            <a:rPr lang="en-US" dirty="0"/>
            <a:t> odometer reading</a:t>
          </a:r>
        </a:p>
        <a:p>
          <a:r>
            <a:rPr lang="en-US" dirty="0"/>
            <a:t>*Average price based on the year of make and </a:t>
          </a:r>
          <a:r>
            <a:rPr lang="en-US" dirty="0" err="1"/>
            <a:t>outlied</a:t>
          </a:r>
          <a:r>
            <a:rPr lang="en-US" dirty="0"/>
            <a:t> odometer reading</a:t>
          </a:r>
        </a:p>
        <a:p>
          <a:r>
            <a:rPr lang="en-US" dirty="0"/>
            <a:t>*Car listing available based on different manufactures, types and color</a:t>
          </a:r>
        </a:p>
        <a:p>
          <a:endParaRPr lang="en-US" dirty="0"/>
        </a:p>
      </dgm:t>
    </dgm:pt>
    <dgm:pt modelId="{E5C3B450-7DAD-44CC-8685-B66639B50C94}" type="parTrans" cxnId="{2ED85E37-8763-4FA6-8E43-A7F577B4B080}">
      <dgm:prSet/>
      <dgm:spPr/>
      <dgm:t>
        <a:bodyPr/>
        <a:lstStyle/>
        <a:p>
          <a:endParaRPr lang="en-US"/>
        </a:p>
      </dgm:t>
    </dgm:pt>
    <dgm:pt modelId="{E1164545-9032-465B-8827-0E7888FA840C}" type="sibTrans" cxnId="{2ED85E37-8763-4FA6-8E43-A7F577B4B080}">
      <dgm:prSet/>
      <dgm:spPr/>
      <dgm:t>
        <a:bodyPr/>
        <a:lstStyle/>
        <a:p>
          <a:endParaRPr lang="en-US"/>
        </a:p>
      </dgm:t>
    </dgm:pt>
    <dgm:pt modelId="{30AC33E4-06BA-4263-B176-F071D431D27E}">
      <dgm:prSet/>
      <dgm:spPr/>
      <dgm:t>
        <a:bodyPr/>
        <a:lstStyle/>
        <a:p>
          <a:r>
            <a:rPr lang="en-US" dirty="0"/>
            <a:t>The Data used for analysis is taken from  Kaggle.com. The original data set had more 500,000 observations which is time consuming to process. So, the dataset is modified and reduced to 1085 records for faster processing. The records are chosen randomly. Also, the data not applicable or considered for the analysis are removed.</a:t>
          </a:r>
        </a:p>
      </dgm:t>
    </dgm:pt>
    <dgm:pt modelId="{40267FC8-19CF-495E-8A23-7AE45579C5C3}" type="parTrans" cxnId="{BFE1174C-871D-4290-8D9C-29EAC3E0EAD8}">
      <dgm:prSet/>
      <dgm:spPr/>
      <dgm:t>
        <a:bodyPr/>
        <a:lstStyle/>
        <a:p>
          <a:endParaRPr lang="en-US"/>
        </a:p>
      </dgm:t>
    </dgm:pt>
    <dgm:pt modelId="{E61A622C-12A6-4E23-AC2B-599B4039125A}" type="sibTrans" cxnId="{BFE1174C-871D-4290-8D9C-29EAC3E0EAD8}">
      <dgm:prSet/>
      <dgm:spPr/>
      <dgm:t>
        <a:bodyPr/>
        <a:lstStyle/>
        <a:p>
          <a:endParaRPr lang="en-US"/>
        </a:p>
      </dgm:t>
    </dgm:pt>
    <dgm:pt modelId="{31796E02-5DD2-42D1-8D8F-01B30C8F1071}" type="pres">
      <dgm:prSet presAssocID="{4096E771-0DF1-4F8D-BB06-D28BCD14D1C4}" presName="linear" presStyleCnt="0">
        <dgm:presLayoutVars>
          <dgm:animLvl val="lvl"/>
          <dgm:resizeHandles val="exact"/>
        </dgm:presLayoutVars>
      </dgm:prSet>
      <dgm:spPr/>
    </dgm:pt>
    <dgm:pt modelId="{62796325-FF52-426E-B9A1-F27992846C36}" type="pres">
      <dgm:prSet presAssocID="{41B998F3-6DC3-4936-88E5-1ABD4543945F}" presName="parentText" presStyleLbl="node1" presStyleIdx="0" presStyleCnt="2">
        <dgm:presLayoutVars>
          <dgm:chMax val="0"/>
          <dgm:bulletEnabled val="1"/>
        </dgm:presLayoutVars>
      </dgm:prSet>
      <dgm:spPr/>
    </dgm:pt>
    <dgm:pt modelId="{AB443C2C-AE08-4CC8-9919-11617B7D61A8}" type="pres">
      <dgm:prSet presAssocID="{E1164545-9032-465B-8827-0E7888FA840C}" presName="spacer" presStyleCnt="0"/>
      <dgm:spPr/>
    </dgm:pt>
    <dgm:pt modelId="{7193797A-5A47-41B2-B274-1C070CB9FA7D}" type="pres">
      <dgm:prSet presAssocID="{30AC33E4-06BA-4263-B176-F071D431D27E}" presName="parentText" presStyleLbl="node1" presStyleIdx="1" presStyleCnt="2">
        <dgm:presLayoutVars>
          <dgm:chMax val="0"/>
          <dgm:bulletEnabled val="1"/>
        </dgm:presLayoutVars>
      </dgm:prSet>
      <dgm:spPr/>
    </dgm:pt>
  </dgm:ptLst>
  <dgm:cxnLst>
    <dgm:cxn modelId="{F1343B05-ED30-4EF3-BF74-30874009A65B}" type="presOf" srcId="{30AC33E4-06BA-4263-B176-F071D431D27E}" destId="{7193797A-5A47-41B2-B274-1C070CB9FA7D}" srcOrd="0" destOrd="0" presId="urn:microsoft.com/office/officeart/2005/8/layout/vList2"/>
    <dgm:cxn modelId="{11E9651F-E8A7-4A50-8C73-8D18CCCAEF6D}" type="presOf" srcId="{41B998F3-6DC3-4936-88E5-1ABD4543945F}" destId="{62796325-FF52-426E-B9A1-F27992846C36}" srcOrd="0" destOrd="0" presId="urn:microsoft.com/office/officeart/2005/8/layout/vList2"/>
    <dgm:cxn modelId="{2ED85E37-8763-4FA6-8E43-A7F577B4B080}" srcId="{4096E771-0DF1-4F8D-BB06-D28BCD14D1C4}" destId="{41B998F3-6DC3-4936-88E5-1ABD4543945F}" srcOrd="0" destOrd="0" parTransId="{E5C3B450-7DAD-44CC-8685-B66639B50C94}" sibTransId="{E1164545-9032-465B-8827-0E7888FA840C}"/>
    <dgm:cxn modelId="{BFE1174C-871D-4290-8D9C-29EAC3E0EAD8}" srcId="{4096E771-0DF1-4F8D-BB06-D28BCD14D1C4}" destId="{30AC33E4-06BA-4263-B176-F071D431D27E}" srcOrd="1" destOrd="0" parTransId="{40267FC8-19CF-495E-8A23-7AE45579C5C3}" sibTransId="{E61A622C-12A6-4E23-AC2B-599B4039125A}"/>
    <dgm:cxn modelId="{DF2EE077-3AAF-491F-A775-7FF52ADB1364}" type="presOf" srcId="{4096E771-0DF1-4F8D-BB06-D28BCD14D1C4}" destId="{31796E02-5DD2-42D1-8D8F-01B30C8F1071}" srcOrd="0" destOrd="0" presId="urn:microsoft.com/office/officeart/2005/8/layout/vList2"/>
    <dgm:cxn modelId="{7357A755-1238-490C-8C2F-CFE99197EA49}" type="presParOf" srcId="{31796E02-5DD2-42D1-8D8F-01B30C8F1071}" destId="{62796325-FF52-426E-B9A1-F27992846C36}" srcOrd="0" destOrd="0" presId="urn:microsoft.com/office/officeart/2005/8/layout/vList2"/>
    <dgm:cxn modelId="{13C08D1B-898A-454A-89B6-333DF0A849A6}" type="presParOf" srcId="{31796E02-5DD2-42D1-8D8F-01B30C8F1071}" destId="{AB443C2C-AE08-4CC8-9919-11617B7D61A8}" srcOrd="1" destOrd="0" presId="urn:microsoft.com/office/officeart/2005/8/layout/vList2"/>
    <dgm:cxn modelId="{AC235913-0B91-4F5F-AC1B-A0B520245D5B}" type="presParOf" srcId="{31796E02-5DD2-42D1-8D8F-01B30C8F1071}" destId="{7193797A-5A47-41B2-B274-1C070CB9FA7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767F95-8788-4E65-ABB8-36A4413F66A5}"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7A77AD5B-0D87-462B-A371-E8A6D88B9A3D}">
      <dgm:prSet/>
      <dgm:spPr/>
      <dgm:t>
        <a:bodyPr/>
        <a:lstStyle/>
        <a:p>
          <a:r>
            <a:rPr lang="en-US" dirty="0"/>
            <a:t>*Id   * Region  * price  * year  *manufacturer   *model  *condition  </a:t>
          </a:r>
        </a:p>
        <a:p>
          <a:r>
            <a:rPr lang="en-US" dirty="0"/>
            <a:t>*Cylinders  * fuel  *odometer   *</a:t>
          </a:r>
          <a:r>
            <a:rPr lang="en-US" dirty="0" err="1"/>
            <a:t>title_status</a:t>
          </a:r>
          <a:r>
            <a:rPr lang="en-US" dirty="0"/>
            <a:t>  *transmission </a:t>
          </a:r>
        </a:p>
        <a:p>
          <a:r>
            <a:rPr lang="en-US" dirty="0"/>
            <a:t>*Vin  * drive   *size                * type   * </a:t>
          </a:r>
          <a:r>
            <a:rPr lang="en-US" dirty="0" err="1"/>
            <a:t>paint_color</a:t>
          </a:r>
          <a:r>
            <a:rPr lang="en-US" dirty="0"/>
            <a:t>           * </a:t>
          </a:r>
          <a:r>
            <a:rPr lang="en-US" dirty="0" err="1"/>
            <a:t>image_url</a:t>
          </a:r>
          <a:r>
            <a:rPr lang="en-US" dirty="0"/>
            <a:t>                                   * description</a:t>
          </a:r>
        </a:p>
        <a:p>
          <a:r>
            <a:rPr lang="en-US" dirty="0"/>
            <a:t>* County  * State  *</a:t>
          </a:r>
          <a:r>
            <a:rPr lang="en-US" dirty="0" err="1"/>
            <a:t>lat</a:t>
          </a:r>
          <a:r>
            <a:rPr lang="en-US" dirty="0"/>
            <a:t>          * long</a:t>
          </a:r>
        </a:p>
      </dgm:t>
    </dgm:pt>
    <dgm:pt modelId="{A2F3A3BD-CF1B-4E5B-9763-AD2671E46AD5}" type="parTrans" cxnId="{A8B592E5-F728-4980-800E-E2D9CAF8E48E}">
      <dgm:prSet/>
      <dgm:spPr/>
      <dgm:t>
        <a:bodyPr/>
        <a:lstStyle/>
        <a:p>
          <a:endParaRPr lang="en-US"/>
        </a:p>
      </dgm:t>
    </dgm:pt>
    <dgm:pt modelId="{BE3420DD-CA10-42A5-8C66-3C1AA2E15A52}" type="sibTrans" cxnId="{A8B592E5-F728-4980-800E-E2D9CAF8E48E}">
      <dgm:prSet/>
      <dgm:spPr/>
      <dgm:t>
        <a:bodyPr/>
        <a:lstStyle/>
        <a:p>
          <a:endParaRPr lang="en-US"/>
        </a:p>
      </dgm:t>
    </dgm:pt>
    <dgm:pt modelId="{95ED1608-8A9A-414F-BF60-C3AF7AB240E7}" type="pres">
      <dgm:prSet presAssocID="{CC767F95-8788-4E65-ABB8-36A4413F66A5}" presName="Name0" presStyleCnt="0">
        <dgm:presLayoutVars>
          <dgm:dir/>
          <dgm:animLvl val="lvl"/>
          <dgm:resizeHandles val="exact"/>
        </dgm:presLayoutVars>
      </dgm:prSet>
      <dgm:spPr/>
    </dgm:pt>
    <dgm:pt modelId="{3FBE1B4B-9A7F-41E5-8A82-892262CB39CC}" type="pres">
      <dgm:prSet presAssocID="{7A77AD5B-0D87-462B-A371-E8A6D88B9A3D}" presName="linNode" presStyleCnt="0"/>
      <dgm:spPr/>
    </dgm:pt>
    <dgm:pt modelId="{A424EA3C-AA16-42FC-8B59-3B7617242ADB}" type="pres">
      <dgm:prSet presAssocID="{7A77AD5B-0D87-462B-A371-E8A6D88B9A3D}" presName="parentText" presStyleLbl="node1" presStyleIdx="0" presStyleCnt="1" custScaleX="175014">
        <dgm:presLayoutVars>
          <dgm:chMax val="1"/>
          <dgm:bulletEnabled val="1"/>
        </dgm:presLayoutVars>
      </dgm:prSet>
      <dgm:spPr/>
    </dgm:pt>
  </dgm:ptLst>
  <dgm:cxnLst>
    <dgm:cxn modelId="{95D2A020-DF3B-4FC6-AADA-A363E73467CB}" type="presOf" srcId="{7A77AD5B-0D87-462B-A371-E8A6D88B9A3D}" destId="{A424EA3C-AA16-42FC-8B59-3B7617242ADB}" srcOrd="0" destOrd="0" presId="urn:microsoft.com/office/officeart/2005/8/layout/vList5"/>
    <dgm:cxn modelId="{78739D3D-D9B4-4EF0-9CDC-27F085454018}" type="presOf" srcId="{CC767F95-8788-4E65-ABB8-36A4413F66A5}" destId="{95ED1608-8A9A-414F-BF60-C3AF7AB240E7}" srcOrd="0" destOrd="0" presId="urn:microsoft.com/office/officeart/2005/8/layout/vList5"/>
    <dgm:cxn modelId="{A8B592E5-F728-4980-800E-E2D9CAF8E48E}" srcId="{CC767F95-8788-4E65-ABB8-36A4413F66A5}" destId="{7A77AD5B-0D87-462B-A371-E8A6D88B9A3D}" srcOrd="0" destOrd="0" parTransId="{A2F3A3BD-CF1B-4E5B-9763-AD2671E46AD5}" sibTransId="{BE3420DD-CA10-42A5-8C66-3C1AA2E15A52}"/>
    <dgm:cxn modelId="{A1343299-A63C-4224-BF7D-4BFC1FAA541C}" type="presParOf" srcId="{95ED1608-8A9A-414F-BF60-C3AF7AB240E7}" destId="{3FBE1B4B-9A7F-41E5-8A82-892262CB39CC}" srcOrd="0" destOrd="0" presId="urn:microsoft.com/office/officeart/2005/8/layout/vList5"/>
    <dgm:cxn modelId="{3FE1C079-5D3A-466D-AB24-6498BF813E5F}" type="presParOf" srcId="{3FBE1B4B-9A7F-41E5-8A82-892262CB39CC}" destId="{A424EA3C-AA16-42FC-8B59-3B7617242AD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96325-FF52-426E-B9A1-F27992846C36}">
      <dsp:nvSpPr>
        <dsp:cNvPr id="0" name=""/>
        <dsp:cNvSpPr/>
      </dsp:nvSpPr>
      <dsp:spPr>
        <a:xfrm>
          <a:off x="0" y="327912"/>
          <a:ext cx="6910387" cy="21762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*Aim of the project is to analyze the data collected from Craigslist  postings for used cars</a:t>
          </a:r>
        </a:p>
        <a:p>
          <a:pPr marL="0" lvl="0" indent="0" algn="l" defTabSz="666750">
            <a:lnSpc>
              <a:spcPct val="90000"/>
            </a:lnSpc>
            <a:spcBef>
              <a:spcPct val="0"/>
            </a:spcBef>
            <a:spcAft>
              <a:spcPct val="35000"/>
            </a:spcAft>
            <a:buNone/>
          </a:pPr>
          <a:r>
            <a:rPr lang="en-US" sz="1500" kern="1200" dirty="0"/>
            <a:t>*Effect on price based on the odometer reading, year of the make</a:t>
          </a:r>
        </a:p>
        <a:p>
          <a:pPr marL="0" lvl="0" indent="0" algn="l" defTabSz="666750">
            <a:lnSpc>
              <a:spcPct val="90000"/>
            </a:lnSpc>
            <a:spcBef>
              <a:spcPct val="0"/>
            </a:spcBef>
            <a:spcAft>
              <a:spcPct val="35000"/>
            </a:spcAft>
            <a:buNone/>
          </a:pPr>
          <a:r>
            <a:rPr lang="en-US" sz="1500" kern="1200" dirty="0"/>
            <a:t>*Finding the listing with </a:t>
          </a:r>
          <a:r>
            <a:rPr lang="en-US" sz="1500" kern="1200" dirty="0" err="1"/>
            <a:t>outlied</a:t>
          </a:r>
          <a:r>
            <a:rPr lang="en-US" sz="1500" kern="1200" dirty="0"/>
            <a:t> odometer reading</a:t>
          </a:r>
        </a:p>
        <a:p>
          <a:pPr marL="0" lvl="0" indent="0" algn="l" defTabSz="666750">
            <a:lnSpc>
              <a:spcPct val="90000"/>
            </a:lnSpc>
            <a:spcBef>
              <a:spcPct val="0"/>
            </a:spcBef>
            <a:spcAft>
              <a:spcPct val="35000"/>
            </a:spcAft>
            <a:buNone/>
          </a:pPr>
          <a:r>
            <a:rPr lang="en-US" sz="1500" kern="1200" dirty="0"/>
            <a:t>*Average price based on the year of make and </a:t>
          </a:r>
          <a:r>
            <a:rPr lang="en-US" sz="1500" kern="1200" dirty="0" err="1"/>
            <a:t>outlied</a:t>
          </a:r>
          <a:r>
            <a:rPr lang="en-US" sz="1500" kern="1200" dirty="0"/>
            <a:t> odometer reading</a:t>
          </a:r>
        </a:p>
        <a:p>
          <a:pPr marL="0" lvl="0" indent="0" algn="l" defTabSz="666750">
            <a:lnSpc>
              <a:spcPct val="90000"/>
            </a:lnSpc>
            <a:spcBef>
              <a:spcPct val="0"/>
            </a:spcBef>
            <a:spcAft>
              <a:spcPct val="35000"/>
            </a:spcAft>
            <a:buNone/>
          </a:pPr>
          <a:r>
            <a:rPr lang="en-US" sz="1500" kern="1200" dirty="0"/>
            <a:t>*Car listing available based on different manufactures, types and color</a:t>
          </a:r>
        </a:p>
        <a:p>
          <a:pPr marL="0" lvl="0" indent="0" algn="l" defTabSz="666750">
            <a:lnSpc>
              <a:spcPct val="90000"/>
            </a:lnSpc>
            <a:spcBef>
              <a:spcPct val="0"/>
            </a:spcBef>
            <a:spcAft>
              <a:spcPct val="35000"/>
            </a:spcAft>
            <a:buNone/>
          </a:pPr>
          <a:endParaRPr lang="en-US" sz="1500" kern="1200" dirty="0"/>
        </a:p>
      </dsp:txBody>
      <dsp:txXfrm>
        <a:off x="106233" y="434145"/>
        <a:ext cx="6697921" cy="1963734"/>
      </dsp:txXfrm>
    </dsp:sp>
    <dsp:sp modelId="{7193797A-5A47-41B2-B274-1C070CB9FA7D}">
      <dsp:nvSpPr>
        <dsp:cNvPr id="0" name=""/>
        <dsp:cNvSpPr/>
      </dsp:nvSpPr>
      <dsp:spPr>
        <a:xfrm>
          <a:off x="0" y="2547312"/>
          <a:ext cx="6910387" cy="2176200"/>
        </a:xfrm>
        <a:prstGeom prst="roundRect">
          <a:avLst/>
        </a:prstGeom>
        <a:solidFill>
          <a:schemeClr val="accent5">
            <a:hueOff val="-1538131"/>
            <a:satOff val="4013"/>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Data used for analysis is taken from  Kaggle.com. The original data set had more 500,000 observations which is time consuming to process. So, the dataset is modified and reduced to 1085 records for faster processing. The records are chosen randomly. Also, the data not applicable or considered for the analysis are removed.</a:t>
          </a:r>
        </a:p>
      </dsp:txBody>
      <dsp:txXfrm>
        <a:off x="106233" y="2653545"/>
        <a:ext cx="6697921" cy="1963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4EA3C-AA16-42FC-8B59-3B7617242ADB}">
      <dsp:nvSpPr>
        <dsp:cNvPr id="0" name=""/>
        <dsp:cNvSpPr/>
      </dsp:nvSpPr>
      <dsp:spPr>
        <a:xfrm>
          <a:off x="1278247" y="0"/>
          <a:ext cx="4353892" cy="505142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*Id   * Region  * price  * year  *manufacturer   *model  *condition  </a:t>
          </a:r>
        </a:p>
        <a:p>
          <a:pPr marL="0" lvl="0" indent="0" algn="ctr" defTabSz="1111250">
            <a:lnSpc>
              <a:spcPct val="90000"/>
            </a:lnSpc>
            <a:spcBef>
              <a:spcPct val="0"/>
            </a:spcBef>
            <a:spcAft>
              <a:spcPct val="35000"/>
            </a:spcAft>
            <a:buNone/>
          </a:pPr>
          <a:r>
            <a:rPr lang="en-US" sz="2500" kern="1200" dirty="0"/>
            <a:t>*Cylinders  * fuel  *odometer   *</a:t>
          </a:r>
          <a:r>
            <a:rPr lang="en-US" sz="2500" kern="1200" dirty="0" err="1"/>
            <a:t>title_status</a:t>
          </a:r>
          <a:r>
            <a:rPr lang="en-US" sz="2500" kern="1200" dirty="0"/>
            <a:t>  *transmission </a:t>
          </a:r>
        </a:p>
        <a:p>
          <a:pPr marL="0" lvl="0" indent="0" algn="ctr" defTabSz="1111250">
            <a:lnSpc>
              <a:spcPct val="90000"/>
            </a:lnSpc>
            <a:spcBef>
              <a:spcPct val="0"/>
            </a:spcBef>
            <a:spcAft>
              <a:spcPct val="35000"/>
            </a:spcAft>
            <a:buNone/>
          </a:pPr>
          <a:r>
            <a:rPr lang="en-US" sz="2500" kern="1200" dirty="0"/>
            <a:t>*Vin  * drive   *size                * type   * </a:t>
          </a:r>
          <a:r>
            <a:rPr lang="en-US" sz="2500" kern="1200" dirty="0" err="1"/>
            <a:t>paint_color</a:t>
          </a:r>
          <a:r>
            <a:rPr lang="en-US" sz="2500" kern="1200" dirty="0"/>
            <a:t>           * </a:t>
          </a:r>
          <a:r>
            <a:rPr lang="en-US" sz="2500" kern="1200" dirty="0" err="1"/>
            <a:t>image_url</a:t>
          </a:r>
          <a:r>
            <a:rPr lang="en-US" sz="2500" kern="1200" dirty="0"/>
            <a:t>                                   * description</a:t>
          </a:r>
        </a:p>
        <a:p>
          <a:pPr marL="0" lvl="0" indent="0" algn="ctr" defTabSz="1111250">
            <a:lnSpc>
              <a:spcPct val="90000"/>
            </a:lnSpc>
            <a:spcBef>
              <a:spcPct val="0"/>
            </a:spcBef>
            <a:spcAft>
              <a:spcPct val="35000"/>
            </a:spcAft>
            <a:buNone/>
          </a:pPr>
          <a:r>
            <a:rPr lang="en-US" sz="2500" kern="1200" dirty="0"/>
            <a:t>* County  * State  *</a:t>
          </a:r>
          <a:r>
            <a:rPr lang="en-US" sz="2500" kern="1200" dirty="0" err="1"/>
            <a:t>lat</a:t>
          </a:r>
          <a:r>
            <a:rPr lang="en-US" sz="2500" kern="1200" dirty="0"/>
            <a:t>          * long</a:t>
          </a:r>
        </a:p>
      </dsp:txBody>
      <dsp:txXfrm>
        <a:off x="1490786" y="212539"/>
        <a:ext cx="3928814" cy="46263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0168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36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71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271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365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47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595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97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314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49627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471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65882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8C418E67-356D-43AF-9B65-139BB78BD800}"/>
              </a:ext>
            </a:extLst>
          </p:cNvPr>
          <p:cNvPicPr>
            <a:picLocks noChangeAspect="1"/>
          </p:cNvPicPr>
          <p:nvPr/>
        </p:nvPicPr>
        <p:blipFill rotWithShape="1">
          <a:blip r:embed="rId2"/>
          <a:srcRect t="12791"/>
          <a:stretch/>
        </p:blipFill>
        <p:spPr>
          <a:xfrm>
            <a:off x="20" y="-437175"/>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C0F4-A468-42CC-A2BF-3BB30394634E}"/>
              </a:ext>
            </a:extLst>
          </p:cNvPr>
          <p:cNvSpPr>
            <a:spLocks noGrp="1"/>
          </p:cNvSpPr>
          <p:nvPr>
            <p:ph type="ctrTitle"/>
          </p:nvPr>
        </p:nvSpPr>
        <p:spPr>
          <a:xfrm>
            <a:off x="8123416" y="1475234"/>
            <a:ext cx="3214307" cy="2901694"/>
          </a:xfrm>
        </p:spPr>
        <p:txBody>
          <a:bodyPr anchor="b">
            <a:normAutofit/>
          </a:bodyPr>
          <a:lstStyle/>
          <a:p>
            <a:r>
              <a:rPr lang="en-US" sz="4800" b="1" dirty="0">
                <a:solidFill>
                  <a:schemeClr val="tx1"/>
                </a:solidFill>
              </a:rPr>
              <a:t>Analysis </a:t>
            </a:r>
            <a:br>
              <a:rPr lang="en-US" sz="4800" b="1" dirty="0">
                <a:solidFill>
                  <a:schemeClr val="tx1"/>
                </a:solidFill>
              </a:rPr>
            </a:br>
            <a:r>
              <a:rPr lang="en-US" sz="4800" b="1" dirty="0">
                <a:solidFill>
                  <a:schemeClr val="tx1"/>
                </a:solidFill>
              </a:rPr>
              <a:t>of Used Car</a:t>
            </a:r>
            <a:br>
              <a:rPr lang="en-US" sz="4800" b="1" dirty="0">
                <a:solidFill>
                  <a:schemeClr val="tx1"/>
                </a:solidFill>
              </a:rPr>
            </a:br>
            <a:r>
              <a:rPr lang="en-US" sz="4800" b="1" dirty="0">
                <a:solidFill>
                  <a:schemeClr val="tx1"/>
                </a:solidFill>
              </a:rPr>
              <a:t>Listings</a:t>
            </a:r>
          </a:p>
        </p:txBody>
      </p:sp>
      <p:sp>
        <p:nvSpPr>
          <p:cNvPr id="3" name="Subtitle 2">
            <a:extLst>
              <a:ext uri="{FF2B5EF4-FFF2-40B4-BE49-F238E27FC236}">
                <a16:creationId xmlns:a16="http://schemas.microsoft.com/office/drawing/2014/main" id="{3F84BA99-B6D6-4A4D-839B-9B4F4D3C081F}"/>
              </a:ext>
            </a:extLst>
          </p:cNvPr>
          <p:cNvSpPr>
            <a:spLocks noGrp="1"/>
          </p:cNvSpPr>
          <p:nvPr>
            <p:ph type="subTitle" idx="1"/>
          </p:nvPr>
        </p:nvSpPr>
        <p:spPr>
          <a:xfrm>
            <a:off x="8127750" y="4608576"/>
            <a:ext cx="3205640" cy="774186"/>
          </a:xfrm>
        </p:spPr>
        <p:txBody>
          <a:bodyPr anchor="t">
            <a:normAutofit/>
          </a:bodyPr>
          <a:lstStyle/>
          <a:p>
            <a:pPr>
              <a:lnSpc>
                <a:spcPct val="110000"/>
              </a:lnSpc>
            </a:pPr>
            <a:r>
              <a:rPr lang="en-US" sz="1400" b="1"/>
              <a:t>BY</a:t>
            </a:r>
          </a:p>
          <a:p>
            <a:pPr>
              <a:lnSpc>
                <a:spcPct val="110000"/>
              </a:lnSpc>
            </a:pPr>
            <a:r>
              <a:rPr lang="en-US" sz="1600" b="1"/>
              <a:t>Priya</a:t>
            </a:r>
            <a:endParaRPr lang="en-US" sz="1600" b="1" dirty="0"/>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50326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05A512-4F82-45F0-A58A-11D432D1400D}"/>
              </a:ext>
            </a:extLst>
          </p:cNvPr>
          <p:cNvGraphicFramePr>
            <a:graphicFrameLocks noGrp="1"/>
          </p:cNvGraphicFramePr>
          <p:nvPr>
            <p:extLst>
              <p:ext uri="{D42A27DB-BD31-4B8C-83A1-F6EECF244321}">
                <p14:modId xmlns:p14="http://schemas.microsoft.com/office/powerpoint/2010/main" val="3998949246"/>
              </p:ext>
            </p:extLst>
          </p:nvPr>
        </p:nvGraphicFramePr>
        <p:xfrm>
          <a:off x="1482571" y="648070"/>
          <a:ext cx="6715843" cy="5045625"/>
        </p:xfrm>
        <a:graphic>
          <a:graphicData uri="http://schemas.openxmlformats.org/drawingml/2006/table">
            <a:tbl>
              <a:tblPr firstRow="1" bandRow="1">
                <a:tableStyleId>{3B4B98B0-60AC-42C2-AFA5-B58CD77FA1E5}</a:tableStyleId>
              </a:tblPr>
              <a:tblGrid>
                <a:gridCol w="2263977">
                  <a:extLst>
                    <a:ext uri="{9D8B030D-6E8A-4147-A177-3AD203B41FA5}">
                      <a16:colId xmlns:a16="http://schemas.microsoft.com/office/drawing/2014/main" val="1663990880"/>
                    </a:ext>
                  </a:extLst>
                </a:gridCol>
                <a:gridCol w="2208888">
                  <a:extLst>
                    <a:ext uri="{9D8B030D-6E8A-4147-A177-3AD203B41FA5}">
                      <a16:colId xmlns:a16="http://schemas.microsoft.com/office/drawing/2014/main" val="1870212753"/>
                    </a:ext>
                  </a:extLst>
                </a:gridCol>
                <a:gridCol w="2242978">
                  <a:extLst>
                    <a:ext uri="{9D8B030D-6E8A-4147-A177-3AD203B41FA5}">
                      <a16:colId xmlns:a16="http://schemas.microsoft.com/office/drawing/2014/main" val="2755737620"/>
                    </a:ext>
                  </a:extLst>
                </a:gridCol>
              </a:tblGrid>
              <a:tr h="1416063">
                <a:tc>
                  <a:txBody>
                    <a:bodyPr/>
                    <a:lstStyle/>
                    <a:p>
                      <a:pPr algn="l"/>
                      <a:r>
                        <a:rPr lang="en-US" sz="2300" b="1" dirty="0">
                          <a:solidFill>
                            <a:schemeClr val="tx1">
                              <a:lumMod val="75000"/>
                              <a:lumOff val="25000"/>
                            </a:schemeClr>
                          </a:solidFill>
                          <a:effectLst/>
                        </a:rPr>
                        <a:t>state</a:t>
                      </a:r>
                    </a:p>
                    <a:p>
                      <a:pPr algn="l"/>
                      <a:r>
                        <a:rPr lang="en-US" sz="2300" b="1" dirty="0">
                          <a:solidFill>
                            <a:schemeClr val="tx1">
                              <a:lumMod val="75000"/>
                              <a:lumOff val="25000"/>
                            </a:schemeClr>
                          </a:solidFill>
                          <a:effectLst/>
                        </a:rPr>
                        <a:t>&lt;</a:t>
                      </a:r>
                      <a:r>
                        <a:rPr lang="en-US" sz="2300" b="1" dirty="0" err="1">
                          <a:solidFill>
                            <a:schemeClr val="tx1">
                              <a:lumMod val="75000"/>
                              <a:lumOff val="25000"/>
                            </a:schemeClr>
                          </a:solidFill>
                          <a:effectLst/>
                        </a:rPr>
                        <a:t>chr</a:t>
                      </a:r>
                      <a:r>
                        <a:rPr lang="en-US" sz="2300" b="1" dirty="0">
                          <a:solidFill>
                            <a:schemeClr val="tx1">
                              <a:lumMod val="75000"/>
                              <a:lumOff val="25000"/>
                            </a:schemeClr>
                          </a:solidFill>
                          <a:effectLst/>
                        </a:rPr>
                        <a:t>&gt;</a:t>
                      </a:r>
                    </a:p>
                    <a:p>
                      <a:pPr algn="r"/>
                      <a:endParaRPr lang="en-US" sz="2300" b="1" dirty="0">
                        <a:solidFill>
                          <a:schemeClr val="tx1">
                            <a:lumMod val="75000"/>
                            <a:lumOff val="25000"/>
                          </a:schemeClr>
                        </a:solidFill>
                        <a:effectLst/>
                      </a:endParaRPr>
                    </a:p>
                  </a:txBody>
                  <a:tcPr marL="290830" marR="174498" marT="174498" marB="174498" anchor="ctr"/>
                </a:tc>
                <a:tc>
                  <a:txBody>
                    <a:bodyPr/>
                    <a:lstStyle/>
                    <a:p>
                      <a:pPr algn="r"/>
                      <a:r>
                        <a:rPr lang="en-US" sz="2300" b="1">
                          <a:solidFill>
                            <a:schemeClr val="tx1">
                              <a:lumMod val="75000"/>
                              <a:lumOff val="25000"/>
                            </a:schemeClr>
                          </a:solidFill>
                          <a:effectLst/>
                        </a:rPr>
                        <a:t>lat</a:t>
                      </a:r>
                    </a:p>
                    <a:p>
                      <a:pPr algn="r"/>
                      <a:r>
                        <a:rPr lang="en-US" sz="2300" b="1">
                          <a:solidFill>
                            <a:schemeClr val="tx1">
                              <a:lumMod val="75000"/>
                              <a:lumOff val="25000"/>
                            </a:schemeClr>
                          </a:solidFill>
                          <a:effectLst/>
                        </a:rPr>
                        <a:t>&lt;dbl&gt;</a:t>
                      </a:r>
                    </a:p>
                    <a:p>
                      <a:pPr algn="r"/>
                      <a:endParaRPr lang="en-US" sz="2300" b="1">
                        <a:solidFill>
                          <a:schemeClr val="tx1">
                            <a:lumMod val="75000"/>
                            <a:lumOff val="25000"/>
                          </a:schemeClr>
                        </a:solidFill>
                        <a:effectLst/>
                      </a:endParaRPr>
                    </a:p>
                  </a:txBody>
                  <a:tcPr marL="290830" marR="174498" marT="174498" marB="174498" anchor="ctr"/>
                </a:tc>
                <a:tc>
                  <a:txBody>
                    <a:bodyPr/>
                    <a:lstStyle/>
                    <a:p>
                      <a:pPr algn="r"/>
                      <a:r>
                        <a:rPr lang="en-US" sz="2300" b="1">
                          <a:solidFill>
                            <a:schemeClr val="tx1">
                              <a:lumMod val="75000"/>
                              <a:lumOff val="25000"/>
                            </a:schemeClr>
                          </a:solidFill>
                          <a:effectLst/>
                        </a:rPr>
                        <a:t>long</a:t>
                      </a:r>
                    </a:p>
                    <a:p>
                      <a:pPr algn="r"/>
                      <a:r>
                        <a:rPr lang="en-US" sz="2300" b="1">
                          <a:solidFill>
                            <a:schemeClr val="tx1">
                              <a:lumMod val="75000"/>
                              <a:lumOff val="25000"/>
                            </a:schemeClr>
                          </a:solidFill>
                          <a:effectLst/>
                        </a:rPr>
                        <a:t>&lt;dbl&gt;</a:t>
                      </a:r>
                    </a:p>
                    <a:p>
                      <a:endParaRPr lang="en-US" sz="2300" b="1">
                        <a:solidFill>
                          <a:schemeClr val="tx1">
                            <a:lumMod val="75000"/>
                            <a:lumOff val="25000"/>
                          </a:schemeClr>
                        </a:solidFill>
                      </a:endParaRPr>
                    </a:p>
                  </a:txBody>
                  <a:tcPr marL="290830" marR="174498" marT="174498" marB="174498"/>
                </a:tc>
                <a:extLst>
                  <a:ext uri="{0D108BD9-81ED-4DB2-BD59-A6C34878D82A}">
                    <a16:rowId xmlns:a16="http://schemas.microsoft.com/office/drawing/2014/main" val="3598260877"/>
                  </a:ext>
                </a:extLst>
              </a:tr>
              <a:tr h="604927">
                <a:tc>
                  <a:txBody>
                    <a:bodyPr/>
                    <a:lstStyle/>
                    <a:p>
                      <a:pPr algn="l"/>
                      <a:r>
                        <a:rPr lang="en-US" sz="1700">
                          <a:solidFill>
                            <a:schemeClr val="tx1">
                              <a:lumMod val="75000"/>
                              <a:lumOff val="25000"/>
                            </a:schemeClr>
                          </a:solidFill>
                          <a:effectLst/>
                        </a:rPr>
                        <a:t>ut</a:t>
                      </a:r>
                    </a:p>
                  </a:txBody>
                  <a:tcPr marL="290830" marR="151232" marT="151232" marB="151232" anchor="ctr"/>
                </a:tc>
                <a:tc>
                  <a:txBody>
                    <a:bodyPr/>
                    <a:lstStyle/>
                    <a:p>
                      <a:pPr algn="r"/>
                      <a:r>
                        <a:rPr lang="en-US" sz="1700">
                          <a:solidFill>
                            <a:schemeClr val="tx1">
                              <a:lumMod val="75000"/>
                              <a:lumOff val="25000"/>
                            </a:schemeClr>
                          </a:solidFill>
                          <a:effectLst/>
                        </a:rPr>
                        <a:t>40.7372</a:t>
                      </a:r>
                    </a:p>
                  </a:txBody>
                  <a:tcPr marL="290830" marR="151232" marT="151232" marB="151232" anchor="ctr"/>
                </a:tc>
                <a:tc>
                  <a:txBody>
                    <a:bodyPr/>
                    <a:lstStyle/>
                    <a:p>
                      <a:pPr algn="r"/>
                      <a:r>
                        <a:rPr lang="en-US" sz="1700">
                          <a:solidFill>
                            <a:schemeClr val="tx1">
                              <a:lumMod val="75000"/>
                              <a:lumOff val="25000"/>
                            </a:schemeClr>
                          </a:solidFill>
                          <a:effectLst/>
                        </a:rPr>
                        <a:t>-111.858</a:t>
                      </a:r>
                    </a:p>
                  </a:txBody>
                  <a:tcPr marL="290830" marR="151232" marT="151232" marB="151232" anchor="ctr"/>
                </a:tc>
                <a:extLst>
                  <a:ext uri="{0D108BD9-81ED-4DB2-BD59-A6C34878D82A}">
                    <a16:rowId xmlns:a16="http://schemas.microsoft.com/office/drawing/2014/main" val="1434811223"/>
                  </a:ext>
                </a:extLst>
              </a:tr>
              <a:tr h="604927">
                <a:tc>
                  <a:txBody>
                    <a:bodyPr/>
                    <a:lstStyle/>
                    <a:p>
                      <a:pPr algn="l"/>
                      <a:r>
                        <a:rPr lang="en-US" sz="1700">
                          <a:solidFill>
                            <a:schemeClr val="tx1">
                              <a:lumMod val="75000"/>
                              <a:lumOff val="25000"/>
                            </a:schemeClr>
                          </a:solidFill>
                          <a:effectLst/>
                        </a:rPr>
                        <a:t>ut</a:t>
                      </a:r>
                    </a:p>
                  </a:txBody>
                  <a:tcPr marL="290830" marR="151232" marT="151232" marB="151232" anchor="ctr"/>
                </a:tc>
                <a:tc>
                  <a:txBody>
                    <a:bodyPr/>
                    <a:lstStyle/>
                    <a:p>
                      <a:pPr algn="r"/>
                      <a:r>
                        <a:rPr lang="en-US" sz="1700">
                          <a:solidFill>
                            <a:schemeClr val="tx1">
                              <a:lumMod val="75000"/>
                              <a:lumOff val="25000"/>
                            </a:schemeClr>
                          </a:solidFill>
                          <a:effectLst/>
                        </a:rPr>
                        <a:t>40.5881</a:t>
                      </a:r>
                    </a:p>
                  </a:txBody>
                  <a:tcPr marL="290830" marR="151232" marT="151232" marB="151232" anchor="ctr"/>
                </a:tc>
                <a:tc>
                  <a:txBody>
                    <a:bodyPr/>
                    <a:lstStyle/>
                    <a:p>
                      <a:pPr algn="r"/>
                      <a:r>
                        <a:rPr lang="en-US" sz="1700">
                          <a:solidFill>
                            <a:schemeClr val="tx1">
                              <a:lumMod val="75000"/>
                              <a:lumOff val="25000"/>
                            </a:schemeClr>
                          </a:solidFill>
                          <a:effectLst/>
                        </a:rPr>
                        <a:t>-111.884</a:t>
                      </a:r>
                    </a:p>
                  </a:txBody>
                  <a:tcPr marL="290830" marR="151232" marT="151232" marB="151232" anchor="ctr"/>
                </a:tc>
                <a:extLst>
                  <a:ext uri="{0D108BD9-81ED-4DB2-BD59-A6C34878D82A}">
                    <a16:rowId xmlns:a16="http://schemas.microsoft.com/office/drawing/2014/main" val="1858747671"/>
                  </a:ext>
                </a:extLst>
              </a:tr>
              <a:tr h="604927">
                <a:tc>
                  <a:txBody>
                    <a:bodyPr/>
                    <a:lstStyle/>
                    <a:p>
                      <a:pPr algn="l"/>
                      <a:r>
                        <a:rPr lang="en-US" sz="1700">
                          <a:solidFill>
                            <a:schemeClr val="tx1">
                              <a:lumMod val="75000"/>
                              <a:lumOff val="25000"/>
                            </a:schemeClr>
                          </a:solidFill>
                          <a:effectLst/>
                        </a:rPr>
                        <a:t>ut</a:t>
                      </a:r>
                    </a:p>
                  </a:txBody>
                  <a:tcPr marL="290830" marR="151232" marT="151232" marB="151232" anchor="ctr"/>
                </a:tc>
                <a:tc>
                  <a:txBody>
                    <a:bodyPr/>
                    <a:lstStyle/>
                    <a:p>
                      <a:pPr algn="r"/>
                      <a:r>
                        <a:rPr lang="en-US" sz="1700">
                          <a:solidFill>
                            <a:schemeClr val="tx1">
                              <a:lumMod val="75000"/>
                              <a:lumOff val="25000"/>
                            </a:schemeClr>
                          </a:solidFill>
                          <a:effectLst/>
                        </a:rPr>
                        <a:t>38.6578</a:t>
                      </a:r>
                    </a:p>
                  </a:txBody>
                  <a:tcPr marL="290830" marR="151232" marT="151232" marB="151232" anchor="ctr"/>
                </a:tc>
                <a:tc>
                  <a:txBody>
                    <a:bodyPr/>
                    <a:lstStyle/>
                    <a:p>
                      <a:pPr algn="r"/>
                      <a:r>
                        <a:rPr lang="en-US" sz="1700">
                          <a:solidFill>
                            <a:schemeClr val="tx1">
                              <a:lumMod val="75000"/>
                              <a:lumOff val="25000"/>
                            </a:schemeClr>
                          </a:solidFill>
                          <a:effectLst/>
                        </a:rPr>
                        <a:t>-112.126</a:t>
                      </a:r>
                    </a:p>
                  </a:txBody>
                  <a:tcPr marL="290830" marR="151232" marT="151232" marB="151232" anchor="ctr"/>
                </a:tc>
                <a:extLst>
                  <a:ext uri="{0D108BD9-81ED-4DB2-BD59-A6C34878D82A}">
                    <a16:rowId xmlns:a16="http://schemas.microsoft.com/office/drawing/2014/main" val="3747246518"/>
                  </a:ext>
                </a:extLst>
              </a:tr>
              <a:tr h="604927">
                <a:tc>
                  <a:txBody>
                    <a:bodyPr/>
                    <a:lstStyle/>
                    <a:p>
                      <a:pPr algn="l"/>
                      <a:r>
                        <a:rPr lang="en-US" sz="1700">
                          <a:solidFill>
                            <a:schemeClr val="tx1">
                              <a:lumMod val="75000"/>
                              <a:lumOff val="25000"/>
                            </a:schemeClr>
                          </a:solidFill>
                          <a:effectLst/>
                        </a:rPr>
                        <a:t>ut</a:t>
                      </a:r>
                    </a:p>
                  </a:txBody>
                  <a:tcPr marL="290830" marR="151232" marT="151232" marB="151232" anchor="ctr"/>
                </a:tc>
                <a:tc>
                  <a:txBody>
                    <a:bodyPr/>
                    <a:lstStyle/>
                    <a:p>
                      <a:pPr algn="r"/>
                      <a:r>
                        <a:rPr lang="en-US" sz="1700">
                          <a:solidFill>
                            <a:schemeClr val="tx1">
                              <a:lumMod val="75000"/>
                              <a:lumOff val="25000"/>
                            </a:schemeClr>
                          </a:solidFill>
                          <a:effectLst/>
                        </a:rPr>
                        <a:t>37.0831</a:t>
                      </a:r>
                    </a:p>
                  </a:txBody>
                  <a:tcPr marL="290830" marR="151232" marT="151232" marB="151232" anchor="ctr"/>
                </a:tc>
                <a:tc>
                  <a:txBody>
                    <a:bodyPr/>
                    <a:lstStyle/>
                    <a:p>
                      <a:pPr algn="r"/>
                      <a:r>
                        <a:rPr lang="en-US" sz="1700">
                          <a:solidFill>
                            <a:schemeClr val="tx1">
                              <a:lumMod val="75000"/>
                              <a:lumOff val="25000"/>
                            </a:schemeClr>
                          </a:solidFill>
                          <a:effectLst/>
                        </a:rPr>
                        <a:t>-113.558</a:t>
                      </a:r>
                    </a:p>
                  </a:txBody>
                  <a:tcPr marL="290830" marR="151232" marT="151232" marB="151232" anchor="ctr"/>
                </a:tc>
                <a:extLst>
                  <a:ext uri="{0D108BD9-81ED-4DB2-BD59-A6C34878D82A}">
                    <a16:rowId xmlns:a16="http://schemas.microsoft.com/office/drawing/2014/main" val="4129546021"/>
                  </a:ext>
                </a:extLst>
              </a:tr>
              <a:tr h="604927">
                <a:tc>
                  <a:txBody>
                    <a:bodyPr/>
                    <a:lstStyle/>
                    <a:p>
                      <a:pPr algn="l"/>
                      <a:r>
                        <a:rPr lang="en-US" sz="1700">
                          <a:solidFill>
                            <a:schemeClr val="tx1">
                              <a:lumMod val="75000"/>
                              <a:lumOff val="25000"/>
                            </a:schemeClr>
                          </a:solidFill>
                          <a:effectLst/>
                        </a:rPr>
                        <a:t>ut</a:t>
                      </a:r>
                    </a:p>
                  </a:txBody>
                  <a:tcPr marL="290830" marR="151232" marT="151232" marB="151232" anchor="ctr"/>
                </a:tc>
                <a:tc>
                  <a:txBody>
                    <a:bodyPr/>
                    <a:lstStyle/>
                    <a:p>
                      <a:pPr algn="r"/>
                      <a:r>
                        <a:rPr lang="en-US" sz="1700">
                          <a:solidFill>
                            <a:schemeClr val="tx1">
                              <a:lumMod val="75000"/>
                              <a:lumOff val="25000"/>
                            </a:schemeClr>
                          </a:solidFill>
                          <a:effectLst/>
                        </a:rPr>
                        <a:t>37.1756</a:t>
                      </a:r>
                    </a:p>
                  </a:txBody>
                  <a:tcPr marL="290830" marR="151232" marT="151232" marB="151232" anchor="ctr"/>
                </a:tc>
                <a:tc>
                  <a:txBody>
                    <a:bodyPr/>
                    <a:lstStyle/>
                    <a:p>
                      <a:pPr algn="r"/>
                      <a:r>
                        <a:rPr lang="en-US" sz="1700">
                          <a:solidFill>
                            <a:schemeClr val="tx1">
                              <a:lumMod val="75000"/>
                              <a:lumOff val="25000"/>
                            </a:schemeClr>
                          </a:solidFill>
                          <a:effectLst/>
                        </a:rPr>
                        <a:t>-113.608</a:t>
                      </a:r>
                    </a:p>
                  </a:txBody>
                  <a:tcPr marL="290830" marR="151232" marT="151232" marB="151232" anchor="ctr"/>
                </a:tc>
                <a:extLst>
                  <a:ext uri="{0D108BD9-81ED-4DB2-BD59-A6C34878D82A}">
                    <a16:rowId xmlns:a16="http://schemas.microsoft.com/office/drawing/2014/main" val="2228585431"/>
                  </a:ext>
                </a:extLst>
              </a:tr>
              <a:tr h="604927">
                <a:tc>
                  <a:txBody>
                    <a:bodyPr/>
                    <a:lstStyle/>
                    <a:p>
                      <a:pPr algn="l"/>
                      <a:r>
                        <a:rPr lang="en-US" sz="1700" dirty="0" err="1">
                          <a:solidFill>
                            <a:schemeClr val="tx1">
                              <a:lumMod val="75000"/>
                              <a:lumOff val="25000"/>
                            </a:schemeClr>
                          </a:solidFill>
                          <a:effectLst/>
                        </a:rPr>
                        <a:t>ut</a:t>
                      </a:r>
                      <a:endParaRPr lang="en-US" sz="1700" dirty="0">
                        <a:solidFill>
                          <a:schemeClr val="tx1">
                            <a:lumMod val="75000"/>
                            <a:lumOff val="25000"/>
                          </a:schemeClr>
                        </a:solidFill>
                        <a:effectLst/>
                      </a:endParaRPr>
                    </a:p>
                  </a:txBody>
                  <a:tcPr marL="290830" marR="151232" marT="151232" marB="151232" anchor="ctr"/>
                </a:tc>
                <a:tc>
                  <a:txBody>
                    <a:bodyPr/>
                    <a:lstStyle/>
                    <a:p>
                      <a:pPr algn="r"/>
                      <a:r>
                        <a:rPr lang="en-US" sz="1700">
                          <a:solidFill>
                            <a:schemeClr val="tx1">
                              <a:lumMod val="75000"/>
                              <a:lumOff val="25000"/>
                            </a:schemeClr>
                          </a:solidFill>
                          <a:effectLst/>
                        </a:rPr>
                        <a:t>37.6775</a:t>
                      </a:r>
                    </a:p>
                  </a:txBody>
                  <a:tcPr marL="290830" marR="151232" marT="151232" marB="151232" anchor="ctr"/>
                </a:tc>
                <a:tc>
                  <a:txBody>
                    <a:bodyPr/>
                    <a:lstStyle/>
                    <a:p>
                      <a:pPr algn="r"/>
                      <a:r>
                        <a:rPr lang="en-US" sz="1700" dirty="0">
                          <a:solidFill>
                            <a:schemeClr val="tx1">
                              <a:lumMod val="75000"/>
                              <a:lumOff val="25000"/>
                            </a:schemeClr>
                          </a:solidFill>
                          <a:effectLst/>
                        </a:rPr>
                        <a:t>-113.062</a:t>
                      </a:r>
                    </a:p>
                  </a:txBody>
                  <a:tcPr marL="290830" marR="151232" marT="151232" marB="151232" anchor="ctr"/>
                </a:tc>
                <a:extLst>
                  <a:ext uri="{0D108BD9-81ED-4DB2-BD59-A6C34878D82A}">
                    <a16:rowId xmlns:a16="http://schemas.microsoft.com/office/drawing/2014/main" val="1134362772"/>
                  </a:ext>
                </a:extLst>
              </a:tr>
            </a:tbl>
          </a:graphicData>
        </a:graphic>
      </p:graphicFrame>
    </p:spTree>
    <p:extLst>
      <p:ext uri="{BB962C8B-B14F-4D97-AF65-F5344CB8AC3E}">
        <p14:creationId xmlns:p14="http://schemas.microsoft.com/office/powerpoint/2010/main" val="209786397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F28EA-4A96-4AC7-9C84-A0D21ACD2B55}"/>
              </a:ext>
            </a:extLst>
          </p:cNvPr>
          <p:cNvSpPr>
            <a:spLocks noGrp="1"/>
          </p:cNvSpPr>
          <p:nvPr>
            <p:ph type="ctrTitle"/>
          </p:nvPr>
        </p:nvSpPr>
        <p:spPr>
          <a:xfrm>
            <a:off x="965201" y="643467"/>
            <a:ext cx="6255026" cy="5054008"/>
          </a:xfrm>
        </p:spPr>
        <p:txBody>
          <a:bodyPr anchor="ctr">
            <a:normAutofit/>
          </a:bodyPr>
          <a:lstStyle/>
          <a:p>
            <a:pPr algn="r"/>
            <a:r>
              <a:rPr lang="en-US" dirty="0"/>
              <a:t>Data Analysis</a:t>
            </a:r>
            <a:endParaRPr lang="en-US"/>
          </a:p>
        </p:txBody>
      </p:sp>
      <p:cxnSp>
        <p:nvCxnSpPr>
          <p:cNvPr id="9" name="Straight Connector 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379869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1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2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2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3" name="Content Placeholder 5">
            <a:extLst>
              <a:ext uri="{FF2B5EF4-FFF2-40B4-BE49-F238E27FC236}">
                <a16:creationId xmlns:a16="http://schemas.microsoft.com/office/drawing/2014/main" id="{E2456005-1EE6-4940-88DF-859D289DC306}"/>
              </a:ext>
            </a:extLst>
          </p:cNvPr>
          <p:cNvSpPr txBox="1">
            <a:spLocks/>
          </p:cNvSpPr>
          <p:nvPr/>
        </p:nvSpPr>
        <p:spPr>
          <a:xfrm>
            <a:off x="4428565" y="643466"/>
            <a:ext cx="6818427" cy="5757334"/>
          </a:xfrm>
          <a:prstGeom prst="rect">
            <a:avLst/>
          </a:prstGeom>
        </p:spPr>
        <p:txBody>
          <a:bodyPr vert="horz" lIns="0" tIns="45720" rIns="0" bIns="45720" rtlCol="0" anchor="ctr">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90000"/>
              </a:lnSpc>
              <a:buFont typeface="Calibri" panose="020F0502020204030204" pitchFamily="34" charset="0"/>
              <a:buNone/>
            </a:pPr>
            <a:r>
              <a:rPr lang="en-US" sz="1300" b="1" dirty="0"/>
              <a:t>Summary of the attributes  year, price and odometer </a:t>
            </a:r>
          </a:p>
          <a:p>
            <a:pPr marL="0" indent="0">
              <a:lnSpc>
                <a:spcPct val="90000"/>
              </a:lnSpc>
              <a:buFont typeface="Calibri" panose="020F0502020204030204" pitchFamily="34" charset="0"/>
              <a:buNone/>
            </a:pPr>
            <a:r>
              <a:rPr lang="en-US" sz="1300" b="1" dirty="0"/>
              <a:t>year                                 price                                    odometer      </a:t>
            </a:r>
          </a:p>
          <a:p>
            <a:pPr marL="0" indent="0">
              <a:lnSpc>
                <a:spcPct val="90000"/>
              </a:lnSpc>
              <a:buFont typeface="Calibri" panose="020F0502020204030204" pitchFamily="34" charset="0"/>
              <a:buNone/>
            </a:pPr>
            <a:r>
              <a:rPr lang="en-US" sz="1300" b="1" dirty="0"/>
              <a:t> Min.   :1952             Min.   :     0                           Min.   :      0  </a:t>
            </a:r>
          </a:p>
          <a:p>
            <a:pPr marL="0" indent="0">
              <a:lnSpc>
                <a:spcPct val="90000"/>
              </a:lnSpc>
              <a:buFont typeface="Calibri" panose="020F0502020204030204" pitchFamily="34" charset="0"/>
              <a:buNone/>
            </a:pPr>
            <a:r>
              <a:rPr lang="en-US" sz="1300" b="1" dirty="0"/>
              <a:t> 1st Qu.:2007          1st Qu.:  5500                 1st Qu.:  51856  </a:t>
            </a:r>
          </a:p>
          <a:p>
            <a:pPr marL="0" indent="0">
              <a:lnSpc>
                <a:spcPct val="90000"/>
              </a:lnSpc>
              <a:buFont typeface="Calibri" panose="020F0502020204030204" pitchFamily="34" charset="0"/>
              <a:buNone/>
            </a:pPr>
            <a:r>
              <a:rPr lang="en-US" sz="1300" b="1" dirty="0"/>
              <a:t> Median :2012       Median : 11950            Median :  94468  </a:t>
            </a:r>
          </a:p>
          <a:p>
            <a:pPr marL="0" indent="0">
              <a:lnSpc>
                <a:spcPct val="90000"/>
              </a:lnSpc>
              <a:buFont typeface="Calibri" panose="020F0502020204030204" pitchFamily="34" charset="0"/>
              <a:buNone/>
            </a:pPr>
            <a:r>
              <a:rPr lang="en-US" sz="1300" b="1" dirty="0"/>
              <a:t> Mean   :2010          Mean   : 14651               Mean   : 100134  </a:t>
            </a:r>
          </a:p>
          <a:p>
            <a:pPr marL="0" indent="0">
              <a:lnSpc>
                <a:spcPct val="90000"/>
              </a:lnSpc>
              <a:buFont typeface="Calibri" panose="020F0502020204030204" pitchFamily="34" charset="0"/>
              <a:buNone/>
            </a:pPr>
            <a:r>
              <a:rPr lang="en-US" sz="1300" b="1" dirty="0"/>
              <a:t> 3rd Qu.:2015          3rd Qu.: 19957            3rd Qu.: 134038  </a:t>
            </a:r>
          </a:p>
          <a:p>
            <a:pPr marL="0" indent="0">
              <a:lnSpc>
                <a:spcPct val="90000"/>
              </a:lnSpc>
              <a:buFont typeface="Calibri" panose="020F0502020204030204" pitchFamily="34" charset="0"/>
              <a:buNone/>
            </a:pPr>
            <a:r>
              <a:rPr lang="en-US" sz="1300" b="1" dirty="0"/>
              <a:t> Max.   :2020            Max.   :109888             Max.   :1350000  </a:t>
            </a:r>
          </a:p>
          <a:p>
            <a:pPr marL="0" indent="0">
              <a:lnSpc>
                <a:spcPct val="90000"/>
              </a:lnSpc>
              <a:buFont typeface="Calibri" panose="020F0502020204030204" pitchFamily="34" charset="0"/>
              <a:buNone/>
            </a:pPr>
            <a:r>
              <a:rPr lang="en-US" sz="1300" b="1" dirty="0"/>
              <a:t>                                                                                            NA's   :161</a:t>
            </a:r>
          </a:p>
          <a:p>
            <a:pPr>
              <a:lnSpc>
                <a:spcPct val="90000"/>
              </a:lnSpc>
            </a:pPr>
            <a:endParaRPr lang="en-US" sz="1300" b="1" dirty="0"/>
          </a:p>
          <a:p>
            <a:pPr>
              <a:lnSpc>
                <a:spcPct val="90000"/>
              </a:lnSpc>
            </a:pPr>
            <a:endParaRPr lang="en-US" sz="1300" b="1" dirty="0"/>
          </a:p>
          <a:p>
            <a:pPr marL="0" indent="0" fontAlgn="base">
              <a:lnSpc>
                <a:spcPct val="90000"/>
              </a:lnSpc>
              <a:spcBef>
                <a:spcPct val="0"/>
              </a:spcBef>
              <a:spcAft>
                <a:spcPct val="0"/>
              </a:spcAft>
              <a:buClrTx/>
              <a:buSzTx/>
              <a:buFont typeface="Calibri" panose="020F0502020204030204" pitchFamily="34" charset="0"/>
              <a:buNone/>
            </a:pPr>
            <a:r>
              <a:rPr lang="en-US" altLang="en-US" sz="1300" b="1" dirty="0"/>
              <a:t>The mean value of the attributes price and odometer  </a:t>
            </a:r>
          </a:p>
          <a:p>
            <a:pPr marL="0" indent="0" fontAlgn="base">
              <a:lnSpc>
                <a:spcPct val="90000"/>
              </a:lnSpc>
              <a:spcBef>
                <a:spcPct val="0"/>
              </a:spcBef>
              <a:spcAft>
                <a:spcPct val="0"/>
              </a:spcAft>
              <a:buClrTx/>
              <a:buSzTx/>
              <a:buFont typeface="Calibri" panose="020F0502020204030204" pitchFamily="34" charset="0"/>
              <a:buNone/>
            </a:pPr>
            <a:endParaRPr lang="en-US" altLang="en-US" sz="1300" b="1" dirty="0"/>
          </a:p>
          <a:p>
            <a:pPr marL="0" indent="0" fontAlgn="base">
              <a:lnSpc>
                <a:spcPct val="90000"/>
              </a:lnSpc>
              <a:spcBef>
                <a:spcPct val="0"/>
              </a:spcBef>
              <a:spcAft>
                <a:spcPct val="0"/>
              </a:spcAft>
              <a:buClrTx/>
              <a:buSzTx/>
              <a:buFont typeface="Calibri" panose="020F0502020204030204" pitchFamily="34" charset="0"/>
              <a:buNone/>
            </a:pPr>
            <a:r>
              <a:rPr lang="en-US" altLang="en-US" sz="1300" b="1" dirty="0"/>
              <a:t>price               odometer </a:t>
            </a:r>
          </a:p>
          <a:p>
            <a:pPr marL="0" indent="0" fontAlgn="base">
              <a:lnSpc>
                <a:spcPct val="90000"/>
              </a:lnSpc>
              <a:spcBef>
                <a:spcPct val="0"/>
              </a:spcBef>
              <a:spcAft>
                <a:spcPct val="0"/>
              </a:spcAft>
              <a:buClrTx/>
              <a:buSzTx/>
              <a:buFont typeface="Calibri" panose="020F0502020204030204" pitchFamily="34" charset="0"/>
              <a:buNone/>
            </a:pPr>
            <a:endParaRPr lang="en-US" altLang="en-US" sz="1300" b="1" dirty="0"/>
          </a:p>
          <a:p>
            <a:pPr marL="0" indent="0" fontAlgn="base">
              <a:lnSpc>
                <a:spcPct val="90000"/>
              </a:lnSpc>
              <a:spcBef>
                <a:spcPct val="0"/>
              </a:spcBef>
              <a:spcAft>
                <a:spcPct val="0"/>
              </a:spcAft>
              <a:buClrTx/>
              <a:buSzTx/>
              <a:buFont typeface="Calibri" panose="020F0502020204030204" pitchFamily="34" charset="0"/>
              <a:buNone/>
            </a:pPr>
            <a:r>
              <a:rPr lang="en-US" altLang="en-US" sz="1300" b="1" dirty="0"/>
              <a:t>14650.610    100133.599</a:t>
            </a:r>
          </a:p>
          <a:p>
            <a:pPr>
              <a:lnSpc>
                <a:spcPct val="90000"/>
              </a:lnSpc>
            </a:pPr>
            <a:r>
              <a:rPr lang="en-US" sz="1300" b="1" dirty="0"/>
              <a:t>      </a:t>
            </a:r>
          </a:p>
          <a:p>
            <a:pPr>
              <a:lnSpc>
                <a:spcPct val="90000"/>
              </a:lnSpc>
            </a:pPr>
            <a:r>
              <a:rPr lang="en-US" sz="1300" dirty="0"/>
              <a:t> </a:t>
            </a:r>
          </a:p>
          <a:p>
            <a:pPr>
              <a:lnSpc>
                <a:spcPct val="90000"/>
              </a:lnSpc>
            </a:pPr>
            <a:endParaRPr lang="en-US" sz="1300" dirty="0"/>
          </a:p>
        </p:txBody>
      </p:sp>
      <p:graphicFrame>
        <p:nvGraphicFramePr>
          <p:cNvPr id="6" name="Table 5">
            <a:extLst>
              <a:ext uri="{FF2B5EF4-FFF2-40B4-BE49-F238E27FC236}">
                <a16:creationId xmlns:a16="http://schemas.microsoft.com/office/drawing/2014/main" id="{E2806676-E9E7-4A60-AC0D-6326110640A9}"/>
              </a:ext>
            </a:extLst>
          </p:cNvPr>
          <p:cNvGraphicFramePr>
            <a:graphicFrameLocks noGrp="1"/>
          </p:cNvGraphicFramePr>
          <p:nvPr>
            <p:extLst>
              <p:ext uri="{D42A27DB-BD31-4B8C-83A1-F6EECF244321}">
                <p14:modId xmlns:p14="http://schemas.microsoft.com/office/powerpoint/2010/main" val="598308756"/>
              </p:ext>
            </p:extLst>
          </p:nvPr>
        </p:nvGraphicFramePr>
        <p:xfrm>
          <a:off x="1065320" y="2796466"/>
          <a:ext cx="2299317" cy="457197"/>
        </p:xfrm>
        <a:graphic>
          <a:graphicData uri="http://schemas.openxmlformats.org/drawingml/2006/table">
            <a:tbl>
              <a:tblPr/>
              <a:tblGrid>
                <a:gridCol w="2299317">
                  <a:extLst>
                    <a:ext uri="{9D8B030D-6E8A-4147-A177-3AD203B41FA5}">
                      <a16:colId xmlns:a16="http://schemas.microsoft.com/office/drawing/2014/main" val="3030810013"/>
                    </a:ext>
                  </a:extLst>
                </a:gridCol>
              </a:tblGrid>
              <a:tr h="457197">
                <a:tc>
                  <a:txBody>
                    <a:bodyPr/>
                    <a:lstStyle/>
                    <a:p>
                      <a:r>
                        <a:rPr lang="en-US" dirty="0">
                          <a:latin typeface="Arial Black" panose="020B0A04020102020204" pitchFamily="34" charset="0"/>
                        </a:rPr>
                        <a:t>Summary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02641528"/>
                  </a:ext>
                </a:extLst>
              </a:tr>
            </a:tbl>
          </a:graphicData>
        </a:graphic>
      </p:graphicFrame>
    </p:spTree>
    <p:extLst>
      <p:ext uri="{BB962C8B-B14F-4D97-AF65-F5344CB8AC3E}">
        <p14:creationId xmlns:p14="http://schemas.microsoft.com/office/powerpoint/2010/main" val="99637080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208AA-88A1-4D06-A91A-92B46C39FB95}"/>
              </a:ext>
            </a:extLst>
          </p:cNvPr>
          <p:cNvSpPr>
            <a:spLocks noGrp="1"/>
          </p:cNvSpPr>
          <p:nvPr>
            <p:ph type="title"/>
          </p:nvPr>
        </p:nvSpPr>
        <p:spPr>
          <a:xfrm>
            <a:off x="1102092" y="286604"/>
            <a:ext cx="10058400" cy="1450757"/>
          </a:xfrm>
        </p:spPr>
        <p:txBody>
          <a:bodyPr>
            <a:normAutofit/>
          </a:bodyPr>
          <a:lstStyle/>
          <a:p>
            <a:r>
              <a:rPr lang="en-US" sz="3100" b="1">
                <a:latin typeface="Arial Black" panose="020B0A04020102020204" pitchFamily="34" charset="0"/>
              </a:rPr>
              <a:t>Average price of cars in excellent condition with odometer reading &lt; 10000 miles and fuel type = gas</a:t>
            </a:r>
          </a:p>
        </p:txBody>
      </p:sp>
      <p:cxnSp>
        <p:nvCxnSpPr>
          <p:cNvPr id="37" name="Straight Connector 36">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3">
            <a:extLst>
              <a:ext uri="{FF2B5EF4-FFF2-40B4-BE49-F238E27FC236}">
                <a16:creationId xmlns:a16="http://schemas.microsoft.com/office/drawing/2014/main" id="{979DA0FA-0EE4-40C6-B84E-1AA8DA22ED96}"/>
              </a:ext>
            </a:extLst>
          </p:cNvPr>
          <p:cNvSpPr>
            <a:spLocks noChangeArrowheads="1"/>
          </p:cNvSpPr>
          <p:nvPr/>
        </p:nvSpPr>
        <p:spPr bwMode="auto">
          <a:xfrm>
            <a:off x="1317598" y="6487772"/>
            <a:ext cx="395411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average price is : 23891.8333</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8" name="Rectangle 5">
            <a:extLst>
              <a:ext uri="{FF2B5EF4-FFF2-40B4-BE49-F238E27FC236}">
                <a16:creationId xmlns:a16="http://schemas.microsoft.com/office/drawing/2014/main" id="{812E0165-65EA-4C2B-8FA9-6C99BA3E3D0B}"/>
              </a:ext>
            </a:extLst>
          </p:cNvPr>
          <p:cNvSpPr>
            <a:spLocks noChangeArrowheads="1"/>
          </p:cNvSpPr>
          <p:nvPr/>
        </p:nvSpPr>
        <p:spPr bwMode="auto">
          <a:xfrm>
            <a:off x="5717219" y="6487772"/>
            <a:ext cx="425240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range of price is :  2495       50004</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6" name="Content Placeholder 5">
            <a:extLst>
              <a:ext uri="{FF2B5EF4-FFF2-40B4-BE49-F238E27FC236}">
                <a16:creationId xmlns:a16="http://schemas.microsoft.com/office/drawing/2014/main" id="{84D40936-BC3C-4156-AC42-83D294CCC21D}"/>
              </a:ext>
            </a:extLst>
          </p:cNvPr>
          <p:cNvGraphicFramePr>
            <a:graphicFrameLocks noGrp="1"/>
          </p:cNvGraphicFramePr>
          <p:nvPr>
            <p:ph idx="1"/>
            <p:extLst>
              <p:ext uri="{D42A27DB-BD31-4B8C-83A1-F6EECF244321}">
                <p14:modId xmlns:p14="http://schemas.microsoft.com/office/powerpoint/2010/main" val="1896032163"/>
              </p:ext>
            </p:extLst>
          </p:nvPr>
        </p:nvGraphicFramePr>
        <p:xfrm>
          <a:off x="1317598" y="2098515"/>
          <a:ext cx="9617132" cy="3786086"/>
        </p:xfrm>
        <a:graphic>
          <a:graphicData uri="http://schemas.openxmlformats.org/drawingml/2006/table">
            <a:tbl>
              <a:tblPr/>
              <a:tblGrid>
                <a:gridCol w="1419696">
                  <a:extLst>
                    <a:ext uri="{9D8B030D-6E8A-4147-A177-3AD203B41FA5}">
                      <a16:colId xmlns:a16="http://schemas.microsoft.com/office/drawing/2014/main" val="769884948"/>
                    </a:ext>
                  </a:extLst>
                </a:gridCol>
                <a:gridCol w="972348">
                  <a:extLst>
                    <a:ext uri="{9D8B030D-6E8A-4147-A177-3AD203B41FA5}">
                      <a16:colId xmlns:a16="http://schemas.microsoft.com/office/drawing/2014/main" val="3831841530"/>
                    </a:ext>
                  </a:extLst>
                </a:gridCol>
                <a:gridCol w="972348">
                  <a:extLst>
                    <a:ext uri="{9D8B030D-6E8A-4147-A177-3AD203B41FA5}">
                      <a16:colId xmlns:a16="http://schemas.microsoft.com/office/drawing/2014/main" val="2615182195"/>
                    </a:ext>
                  </a:extLst>
                </a:gridCol>
                <a:gridCol w="2086497">
                  <a:extLst>
                    <a:ext uri="{9D8B030D-6E8A-4147-A177-3AD203B41FA5}">
                      <a16:colId xmlns:a16="http://schemas.microsoft.com/office/drawing/2014/main" val="2900563116"/>
                    </a:ext>
                  </a:extLst>
                </a:gridCol>
                <a:gridCol w="1512542">
                  <a:extLst>
                    <a:ext uri="{9D8B030D-6E8A-4147-A177-3AD203B41FA5}">
                      <a16:colId xmlns:a16="http://schemas.microsoft.com/office/drawing/2014/main" val="3750787899"/>
                    </a:ext>
                  </a:extLst>
                </a:gridCol>
                <a:gridCol w="1580066">
                  <a:extLst>
                    <a:ext uri="{9D8B030D-6E8A-4147-A177-3AD203B41FA5}">
                      <a16:colId xmlns:a16="http://schemas.microsoft.com/office/drawing/2014/main" val="4188064706"/>
                    </a:ext>
                  </a:extLst>
                </a:gridCol>
                <a:gridCol w="1073635">
                  <a:extLst>
                    <a:ext uri="{9D8B030D-6E8A-4147-A177-3AD203B41FA5}">
                      <a16:colId xmlns:a16="http://schemas.microsoft.com/office/drawing/2014/main" val="856559662"/>
                    </a:ext>
                  </a:extLst>
                </a:gridCol>
              </a:tblGrid>
              <a:tr h="869036">
                <a:tc>
                  <a:txBody>
                    <a:bodyPr/>
                    <a:lstStyle/>
                    <a:p>
                      <a:pPr algn="l" fontAlgn="ctr">
                        <a:spcBef>
                          <a:spcPts val="0"/>
                        </a:spcBef>
                        <a:spcAft>
                          <a:spcPts val="0"/>
                        </a:spcAft>
                      </a:pPr>
                      <a:r>
                        <a:rPr lang="en-US" sz="2400" b="0" i="0" u="none" strike="noStrike">
                          <a:effectLst/>
                          <a:latin typeface="Arial" panose="020B0604020202020204" pitchFamily="34" charset="0"/>
                        </a:rPr>
                        <a:t>region</a:t>
                      </a:r>
                    </a:p>
                    <a:p>
                      <a:pPr algn="l" fontAlgn="ctr">
                        <a:spcBef>
                          <a:spcPts val="0"/>
                        </a:spcBef>
                        <a:spcAft>
                          <a:spcPts val="0"/>
                        </a:spcAft>
                      </a:pPr>
                      <a:r>
                        <a:rPr lang="en-US" sz="2400" b="0" i="0" u="none" strike="noStrike">
                          <a:effectLst/>
                          <a:latin typeface="Arial" panose="020B0604020202020204" pitchFamily="34" charset="0"/>
                        </a:rPr>
                        <a:t>&lt;chr&gt;</a:t>
                      </a:r>
                    </a:p>
                  </a:txBody>
                  <a:tcPr marL="60772" marR="60772" marT="60772" marB="303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2400" b="0" i="0" u="none" strike="noStrike">
                          <a:effectLst/>
                          <a:latin typeface="Arial" panose="020B0604020202020204" pitchFamily="34" charset="0"/>
                        </a:rPr>
                        <a:t>price</a:t>
                      </a:r>
                    </a:p>
                    <a:p>
                      <a:pPr algn="r" fontAlgn="ctr">
                        <a:spcBef>
                          <a:spcPts val="0"/>
                        </a:spcBef>
                        <a:spcAft>
                          <a:spcPts val="0"/>
                        </a:spcAft>
                      </a:pPr>
                      <a:r>
                        <a:rPr lang="en-US" sz="2400" b="0" i="0" u="none" strike="noStrike">
                          <a:effectLst/>
                          <a:latin typeface="Arial" panose="020B0604020202020204" pitchFamily="34" charset="0"/>
                        </a:rPr>
                        <a:t>&lt;int&gt;</a:t>
                      </a:r>
                    </a:p>
                  </a:txBody>
                  <a:tcPr marL="60772" marR="60772" marT="60772" marB="303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2400" b="0" i="0" u="none" strike="noStrike">
                          <a:effectLst/>
                          <a:latin typeface="Arial" panose="020B0604020202020204" pitchFamily="34" charset="0"/>
                        </a:rPr>
                        <a:t>year</a:t>
                      </a:r>
                    </a:p>
                    <a:p>
                      <a:pPr algn="r" fontAlgn="ctr">
                        <a:spcBef>
                          <a:spcPts val="0"/>
                        </a:spcBef>
                        <a:spcAft>
                          <a:spcPts val="0"/>
                        </a:spcAft>
                      </a:pPr>
                      <a:r>
                        <a:rPr lang="en-US" sz="2400" b="0" i="0" u="none" strike="noStrike">
                          <a:effectLst/>
                          <a:latin typeface="Arial" panose="020B0604020202020204" pitchFamily="34" charset="0"/>
                        </a:rPr>
                        <a:t>&lt;int&gt;</a:t>
                      </a:r>
                    </a:p>
                  </a:txBody>
                  <a:tcPr marL="60772" marR="60772" marT="60772" marB="303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2400" b="0" i="0" u="none" strike="noStrike">
                          <a:effectLst/>
                          <a:latin typeface="Arial" panose="020B0604020202020204" pitchFamily="34" charset="0"/>
                        </a:rPr>
                        <a:t>manufacturer</a:t>
                      </a:r>
                    </a:p>
                    <a:p>
                      <a:pPr algn="l" fontAlgn="ctr">
                        <a:spcBef>
                          <a:spcPts val="0"/>
                        </a:spcBef>
                        <a:spcAft>
                          <a:spcPts val="0"/>
                        </a:spcAft>
                      </a:pPr>
                      <a:r>
                        <a:rPr lang="en-US" sz="2400" b="0" i="0" u="none" strike="noStrike">
                          <a:effectLst/>
                          <a:latin typeface="Arial" panose="020B0604020202020204" pitchFamily="34" charset="0"/>
                        </a:rPr>
                        <a:t>&lt;chr&gt;</a:t>
                      </a:r>
                    </a:p>
                  </a:txBody>
                  <a:tcPr marL="60772" marR="60772" marT="60772" marB="303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2400" b="0" i="0" u="none" strike="noStrike">
                          <a:effectLst/>
                          <a:latin typeface="Arial" panose="020B0604020202020204" pitchFamily="34" charset="0"/>
                        </a:rPr>
                        <a:t>condition</a:t>
                      </a:r>
                    </a:p>
                    <a:p>
                      <a:pPr algn="l" fontAlgn="ctr">
                        <a:spcBef>
                          <a:spcPts val="0"/>
                        </a:spcBef>
                        <a:spcAft>
                          <a:spcPts val="0"/>
                        </a:spcAft>
                      </a:pPr>
                      <a:r>
                        <a:rPr lang="en-US" sz="2400" b="0" i="0" u="none" strike="noStrike">
                          <a:effectLst/>
                          <a:latin typeface="Arial" panose="020B0604020202020204" pitchFamily="34" charset="0"/>
                        </a:rPr>
                        <a:t>&lt;chr&gt;</a:t>
                      </a:r>
                    </a:p>
                  </a:txBody>
                  <a:tcPr marL="60772" marR="60772" marT="60772" marB="303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2400" b="0" i="0" u="none" strike="noStrike">
                          <a:effectLst/>
                          <a:latin typeface="Arial" panose="020B0604020202020204" pitchFamily="34" charset="0"/>
                        </a:rPr>
                        <a:t>odometer</a:t>
                      </a:r>
                    </a:p>
                    <a:p>
                      <a:pPr algn="r" fontAlgn="ctr">
                        <a:spcBef>
                          <a:spcPts val="0"/>
                        </a:spcBef>
                        <a:spcAft>
                          <a:spcPts val="0"/>
                        </a:spcAft>
                      </a:pPr>
                      <a:r>
                        <a:rPr lang="en-US" sz="2400" b="0" i="0" u="none" strike="noStrike">
                          <a:effectLst/>
                          <a:latin typeface="Arial" panose="020B0604020202020204" pitchFamily="34" charset="0"/>
                        </a:rPr>
                        <a:t>&lt;int&gt;</a:t>
                      </a:r>
                    </a:p>
                  </a:txBody>
                  <a:tcPr marL="60772" marR="60772" marT="60772" marB="303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2400" b="0" i="0" u="none" strike="noStrike">
                          <a:effectLst/>
                          <a:latin typeface="Arial" panose="020B0604020202020204" pitchFamily="34" charset="0"/>
                        </a:rPr>
                        <a:t>fuel</a:t>
                      </a:r>
                    </a:p>
                    <a:p>
                      <a:pPr algn="l" fontAlgn="ctr">
                        <a:spcBef>
                          <a:spcPts val="0"/>
                        </a:spcBef>
                        <a:spcAft>
                          <a:spcPts val="0"/>
                        </a:spcAft>
                      </a:pPr>
                      <a:r>
                        <a:rPr lang="en-US" sz="2400" b="0" i="0" u="none" strike="noStrike">
                          <a:effectLst/>
                          <a:latin typeface="Arial" panose="020B0604020202020204" pitchFamily="34" charset="0"/>
                        </a:rPr>
                        <a:t>&lt;chr&gt;</a:t>
                      </a:r>
                    </a:p>
                  </a:txBody>
                  <a:tcPr marL="60772" marR="60772" marT="60772" marB="303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277656"/>
                  </a:ext>
                </a:extLst>
              </a:tr>
              <a:tr h="291705">
                <a:tc>
                  <a:txBody>
                    <a:bodyPr/>
                    <a:lstStyle/>
                    <a:p>
                      <a:pPr algn="l" fontAlgn="ctr">
                        <a:spcBef>
                          <a:spcPts val="0"/>
                        </a:spcBef>
                        <a:spcAft>
                          <a:spcPts val="0"/>
                        </a:spcAft>
                      </a:pPr>
                      <a:r>
                        <a:rPr lang="en-US" sz="1300" b="0" i="0" u="none" strike="noStrike">
                          <a:effectLst/>
                          <a:latin typeface="Arial" panose="020B0604020202020204" pitchFamily="34" charset="0"/>
                        </a:rPr>
                        <a:t>salt lake city</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46463</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2015</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gmc</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excellent</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7554</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gas</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9161626"/>
                  </a:ext>
                </a:extLst>
              </a:tr>
              <a:tr h="291705">
                <a:tc>
                  <a:txBody>
                    <a:bodyPr/>
                    <a:lstStyle/>
                    <a:p>
                      <a:pPr algn="l" fontAlgn="ctr">
                        <a:spcBef>
                          <a:spcPts val="0"/>
                        </a:spcBef>
                        <a:spcAft>
                          <a:spcPts val="0"/>
                        </a:spcAft>
                      </a:pPr>
                      <a:r>
                        <a:rPr lang="en-US" sz="1300" b="0" i="0" u="none" strike="noStrike">
                          <a:effectLst/>
                          <a:latin typeface="Arial" panose="020B0604020202020204" pitchFamily="34" charset="0"/>
                        </a:rPr>
                        <a:t>charlottesville</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49100</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2019</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mercedes-benz</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excellent</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8859</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gas</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875127"/>
                  </a:ext>
                </a:extLst>
              </a:tr>
              <a:tr h="291705">
                <a:tc>
                  <a:txBody>
                    <a:bodyPr/>
                    <a:lstStyle/>
                    <a:p>
                      <a:pPr algn="l" fontAlgn="ctr">
                        <a:spcBef>
                          <a:spcPts val="0"/>
                        </a:spcBef>
                        <a:spcAft>
                          <a:spcPts val="0"/>
                        </a:spcAft>
                      </a:pPr>
                      <a:r>
                        <a:rPr lang="en-US" sz="1300" b="0" i="0" u="none" strike="noStrike">
                          <a:effectLst/>
                          <a:latin typeface="Arial" panose="020B0604020202020204" pitchFamily="34" charset="0"/>
                        </a:rPr>
                        <a:t>new river valley</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41850</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2019</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mercedes-benz</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excellent</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8902</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gas</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091126"/>
                  </a:ext>
                </a:extLst>
              </a:tr>
              <a:tr h="291705">
                <a:tc>
                  <a:txBody>
                    <a:bodyPr/>
                    <a:lstStyle/>
                    <a:p>
                      <a:pPr algn="l" fontAlgn="ctr">
                        <a:spcBef>
                          <a:spcPts val="0"/>
                        </a:spcBef>
                        <a:spcAft>
                          <a:spcPts val="0"/>
                        </a:spcAft>
                      </a:pPr>
                      <a:r>
                        <a:rPr lang="en-US" sz="1300" b="0" i="0" u="none" strike="noStrike">
                          <a:effectLst/>
                          <a:latin typeface="Arial" panose="020B0604020202020204" pitchFamily="34" charset="0"/>
                        </a:rPr>
                        <a:t>richmond</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49100</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2019</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mercedes-benz</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excellent</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8859</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gas</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922278"/>
                  </a:ext>
                </a:extLst>
              </a:tr>
              <a:tr h="291705">
                <a:tc>
                  <a:txBody>
                    <a:bodyPr/>
                    <a:lstStyle/>
                    <a:p>
                      <a:pPr algn="l" fontAlgn="ctr">
                        <a:spcBef>
                          <a:spcPts val="0"/>
                        </a:spcBef>
                        <a:spcAft>
                          <a:spcPts val="0"/>
                        </a:spcAft>
                      </a:pPr>
                      <a:r>
                        <a:rPr lang="en-US" sz="1300" b="0" i="0" u="none" strike="noStrike">
                          <a:effectLst/>
                          <a:latin typeface="Arial" panose="020B0604020202020204" pitchFamily="34" charset="0"/>
                        </a:rPr>
                        <a:t>winchester</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3995</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2010</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mazda</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excellent</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168</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gas</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488783"/>
                  </a:ext>
                </a:extLst>
              </a:tr>
              <a:tr h="291705">
                <a:tc>
                  <a:txBody>
                    <a:bodyPr/>
                    <a:lstStyle/>
                    <a:p>
                      <a:pPr algn="l" fontAlgn="ctr">
                        <a:spcBef>
                          <a:spcPts val="0"/>
                        </a:spcBef>
                        <a:spcAft>
                          <a:spcPts val="0"/>
                        </a:spcAft>
                      </a:pPr>
                      <a:r>
                        <a:rPr lang="en-US" sz="1300" b="0" i="0" u="none" strike="noStrike">
                          <a:effectLst/>
                          <a:latin typeface="Arial" panose="020B0604020202020204" pitchFamily="34" charset="0"/>
                        </a:rPr>
                        <a:t>winchester</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4200</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2007</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infiniti</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excellent</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185</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gas</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09301"/>
                  </a:ext>
                </a:extLst>
              </a:tr>
              <a:tr h="291705">
                <a:tc>
                  <a:txBody>
                    <a:bodyPr/>
                    <a:lstStyle/>
                    <a:p>
                      <a:pPr algn="l" fontAlgn="ctr">
                        <a:spcBef>
                          <a:spcPts val="0"/>
                        </a:spcBef>
                        <a:spcAft>
                          <a:spcPts val="0"/>
                        </a:spcAft>
                      </a:pPr>
                      <a:r>
                        <a:rPr lang="en-US" sz="1300" b="0" i="0" u="none" strike="noStrike">
                          <a:effectLst/>
                          <a:latin typeface="Arial" panose="020B0604020202020204" pitchFamily="34" charset="0"/>
                        </a:rPr>
                        <a:t>seattle-tacoma</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16995</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2015</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ford</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excellent</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75</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gas</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4183198"/>
                  </a:ext>
                </a:extLst>
              </a:tr>
              <a:tr h="291705">
                <a:tc>
                  <a:txBody>
                    <a:bodyPr/>
                    <a:lstStyle/>
                    <a:p>
                      <a:pPr algn="l" fontAlgn="ctr">
                        <a:spcBef>
                          <a:spcPts val="0"/>
                        </a:spcBef>
                        <a:spcAft>
                          <a:spcPts val="0"/>
                        </a:spcAft>
                      </a:pPr>
                      <a:r>
                        <a:rPr lang="en-US" sz="1300" b="0" i="0" u="none" strike="noStrike">
                          <a:effectLst/>
                          <a:latin typeface="Arial" panose="020B0604020202020204" pitchFamily="34" charset="0"/>
                        </a:rPr>
                        <a:t>seattle-tacoma</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13500</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2013</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ford</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excellent</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129</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gas</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58061"/>
                  </a:ext>
                </a:extLst>
              </a:tr>
              <a:tr h="291705">
                <a:tc>
                  <a:txBody>
                    <a:bodyPr/>
                    <a:lstStyle/>
                    <a:p>
                      <a:pPr algn="l" fontAlgn="ctr">
                        <a:spcBef>
                          <a:spcPts val="0"/>
                        </a:spcBef>
                        <a:spcAft>
                          <a:spcPts val="0"/>
                        </a:spcAft>
                      </a:pPr>
                      <a:r>
                        <a:rPr lang="en-US" sz="1300" b="0" i="0" u="none" strike="noStrike">
                          <a:effectLst/>
                          <a:latin typeface="Arial" panose="020B0604020202020204" pitchFamily="34" charset="0"/>
                        </a:rPr>
                        <a:t>milwaukee</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4800</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2005</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chevrolet</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excellent</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175</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gas</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558061"/>
                  </a:ext>
                </a:extLst>
              </a:tr>
              <a:tr h="291705">
                <a:tc>
                  <a:txBody>
                    <a:bodyPr/>
                    <a:lstStyle/>
                    <a:p>
                      <a:pPr algn="l" fontAlgn="ctr">
                        <a:spcBef>
                          <a:spcPts val="0"/>
                        </a:spcBef>
                        <a:spcAft>
                          <a:spcPts val="0"/>
                        </a:spcAft>
                      </a:pPr>
                      <a:r>
                        <a:rPr lang="en-US" sz="1300" b="0" i="0" u="none" strike="noStrike">
                          <a:effectLst/>
                          <a:latin typeface="Arial" panose="020B0604020202020204" pitchFamily="34" charset="0"/>
                        </a:rPr>
                        <a:t>wyoming</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50004</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2019</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mercedes-benz</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a:effectLst/>
                          <a:latin typeface="Arial" panose="020B0604020202020204" pitchFamily="34" charset="0"/>
                        </a:rPr>
                        <a:t>excellent</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spcBef>
                          <a:spcPts val="0"/>
                        </a:spcBef>
                        <a:spcAft>
                          <a:spcPts val="0"/>
                        </a:spcAft>
                      </a:pPr>
                      <a:r>
                        <a:rPr lang="en-US" sz="1300" b="0" i="0" u="none" strike="noStrike">
                          <a:effectLst/>
                          <a:latin typeface="Arial" panose="020B0604020202020204" pitchFamily="34" charset="0"/>
                        </a:rPr>
                        <a:t>8598</a:t>
                      </a:r>
                      <a:endParaRPr lang="en-US" sz="2400" b="0" i="0" u="none" strike="noStrike">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300" b="0" i="0" u="none" strike="noStrike" dirty="0">
                          <a:effectLst/>
                          <a:latin typeface="Arial" panose="020B0604020202020204" pitchFamily="34" charset="0"/>
                        </a:rPr>
                        <a:t>gas</a:t>
                      </a:r>
                      <a:endParaRPr lang="en-US" sz="2400" b="0" i="0" u="none" strike="noStrike" dirty="0">
                        <a:effectLst/>
                        <a:latin typeface="Arial" panose="020B0604020202020204" pitchFamily="34" charset="0"/>
                      </a:endParaRPr>
                    </a:p>
                  </a:txBody>
                  <a:tcPr marL="60772" marR="60772" marT="20257" marB="20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6762733"/>
                  </a:ext>
                </a:extLst>
              </a:tr>
            </a:tbl>
          </a:graphicData>
        </a:graphic>
      </p:graphicFrame>
      <p:sp>
        <p:nvSpPr>
          <p:cNvPr id="7" name="Rectangle 1">
            <a:extLst>
              <a:ext uri="{FF2B5EF4-FFF2-40B4-BE49-F238E27FC236}">
                <a16:creationId xmlns:a16="http://schemas.microsoft.com/office/drawing/2014/main" id="{0676412A-9879-4E1E-BAB5-339C40A536B1}"/>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Lucida Console" panose="020B0609040504020204" pitchFamily="49" charset="0"/>
              </a:rPr>
              <a:t>23891.8333333333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723425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4C2B9C-A0DC-4A5A-98A3-F7A7E086BB73}"/>
              </a:ext>
            </a:extLst>
          </p:cNvPr>
          <p:cNvSpPr txBox="1">
            <a:spLocks/>
          </p:cNvSpPr>
          <p:nvPr/>
        </p:nvSpPr>
        <p:spPr>
          <a:xfrm>
            <a:off x="1097280" y="286604"/>
            <a:ext cx="10058400" cy="716574"/>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a:lstStyle>
          <a:p>
            <a:r>
              <a:rPr lang="en-US" sz="3200" b="1" dirty="0">
                <a:latin typeface="Arial Black" panose="020B0A04020102020204" pitchFamily="34" charset="0"/>
              </a:rPr>
              <a:t>Car listings with outlier mileage/odometer values</a:t>
            </a:r>
          </a:p>
        </p:txBody>
      </p:sp>
      <p:graphicFrame>
        <p:nvGraphicFramePr>
          <p:cNvPr id="5" name="Content Placeholder 3">
            <a:extLst>
              <a:ext uri="{FF2B5EF4-FFF2-40B4-BE49-F238E27FC236}">
                <a16:creationId xmlns:a16="http://schemas.microsoft.com/office/drawing/2014/main" id="{120B3AB6-4297-4ED3-B7E6-9ECE632180B8}"/>
              </a:ext>
            </a:extLst>
          </p:cNvPr>
          <p:cNvGraphicFramePr>
            <a:graphicFrameLocks/>
          </p:cNvGraphicFramePr>
          <p:nvPr>
            <p:extLst>
              <p:ext uri="{D42A27DB-BD31-4B8C-83A1-F6EECF244321}">
                <p14:modId xmlns:p14="http://schemas.microsoft.com/office/powerpoint/2010/main" val="4088979105"/>
              </p:ext>
            </p:extLst>
          </p:nvPr>
        </p:nvGraphicFramePr>
        <p:xfrm>
          <a:off x="1038687" y="807868"/>
          <a:ext cx="9894489" cy="4304279"/>
        </p:xfrm>
        <a:graphic>
          <a:graphicData uri="http://schemas.openxmlformats.org/drawingml/2006/table">
            <a:tbl>
              <a:tblPr firstRow="1" bandRow="1"/>
              <a:tblGrid>
                <a:gridCol w="1901437">
                  <a:extLst>
                    <a:ext uri="{9D8B030D-6E8A-4147-A177-3AD203B41FA5}">
                      <a16:colId xmlns:a16="http://schemas.microsoft.com/office/drawing/2014/main" val="1121997704"/>
                    </a:ext>
                  </a:extLst>
                </a:gridCol>
                <a:gridCol w="1556149">
                  <a:extLst>
                    <a:ext uri="{9D8B030D-6E8A-4147-A177-3AD203B41FA5}">
                      <a16:colId xmlns:a16="http://schemas.microsoft.com/office/drawing/2014/main" val="1063589051"/>
                    </a:ext>
                  </a:extLst>
                </a:gridCol>
                <a:gridCol w="2753731">
                  <a:extLst>
                    <a:ext uri="{9D8B030D-6E8A-4147-A177-3AD203B41FA5}">
                      <a16:colId xmlns:a16="http://schemas.microsoft.com/office/drawing/2014/main" val="558085130"/>
                    </a:ext>
                  </a:extLst>
                </a:gridCol>
                <a:gridCol w="2079923">
                  <a:extLst>
                    <a:ext uri="{9D8B030D-6E8A-4147-A177-3AD203B41FA5}">
                      <a16:colId xmlns:a16="http://schemas.microsoft.com/office/drawing/2014/main" val="1029083640"/>
                    </a:ext>
                  </a:extLst>
                </a:gridCol>
                <a:gridCol w="1603249">
                  <a:extLst>
                    <a:ext uri="{9D8B030D-6E8A-4147-A177-3AD203B41FA5}">
                      <a16:colId xmlns:a16="http://schemas.microsoft.com/office/drawing/2014/main" val="3380917107"/>
                    </a:ext>
                  </a:extLst>
                </a:gridCol>
              </a:tblGrid>
              <a:tr h="889175">
                <a:tc>
                  <a:txBody>
                    <a:bodyPr/>
                    <a:lstStyle/>
                    <a:p>
                      <a:pPr algn="l" fontAlgn="ctr">
                        <a:spcBef>
                          <a:spcPts val="0"/>
                        </a:spcBef>
                        <a:spcAft>
                          <a:spcPts val="0"/>
                        </a:spcAft>
                      </a:pPr>
                      <a:r>
                        <a:rPr lang="en-US" sz="1200" b="1" i="0" u="none" strike="noStrike" dirty="0">
                          <a:effectLst/>
                          <a:latin typeface="Arial" panose="020B0604020202020204" pitchFamily="34" charset="0"/>
                          <a:cs typeface="Arial" panose="020B0604020202020204" pitchFamily="34" charset="0"/>
                        </a:rPr>
                        <a:t>region</a:t>
                      </a:r>
                    </a:p>
                    <a:p>
                      <a:pPr algn="l" fontAlgn="ctr">
                        <a:spcBef>
                          <a:spcPts val="0"/>
                        </a:spcBef>
                        <a:spcAft>
                          <a:spcPts val="0"/>
                        </a:spcAft>
                      </a:pPr>
                      <a:r>
                        <a:rPr lang="en-US" sz="1200" b="1" i="0" u="none" strike="noStrike" dirty="0">
                          <a:effectLst/>
                          <a:latin typeface="Arial" panose="020B0604020202020204" pitchFamily="34" charset="0"/>
                          <a:cs typeface="Arial" panose="020B0604020202020204" pitchFamily="34" charset="0"/>
                        </a:rPr>
                        <a:t>&lt;</a:t>
                      </a:r>
                      <a:r>
                        <a:rPr lang="en-US" sz="1200" b="1" i="0" u="none" strike="noStrike" dirty="0" err="1">
                          <a:effectLst/>
                          <a:latin typeface="Arial" panose="020B0604020202020204" pitchFamily="34" charset="0"/>
                          <a:cs typeface="Arial" panose="020B0604020202020204" pitchFamily="34" charset="0"/>
                        </a:rPr>
                        <a:t>chr</a:t>
                      </a:r>
                      <a:r>
                        <a:rPr lang="en-US" sz="1200" b="1" i="0" u="none" strike="noStrike" dirty="0">
                          <a:effectLst/>
                          <a:latin typeface="Arial" panose="020B0604020202020204" pitchFamily="34" charset="0"/>
                          <a:cs typeface="Arial" panose="020B0604020202020204" pitchFamily="34" charset="0"/>
                        </a:rPr>
                        <a:t>&gt;</a:t>
                      </a:r>
                    </a:p>
                  </a:txBody>
                  <a:tcPr marL="62766" marR="62766" marT="62766" marB="31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year</a:t>
                      </a:r>
                    </a:p>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&lt;int&gt;</a:t>
                      </a:r>
                    </a:p>
                  </a:txBody>
                  <a:tcPr marL="62766" marR="62766" marT="62766" marB="31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manufacturer</a:t>
                      </a:r>
                    </a:p>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&lt;chr&gt;</a:t>
                      </a:r>
                      <a:endParaRPr lang="en-US" sz="1200" b="1" i="0" u="none" strike="noStrike" dirty="0">
                        <a:effectLst/>
                        <a:latin typeface="Arial" panose="020B0604020202020204" pitchFamily="34" charset="0"/>
                        <a:cs typeface="Arial" panose="020B0604020202020204" pitchFamily="34" charset="0"/>
                      </a:endParaRPr>
                    </a:p>
                  </a:txBody>
                  <a:tcPr marL="62766" marR="62766" marT="62766" marB="31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odometer</a:t>
                      </a:r>
                    </a:p>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&lt;int&gt;</a:t>
                      </a:r>
                    </a:p>
                  </a:txBody>
                  <a:tcPr marL="62766" marR="62766" marT="62766" marB="31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price</a:t>
                      </a:r>
                    </a:p>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&lt;int&gt;</a:t>
                      </a:r>
                    </a:p>
                  </a:txBody>
                  <a:tcPr marL="62766" marR="62766" marT="62766" marB="31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55840453"/>
                  </a:ext>
                </a:extLst>
              </a:tr>
              <a:tr h="284592">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st george</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2012</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ram</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314464</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25495</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43477649"/>
                  </a:ext>
                </a:extLst>
              </a:tr>
              <a:tr h="284592">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vermont</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dirty="0">
                          <a:effectLst/>
                          <a:latin typeface="Arial" panose="020B0604020202020204" pitchFamily="34" charset="0"/>
                          <a:cs typeface="Arial" panose="020B0604020202020204" pitchFamily="34" charset="0"/>
                        </a:rPr>
                        <a:t>2008</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mazda</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1350000</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2900</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66831402"/>
                  </a:ext>
                </a:extLst>
              </a:tr>
              <a:tr h="284592">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danville</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2001</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ford</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264000</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4900</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78834688"/>
                  </a:ext>
                </a:extLst>
              </a:tr>
              <a:tr h="284592">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jacksonville</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2002</a:t>
                      </a:r>
                      <a:endParaRPr lang="en-US" sz="1200" b="1" i="0" u="none" strike="noStrike" dirty="0">
                        <a:effectLst/>
                        <a:latin typeface="Arial" panose="020B0604020202020204" pitchFamily="34" charset="0"/>
                        <a:cs typeface="Arial" panose="020B0604020202020204" pitchFamily="34" charset="0"/>
                      </a:endParaRP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toyota</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313000</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4000</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98250130"/>
                  </a:ext>
                </a:extLst>
              </a:tr>
              <a:tr h="284592">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SF bay area</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2006</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ram</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329000</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11000</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72661868"/>
                  </a:ext>
                </a:extLst>
              </a:tr>
              <a:tr h="284592">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north dakota</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2005</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chevrolet</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dirty="0">
                          <a:effectLst/>
                          <a:latin typeface="Arial" panose="020B0604020202020204" pitchFamily="34" charset="0"/>
                          <a:cs typeface="Arial" panose="020B0604020202020204" pitchFamily="34" charset="0"/>
                        </a:rPr>
                        <a:t>263455</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17500</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9184055"/>
                  </a:ext>
                </a:extLst>
              </a:tr>
              <a:tr h="284592">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oklahoma city</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2009</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toyota</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331000</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2000</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5075053"/>
                  </a:ext>
                </a:extLst>
              </a:tr>
              <a:tr h="284592">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columbia</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1999</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ford</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276789</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12852</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69420900"/>
                  </a:ext>
                </a:extLst>
              </a:tr>
              <a:tr h="284592">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columbia</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1997</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honda</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276109</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2600</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66418149"/>
                  </a:ext>
                </a:extLst>
              </a:tr>
              <a:tr h="284592">
                <a:tc>
                  <a:txBody>
                    <a:bodyPr/>
                    <a:lstStyle/>
                    <a:p>
                      <a:pPr algn="l"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florence</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2017</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spcBef>
                          <a:spcPts val="0"/>
                        </a:spcBef>
                        <a:spcAft>
                          <a:spcPts val="0"/>
                        </a:spcAft>
                      </a:pPr>
                      <a:endParaRPr lang="en-US" sz="1200" b="1" i="0" u="none" strike="noStrike">
                        <a:effectLst/>
                        <a:latin typeface="Arial" panose="020B0604020202020204" pitchFamily="34" charset="0"/>
                        <a:cs typeface="Arial" panose="020B0604020202020204" pitchFamily="34" charset="0"/>
                      </a:endParaRP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361349</a:t>
                      </a: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ctr">
                        <a:spcBef>
                          <a:spcPts val="0"/>
                        </a:spcBef>
                        <a:spcAft>
                          <a:spcPts val="0"/>
                        </a:spcAft>
                      </a:pPr>
                      <a:r>
                        <a:rPr lang="en-US" sz="1200" b="1" i="0" u="none" strike="noStrike">
                          <a:effectLst/>
                          <a:latin typeface="Arial" panose="020B0604020202020204" pitchFamily="34" charset="0"/>
                          <a:cs typeface="Arial" panose="020B0604020202020204" pitchFamily="34" charset="0"/>
                        </a:rPr>
                        <a:t>74500</a:t>
                      </a:r>
                      <a:endParaRPr lang="en-US" sz="1200" b="1" i="0" u="none" strike="noStrike" dirty="0">
                        <a:effectLst/>
                        <a:latin typeface="Arial" panose="020B0604020202020204" pitchFamily="34" charset="0"/>
                        <a:cs typeface="Arial" panose="020B0604020202020204" pitchFamily="34" charset="0"/>
                      </a:endParaRPr>
                    </a:p>
                  </a:txBody>
                  <a:tcPr marL="62766" marR="62766" marT="20922" marB="209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44058743"/>
                  </a:ext>
                </a:extLst>
              </a:tr>
              <a:tr h="284592">
                <a:tc>
                  <a:txBody>
                    <a:bodyPr/>
                    <a:lstStyle/>
                    <a:p>
                      <a:pPr algn="l"/>
                      <a:r>
                        <a:rPr lang="en-US" sz="1200" b="1">
                          <a:effectLst/>
                          <a:latin typeface="Arial" panose="020B0604020202020204" pitchFamily="34" charset="0"/>
                          <a:cs typeface="Arial" panose="020B0604020202020204" pitchFamily="34" charset="0"/>
                        </a:rPr>
                        <a:t>south dakota</a:t>
                      </a:r>
                      <a:endParaRPr lang="en-US" sz="1200" b="1" dirty="0">
                        <a:effectLst/>
                        <a:latin typeface="Arial" panose="020B0604020202020204" pitchFamily="34" charset="0"/>
                        <a:cs typeface="Arial" panose="020B0604020202020204" pitchFamily="34" charset="0"/>
                      </a:endParaRP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1200" b="1">
                          <a:effectLst/>
                          <a:latin typeface="Arial" panose="020B0604020202020204" pitchFamily="34" charset="0"/>
                          <a:cs typeface="Arial" panose="020B0604020202020204" pitchFamily="34" charset="0"/>
                        </a:rPr>
                        <a:t>2012</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b="1">
                          <a:effectLst/>
                          <a:latin typeface="Arial" panose="020B0604020202020204" pitchFamily="34" charset="0"/>
                          <a:cs typeface="Arial" panose="020B0604020202020204" pitchFamily="34" charset="0"/>
                        </a:rPr>
                        <a:t>chevrolet</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1200" b="1">
                          <a:effectLst/>
                          <a:latin typeface="Arial" panose="020B0604020202020204" pitchFamily="34" charset="0"/>
                          <a:cs typeface="Arial" panose="020B0604020202020204" pitchFamily="34" charset="0"/>
                        </a:rPr>
                        <a:t>262016</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1200" b="1">
                          <a:effectLst/>
                          <a:latin typeface="Arial" panose="020B0604020202020204" pitchFamily="34" charset="0"/>
                          <a:cs typeface="Arial" panose="020B0604020202020204" pitchFamily="34" charset="0"/>
                        </a:rPr>
                        <a:t>7895</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63073658"/>
                  </a:ext>
                </a:extLst>
              </a:tr>
              <a:tr h="284592">
                <a:tc>
                  <a:txBody>
                    <a:bodyPr/>
                    <a:lstStyle/>
                    <a:p>
                      <a:pPr algn="l"/>
                      <a:r>
                        <a:rPr lang="en-US" sz="1200" b="1" dirty="0" err="1">
                          <a:effectLst/>
                          <a:latin typeface="Arial" panose="020B0604020202020204" pitchFamily="34" charset="0"/>
                          <a:cs typeface="Arial" panose="020B0604020202020204" pitchFamily="34" charset="0"/>
                        </a:rPr>
                        <a:t>austin</a:t>
                      </a:r>
                      <a:endParaRPr lang="en-US" sz="1200" b="1" dirty="0">
                        <a:effectLst/>
                        <a:latin typeface="Arial" panose="020B0604020202020204" pitchFamily="34" charset="0"/>
                        <a:cs typeface="Arial" panose="020B0604020202020204" pitchFamily="34" charset="0"/>
                      </a:endParaRP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1200" b="1">
                          <a:effectLst/>
                          <a:latin typeface="Arial" panose="020B0604020202020204" pitchFamily="34" charset="0"/>
                          <a:cs typeface="Arial" panose="020B0604020202020204" pitchFamily="34" charset="0"/>
                        </a:rPr>
                        <a:t>2003</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b="1">
                          <a:effectLst/>
                          <a:latin typeface="Arial" panose="020B0604020202020204" pitchFamily="34" charset="0"/>
                          <a:cs typeface="Arial" panose="020B0604020202020204" pitchFamily="34" charset="0"/>
                        </a:rPr>
                        <a:t>gmc</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1200" b="1">
                          <a:effectLst/>
                          <a:latin typeface="Arial" panose="020B0604020202020204" pitchFamily="34" charset="0"/>
                          <a:cs typeface="Arial" panose="020B0604020202020204" pitchFamily="34" charset="0"/>
                        </a:rPr>
                        <a:t>350000</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1200" b="1" dirty="0">
                          <a:effectLst/>
                          <a:latin typeface="Arial" panose="020B0604020202020204" pitchFamily="34" charset="0"/>
                          <a:cs typeface="Arial" panose="020B0604020202020204" pitchFamily="34" charset="0"/>
                        </a:rPr>
                        <a:t>750</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11269511"/>
                  </a:ext>
                </a:extLst>
              </a:tr>
            </a:tbl>
          </a:graphicData>
        </a:graphic>
      </p:graphicFrame>
      <p:sp>
        <p:nvSpPr>
          <p:cNvPr id="10" name="Rectangle 2">
            <a:extLst>
              <a:ext uri="{FF2B5EF4-FFF2-40B4-BE49-F238E27FC236}">
                <a16:creationId xmlns:a16="http://schemas.microsoft.com/office/drawing/2014/main" id="{6182B160-539E-4FA1-B684-0D2752512871}"/>
              </a:ext>
            </a:extLst>
          </p:cNvPr>
          <p:cNvSpPr>
            <a:spLocks noChangeArrowheads="1"/>
          </p:cNvSpPr>
          <p:nvPr/>
        </p:nvSpPr>
        <p:spPr bwMode="auto">
          <a:xfrm>
            <a:off x="683581" y="5451542"/>
            <a:ext cx="7936636"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Black" panose="020B0A04020102020204" pitchFamily="34" charset="0"/>
              </a:rPr>
              <a:t>Total number of listings with outlied mileage/odometer values : 12</a:t>
            </a:r>
            <a:endParaRPr kumimoji="0" lang="en-US" altLang="en-US" sz="1600" b="0" i="0" u="none" strike="noStrike" cap="none" normalizeH="0" baseline="0" dirty="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1889550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A13A38-9AAA-4C8F-8047-D5C5835A0019}"/>
              </a:ext>
            </a:extLst>
          </p:cNvPr>
          <p:cNvSpPr/>
          <p:nvPr/>
        </p:nvSpPr>
        <p:spPr>
          <a:xfrm>
            <a:off x="471194" y="687566"/>
            <a:ext cx="5851987" cy="369332"/>
          </a:xfrm>
          <a:prstGeom prst="rect">
            <a:avLst/>
          </a:prstGeom>
        </p:spPr>
        <p:txBody>
          <a:bodyPr wrap="none">
            <a:spAutoFit/>
          </a:bodyPr>
          <a:lstStyle/>
          <a:p>
            <a:r>
              <a:rPr lang="en-US" b="1" dirty="0"/>
              <a:t>The oldest and latest model car available in listing</a:t>
            </a:r>
            <a:endParaRPr lang="en-US" dirty="0"/>
          </a:p>
        </p:txBody>
      </p:sp>
      <p:graphicFrame>
        <p:nvGraphicFramePr>
          <p:cNvPr id="3" name="Content Placeholder 3">
            <a:extLst>
              <a:ext uri="{FF2B5EF4-FFF2-40B4-BE49-F238E27FC236}">
                <a16:creationId xmlns:a16="http://schemas.microsoft.com/office/drawing/2014/main" id="{EF6B24CA-1787-49C6-AFAF-C19CD014FC54}"/>
              </a:ext>
            </a:extLst>
          </p:cNvPr>
          <p:cNvGraphicFramePr>
            <a:graphicFrameLocks/>
          </p:cNvGraphicFramePr>
          <p:nvPr>
            <p:extLst>
              <p:ext uri="{D42A27DB-BD31-4B8C-83A1-F6EECF244321}">
                <p14:modId xmlns:p14="http://schemas.microsoft.com/office/powerpoint/2010/main" val="2081104528"/>
              </p:ext>
            </p:extLst>
          </p:nvPr>
        </p:nvGraphicFramePr>
        <p:xfrm>
          <a:off x="603683" y="1464815"/>
          <a:ext cx="8682360" cy="1313896"/>
        </p:xfrm>
        <a:graphic>
          <a:graphicData uri="http://schemas.openxmlformats.org/drawingml/2006/table">
            <a:tbl>
              <a:tblPr/>
              <a:tblGrid>
                <a:gridCol w="1240337">
                  <a:extLst>
                    <a:ext uri="{9D8B030D-6E8A-4147-A177-3AD203B41FA5}">
                      <a16:colId xmlns:a16="http://schemas.microsoft.com/office/drawing/2014/main" val="2710707455"/>
                    </a:ext>
                  </a:extLst>
                </a:gridCol>
                <a:gridCol w="1240337">
                  <a:extLst>
                    <a:ext uri="{9D8B030D-6E8A-4147-A177-3AD203B41FA5}">
                      <a16:colId xmlns:a16="http://schemas.microsoft.com/office/drawing/2014/main" val="3210006491"/>
                    </a:ext>
                  </a:extLst>
                </a:gridCol>
                <a:gridCol w="1240337">
                  <a:extLst>
                    <a:ext uri="{9D8B030D-6E8A-4147-A177-3AD203B41FA5}">
                      <a16:colId xmlns:a16="http://schemas.microsoft.com/office/drawing/2014/main" val="115244005"/>
                    </a:ext>
                  </a:extLst>
                </a:gridCol>
                <a:gridCol w="1678683">
                  <a:extLst>
                    <a:ext uri="{9D8B030D-6E8A-4147-A177-3AD203B41FA5}">
                      <a16:colId xmlns:a16="http://schemas.microsoft.com/office/drawing/2014/main" val="1541978621"/>
                    </a:ext>
                  </a:extLst>
                </a:gridCol>
                <a:gridCol w="1066218">
                  <a:extLst>
                    <a:ext uri="{9D8B030D-6E8A-4147-A177-3AD203B41FA5}">
                      <a16:colId xmlns:a16="http://schemas.microsoft.com/office/drawing/2014/main" val="647506439"/>
                    </a:ext>
                  </a:extLst>
                </a:gridCol>
                <a:gridCol w="703149">
                  <a:extLst>
                    <a:ext uri="{9D8B030D-6E8A-4147-A177-3AD203B41FA5}">
                      <a16:colId xmlns:a16="http://schemas.microsoft.com/office/drawing/2014/main" val="1791111081"/>
                    </a:ext>
                  </a:extLst>
                </a:gridCol>
                <a:gridCol w="1513299">
                  <a:extLst>
                    <a:ext uri="{9D8B030D-6E8A-4147-A177-3AD203B41FA5}">
                      <a16:colId xmlns:a16="http://schemas.microsoft.com/office/drawing/2014/main" val="3003181824"/>
                    </a:ext>
                  </a:extLst>
                </a:gridCol>
              </a:tblGrid>
              <a:tr h="1020438">
                <a:tc>
                  <a:txBody>
                    <a:bodyPr/>
                    <a:lstStyle/>
                    <a:p>
                      <a:pPr algn="l"/>
                      <a:r>
                        <a:rPr lang="en-US" sz="1400" b="1" dirty="0">
                          <a:effectLst/>
                        </a:rPr>
                        <a:t>region</a:t>
                      </a:r>
                    </a:p>
                    <a:p>
                      <a:pPr algn="l"/>
                      <a:r>
                        <a:rPr lang="en-US" sz="1400" b="1" dirty="0">
                          <a:effectLst/>
                        </a:rPr>
                        <a:t>&lt;</a:t>
                      </a:r>
                      <a:r>
                        <a:rPr lang="en-US" sz="1400" b="1" dirty="0" err="1">
                          <a:effectLst/>
                        </a:rPr>
                        <a:t>chr</a:t>
                      </a:r>
                      <a:r>
                        <a:rPr lang="en-US" sz="1400" b="1" dirty="0">
                          <a:effectLst/>
                        </a:rPr>
                        <a:t>&gt;</a:t>
                      </a:r>
                    </a:p>
                  </a:txBody>
                  <a:tcPr marL="45720" marR="4572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1400" b="1" dirty="0">
                          <a:effectLst/>
                        </a:rPr>
                        <a:t>price</a:t>
                      </a:r>
                    </a:p>
                    <a:p>
                      <a:pPr algn="r"/>
                      <a:r>
                        <a:rPr lang="en-US" sz="1400" b="1" dirty="0">
                          <a:effectLst/>
                        </a:rPr>
                        <a:t>&lt;int&gt;</a:t>
                      </a:r>
                    </a:p>
                  </a:txBody>
                  <a:tcPr marL="45720" marR="4572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1400" b="1">
                          <a:effectLst/>
                        </a:rPr>
                        <a:t>year</a:t>
                      </a:r>
                    </a:p>
                    <a:p>
                      <a:pPr algn="r"/>
                      <a:r>
                        <a:rPr lang="en-US" sz="1400" b="1">
                          <a:effectLst/>
                        </a:rPr>
                        <a:t>&lt;int&gt;</a:t>
                      </a:r>
                    </a:p>
                  </a:txBody>
                  <a:tcPr marL="45720" marR="4572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400" b="1" dirty="0">
                          <a:effectLst/>
                        </a:rPr>
                        <a:t>manufacturer</a:t>
                      </a:r>
                    </a:p>
                    <a:p>
                      <a:pPr algn="l"/>
                      <a:r>
                        <a:rPr lang="en-US" sz="1400" b="1" dirty="0">
                          <a:effectLst/>
                        </a:rPr>
                        <a:t>&lt;</a:t>
                      </a:r>
                      <a:r>
                        <a:rPr lang="en-US" sz="1400" b="1" dirty="0" err="1">
                          <a:effectLst/>
                        </a:rPr>
                        <a:t>chr</a:t>
                      </a:r>
                      <a:r>
                        <a:rPr lang="en-US" sz="1400" b="1" dirty="0">
                          <a:effectLst/>
                        </a:rPr>
                        <a:t>&gt;</a:t>
                      </a:r>
                    </a:p>
                  </a:txBody>
                  <a:tcPr marL="45720" marR="4572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1400" b="1" dirty="0">
                          <a:effectLst/>
                        </a:rPr>
                        <a:t>odometer</a:t>
                      </a:r>
                    </a:p>
                    <a:p>
                      <a:pPr algn="r"/>
                      <a:r>
                        <a:rPr lang="en-US" sz="1400" b="1" dirty="0">
                          <a:effectLst/>
                        </a:rPr>
                        <a:t>&lt;int&gt;</a:t>
                      </a:r>
                    </a:p>
                  </a:txBody>
                  <a:tcPr marL="45720" marR="4572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400" b="1" dirty="0">
                          <a:effectLst/>
                        </a:rPr>
                        <a:t>fuel</a:t>
                      </a:r>
                    </a:p>
                    <a:p>
                      <a:pPr algn="l"/>
                      <a:r>
                        <a:rPr lang="en-US" sz="1400" b="1" dirty="0">
                          <a:effectLst/>
                        </a:rPr>
                        <a:t>&lt;</a:t>
                      </a:r>
                      <a:r>
                        <a:rPr lang="en-US" sz="1400" b="1" dirty="0" err="1">
                          <a:effectLst/>
                        </a:rPr>
                        <a:t>chr</a:t>
                      </a:r>
                      <a:r>
                        <a:rPr lang="en-US" sz="1400" b="1" dirty="0">
                          <a:effectLst/>
                        </a:rPr>
                        <a:t>&gt;</a:t>
                      </a:r>
                    </a:p>
                  </a:txBody>
                  <a:tcPr marL="45720" marR="4572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400" b="1" dirty="0">
                          <a:effectLst/>
                        </a:rPr>
                        <a:t>transmission</a:t>
                      </a:r>
                    </a:p>
                    <a:p>
                      <a:pPr algn="l"/>
                      <a:r>
                        <a:rPr lang="en-US" sz="1400" b="1" dirty="0">
                          <a:effectLst/>
                        </a:rPr>
                        <a:t>&lt;</a:t>
                      </a:r>
                      <a:r>
                        <a:rPr lang="en-US" sz="1400" b="1" dirty="0" err="1">
                          <a:effectLst/>
                        </a:rPr>
                        <a:t>chr</a:t>
                      </a:r>
                      <a:r>
                        <a:rPr lang="en-US" sz="1400" b="1" dirty="0">
                          <a:effectLst/>
                        </a:rPr>
                        <a:t>&gt;</a:t>
                      </a:r>
                    </a:p>
                  </a:txBody>
                  <a:tcPr marL="45720" marR="4572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19323659"/>
                  </a:ext>
                </a:extLst>
              </a:tr>
              <a:tr h="293458">
                <a:tc>
                  <a:txBody>
                    <a:bodyPr/>
                    <a:lstStyle/>
                    <a:p>
                      <a:pPr algn="l"/>
                      <a:r>
                        <a:rPr lang="en-US" sz="1400" b="1">
                          <a:effectLst/>
                        </a:rPr>
                        <a:t>jacksonville</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1400" b="1">
                          <a:effectLst/>
                        </a:rPr>
                        <a:t>27950</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1400" b="1">
                          <a:effectLst/>
                        </a:rPr>
                        <a:t>1953</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400" b="1">
                          <a:effectLst/>
                        </a:rPr>
                        <a:t>ford</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1400" b="1">
                          <a:effectLst/>
                        </a:rPr>
                        <a:t>0</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400" b="1">
                          <a:effectLst/>
                        </a:rPr>
                        <a:t>gas</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400" b="1" dirty="0">
                          <a:effectLst/>
                        </a:rPr>
                        <a:t>manual</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10322125"/>
                  </a:ext>
                </a:extLst>
              </a:tr>
            </a:tbl>
          </a:graphicData>
        </a:graphic>
      </p:graphicFrame>
      <p:graphicFrame>
        <p:nvGraphicFramePr>
          <p:cNvPr id="4" name="Table 3">
            <a:extLst>
              <a:ext uri="{FF2B5EF4-FFF2-40B4-BE49-F238E27FC236}">
                <a16:creationId xmlns:a16="http://schemas.microsoft.com/office/drawing/2014/main" id="{4BC0D88A-966B-4BD0-BAC9-4684DB7C0446}"/>
              </a:ext>
            </a:extLst>
          </p:cNvPr>
          <p:cNvGraphicFramePr>
            <a:graphicFrameLocks noGrp="1"/>
          </p:cNvGraphicFramePr>
          <p:nvPr>
            <p:extLst>
              <p:ext uri="{D42A27DB-BD31-4B8C-83A1-F6EECF244321}">
                <p14:modId xmlns:p14="http://schemas.microsoft.com/office/powerpoint/2010/main" val="695275431"/>
              </p:ext>
            </p:extLst>
          </p:nvPr>
        </p:nvGraphicFramePr>
        <p:xfrm>
          <a:off x="603682" y="3331567"/>
          <a:ext cx="8682361" cy="1429589"/>
        </p:xfrm>
        <a:graphic>
          <a:graphicData uri="http://schemas.openxmlformats.org/drawingml/2006/table">
            <a:tbl>
              <a:tblPr>
                <a:effectLst/>
              </a:tblPr>
              <a:tblGrid>
                <a:gridCol w="1278384">
                  <a:extLst>
                    <a:ext uri="{9D8B030D-6E8A-4147-A177-3AD203B41FA5}">
                      <a16:colId xmlns:a16="http://schemas.microsoft.com/office/drawing/2014/main" val="1074610415"/>
                    </a:ext>
                  </a:extLst>
                </a:gridCol>
                <a:gridCol w="1202290">
                  <a:extLst>
                    <a:ext uri="{9D8B030D-6E8A-4147-A177-3AD203B41FA5}">
                      <a16:colId xmlns:a16="http://schemas.microsoft.com/office/drawing/2014/main" val="86049988"/>
                    </a:ext>
                  </a:extLst>
                </a:gridCol>
                <a:gridCol w="1240338">
                  <a:extLst>
                    <a:ext uri="{9D8B030D-6E8A-4147-A177-3AD203B41FA5}">
                      <a16:colId xmlns:a16="http://schemas.microsoft.com/office/drawing/2014/main" val="2581639456"/>
                    </a:ext>
                  </a:extLst>
                </a:gridCol>
                <a:gridCol w="1712122">
                  <a:extLst>
                    <a:ext uri="{9D8B030D-6E8A-4147-A177-3AD203B41FA5}">
                      <a16:colId xmlns:a16="http://schemas.microsoft.com/office/drawing/2014/main" val="577164968"/>
                    </a:ext>
                  </a:extLst>
                </a:gridCol>
                <a:gridCol w="1065320">
                  <a:extLst>
                    <a:ext uri="{9D8B030D-6E8A-4147-A177-3AD203B41FA5}">
                      <a16:colId xmlns:a16="http://schemas.microsoft.com/office/drawing/2014/main" val="4062059994"/>
                    </a:ext>
                  </a:extLst>
                </a:gridCol>
                <a:gridCol w="692458">
                  <a:extLst>
                    <a:ext uri="{9D8B030D-6E8A-4147-A177-3AD203B41FA5}">
                      <a16:colId xmlns:a16="http://schemas.microsoft.com/office/drawing/2014/main" val="2330131155"/>
                    </a:ext>
                  </a:extLst>
                </a:gridCol>
                <a:gridCol w="1491449">
                  <a:extLst>
                    <a:ext uri="{9D8B030D-6E8A-4147-A177-3AD203B41FA5}">
                      <a16:colId xmlns:a16="http://schemas.microsoft.com/office/drawing/2014/main" val="2065303274"/>
                    </a:ext>
                  </a:extLst>
                </a:gridCol>
              </a:tblGrid>
              <a:tr h="972389">
                <a:tc>
                  <a:txBody>
                    <a:bodyPr/>
                    <a:lstStyle/>
                    <a:p>
                      <a:pPr algn="l"/>
                      <a:r>
                        <a:rPr lang="en-US" sz="1400" b="1">
                          <a:effectLst/>
                        </a:rPr>
                        <a:t>region</a:t>
                      </a:r>
                    </a:p>
                    <a:p>
                      <a:pPr algn="l"/>
                      <a:r>
                        <a:rPr lang="en-US" sz="1400" b="1">
                          <a:effectLst/>
                        </a:rPr>
                        <a:t>&lt;chr&gt;</a:t>
                      </a:r>
                    </a:p>
                  </a:txBody>
                  <a:tcPr marL="45720" marR="4572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a:r>
                        <a:rPr lang="en-US" sz="1400" b="1" dirty="0">
                          <a:effectLst/>
                        </a:rPr>
                        <a:t>price</a:t>
                      </a:r>
                    </a:p>
                    <a:p>
                      <a:pPr algn="r"/>
                      <a:r>
                        <a:rPr lang="en-US" sz="1400" b="1" dirty="0">
                          <a:effectLst/>
                        </a:rPr>
                        <a:t>&lt;int&gt;</a:t>
                      </a:r>
                    </a:p>
                  </a:txBody>
                  <a:tcPr marL="45720" marR="4572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a:r>
                        <a:rPr lang="en-US" sz="1400" b="1" dirty="0">
                          <a:effectLst/>
                        </a:rPr>
                        <a:t>year</a:t>
                      </a:r>
                    </a:p>
                    <a:p>
                      <a:pPr algn="r"/>
                      <a:r>
                        <a:rPr lang="en-US" sz="1400" b="1" dirty="0">
                          <a:effectLst/>
                        </a:rPr>
                        <a:t>&lt;int&gt;</a:t>
                      </a:r>
                    </a:p>
                  </a:txBody>
                  <a:tcPr marL="45720" marR="4572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sz="1400" b="1" dirty="0">
                          <a:effectLst/>
                        </a:rPr>
                        <a:t>manufacturer</a:t>
                      </a:r>
                    </a:p>
                    <a:p>
                      <a:pPr algn="l"/>
                      <a:r>
                        <a:rPr lang="en-US" sz="1400" b="1" dirty="0">
                          <a:effectLst/>
                        </a:rPr>
                        <a:t>&lt;</a:t>
                      </a:r>
                      <a:r>
                        <a:rPr lang="en-US" sz="1400" b="1" dirty="0" err="1">
                          <a:effectLst/>
                        </a:rPr>
                        <a:t>chr</a:t>
                      </a:r>
                      <a:r>
                        <a:rPr lang="en-US" sz="1400" b="1" dirty="0">
                          <a:effectLst/>
                        </a:rPr>
                        <a:t>&gt;</a:t>
                      </a:r>
                    </a:p>
                  </a:txBody>
                  <a:tcPr marL="45720" marR="4572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a:r>
                        <a:rPr lang="en-US" sz="1400" b="1" dirty="0">
                          <a:effectLst/>
                        </a:rPr>
                        <a:t>odometer</a:t>
                      </a:r>
                    </a:p>
                    <a:p>
                      <a:pPr algn="r"/>
                      <a:r>
                        <a:rPr lang="en-US" sz="1400" b="1" dirty="0">
                          <a:effectLst/>
                        </a:rPr>
                        <a:t>&lt;int&gt;</a:t>
                      </a:r>
                    </a:p>
                  </a:txBody>
                  <a:tcPr marL="45720" marR="4572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sz="1400" b="1" dirty="0">
                          <a:effectLst/>
                        </a:rPr>
                        <a:t>fuel</a:t>
                      </a:r>
                    </a:p>
                    <a:p>
                      <a:pPr algn="l"/>
                      <a:r>
                        <a:rPr lang="en-US" sz="1400" b="1" dirty="0">
                          <a:effectLst/>
                        </a:rPr>
                        <a:t>&lt;</a:t>
                      </a:r>
                      <a:r>
                        <a:rPr lang="en-US" sz="1400" b="1" dirty="0" err="1">
                          <a:effectLst/>
                        </a:rPr>
                        <a:t>chr</a:t>
                      </a:r>
                      <a:r>
                        <a:rPr lang="en-US" sz="1400" b="1" dirty="0">
                          <a:effectLst/>
                        </a:rPr>
                        <a:t>&gt;</a:t>
                      </a:r>
                    </a:p>
                  </a:txBody>
                  <a:tcPr marL="45720" marR="4572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sz="1400" b="1" dirty="0">
                          <a:effectLst/>
                        </a:rPr>
                        <a:t>transmission</a:t>
                      </a:r>
                    </a:p>
                    <a:p>
                      <a:pPr algn="l"/>
                      <a:r>
                        <a:rPr lang="en-US" sz="1400" b="1" dirty="0">
                          <a:effectLst/>
                        </a:rPr>
                        <a:t>&lt;</a:t>
                      </a:r>
                      <a:r>
                        <a:rPr lang="en-US" sz="1400" b="1" dirty="0" err="1">
                          <a:effectLst/>
                        </a:rPr>
                        <a:t>chr</a:t>
                      </a:r>
                      <a:r>
                        <a:rPr lang="en-US" sz="1400" b="1" dirty="0">
                          <a:effectLst/>
                        </a:rPr>
                        <a:t>&gt;</a:t>
                      </a:r>
                    </a:p>
                  </a:txBody>
                  <a:tcPr marL="45720" marR="4572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4395867"/>
                  </a:ext>
                </a:extLst>
              </a:tr>
              <a:tr h="199464">
                <a:tc>
                  <a:txBody>
                    <a:bodyPr/>
                    <a:lstStyle/>
                    <a:p>
                      <a:pPr algn="l"/>
                      <a:r>
                        <a:rPr lang="en-US" sz="1400" b="1">
                          <a:effectLst/>
                        </a:rPr>
                        <a:t>seattle-tacoma</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a:r>
                        <a:rPr lang="en-US" sz="1400" b="1">
                          <a:effectLst/>
                        </a:rPr>
                        <a:t>57999</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a:r>
                        <a:rPr lang="en-US" sz="1400" b="1">
                          <a:effectLst/>
                        </a:rPr>
                        <a:t>2020</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sz="1400" b="1">
                          <a:effectLst/>
                        </a:rPr>
                        <a:t>jeep</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a:r>
                        <a:rPr lang="en-US" sz="1400" b="1">
                          <a:effectLst/>
                        </a:rPr>
                        <a:t>3623</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sz="1400" b="1">
                          <a:effectLst/>
                        </a:rPr>
                        <a:t>gas</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sz="1400" b="1" dirty="0">
                          <a:effectLst/>
                        </a:rPr>
                        <a:t>automatic</a:t>
                      </a:r>
                    </a:p>
                  </a:txBody>
                  <a:tcPr marL="45720" marR="4572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28624714"/>
                  </a:ext>
                </a:extLst>
              </a:tr>
            </a:tbl>
          </a:graphicData>
        </a:graphic>
      </p:graphicFrame>
    </p:spTree>
    <p:extLst>
      <p:ext uri="{BB962C8B-B14F-4D97-AF65-F5344CB8AC3E}">
        <p14:creationId xmlns:p14="http://schemas.microsoft.com/office/powerpoint/2010/main" val="926886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BC2244-F888-4304-8E87-DD1F049597F9}"/>
              </a:ext>
            </a:extLst>
          </p:cNvPr>
          <p:cNvPicPr>
            <a:picLocks noChangeAspect="1"/>
          </p:cNvPicPr>
          <p:nvPr/>
        </p:nvPicPr>
        <p:blipFill>
          <a:blip r:embed="rId2"/>
          <a:stretch>
            <a:fillRect/>
          </a:stretch>
        </p:blipFill>
        <p:spPr>
          <a:xfrm>
            <a:off x="1824559" y="587139"/>
            <a:ext cx="8542882" cy="5275229"/>
          </a:xfrm>
          <a:prstGeom prst="rect">
            <a:avLst/>
          </a:prstGeom>
        </p:spPr>
      </p:pic>
    </p:spTree>
    <p:extLst>
      <p:ext uri="{BB962C8B-B14F-4D97-AF65-F5344CB8AC3E}">
        <p14:creationId xmlns:p14="http://schemas.microsoft.com/office/powerpoint/2010/main" val="400690061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2784A5-C12B-4695-960F-1BF8019D6E04}"/>
              </a:ext>
            </a:extLst>
          </p:cNvPr>
          <p:cNvPicPr>
            <a:picLocks noChangeAspect="1"/>
          </p:cNvPicPr>
          <p:nvPr/>
        </p:nvPicPr>
        <p:blipFill>
          <a:blip r:embed="rId2"/>
          <a:stretch>
            <a:fillRect/>
          </a:stretch>
        </p:blipFill>
        <p:spPr>
          <a:xfrm>
            <a:off x="1320948" y="531334"/>
            <a:ext cx="9137502" cy="5642407"/>
          </a:xfrm>
          <a:prstGeom prst="rect">
            <a:avLst/>
          </a:prstGeom>
        </p:spPr>
      </p:pic>
      <p:sp>
        <p:nvSpPr>
          <p:cNvPr id="2" name="AutoShape 2">
            <a:extLst>
              <a:ext uri="{FF2B5EF4-FFF2-40B4-BE49-F238E27FC236}">
                <a16:creationId xmlns:a16="http://schemas.microsoft.com/office/drawing/2014/main" id="{E70FFE5D-ACAD-458F-B465-FB0E8D0AD8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a:extLst>
              <a:ext uri="{FF2B5EF4-FFF2-40B4-BE49-F238E27FC236}">
                <a16:creationId xmlns:a16="http://schemas.microsoft.com/office/drawing/2014/main" id="{A45552FC-5974-4CE9-8E3D-6EC177ADB6E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392063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9A3C6CF-0C0F-4630-9237-ED9A5A4A0FD5}"/>
              </a:ext>
            </a:extLst>
          </p:cNvPr>
          <p:cNvPicPr>
            <a:picLocks noChangeAspect="1"/>
          </p:cNvPicPr>
          <p:nvPr/>
        </p:nvPicPr>
        <p:blipFill>
          <a:blip r:embed="rId2"/>
          <a:stretch>
            <a:fillRect/>
          </a:stretch>
        </p:blipFill>
        <p:spPr>
          <a:xfrm>
            <a:off x="1708224" y="567148"/>
            <a:ext cx="8775551" cy="5418903"/>
          </a:xfrm>
          <a:prstGeom prst="rect">
            <a:avLst/>
          </a:prstGeom>
        </p:spPr>
      </p:pic>
      <p:sp>
        <p:nvSpPr>
          <p:cNvPr id="4" name="AutoShape 2">
            <a:extLst>
              <a:ext uri="{FF2B5EF4-FFF2-40B4-BE49-F238E27FC236}">
                <a16:creationId xmlns:a16="http://schemas.microsoft.com/office/drawing/2014/main" id="{7A9CF266-B12B-4FEF-9758-BB0A6D4A130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3663998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315FA059-C7D3-4011-ABE6-F51FEF7CE1B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a:extLst>
              <a:ext uri="{FF2B5EF4-FFF2-40B4-BE49-F238E27FC236}">
                <a16:creationId xmlns:a16="http://schemas.microsoft.com/office/drawing/2014/main" id="{D67D2CEB-5264-497D-902C-49F5232B54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9F490F21-F660-4E43-BA20-813A11D08169}"/>
              </a:ext>
            </a:extLst>
          </p:cNvPr>
          <p:cNvPicPr>
            <a:picLocks noChangeAspect="1"/>
          </p:cNvPicPr>
          <p:nvPr/>
        </p:nvPicPr>
        <p:blipFill>
          <a:blip r:embed="rId2"/>
          <a:stretch>
            <a:fillRect/>
          </a:stretch>
        </p:blipFill>
        <p:spPr>
          <a:xfrm>
            <a:off x="1345317" y="497150"/>
            <a:ext cx="8990696" cy="5548543"/>
          </a:xfrm>
          <a:prstGeom prst="rect">
            <a:avLst/>
          </a:prstGeom>
        </p:spPr>
      </p:pic>
    </p:spTree>
    <p:extLst>
      <p:ext uri="{BB962C8B-B14F-4D97-AF65-F5344CB8AC3E}">
        <p14:creationId xmlns:p14="http://schemas.microsoft.com/office/powerpoint/2010/main" val="10305807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5D302AA-E1C0-413C-A014-03E52A317F1B}"/>
              </a:ext>
            </a:extLst>
          </p:cNvPr>
          <p:cNvSpPr>
            <a:spLocks noGrp="1"/>
          </p:cNvSpPr>
          <p:nvPr>
            <p:ph type="title"/>
          </p:nvPr>
        </p:nvSpPr>
        <p:spPr>
          <a:xfrm>
            <a:off x="642259" y="634946"/>
            <a:ext cx="3372529" cy="5055904"/>
          </a:xfrm>
        </p:spPr>
        <p:txBody>
          <a:bodyPr anchor="ctr">
            <a:normAutofit/>
          </a:bodyPr>
          <a:lstStyle/>
          <a:p>
            <a:r>
              <a:rPr lang="en-US" sz="4100"/>
              <a:t>Introduction</a:t>
            </a:r>
          </a:p>
        </p:txBody>
      </p:sp>
      <p:cxnSp>
        <p:nvCxnSpPr>
          <p:cNvPr id="90" name="Straight Connector 89">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4">
            <a:extLst>
              <a:ext uri="{FF2B5EF4-FFF2-40B4-BE49-F238E27FC236}">
                <a16:creationId xmlns:a16="http://schemas.microsoft.com/office/drawing/2014/main" id="{C3F1FC08-BF47-4632-A799-9A7485A06E3A}"/>
              </a:ext>
            </a:extLst>
          </p:cNvPr>
          <p:cNvGraphicFramePr>
            <a:graphicFrameLocks noGrp="1"/>
          </p:cNvGraphicFramePr>
          <p:nvPr>
            <p:ph idx="1"/>
            <p:extLst>
              <p:ext uri="{D42A27DB-BD31-4B8C-83A1-F6EECF244321}">
                <p14:modId xmlns:p14="http://schemas.microsoft.com/office/powerpoint/2010/main" val="3512657384"/>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044639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E27228-1317-49E5-A61D-C234BC899530}"/>
              </a:ext>
            </a:extLst>
          </p:cNvPr>
          <p:cNvPicPr>
            <a:picLocks noChangeAspect="1"/>
          </p:cNvPicPr>
          <p:nvPr/>
        </p:nvPicPr>
        <p:blipFill>
          <a:blip r:embed="rId2"/>
          <a:stretch>
            <a:fillRect/>
          </a:stretch>
        </p:blipFill>
        <p:spPr>
          <a:xfrm>
            <a:off x="1603449" y="502450"/>
            <a:ext cx="8985101" cy="5548300"/>
          </a:xfrm>
          <a:prstGeom prst="rect">
            <a:avLst/>
          </a:prstGeom>
        </p:spPr>
      </p:pic>
      <p:sp>
        <p:nvSpPr>
          <p:cNvPr id="3" name="AutoShape 2">
            <a:extLst>
              <a:ext uri="{FF2B5EF4-FFF2-40B4-BE49-F238E27FC236}">
                <a16:creationId xmlns:a16="http://schemas.microsoft.com/office/drawing/2014/main" id="{C0BD8E26-BEC8-49F8-90A9-019BF004771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a:extLst>
              <a:ext uri="{FF2B5EF4-FFF2-40B4-BE49-F238E27FC236}">
                <a16:creationId xmlns:a16="http://schemas.microsoft.com/office/drawing/2014/main" id="{B7712C17-EF1C-4289-B610-A960582A10B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2752405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B4A494-9638-4539-8972-D86212DFCF52}"/>
              </a:ext>
            </a:extLst>
          </p:cNvPr>
          <p:cNvPicPr>
            <a:picLocks noChangeAspect="1"/>
          </p:cNvPicPr>
          <p:nvPr/>
        </p:nvPicPr>
        <p:blipFill>
          <a:blip r:embed="rId2"/>
          <a:stretch>
            <a:fillRect/>
          </a:stretch>
        </p:blipFill>
        <p:spPr>
          <a:xfrm>
            <a:off x="2006748" y="643467"/>
            <a:ext cx="8629487" cy="5328708"/>
          </a:xfrm>
          <a:prstGeom prst="rect">
            <a:avLst/>
          </a:prstGeom>
        </p:spPr>
      </p:pic>
      <p:sp>
        <p:nvSpPr>
          <p:cNvPr id="2" name="AutoShape 2">
            <a:extLst>
              <a:ext uri="{FF2B5EF4-FFF2-40B4-BE49-F238E27FC236}">
                <a16:creationId xmlns:a16="http://schemas.microsoft.com/office/drawing/2014/main" id="{BC9EB067-1278-402B-B9FD-C08DCCD8D0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1584864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4068FD-FE7B-4AF6-BB93-6150C796B2B5}"/>
              </a:ext>
            </a:extLst>
          </p:cNvPr>
          <p:cNvPicPr>
            <a:picLocks noChangeAspect="1"/>
          </p:cNvPicPr>
          <p:nvPr/>
        </p:nvPicPr>
        <p:blipFill>
          <a:blip r:embed="rId2"/>
          <a:stretch>
            <a:fillRect/>
          </a:stretch>
        </p:blipFill>
        <p:spPr>
          <a:xfrm>
            <a:off x="2006748" y="643467"/>
            <a:ext cx="8527901" cy="5265979"/>
          </a:xfrm>
          <a:prstGeom prst="rect">
            <a:avLst/>
          </a:prstGeom>
        </p:spPr>
      </p:pic>
      <p:sp>
        <p:nvSpPr>
          <p:cNvPr id="2" name="AutoShape 2">
            <a:extLst>
              <a:ext uri="{FF2B5EF4-FFF2-40B4-BE49-F238E27FC236}">
                <a16:creationId xmlns:a16="http://schemas.microsoft.com/office/drawing/2014/main" id="{3BAF6EAF-E887-4326-ABE4-2820118BAD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0A4519EA-A4E8-4DC0-93B7-F815691923D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a:extLst>
              <a:ext uri="{FF2B5EF4-FFF2-40B4-BE49-F238E27FC236}">
                <a16:creationId xmlns:a16="http://schemas.microsoft.com/office/drawing/2014/main" id="{3FEC11B1-EF9D-4ADC-AA08-601846299C72}"/>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1803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6BF5C-36E2-4091-A7F6-4141759F68AD}"/>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Conclusion</a:t>
            </a:r>
          </a:p>
        </p:txBody>
      </p:sp>
      <p:cxnSp>
        <p:nvCxnSpPr>
          <p:cNvPr id="21" name="Straight Connector 20">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3">
            <a:extLst>
              <a:ext uri="{FF2B5EF4-FFF2-40B4-BE49-F238E27FC236}">
                <a16:creationId xmlns:a16="http://schemas.microsoft.com/office/drawing/2014/main" id="{8C4AEBF0-9927-4853-B789-D3EC28916E36}"/>
              </a:ext>
            </a:extLst>
          </p:cNvPr>
          <p:cNvGraphicFramePr>
            <a:graphicFrameLocks noGrp="1"/>
          </p:cNvGraphicFramePr>
          <p:nvPr>
            <p:extLst>
              <p:ext uri="{D42A27DB-BD31-4B8C-83A1-F6EECF244321}">
                <p14:modId xmlns:p14="http://schemas.microsoft.com/office/powerpoint/2010/main" val="2004957932"/>
              </p:ext>
            </p:extLst>
          </p:nvPr>
        </p:nvGraphicFramePr>
        <p:xfrm>
          <a:off x="8086725" y="1333500"/>
          <a:ext cx="3219450" cy="4206240"/>
        </p:xfrm>
        <a:graphic>
          <a:graphicData uri="http://schemas.openxmlformats.org/drawingml/2006/table">
            <a:tbl>
              <a:tblPr/>
              <a:tblGrid>
                <a:gridCol w="3219450">
                  <a:extLst>
                    <a:ext uri="{9D8B030D-6E8A-4147-A177-3AD203B41FA5}">
                      <a16:colId xmlns:a16="http://schemas.microsoft.com/office/drawing/2014/main" val="1056169646"/>
                    </a:ext>
                  </a:extLst>
                </a:gridCol>
              </a:tblGrid>
              <a:tr h="2019300">
                <a:tc>
                  <a:txBody>
                    <a:bodyPr/>
                    <a:lstStyle/>
                    <a:p>
                      <a:pPr marL="285750" indent="-285750">
                        <a:buFont typeface="Arial" panose="020B0604020202020204" pitchFamily="34" charset="0"/>
                        <a:buChar char="•"/>
                      </a:pPr>
                      <a:r>
                        <a:rPr lang="en-US" dirty="0"/>
                        <a:t>Analysis was done based on the most common  or important search criteria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collected data, there are other multiple attributes as well, which can be used to do further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Example – Analysis based on cars available in a particular region or state, </a:t>
                      </a:r>
                      <a:r>
                        <a:rPr lang="en-US" dirty="0" err="1"/>
                        <a:t>etc</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641836606"/>
                  </a:ext>
                </a:extLst>
              </a:tr>
            </a:tbl>
          </a:graphicData>
        </a:graphic>
      </p:graphicFrame>
    </p:spTree>
    <p:extLst>
      <p:ext uri="{BB962C8B-B14F-4D97-AF65-F5344CB8AC3E}">
        <p14:creationId xmlns:p14="http://schemas.microsoft.com/office/powerpoint/2010/main" val="325418609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ABF19-90F0-45CD-A426-B0E45FB0DFAB}"/>
              </a:ext>
            </a:extLst>
          </p:cNvPr>
          <p:cNvSpPr>
            <a:spLocks noGrp="1"/>
          </p:cNvSpPr>
          <p:nvPr>
            <p:ph type="ctrTitle"/>
          </p:nvPr>
        </p:nvSpPr>
        <p:spPr>
          <a:xfrm>
            <a:off x="965201" y="643467"/>
            <a:ext cx="6255026" cy="5054008"/>
          </a:xfrm>
        </p:spPr>
        <p:txBody>
          <a:bodyPr anchor="ctr">
            <a:normAutofit/>
          </a:bodyPr>
          <a:lstStyle/>
          <a:p>
            <a:pPr algn="r"/>
            <a:r>
              <a:rPr lang="en-US" dirty="0"/>
              <a:t>Thank you</a:t>
            </a:r>
            <a:endParaRPr lang="en-US"/>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39003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0D2DB-632F-4C53-8AAB-E2ED177D0EA4}"/>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Data</a:t>
            </a:r>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83715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64F0B7BC-FFAD-40F8-82E0-FB4F8830511F}"/>
              </a:ext>
            </a:extLst>
          </p:cNvPr>
          <p:cNvSpPr>
            <a:spLocks noGrp="1"/>
          </p:cNvSpPr>
          <p:nvPr>
            <p:ph type="title"/>
          </p:nvPr>
        </p:nvSpPr>
        <p:spPr>
          <a:xfrm>
            <a:off x="642259" y="634946"/>
            <a:ext cx="3372529" cy="5055904"/>
          </a:xfrm>
        </p:spPr>
        <p:txBody>
          <a:bodyPr anchor="ctr">
            <a:normAutofit/>
          </a:bodyPr>
          <a:lstStyle/>
          <a:p>
            <a:r>
              <a:rPr lang="en-US" dirty="0"/>
              <a:t>Main attributes of the data set</a:t>
            </a:r>
          </a:p>
        </p:txBody>
      </p:sp>
      <p:cxnSp>
        <p:nvCxnSpPr>
          <p:cNvPr id="98" name="Straight Connector 97">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Content Placeholder 5">
            <a:extLst>
              <a:ext uri="{FF2B5EF4-FFF2-40B4-BE49-F238E27FC236}">
                <a16:creationId xmlns:a16="http://schemas.microsoft.com/office/drawing/2014/main" id="{16AEEB9B-9129-4885-8AF3-59268C39ABDD}"/>
              </a:ext>
            </a:extLst>
          </p:cNvPr>
          <p:cNvGraphicFramePr>
            <a:graphicFrameLocks noGrp="1"/>
          </p:cNvGraphicFramePr>
          <p:nvPr>
            <p:ph idx="1"/>
            <p:extLst>
              <p:ext uri="{D42A27DB-BD31-4B8C-83A1-F6EECF244321}">
                <p14:modId xmlns:p14="http://schemas.microsoft.com/office/powerpoint/2010/main" val="1070566352"/>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29738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CD21D5A-0439-41F8-A6C1-4D522FAE0573}"/>
              </a:ext>
            </a:extLst>
          </p:cNvPr>
          <p:cNvGraphicFramePr>
            <a:graphicFrameLocks noGrp="1"/>
          </p:cNvGraphicFramePr>
          <p:nvPr>
            <p:extLst>
              <p:ext uri="{D42A27DB-BD31-4B8C-83A1-F6EECF244321}">
                <p14:modId xmlns:p14="http://schemas.microsoft.com/office/powerpoint/2010/main" val="2538217555"/>
              </p:ext>
            </p:extLst>
          </p:nvPr>
        </p:nvGraphicFramePr>
        <p:xfrm>
          <a:off x="1398069" y="896536"/>
          <a:ext cx="9246257" cy="4530862"/>
        </p:xfrm>
        <a:graphic>
          <a:graphicData uri="http://schemas.openxmlformats.org/drawingml/2006/table">
            <a:tbl>
              <a:tblPr firstRow="1" bandRow="1">
                <a:noFill/>
              </a:tblPr>
              <a:tblGrid>
                <a:gridCol w="1249329">
                  <a:extLst>
                    <a:ext uri="{9D8B030D-6E8A-4147-A177-3AD203B41FA5}">
                      <a16:colId xmlns:a16="http://schemas.microsoft.com/office/drawing/2014/main" val="2691218070"/>
                    </a:ext>
                  </a:extLst>
                </a:gridCol>
                <a:gridCol w="1680436">
                  <a:extLst>
                    <a:ext uri="{9D8B030D-6E8A-4147-A177-3AD203B41FA5}">
                      <a16:colId xmlns:a16="http://schemas.microsoft.com/office/drawing/2014/main" val="1123099600"/>
                    </a:ext>
                  </a:extLst>
                </a:gridCol>
                <a:gridCol w="1701675">
                  <a:extLst>
                    <a:ext uri="{9D8B030D-6E8A-4147-A177-3AD203B41FA5}">
                      <a16:colId xmlns:a16="http://schemas.microsoft.com/office/drawing/2014/main" val="3483685771"/>
                    </a:ext>
                  </a:extLst>
                </a:gridCol>
                <a:gridCol w="1189343">
                  <a:extLst>
                    <a:ext uri="{9D8B030D-6E8A-4147-A177-3AD203B41FA5}">
                      <a16:colId xmlns:a16="http://schemas.microsoft.com/office/drawing/2014/main" val="79635750"/>
                    </a:ext>
                  </a:extLst>
                </a:gridCol>
                <a:gridCol w="1285956">
                  <a:extLst>
                    <a:ext uri="{9D8B030D-6E8A-4147-A177-3AD203B41FA5}">
                      <a16:colId xmlns:a16="http://schemas.microsoft.com/office/drawing/2014/main" val="107360590"/>
                    </a:ext>
                  </a:extLst>
                </a:gridCol>
                <a:gridCol w="2139518">
                  <a:extLst>
                    <a:ext uri="{9D8B030D-6E8A-4147-A177-3AD203B41FA5}">
                      <a16:colId xmlns:a16="http://schemas.microsoft.com/office/drawing/2014/main" val="1449503766"/>
                    </a:ext>
                  </a:extLst>
                </a:gridCol>
              </a:tblGrid>
              <a:tr h="971279">
                <a:tc>
                  <a:txBody>
                    <a:bodyPr/>
                    <a:lstStyle/>
                    <a:p>
                      <a:pPr algn="r"/>
                      <a:endParaRPr lang="en-US" sz="2000" b="0" dirty="0">
                        <a:solidFill>
                          <a:schemeClr val="tx1">
                            <a:lumMod val="75000"/>
                            <a:lumOff val="25000"/>
                          </a:schemeClr>
                        </a:solidFill>
                        <a:effectLst/>
                      </a:endParaRPr>
                    </a:p>
                  </a:txBody>
                  <a:tcPr marL="258319" marR="154991" marT="154991" marB="15499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a:r>
                        <a:rPr lang="en-US" sz="2000" dirty="0">
                          <a:solidFill>
                            <a:schemeClr val="tx1">
                              <a:lumMod val="75000"/>
                              <a:lumOff val="25000"/>
                            </a:schemeClr>
                          </a:solidFill>
                          <a:effectLst/>
                        </a:rPr>
                        <a:t>id</a:t>
                      </a:r>
                    </a:p>
                    <a:p>
                      <a:pPr algn="r"/>
                      <a:r>
                        <a:rPr lang="en-US" sz="2000" b="0" dirty="0">
                          <a:solidFill>
                            <a:schemeClr val="tx1">
                              <a:lumMod val="75000"/>
                              <a:lumOff val="25000"/>
                            </a:schemeClr>
                          </a:solidFill>
                          <a:effectLst/>
                        </a:rPr>
                        <a:t>&lt;</a:t>
                      </a:r>
                      <a:r>
                        <a:rPr lang="en-US" sz="2000" b="0" dirty="0" err="1">
                          <a:solidFill>
                            <a:schemeClr val="tx1">
                              <a:lumMod val="75000"/>
                              <a:lumOff val="25000"/>
                            </a:schemeClr>
                          </a:solidFill>
                          <a:effectLst/>
                        </a:rPr>
                        <a:t>dbl</a:t>
                      </a:r>
                      <a:r>
                        <a:rPr lang="en-US" sz="2000" b="0" dirty="0">
                          <a:solidFill>
                            <a:schemeClr val="tx1">
                              <a:lumMod val="75000"/>
                              <a:lumOff val="25000"/>
                            </a:schemeClr>
                          </a:solidFill>
                          <a:effectLst/>
                        </a:rPr>
                        <a:t>&gt;</a:t>
                      </a:r>
                    </a:p>
                    <a:p>
                      <a:pPr algn="l"/>
                      <a:endParaRPr lang="en-US" sz="2000" b="0" dirty="0">
                        <a:solidFill>
                          <a:schemeClr val="tx1">
                            <a:lumMod val="75000"/>
                            <a:lumOff val="25000"/>
                          </a:schemeClr>
                        </a:solidFill>
                        <a:effectLst/>
                      </a:endParaRPr>
                    </a:p>
                  </a:txBody>
                  <a:tcPr marL="258319" marR="154991" marT="154991" marB="15499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a:r>
                        <a:rPr lang="en-US" sz="2000" dirty="0">
                          <a:solidFill>
                            <a:schemeClr val="tx1">
                              <a:lumMod val="75000"/>
                              <a:lumOff val="25000"/>
                            </a:schemeClr>
                          </a:solidFill>
                          <a:effectLst/>
                        </a:rPr>
                        <a:t>region</a:t>
                      </a:r>
                    </a:p>
                    <a:p>
                      <a:pPr algn="l"/>
                      <a:r>
                        <a:rPr lang="en-US" sz="2000" b="0" dirty="0">
                          <a:solidFill>
                            <a:schemeClr val="tx1">
                              <a:lumMod val="75000"/>
                              <a:lumOff val="25000"/>
                            </a:schemeClr>
                          </a:solidFill>
                          <a:effectLst/>
                        </a:rPr>
                        <a:t>&lt;</a:t>
                      </a:r>
                      <a:r>
                        <a:rPr lang="en-US" sz="2000" b="0" dirty="0" err="1">
                          <a:solidFill>
                            <a:schemeClr val="tx1">
                              <a:lumMod val="75000"/>
                              <a:lumOff val="25000"/>
                            </a:schemeClr>
                          </a:solidFill>
                          <a:effectLst/>
                        </a:rPr>
                        <a:t>chr</a:t>
                      </a:r>
                      <a:r>
                        <a:rPr lang="en-US" sz="2000" b="0" dirty="0">
                          <a:solidFill>
                            <a:schemeClr val="tx1">
                              <a:lumMod val="75000"/>
                              <a:lumOff val="25000"/>
                            </a:schemeClr>
                          </a:solidFill>
                          <a:effectLst/>
                        </a:rPr>
                        <a:t>&gt;</a:t>
                      </a:r>
                    </a:p>
                    <a:p>
                      <a:pPr algn="r"/>
                      <a:endParaRPr lang="en-US" sz="2000" b="0" dirty="0">
                        <a:solidFill>
                          <a:schemeClr val="tx1">
                            <a:lumMod val="75000"/>
                            <a:lumOff val="25000"/>
                          </a:schemeClr>
                        </a:solidFill>
                        <a:effectLst/>
                      </a:endParaRPr>
                    </a:p>
                  </a:txBody>
                  <a:tcPr marL="258319" marR="154991" marT="154991" marB="15499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a:r>
                        <a:rPr lang="en-US" sz="2000" dirty="0">
                          <a:solidFill>
                            <a:schemeClr val="tx1">
                              <a:lumMod val="75000"/>
                              <a:lumOff val="25000"/>
                            </a:schemeClr>
                          </a:solidFill>
                          <a:effectLst/>
                        </a:rPr>
                        <a:t>price</a:t>
                      </a:r>
                    </a:p>
                    <a:p>
                      <a:pPr algn="r"/>
                      <a:r>
                        <a:rPr lang="en-US" sz="2000" b="0" dirty="0">
                          <a:solidFill>
                            <a:schemeClr val="tx1">
                              <a:lumMod val="75000"/>
                              <a:lumOff val="25000"/>
                            </a:schemeClr>
                          </a:solidFill>
                          <a:effectLst/>
                        </a:rPr>
                        <a:t>&lt;int&gt;</a:t>
                      </a:r>
                    </a:p>
                    <a:p>
                      <a:pPr algn="r"/>
                      <a:endParaRPr lang="en-US" sz="2000" b="0" dirty="0">
                        <a:solidFill>
                          <a:schemeClr val="tx1">
                            <a:lumMod val="75000"/>
                            <a:lumOff val="25000"/>
                          </a:schemeClr>
                        </a:solidFill>
                        <a:effectLst/>
                      </a:endParaRPr>
                    </a:p>
                  </a:txBody>
                  <a:tcPr marL="258319" marR="154991" marT="154991" marB="15499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a:r>
                        <a:rPr lang="en-US" sz="2000" dirty="0">
                          <a:solidFill>
                            <a:schemeClr val="tx1">
                              <a:lumMod val="75000"/>
                              <a:lumOff val="25000"/>
                            </a:schemeClr>
                          </a:solidFill>
                          <a:effectLst/>
                        </a:rPr>
                        <a:t>year</a:t>
                      </a:r>
                    </a:p>
                    <a:p>
                      <a:pPr algn="r"/>
                      <a:r>
                        <a:rPr lang="en-US" sz="2000" b="0" dirty="0">
                          <a:solidFill>
                            <a:schemeClr val="tx1">
                              <a:lumMod val="75000"/>
                              <a:lumOff val="25000"/>
                            </a:schemeClr>
                          </a:solidFill>
                          <a:effectLst/>
                        </a:rPr>
                        <a:t>&lt;int&gt;</a:t>
                      </a:r>
                    </a:p>
                    <a:p>
                      <a:pPr algn="l"/>
                      <a:endParaRPr lang="en-US" sz="2000" b="0" dirty="0">
                        <a:solidFill>
                          <a:schemeClr val="tx1">
                            <a:lumMod val="75000"/>
                            <a:lumOff val="25000"/>
                          </a:schemeClr>
                        </a:solidFill>
                        <a:effectLst/>
                      </a:endParaRPr>
                    </a:p>
                  </a:txBody>
                  <a:tcPr marL="258319" marR="154991" marT="154991" marB="15499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a:r>
                        <a:rPr lang="en-US" sz="2000" dirty="0">
                          <a:solidFill>
                            <a:schemeClr val="tx1">
                              <a:lumMod val="75000"/>
                              <a:lumOff val="25000"/>
                            </a:schemeClr>
                          </a:solidFill>
                          <a:effectLst/>
                        </a:rPr>
                        <a:t>manufacturer</a:t>
                      </a:r>
                    </a:p>
                    <a:p>
                      <a:pPr algn="l"/>
                      <a:r>
                        <a:rPr lang="en-US" sz="2000" b="0" dirty="0">
                          <a:solidFill>
                            <a:schemeClr val="tx1">
                              <a:lumMod val="75000"/>
                              <a:lumOff val="25000"/>
                            </a:schemeClr>
                          </a:solidFill>
                          <a:effectLst/>
                        </a:rPr>
                        <a:t>&lt;</a:t>
                      </a:r>
                      <a:r>
                        <a:rPr lang="en-US" sz="2000" b="0" dirty="0" err="1">
                          <a:solidFill>
                            <a:schemeClr val="tx1">
                              <a:lumMod val="75000"/>
                              <a:lumOff val="25000"/>
                            </a:schemeClr>
                          </a:solidFill>
                          <a:effectLst/>
                        </a:rPr>
                        <a:t>chr</a:t>
                      </a:r>
                      <a:r>
                        <a:rPr lang="en-US" sz="2000" b="0" dirty="0">
                          <a:solidFill>
                            <a:schemeClr val="tx1">
                              <a:lumMod val="75000"/>
                              <a:lumOff val="25000"/>
                            </a:schemeClr>
                          </a:solidFill>
                          <a:effectLst/>
                        </a:rPr>
                        <a:t>&gt;</a:t>
                      </a:r>
                    </a:p>
                    <a:p>
                      <a:pPr fontAlgn="ctr"/>
                      <a:endParaRPr lang="en-US" sz="2000" dirty="0">
                        <a:solidFill>
                          <a:schemeClr val="tx1">
                            <a:lumMod val="75000"/>
                            <a:lumOff val="25000"/>
                          </a:schemeClr>
                        </a:solidFill>
                        <a:effectLst/>
                      </a:endParaRPr>
                    </a:p>
                  </a:txBody>
                  <a:tcPr marL="258319" marR="154991" marT="154991" marB="15499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193056876"/>
                  </a:ext>
                </a:extLst>
              </a:tr>
              <a:tr h="551080">
                <a:tc>
                  <a:txBody>
                    <a:bodyPr/>
                    <a:lstStyle/>
                    <a:p>
                      <a:pPr algn="l"/>
                      <a:r>
                        <a:rPr lang="en-US" sz="1600" dirty="0">
                          <a:solidFill>
                            <a:schemeClr val="tx1">
                              <a:lumMod val="75000"/>
                              <a:lumOff val="25000"/>
                            </a:schemeClr>
                          </a:solidFill>
                          <a:effectLst/>
                        </a:rPr>
                        <a:t>1</a:t>
                      </a:r>
                    </a:p>
                  </a:txBody>
                  <a:tcPr marL="258319" marR="134326" marT="134326" marB="13432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7034441763</a:t>
                      </a:r>
                    </a:p>
                  </a:txBody>
                  <a:tcPr marL="258319" marR="134326" marT="134326" marB="13432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salt lake city</a:t>
                      </a:r>
                    </a:p>
                  </a:txBody>
                  <a:tcPr marL="258319" marR="134326" marT="134326" marB="13432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17899</a:t>
                      </a:r>
                    </a:p>
                  </a:txBody>
                  <a:tcPr marL="258319" marR="134326" marT="134326" marB="13432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2012</a:t>
                      </a:r>
                    </a:p>
                  </a:txBody>
                  <a:tcPr marL="258319" marR="134326" marT="134326" marB="13432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volkswagen</a:t>
                      </a:r>
                    </a:p>
                  </a:txBody>
                  <a:tcPr marL="258319" marR="134326" marT="134326" marB="13432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778049067"/>
                  </a:ext>
                </a:extLst>
              </a:tr>
              <a:tr h="551080">
                <a:tc>
                  <a:txBody>
                    <a:bodyPr/>
                    <a:lstStyle/>
                    <a:p>
                      <a:pPr algn="l"/>
                      <a:r>
                        <a:rPr lang="en-US" sz="1600" dirty="0">
                          <a:solidFill>
                            <a:schemeClr val="tx1">
                              <a:lumMod val="75000"/>
                              <a:lumOff val="25000"/>
                            </a:schemeClr>
                          </a:solidFill>
                          <a:effectLst/>
                        </a:rPr>
                        <a:t>2</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7034440588</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salt lake city</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46463</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2015</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gmc</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87833537"/>
                  </a:ext>
                </a:extLst>
              </a:tr>
              <a:tr h="551080">
                <a:tc>
                  <a:txBody>
                    <a:bodyPr/>
                    <a:lstStyle/>
                    <a:p>
                      <a:pPr algn="l"/>
                      <a:r>
                        <a:rPr lang="en-US" sz="1600" dirty="0">
                          <a:solidFill>
                            <a:schemeClr val="tx1">
                              <a:lumMod val="75000"/>
                              <a:lumOff val="25000"/>
                            </a:schemeClr>
                          </a:solidFill>
                          <a:effectLst/>
                        </a:rPr>
                        <a:t>3</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7049133161</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st george</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21500</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2015</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gmc</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327929672"/>
                  </a:ext>
                </a:extLst>
              </a:tr>
              <a:tr h="551080">
                <a:tc>
                  <a:txBody>
                    <a:bodyPr/>
                    <a:lstStyle/>
                    <a:p>
                      <a:pPr algn="l"/>
                      <a:r>
                        <a:rPr lang="en-US" sz="1600" dirty="0">
                          <a:solidFill>
                            <a:schemeClr val="tx1">
                              <a:lumMod val="75000"/>
                              <a:lumOff val="25000"/>
                            </a:schemeClr>
                          </a:solidFill>
                          <a:effectLst/>
                        </a:rPr>
                        <a:t>4</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7050068262</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st george</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3700</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2005</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mazda</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594226926"/>
                  </a:ext>
                </a:extLst>
              </a:tr>
              <a:tr h="551080">
                <a:tc>
                  <a:txBody>
                    <a:bodyPr/>
                    <a:lstStyle/>
                    <a:p>
                      <a:pPr algn="l"/>
                      <a:r>
                        <a:rPr lang="en-US" sz="1600" dirty="0">
                          <a:solidFill>
                            <a:schemeClr val="tx1">
                              <a:lumMod val="75000"/>
                              <a:lumOff val="25000"/>
                            </a:schemeClr>
                          </a:solidFill>
                          <a:effectLst/>
                        </a:rPr>
                        <a:t>5</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7050019663</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st george</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34495</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2012</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chevrolet</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008422225"/>
                  </a:ext>
                </a:extLst>
              </a:tr>
              <a:tr h="551080">
                <a:tc>
                  <a:txBody>
                    <a:bodyPr/>
                    <a:lstStyle/>
                    <a:p>
                      <a:pPr algn="l"/>
                      <a:r>
                        <a:rPr lang="en-US" sz="1600" dirty="0">
                          <a:solidFill>
                            <a:schemeClr val="tx1">
                              <a:lumMod val="75000"/>
                              <a:lumOff val="25000"/>
                            </a:schemeClr>
                          </a:solidFill>
                          <a:effectLst/>
                        </a:rPr>
                        <a:t>6</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7050005015</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st george</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17500</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2018</a:t>
                      </a: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dirty="0" err="1">
                          <a:solidFill>
                            <a:schemeClr val="tx1">
                              <a:lumMod val="75000"/>
                              <a:lumOff val="25000"/>
                            </a:schemeClr>
                          </a:solidFill>
                          <a:effectLst/>
                        </a:rPr>
                        <a:t>toyota</a:t>
                      </a:r>
                      <a:endParaRPr lang="en-US" sz="1600" dirty="0">
                        <a:solidFill>
                          <a:schemeClr val="tx1">
                            <a:lumMod val="75000"/>
                            <a:lumOff val="25000"/>
                          </a:schemeClr>
                        </a:solidFill>
                        <a:effectLst/>
                      </a:endParaRPr>
                    </a:p>
                  </a:txBody>
                  <a:tcPr marL="258319" marR="134326" marT="134326" marB="1343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781845913"/>
                  </a:ext>
                </a:extLst>
              </a:tr>
            </a:tbl>
          </a:graphicData>
        </a:graphic>
      </p:graphicFrame>
    </p:spTree>
    <p:extLst>
      <p:ext uri="{BB962C8B-B14F-4D97-AF65-F5344CB8AC3E}">
        <p14:creationId xmlns:p14="http://schemas.microsoft.com/office/powerpoint/2010/main" val="176708979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ACEE625-42A7-42EA-9BB2-3FBB66E236EB}"/>
              </a:ext>
            </a:extLst>
          </p:cNvPr>
          <p:cNvGraphicFramePr>
            <a:graphicFrameLocks noGrp="1"/>
          </p:cNvGraphicFramePr>
          <p:nvPr>
            <p:extLst>
              <p:ext uri="{D42A27DB-BD31-4B8C-83A1-F6EECF244321}">
                <p14:modId xmlns:p14="http://schemas.microsoft.com/office/powerpoint/2010/main" val="1298246627"/>
              </p:ext>
            </p:extLst>
          </p:nvPr>
        </p:nvGraphicFramePr>
        <p:xfrm>
          <a:off x="1522356" y="915860"/>
          <a:ext cx="8414730" cy="4730692"/>
        </p:xfrm>
        <a:graphic>
          <a:graphicData uri="http://schemas.openxmlformats.org/drawingml/2006/table">
            <a:tbl>
              <a:tblPr firstRow="1" bandRow="1">
                <a:noFill/>
              </a:tblPr>
              <a:tblGrid>
                <a:gridCol w="1750354">
                  <a:extLst>
                    <a:ext uri="{9D8B030D-6E8A-4147-A177-3AD203B41FA5}">
                      <a16:colId xmlns:a16="http://schemas.microsoft.com/office/drawing/2014/main" val="1037089465"/>
                    </a:ext>
                  </a:extLst>
                </a:gridCol>
                <a:gridCol w="1710995">
                  <a:extLst>
                    <a:ext uri="{9D8B030D-6E8A-4147-A177-3AD203B41FA5}">
                      <a16:colId xmlns:a16="http://schemas.microsoft.com/office/drawing/2014/main" val="3260352732"/>
                    </a:ext>
                  </a:extLst>
                </a:gridCol>
                <a:gridCol w="1594640">
                  <a:extLst>
                    <a:ext uri="{9D8B030D-6E8A-4147-A177-3AD203B41FA5}">
                      <a16:colId xmlns:a16="http://schemas.microsoft.com/office/drawing/2014/main" val="1931593649"/>
                    </a:ext>
                  </a:extLst>
                </a:gridCol>
                <a:gridCol w="1735989">
                  <a:extLst>
                    <a:ext uri="{9D8B030D-6E8A-4147-A177-3AD203B41FA5}">
                      <a16:colId xmlns:a16="http://schemas.microsoft.com/office/drawing/2014/main" val="4093738007"/>
                    </a:ext>
                  </a:extLst>
                </a:gridCol>
                <a:gridCol w="1622752">
                  <a:extLst>
                    <a:ext uri="{9D8B030D-6E8A-4147-A177-3AD203B41FA5}">
                      <a16:colId xmlns:a16="http://schemas.microsoft.com/office/drawing/2014/main" val="1281116921"/>
                    </a:ext>
                  </a:extLst>
                </a:gridCol>
              </a:tblGrid>
              <a:tr h="972212">
                <a:tc>
                  <a:txBody>
                    <a:bodyPr/>
                    <a:lstStyle/>
                    <a:p>
                      <a:pPr algn="l"/>
                      <a:r>
                        <a:rPr lang="en-US" sz="2000" dirty="0">
                          <a:solidFill>
                            <a:schemeClr val="tx1">
                              <a:lumMod val="75000"/>
                              <a:lumOff val="25000"/>
                            </a:schemeClr>
                          </a:solidFill>
                          <a:effectLst/>
                        </a:rPr>
                        <a:t>model</a:t>
                      </a:r>
                    </a:p>
                    <a:p>
                      <a:pPr algn="l"/>
                      <a:r>
                        <a:rPr lang="en-US" sz="2000" b="0" dirty="0">
                          <a:solidFill>
                            <a:schemeClr val="tx1">
                              <a:lumMod val="75000"/>
                              <a:lumOff val="25000"/>
                            </a:schemeClr>
                          </a:solidFill>
                          <a:effectLst/>
                        </a:rPr>
                        <a:t>&lt;</a:t>
                      </a:r>
                      <a:r>
                        <a:rPr lang="en-US" sz="2000" b="0" dirty="0" err="1">
                          <a:solidFill>
                            <a:schemeClr val="tx1">
                              <a:lumMod val="75000"/>
                              <a:lumOff val="25000"/>
                            </a:schemeClr>
                          </a:solidFill>
                          <a:effectLst/>
                        </a:rPr>
                        <a:t>chr</a:t>
                      </a:r>
                      <a:r>
                        <a:rPr lang="en-US" sz="2000" b="0" dirty="0">
                          <a:solidFill>
                            <a:schemeClr val="tx1">
                              <a:lumMod val="75000"/>
                              <a:lumOff val="25000"/>
                            </a:schemeClr>
                          </a:solidFill>
                          <a:effectLst/>
                        </a:rPr>
                        <a:t>&gt;</a:t>
                      </a:r>
                    </a:p>
                  </a:txBody>
                  <a:tcPr marL="258567" marR="155140" marT="155140" marB="155140"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a:r>
                        <a:rPr lang="en-US" sz="2000" dirty="0">
                          <a:solidFill>
                            <a:schemeClr val="tx1">
                              <a:lumMod val="75000"/>
                              <a:lumOff val="25000"/>
                            </a:schemeClr>
                          </a:solidFill>
                          <a:effectLst/>
                        </a:rPr>
                        <a:t>condition</a:t>
                      </a:r>
                    </a:p>
                    <a:p>
                      <a:pPr algn="l"/>
                      <a:r>
                        <a:rPr lang="en-US" sz="2000" b="0" dirty="0">
                          <a:solidFill>
                            <a:schemeClr val="tx1">
                              <a:lumMod val="75000"/>
                              <a:lumOff val="25000"/>
                            </a:schemeClr>
                          </a:solidFill>
                          <a:effectLst/>
                        </a:rPr>
                        <a:t>&lt;</a:t>
                      </a:r>
                      <a:r>
                        <a:rPr lang="en-US" sz="2000" b="0" dirty="0" err="1">
                          <a:solidFill>
                            <a:schemeClr val="tx1">
                              <a:lumMod val="75000"/>
                              <a:lumOff val="25000"/>
                            </a:schemeClr>
                          </a:solidFill>
                          <a:effectLst/>
                        </a:rPr>
                        <a:t>chr</a:t>
                      </a:r>
                      <a:r>
                        <a:rPr lang="en-US" sz="2000" b="0" dirty="0">
                          <a:solidFill>
                            <a:schemeClr val="tx1">
                              <a:lumMod val="75000"/>
                              <a:lumOff val="25000"/>
                            </a:schemeClr>
                          </a:solidFill>
                          <a:effectLst/>
                        </a:rPr>
                        <a:t>&gt;</a:t>
                      </a:r>
                    </a:p>
                  </a:txBody>
                  <a:tcPr marL="258567" marR="155140" marT="155140" marB="155140"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a:r>
                        <a:rPr lang="en-US" sz="2000" dirty="0">
                          <a:solidFill>
                            <a:schemeClr val="tx1">
                              <a:lumMod val="75000"/>
                              <a:lumOff val="25000"/>
                            </a:schemeClr>
                          </a:solidFill>
                          <a:effectLst/>
                        </a:rPr>
                        <a:t>cylinders</a:t>
                      </a:r>
                    </a:p>
                    <a:p>
                      <a:pPr algn="l"/>
                      <a:r>
                        <a:rPr lang="en-US" sz="2000" b="0" dirty="0">
                          <a:solidFill>
                            <a:schemeClr val="tx1">
                              <a:lumMod val="75000"/>
                              <a:lumOff val="25000"/>
                            </a:schemeClr>
                          </a:solidFill>
                          <a:effectLst/>
                        </a:rPr>
                        <a:t>&lt;</a:t>
                      </a:r>
                      <a:r>
                        <a:rPr lang="en-US" sz="2000" b="0" dirty="0" err="1">
                          <a:solidFill>
                            <a:schemeClr val="tx1">
                              <a:lumMod val="75000"/>
                              <a:lumOff val="25000"/>
                            </a:schemeClr>
                          </a:solidFill>
                          <a:effectLst/>
                        </a:rPr>
                        <a:t>chr</a:t>
                      </a:r>
                      <a:r>
                        <a:rPr lang="en-US" sz="2000" b="0" dirty="0">
                          <a:solidFill>
                            <a:schemeClr val="tx1">
                              <a:lumMod val="75000"/>
                              <a:lumOff val="25000"/>
                            </a:schemeClr>
                          </a:solidFill>
                          <a:effectLst/>
                        </a:rPr>
                        <a:t>&gt;</a:t>
                      </a:r>
                    </a:p>
                  </a:txBody>
                  <a:tcPr marL="258567" marR="155140" marT="155140" marB="155140"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a:r>
                        <a:rPr lang="en-US" sz="2000" dirty="0">
                          <a:solidFill>
                            <a:schemeClr val="tx1">
                              <a:lumMod val="75000"/>
                              <a:lumOff val="25000"/>
                            </a:schemeClr>
                          </a:solidFill>
                          <a:effectLst/>
                        </a:rPr>
                        <a:t>fuel</a:t>
                      </a:r>
                    </a:p>
                    <a:p>
                      <a:pPr algn="l"/>
                      <a:r>
                        <a:rPr lang="en-US" sz="2000" b="0" dirty="0">
                          <a:solidFill>
                            <a:schemeClr val="tx1">
                              <a:lumMod val="75000"/>
                              <a:lumOff val="25000"/>
                            </a:schemeClr>
                          </a:solidFill>
                          <a:effectLst/>
                        </a:rPr>
                        <a:t>             &lt;</a:t>
                      </a:r>
                      <a:r>
                        <a:rPr lang="en-US" sz="2000" b="0" dirty="0" err="1">
                          <a:solidFill>
                            <a:schemeClr val="tx1">
                              <a:lumMod val="75000"/>
                              <a:lumOff val="25000"/>
                            </a:schemeClr>
                          </a:solidFill>
                          <a:effectLst/>
                        </a:rPr>
                        <a:t>chr</a:t>
                      </a:r>
                      <a:r>
                        <a:rPr lang="en-US" sz="2000" b="0" dirty="0">
                          <a:solidFill>
                            <a:schemeClr val="tx1">
                              <a:lumMod val="75000"/>
                              <a:lumOff val="25000"/>
                            </a:schemeClr>
                          </a:solidFill>
                          <a:effectLst/>
                        </a:rPr>
                        <a:t>&gt;</a:t>
                      </a:r>
                    </a:p>
                  </a:txBody>
                  <a:tcPr marL="258567" marR="155140" marT="155140" marB="155140"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fontAlgn="ctr"/>
                      <a:r>
                        <a:rPr lang="en-US" sz="2000" dirty="0">
                          <a:solidFill>
                            <a:schemeClr val="tx1">
                              <a:lumMod val="75000"/>
                              <a:lumOff val="25000"/>
                            </a:schemeClr>
                          </a:solidFill>
                          <a:effectLst/>
                        </a:rPr>
                        <a:t>odometer</a:t>
                      </a:r>
                    </a:p>
                    <a:p>
                      <a:pPr fontAlgn="ctr"/>
                      <a:r>
                        <a:rPr lang="en-US" sz="2000" dirty="0">
                          <a:solidFill>
                            <a:schemeClr val="tx1">
                              <a:lumMod val="75000"/>
                              <a:lumOff val="25000"/>
                            </a:schemeClr>
                          </a:solidFill>
                          <a:effectLst/>
                        </a:rPr>
                        <a:t> &lt;int&gt;</a:t>
                      </a:r>
                    </a:p>
                  </a:txBody>
                  <a:tcPr marL="258567" marR="155140" marT="155140" marB="155140"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178053273"/>
                  </a:ext>
                </a:extLst>
              </a:tr>
              <a:tr h="551610">
                <a:tc>
                  <a:txBody>
                    <a:bodyPr/>
                    <a:lstStyle/>
                    <a:p>
                      <a:pPr algn="l"/>
                      <a:r>
                        <a:rPr lang="en-US" sz="1600">
                          <a:solidFill>
                            <a:schemeClr val="tx1">
                              <a:lumMod val="75000"/>
                              <a:lumOff val="25000"/>
                            </a:schemeClr>
                          </a:solidFill>
                          <a:effectLst/>
                        </a:rPr>
                        <a:t>golf r</a:t>
                      </a:r>
                      <a:endParaRPr lang="en-US" sz="1600" dirty="0">
                        <a:solidFill>
                          <a:schemeClr val="tx1">
                            <a:lumMod val="75000"/>
                            <a:lumOff val="25000"/>
                          </a:schemeClr>
                        </a:solidFill>
                        <a:effectLst/>
                      </a:endParaRPr>
                    </a:p>
                  </a:txBody>
                  <a:tcPr marL="258567" marR="134455" marT="134455" marB="134455"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l"/>
                      <a:r>
                        <a:rPr lang="en-US" sz="1600">
                          <a:solidFill>
                            <a:schemeClr val="tx1">
                              <a:lumMod val="75000"/>
                              <a:lumOff val="25000"/>
                            </a:schemeClr>
                          </a:solidFill>
                          <a:effectLst/>
                        </a:rPr>
                        <a:t>excellent</a:t>
                      </a:r>
                    </a:p>
                  </a:txBody>
                  <a:tcPr marL="258567" marR="134455" marT="134455" marB="134455"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4 cylinders</a:t>
                      </a:r>
                    </a:p>
                  </a:txBody>
                  <a:tcPr marL="258567" marR="134455" marT="134455" marB="134455"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gas</a:t>
                      </a:r>
                    </a:p>
                  </a:txBody>
                  <a:tcPr marL="258567" marR="134455" marT="134455" marB="134455"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63500</a:t>
                      </a:r>
                    </a:p>
                  </a:txBody>
                  <a:tcPr marL="258567" marR="134455" marT="134455" marB="134455"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695205677"/>
                  </a:ext>
                </a:extLst>
              </a:tr>
              <a:tr h="551610">
                <a:tc>
                  <a:txBody>
                    <a:bodyPr/>
                    <a:lstStyle/>
                    <a:p>
                      <a:pPr algn="l"/>
                      <a:r>
                        <a:rPr lang="en-US" sz="1600">
                          <a:solidFill>
                            <a:schemeClr val="tx1">
                              <a:lumMod val="75000"/>
                              <a:lumOff val="25000"/>
                            </a:schemeClr>
                          </a:solidFill>
                          <a:effectLst/>
                        </a:rPr>
                        <a:t>sierra 1500</a:t>
                      </a:r>
                      <a:endParaRPr lang="en-US" sz="1600" dirty="0">
                        <a:solidFill>
                          <a:schemeClr val="tx1">
                            <a:lumMod val="75000"/>
                            <a:lumOff val="25000"/>
                          </a:schemeClr>
                        </a:solidFill>
                        <a:effectLst/>
                      </a:endParaRPr>
                    </a:p>
                  </a:txBody>
                  <a:tcPr marL="258567" marR="134455" marT="134455" marB="134455"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l"/>
                      <a:r>
                        <a:rPr lang="en-US" sz="1600">
                          <a:solidFill>
                            <a:schemeClr val="tx1">
                              <a:lumMod val="75000"/>
                              <a:lumOff val="25000"/>
                            </a:schemeClr>
                          </a:solidFill>
                          <a:effectLst/>
                        </a:rPr>
                        <a:t>excellent</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endParaRPr lang="en-US" sz="1600">
                        <a:solidFill>
                          <a:schemeClr val="tx1">
                            <a:lumMod val="75000"/>
                            <a:lumOff val="25000"/>
                          </a:schemeClr>
                        </a:solidFill>
                        <a:effectLst/>
                      </a:endParaRP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gas</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7554</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123006558"/>
                  </a:ext>
                </a:extLst>
              </a:tr>
              <a:tr h="551610">
                <a:tc>
                  <a:txBody>
                    <a:bodyPr/>
                    <a:lstStyle/>
                    <a:p>
                      <a:pPr algn="l"/>
                      <a:r>
                        <a:rPr lang="en-US" sz="1600">
                          <a:solidFill>
                            <a:schemeClr val="tx1">
                              <a:lumMod val="75000"/>
                              <a:lumOff val="25000"/>
                            </a:schemeClr>
                          </a:solidFill>
                          <a:effectLst/>
                        </a:rPr>
                        <a:t>sierra 1500</a:t>
                      </a:r>
                      <a:endParaRPr lang="en-US" sz="1600" dirty="0">
                        <a:solidFill>
                          <a:schemeClr val="tx1">
                            <a:lumMod val="75000"/>
                            <a:lumOff val="25000"/>
                          </a:schemeClr>
                        </a:solidFill>
                        <a:effectLst/>
                      </a:endParaRPr>
                    </a:p>
                  </a:txBody>
                  <a:tcPr marL="258567" marR="134455" marT="134455" marB="134455"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l"/>
                      <a:r>
                        <a:rPr lang="en-US" sz="1600">
                          <a:solidFill>
                            <a:schemeClr val="tx1">
                              <a:lumMod val="75000"/>
                              <a:lumOff val="25000"/>
                            </a:schemeClr>
                          </a:solidFill>
                          <a:effectLst/>
                        </a:rPr>
                        <a:t>excellent</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8 cylinders</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gas</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126520</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666398670"/>
                  </a:ext>
                </a:extLst>
              </a:tr>
              <a:tr h="551610">
                <a:tc>
                  <a:txBody>
                    <a:bodyPr/>
                    <a:lstStyle/>
                    <a:p>
                      <a:pPr algn="l"/>
                      <a:r>
                        <a:rPr lang="en-US" sz="1600">
                          <a:solidFill>
                            <a:schemeClr val="tx1">
                              <a:lumMod val="75000"/>
                              <a:lumOff val="25000"/>
                            </a:schemeClr>
                          </a:solidFill>
                          <a:effectLst/>
                        </a:rPr>
                        <a:t>3 hatchback</a:t>
                      </a:r>
                      <a:endParaRPr lang="en-US" sz="1600" dirty="0">
                        <a:solidFill>
                          <a:schemeClr val="tx1">
                            <a:lumMod val="75000"/>
                            <a:lumOff val="25000"/>
                          </a:schemeClr>
                        </a:solidFill>
                        <a:effectLst/>
                      </a:endParaRPr>
                    </a:p>
                  </a:txBody>
                  <a:tcPr marL="258567" marR="134455" marT="134455" marB="134455"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l"/>
                      <a:r>
                        <a:rPr lang="en-US" sz="1600">
                          <a:solidFill>
                            <a:schemeClr val="tx1">
                              <a:lumMod val="75000"/>
                              <a:lumOff val="25000"/>
                            </a:schemeClr>
                          </a:solidFill>
                          <a:effectLst/>
                        </a:rPr>
                        <a:t>excellent</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4 cylinders</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gas</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i="1">
                          <a:solidFill>
                            <a:schemeClr val="tx1">
                              <a:lumMod val="75000"/>
                              <a:lumOff val="25000"/>
                            </a:schemeClr>
                          </a:solidFill>
                          <a:effectLst/>
                        </a:rPr>
                        <a:t>NA</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904395231"/>
                  </a:ext>
                </a:extLst>
              </a:tr>
              <a:tr h="792939">
                <a:tc>
                  <a:txBody>
                    <a:bodyPr/>
                    <a:lstStyle/>
                    <a:p>
                      <a:pPr algn="l"/>
                      <a:r>
                        <a:rPr lang="pt-BR" sz="1600">
                          <a:solidFill>
                            <a:schemeClr val="tx1">
                              <a:lumMod val="75000"/>
                              <a:lumOff val="25000"/>
                            </a:schemeClr>
                          </a:solidFill>
                          <a:effectLst/>
                        </a:rPr>
                        <a:t>silverado 3500 hd crew cab</a:t>
                      </a:r>
                      <a:endParaRPr lang="pt-BR" sz="1600" dirty="0">
                        <a:solidFill>
                          <a:schemeClr val="tx1">
                            <a:lumMod val="75000"/>
                            <a:lumOff val="25000"/>
                          </a:schemeClr>
                        </a:solidFill>
                        <a:effectLst/>
                      </a:endParaRPr>
                    </a:p>
                  </a:txBody>
                  <a:tcPr marL="258567" marR="134455" marT="134455" marB="134455"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l"/>
                      <a:endParaRPr lang="en-US" sz="1600">
                        <a:solidFill>
                          <a:schemeClr val="tx1">
                            <a:lumMod val="75000"/>
                            <a:lumOff val="25000"/>
                          </a:schemeClr>
                        </a:solidFill>
                        <a:effectLst/>
                      </a:endParaRP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8 cylinders</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a:solidFill>
                            <a:schemeClr val="tx1">
                              <a:lumMod val="75000"/>
                              <a:lumOff val="25000"/>
                            </a:schemeClr>
                          </a:solidFill>
                          <a:effectLst/>
                        </a:rPr>
                        <a:t>diesel</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a:solidFill>
                            <a:schemeClr val="tx1">
                              <a:lumMod val="75000"/>
                              <a:lumOff val="25000"/>
                            </a:schemeClr>
                          </a:solidFill>
                          <a:effectLst/>
                        </a:rPr>
                        <a:t>108437</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317517838"/>
                  </a:ext>
                </a:extLst>
              </a:tr>
              <a:tr h="551610">
                <a:tc>
                  <a:txBody>
                    <a:bodyPr/>
                    <a:lstStyle/>
                    <a:p>
                      <a:pPr algn="l"/>
                      <a:r>
                        <a:rPr lang="en-US" sz="1600" b="0" i="0" dirty="0">
                          <a:solidFill>
                            <a:schemeClr val="tx1">
                              <a:lumMod val="75000"/>
                              <a:lumOff val="25000"/>
                            </a:schemeClr>
                          </a:solidFill>
                          <a:effectLst/>
                          <a:latin typeface="Lucida Sans" panose="020B0602030504020204" pitchFamily="34" charset="0"/>
                        </a:rPr>
                        <a:t>c-</a:t>
                      </a:r>
                      <a:r>
                        <a:rPr lang="en-US" sz="1600" b="0" i="0" dirty="0" err="1">
                          <a:solidFill>
                            <a:schemeClr val="tx1">
                              <a:lumMod val="75000"/>
                              <a:lumOff val="25000"/>
                            </a:schemeClr>
                          </a:solidFill>
                          <a:effectLst/>
                          <a:latin typeface="Lucida Sans" panose="020B0602030504020204" pitchFamily="34" charset="0"/>
                        </a:rPr>
                        <a:t>hr</a:t>
                      </a:r>
                      <a:endParaRPr lang="en-US" sz="1600" b="0" i="0" dirty="0">
                        <a:solidFill>
                          <a:schemeClr val="tx1">
                            <a:lumMod val="75000"/>
                            <a:lumOff val="25000"/>
                          </a:schemeClr>
                        </a:solidFill>
                        <a:effectLst/>
                        <a:latin typeface="Lucida Sans" panose="020B0602030504020204" pitchFamily="34" charset="0"/>
                      </a:endParaRPr>
                    </a:p>
                  </a:txBody>
                  <a:tcPr marL="258567" marR="134455" marT="134455" marB="134455"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l"/>
                      <a:r>
                        <a:rPr lang="en-US" sz="1600" b="0" i="0">
                          <a:solidFill>
                            <a:schemeClr val="tx1">
                              <a:lumMod val="75000"/>
                              <a:lumOff val="25000"/>
                            </a:schemeClr>
                          </a:solidFill>
                          <a:effectLst/>
                          <a:latin typeface="Lucida Sans" panose="020B0602030504020204" pitchFamily="34" charset="0"/>
                        </a:rPr>
                        <a:t>like new</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b="0" i="0">
                          <a:solidFill>
                            <a:schemeClr val="tx1">
                              <a:lumMod val="75000"/>
                              <a:lumOff val="25000"/>
                            </a:schemeClr>
                          </a:solidFill>
                          <a:effectLst/>
                          <a:latin typeface="Lucida Sans" panose="020B0602030504020204" pitchFamily="34" charset="0"/>
                        </a:rPr>
                        <a:t>4 cylinders</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a:r>
                        <a:rPr lang="en-US" sz="1600" b="0" i="0">
                          <a:solidFill>
                            <a:schemeClr val="tx1">
                              <a:lumMod val="75000"/>
                              <a:lumOff val="25000"/>
                            </a:schemeClr>
                          </a:solidFill>
                          <a:effectLst/>
                          <a:latin typeface="Lucida Sans" panose="020B0602030504020204" pitchFamily="34" charset="0"/>
                        </a:rPr>
                        <a:t>gas</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600" b="0" i="0" dirty="0">
                          <a:solidFill>
                            <a:schemeClr val="tx1">
                              <a:lumMod val="75000"/>
                              <a:lumOff val="25000"/>
                            </a:schemeClr>
                          </a:solidFill>
                          <a:effectLst/>
                          <a:latin typeface="Lucida Sans" panose="020B0602030504020204" pitchFamily="34" charset="0"/>
                        </a:rPr>
                        <a:t>33565</a:t>
                      </a:r>
                    </a:p>
                  </a:txBody>
                  <a:tcPr marL="258567" marR="134455" marT="134455" marB="13445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983035116"/>
                  </a:ext>
                </a:extLst>
              </a:tr>
            </a:tbl>
          </a:graphicData>
        </a:graphic>
      </p:graphicFrame>
    </p:spTree>
    <p:extLst>
      <p:ext uri="{BB962C8B-B14F-4D97-AF65-F5344CB8AC3E}">
        <p14:creationId xmlns:p14="http://schemas.microsoft.com/office/powerpoint/2010/main" val="22372771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2558191-6951-4CC4-B9D2-4808741B0C85}"/>
              </a:ext>
            </a:extLst>
          </p:cNvPr>
          <p:cNvGraphicFramePr>
            <a:graphicFrameLocks noGrp="1"/>
          </p:cNvGraphicFramePr>
          <p:nvPr>
            <p:extLst>
              <p:ext uri="{D42A27DB-BD31-4B8C-83A1-F6EECF244321}">
                <p14:modId xmlns:p14="http://schemas.microsoft.com/office/powerpoint/2010/main" val="847760686"/>
              </p:ext>
            </p:extLst>
          </p:nvPr>
        </p:nvGraphicFramePr>
        <p:xfrm>
          <a:off x="1353680" y="639192"/>
          <a:ext cx="9619120" cy="5081858"/>
        </p:xfrm>
        <a:graphic>
          <a:graphicData uri="http://schemas.openxmlformats.org/drawingml/2006/table">
            <a:tbl>
              <a:tblPr firstRow="1" bandRow="1">
                <a:noFill/>
              </a:tblPr>
              <a:tblGrid>
                <a:gridCol w="1773166">
                  <a:extLst>
                    <a:ext uri="{9D8B030D-6E8A-4147-A177-3AD203B41FA5}">
                      <a16:colId xmlns:a16="http://schemas.microsoft.com/office/drawing/2014/main" val="2352379737"/>
                    </a:ext>
                  </a:extLst>
                </a:gridCol>
                <a:gridCol w="1744035">
                  <a:extLst>
                    <a:ext uri="{9D8B030D-6E8A-4147-A177-3AD203B41FA5}">
                      <a16:colId xmlns:a16="http://schemas.microsoft.com/office/drawing/2014/main" val="1506922180"/>
                    </a:ext>
                  </a:extLst>
                </a:gridCol>
                <a:gridCol w="2604117">
                  <a:extLst>
                    <a:ext uri="{9D8B030D-6E8A-4147-A177-3AD203B41FA5}">
                      <a16:colId xmlns:a16="http://schemas.microsoft.com/office/drawing/2014/main" val="3437209128"/>
                    </a:ext>
                  </a:extLst>
                </a:gridCol>
                <a:gridCol w="863795">
                  <a:extLst>
                    <a:ext uri="{9D8B030D-6E8A-4147-A177-3AD203B41FA5}">
                      <a16:colId xmlns:a16="http://schemas.microsoft.com/office/drawing/2014/main" val="3406143454"/>
                    </a:ext>
                  </a:extLst>
                </a:gridCol>
                <a:gridCol w="1229850">
                  <a:extLst>
                    <a:ext uri="{9D8B030D-6E8A-4147-A177-3AD203B41FA5}">
                      <a16:colId xmlns:a16="http://schemas.microsoft.com/office/drawing/2014/main" val="3520850101"/>
                    </a:ext>
                  </a:extLst>
                </a:gridCol>
                <a:gridCol w="1404157">
                  <a:extLst>
                    <a:ext uri="{9D8B030D-6E8A-4147-A177-3AD203B41FA5}">
                      <a16:colId xmlns:a16="http://schemas.microsoft.com/office/drawing/2014/main" val="2783868915"/>
                    </a:ext>
                  </a:extLst>
                </a:gridCol>
              </a:tblGrid>
              <a:tr h="1416192">
                <a:tc>
                  <a:txBody>
                    <a:bodyPr/>
                    <a:lstStyle/>
                    <a:p>
                      <a:pPr algn="l"/>
                      <a:r>
                        <a:rPr lang="en-US" sz="1600" b="1" dirty="0" err="1">
                          <a:solidFill>
                            <a:schemeClr val="tx1">
                              <a:lumMod val="75000"/>
                              <a:lumOff val="25000"/>
                            </a:schemeClr>
                          </a:solidFill>
                          <a:effectLst/>
                        </a:rPr>
                        <a:t>title_status</a:t>
                      </a:r>
                      <a:endParaRPr lang="en-US" sz="1600" b="1" dirty="0">
                        <a:solidFill>
                          <a:schemeClr val="tx1">
                            <a:lumMod val="75000"/>
                            <a:lumOff val="25000"/>
                          </a:schemeClr>
                        </a:solidFill>
                        <a:effectLst/>
                      </a:endParaRPr>
                    </a:p>
                    <a:p>
                      <a:pPr algn="l"/>
                      <a:r>
                        <a:rPr lang="en-US" sz="1600" b="1" dirty="0">
                          <a:solidFill>
                            <a:schemeClr val="tx1">
                              <a:lumMod val="75000"/>
                              <a:lumOff val="25000"/>
                            </a:schemeClr>
                          </a:solidFill>
                          <a:effectLst/>
                        </a:rPr>
                        <a:t>&lt;</a:t>
                      </a:r>
                      <a:r>
                        <a:rPr lang="en-US" sz="1600" b="1" dirty="0" err="1">
                          <a:solidFill>
                            <a:schemeClr val="tx1">
                              <a:lumMod val="75000"/>
                              <a:lumOff val="25000"/>
                            </a:schemeClr>
                          </a:solidFill>
                          <a:effectLst/>
                        </a:rPr>
                        <a:t>chr</a:t>
                      </a:r>
                      <a:r>
                        <a:rPr lang="en-US" sz="1600" b="1" dirty="0">
                          <a:solidFill>
                            <a:schemeClr val="tx1">
                              <a:lumMod val="75000"/>
                              <a:lumOff val="25000"/>
                            </a:schemeClr>
                          </a:solidFill>
                          <a:effectLst/>
                        </a:rPr>
                        <a:t>&gt;</a:t>
                      </a:r>
                    </a:p>
                    <a:p>
                      <a:pPr algn="l"/>
                      <a:endParaRPr lang="en-US" sz="1600" b="1" dirty="0">
                        <a:solidFill>
                          <a:schemeClr val="tx1">
                            <a:lumMod val="75000"/>
                            <a:lumOff val="25000"/>
                          </a:schemeClr>
                        </a:solidFill>
                        <a:effectLst/>
                      </a:endParaRPr>
                    </a:p>
                  </a:txBody>
                  <a:tcPr marL="192045" marR="29731" marT="96022" marB="96022" anchor="ctr">
                    <a:lnL w="12700" cmpd="sng">
                      <a:noFill/>
                      <a:prstDash val="solid"/>
                    </a:lnL>
                    <a:lnR w="12700" cmpd="sng">
                      <a:noFill/>
                      <a:prstDash val="solid"/>
                    </a:lnR>
                    <a:lnT w="12700" cmpd="sng">
                      <a:noFill/>
                      <a:prstDash val="solid"/>
                    </a:lnT>
                    <a:lnB w="9525" cap="flat" cmpd="sng" algn="ctr">
                      <a:solidFill>
                        <a:srgbClr val="D8DCDC"/>
                      </a:solidFill>
                      <a:prstDash val="solid"/>
                      <a:round/>
                      <a:headEnd type="none" w="med" len="med"/>
                      <a:tailEnd type="none" w="med" len="med"/>
                    </a:lnB>
                    <a:noFill/>
                  </a:tcPr>
                </a:tc>
                <a:tc>
                  <a:txBody>
                    <a:bodyPr/>
                    <a:lstStyle/>
                    <a:p>
                      <a:pPr algn="l"/>
                      <a:r>
                        <a:rPr lang="en-US" sz="1600" b="1" dirty="0">
                          <a:solidFill>
                            <a:schemeClr val="tx1">
                              <a:lumMod val="75000"/>
                              <a:lumOff val="25000"/>
                            </a:schemeClr>
                          </a:solidFill>
                          <a:effectLst/>
                        </a:rPr>
                        <a:t>transmission</a:t>
                      </a:r>
                    </a:p>
                    <a:p>
                      <a:pPr algn="l"/>
                      <a:r>
                        <a:rPr lang="en-US" sz="1600" b="1" dirty="0">
                          <a:solidFill>
                            <a:schemeClr val="tx1">
                              <a:lumMod val="75000"/>
                              <a:lumOff val="25000"/>
                            </a:schemeClr>
                          </a:solidFill>
                          <a:effectLst/>
                        </a:rPr>
                        <a:t>&lt;</a:t>
                      </a:r>
                      <a:r>
                        <a:rPr lang="en-US" sz="1600" b="1" dirty="0" err="1">
                          <a:solidFill>
                            <a:schemeClr val="tx1">
                              <a:lumMod val="75000"/>
                              <a:lumOff val="25000"/>
                            </a:schemeClr>
                          </a:solidFill>
                          <a:effectLst/>
                        </a:rPr>
                        <a:t>chr</a:t>
                      </a:r>
                      <a:r>
                        <a:rPr lang="en-US" sz="1600" b="1" dirty="0">
                          <a:solidFill>
                            <a:schemeClr val="tx1">
                              <a:lumMod val="75000"/>
                              <a:lumOff val="25000"/>
                            </a:schemeClr>
                          </a:solidFill>
                          <a:effectLst/>
                        </a:rPr>
                        <a:t>&gt;</a:t>
                      </a:r>
                    </a:p>
                    <a:p>
                      <a:pPr algn="l"/>
                      <a:endParaRPr lang="en-US" sz="1600" b="1" dirty="0">
                        <a:solidFill>
                          <a:schemeClr val="tx1">
                            <a:lumMod val="75000"/>
                            <a:lumOff val="25000"/>
                          </a:schemeClr>
                        </a:solidFill>
                        <a:effectLst/>
                      </a:endParaRPr>
                    </a:p>
                  </a:txBody>
                  <a:tcPr marL="192045" marR="29731" marT="96022" marB="9602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US" sz="1600" b="1" dirty="0">
                          <a:solidFill>
                            <a:schemeClr val="tx1">
                              <a:lumMod val="75000"/>
                              <a:lumOff val="25000"/>
                            </a:schemeClr>
                          </a:solidFill>
                          <a:effectLst/>
                        </a:rPr>
                        <a:t>vin</a:t>
                      </a:r>
                    </a:p>
                    <a:p>
                      <a:pPr algn="l"/>
                      <a:r>
                        <a:rPr lang="en-US" sz="1600" b="1" dirty="0">
                          <a:solidFill>
                            <a:schemeClr val="tx1">
                              <a:lumMod val="75000"/>
                              <a:lumOff val="25000"/>
                            </a:schemeClr>
                          </a:solidFill>
                          <a:effectLst/>
                        </a:rPr>
                        <a:t>&lt;</a:t>
                      </a:r>
                      <a:r>
                        <a:rPr lang="en-US" sz="1600" b="1" dirty="0" err="1">
                          <a:solidFill>
                            <a:schemeClr val="tx1">
                              <a:lumMod val="75000"/>
                              <a:lumOff val="25000"/>
                            </a:schemeClr>
                          </a:solidFill>
                          <a:effectLst/>
                        </a:rPr>
                        <a:t>chr</a:t>
                      </a:r>
                      <a:r>
                        <a:rPr lang="en-US" sz="1600" b="1" dirty="0">
                          <a:solidFill>
                            <a:schemeClr val="tx1">
                              <a:lumMod val="75000"/>
                              <a:lumOff val="25000"/>
                            </a:schemeClr>
                          </a:solidFill>
                          <a:effectLst/>
                        </a:rPr>
                        <a:t>&gt;</a:t>
                      </a:r>
                    </a:p>
                    <a:p>
                      <a:pPr algn="l"/>
                      <a:endParaRPr lang="en-US" sz="1600" b="1" dirty="0">
                        <a:solidFill>
                          <a:schemeClr val="tx1">
                            <a:lumMod val="75000"/>
                            <a:lumOff val="25000"/>
                          </a:schemeClr>
                        </a:solidFill>
                        <a:effectLst/>
                      </a:endParaRPr>
                    </a:p>
                  </a:txBody>
                  <a:tcPr marL="192045" marR="29731" marT="96022" marB="9602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US" sz="1600" b="1" dirty="0">
                          <a:solidFill>
                            <a:schemeClr val="tx1">
                              <a:lumMod val="75000"/>
                              <a:lumOff val="25000"/>
                            </a:schemeClr>
                          </a:solidFill>
                          <a:effectLst/>
                        </a:rPr>
                        <a:t>drive</a:t>
                      </a:r>
                    </a:p>
                    <a:p>
                      <a:pPr algn="l"/>
                      <a:r>
                        <a:rPr lang="en-US" sz="1600" b="1" dirty="0">
                          <a:solidFill>
                            <a:schemeClr val="tx1">
                              <a:lumMod val="75000"/>
                              <a:lumOff val="25000"/>
                            </a:schemeClr>
                          </a:solidFill>
                          <a:effectLst/>
                        </a:rPr>
                        <a:t>&lt;</a:t>
                      </a:r>
                      <a:r>
                        <a:rPr lang="en-US" sz="1600" b="1" dirty="0" err="1">
                          <a:solidFill>
                            <a:schemeClr val="tx1">
                              <a:lumMod val="75000"/>
                              <a:lumOff val="25000"/>
                            </a:schemeClr>
                          </a:solidFill>
                          <a:effectLst/>
                        </a:rPr>
                        <a:t>chr</a:t>
                      </a:r>
                      <a:r>
                        <a:rPr lang="en-US" sz="1600" b="1" dirty="0">
                          <a:solidFill>
                            <a:schemeClr val="tx1">
                              <a:lumMod val="75000"/>
                              <a:lumOff val="25000"/>
                            </a:schemeClr>
                          </a:solidFill>
                          <a:effectLst/>
                        </a:rPr>
                        <a:t>&gt;</a:t>
                      </a:r>
                    </a:p>
                    <a:p>
                      <a:pPr algn="l"/>
                      <a:endParaRPr lang="en-US" sz="1600" b="1" dirty="0">
                        <a:solidFill>
                          <a:schemeClr val="tx1">
                            <a:lumMod val="75000"/>
                            <a:lumOff val="25000"/>
                          </a:schemeClr>
                        </a:solidFill>
                        <a:effectLst/>
                      </a:endParaRPr>
                    </a:p>
                  </a:txBody>
                  <a:tcPr marL="192045" marR="29731" marT="96022" marB="9602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US" sz="1600" b="1" dirty="0">
                          <a:solidFill>
                            <a:schemeClr val="tx1">
                              <a:lumMod val="75000"/>
                              <a:lumOff val="25000"/>
                            </a:schemeClr>
                          </a:solidFill>
                          <a:effectLst/>
                        </a:rPr>
                        <a:t>size</a:t>
                      </a:r>
                    </a:p>
                    <a:p>
                      <a:pPr algn="l"/>
                      <a:r>
                        <a:rPr lang="en-US" sz="1600" b="1" dirty="0">
                          <a:solidFill>
                            <a:schemeClr val="tx1">
                              <a:lumMod val="75000"/>
                              <a:lumOff val="25000"/>
                            </a:schemeClr>
                          </a:solidFill>
                          <a:effectLst/>
                        </a:rPr>
                        <a:t>&lt;</a:t>
                      </a:r>
                      <a:r>
                        <a:rPr lang="en-US" sz="1600" b="1" dirty="0" err="1">
                          <a:solidFill>
                            <a:schemeClr val="tx1">
                              <a:lumMod val="75000"/>
                              <a:lumOff val="25000"/>
                            </a:schemeClr>
                          </a:solidFill>
                          <a:effectLst/>
                        </a:rPr>
                        <a:t>chr</a:t>
                      </a:r>
                      <a:r>
                        <a:rPr lang="en-US" sz="1600" b="1" dirty="0">
                          <a:solidFill>
                            <a:schemeClr val="tx1">
                              <a:lumMod val="75000"/>
                              <a:lumOff val="25000"/>
                            </a:schemeClr>
                          </a:solidFill>
                          <a:effectLst/>
                        </a:rPr>
                        <a:t>&gt;</a:t>
                      </a:r>
                    </a:p>
                    <a:p>
                      <a:pPr algn="l"/>
                      <a:endParaRPr lang="en-US" sz="1600" b="1" dirty="0">
                        <a:solidFill>
                          <a:schemeClr val="tx1">
                            <a:lumMod val="75000"/>
                            <a:lumOff val="25000"/>
                          </a:schemeClr>
                        </a:solidFill>
                        <a:effectLst/>
                      </a:endParaRPr>
                    </a:p>
                  </a:txBody>
                  <a:tcPr marL="192045" marR="29731" marT="96022" marB="9602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US" sz="1600" b="1" dirty="0">
                          <a:solidFill>
                            <a:schemeClr val="tx1">
                              <a:lumMod val="75000"/>
                              <a:lumOff val="25000"/>
                            </a:schemeClr>
                          </a:solidFill>
                          <a:effectLst/>
                        </a:rPr>
                        <a:t>type</a:t>
                      </a:r>
                    </a:p>
                    <a:p>
                      <a:pPr algn="l"/>
                      <a:r>
                        <a:rPr lang="en-US" sz="1600" b="1" dirty="0">
                          <a:solidFill>
                            <a:schemeClr val="tx1">
                              <a:lumMod val="75000"/>
                              <a:lumOff val="25000"/>
                            </a:schemeClr>
                          </a:solidFill>
                          <a:effectLst/>
                        </a:rPr>
                        <a:t>&lt;</a:t>
                      </a:r>
                      <a:r>
                        <a:rPr lang="en-US" sz="1600" b="1" dirty="0" err="1">
                          <a:solidFill>
                            <a:schemeClr val="tx1">
                              <a:lumMod val="75000"/>
                              <a:lumOff val="25000"/>
                            </a:schemeClr>
                          </a:solidFill>
                          <a:effectLst/>
                        </a:rPr>
                        <a:t>chr</a:t>
                      </a:r>
                      <a:r>
                        <a:rPr lang="en-US" sz="1600" b="1" dirty="0">
                          <a:solidFill>
                            <a:schemeClr val="tx1">
                              <a:lumMod val="75000"/>
                              <a:lumOff val="25000"/>
                            </a:schemeClr>
                          </a:solidFill>
                          <a:effectLst/>
                        </a:rPr>
                        <a:t>&gt;</a:t>
                      </a:r>
                    </a:p>
                    <a:p>
                      <a:pPr fontAlgn="ctr"/>
                      <a:endParaRPr lang="en-US" sz="1600" b="1" dirty="0">
                        <a:solidFill>
                          <a:schemeClr val="tx1">
                            <a:lumMod val="75000"/>
                            <a:lumOff val="25000"/>
                          </a:schemeClr>
                        </a:solidFill>
                        <a:effectLst/>
                      </a:endParaRPr>
                    </a:p>
                  </a:txBody>
                  <a:tcPr marL="192045" marR="29731" marT="96022" marB="9602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132055417"/>
                  </a:ext>
                </a:extLst>
              </a:tr>
              <a:tr h="680792">
                <a:tc>
                  <a:txBody>
                    <a:bodyPr/>
                    <a:lstStyle/>
                    <a:p>
                      <a:pPr algn="l"/>
                      <a:r>
                        <a:rPr lang="en-US" sz="1600">
                          <a:solidFill>
                            <a:schemeClr val="tx1">
                              <a:lumMod val="75000"/>
                              <a:lumOff val="25000"/>
                            </a:schemeClr>
                          </a:solidFill>
                          <a:effectLst/>
                        </a:rPr>
                        <a:t>clean</a:t>
                      </a: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l"/>
                      <a:r>
                        <a:rPr lang="en-US" sz="1600">
                          <a:solidFill>
                            <a:schemeClr val="tx1">
                              <a:lumMod val="75000"/>
                              <a:lumOff val="25000"/>
                            </a:schemeClr>
                          </a:solidFill>
                          <a:effectLst/>
                        </a:rPr>
                        <a:t>manual</a:t>
                      </a: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600">
                          <a:solidFill>
                            <a:schemeClr val="tx1">
                              <a:lumMod val="75000"/>
                              <a:lumOff val="25000"/>
                            </a:schemeClr>
                          </a:solidFill>
                          <a:effectLst/>
                        </a:rPr>
                        <a:t>WVWPF7AJ6CW316713</a:t>
                      </a: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600" dirty="0">
                          <a:solidFill>
                            <a:schemeClr val="tx1">
                              <a:lumMod val="75000"/>
                              <a:lumOff val="25000"/>
                            </a:schemeClr>
                          </a:solidFill>
                          <a:effectLst/>
                        </a:rPr>
                        <a:t>4wd</a:t>
                      </a: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600">
                          <a:solidFill>
                            <a:schemeClr val="tx1">
                              <a:lumMod val="75000"/>
                              <a:lumOff val="25000"/>
                            </a:schemeClr>
                          </a:solidFill>
                          <a:effectLst/>
                        </a:rPr>
                        <a:t>compact</a:t>
                      </a: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600">
                          <a:solidFill>
                            <a:schemeClr val="tx1">
                              <a:lumMod val="75000"/>
                              <a:lumOff val="25000"/>
                            </a:schemeClr>
                          </a:solidFill>
                          <a:effectLst/>
                        </a:rPr>
                        <a:t>hatchback</a:t>
                      </a: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71530597"/>
                  </a:ext>
                </a:extLst>
              </a:tr>
              <a:tr h="680792">
                <a:tc>
                  <a:txBody>
                    <a:bodyPr/>
                    <a:lstStyle/>
                    <a:p>
                      <a:pPr algn="l"/>
                      <a:r>
                        <a:rPr lang="en-US" sz="1600">
                          <a:solidFill>
                            <a:schemeClr val="tx1">
                              <a:lumMod val="75000"/>
                              <a:lumOff val="25000"/>
                            </a:schemeClr>
                          </a:solidFill>
                          <a:effectLst/>
                        </a:rPr>
                        <a:t>clean</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algn="l"/>
                      <a:r>
                        <a:rPr lang="en-US" sz="1600">
                          <a:solidFill>
                            <a:schemeClr val="tx1">
                              <a:lumMod val="75000"/>
                              <a:lumOff val="25000"/>
                            </a:schemeClr>
                          </a:solidFill>
                          <a:effectLst/>
                        </a:rPr>
                        <a:t>automatic</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r>
                        <a:rPr lang="en-US" sz="1600">
                          <a:solidFill>
                            <a:schemeClr val="tx1">
                              <a:lumMod val="75000"/>
                              <a:lumOff val="25000"/>
                            </a:schemeClr>
                          </a:solidFill>
                          <a:effectLst/>
                        </a:rPr>
                        <a:t>3GTU2WEC6FG228025</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r>
                        <a:rPr lang="en-US" sz="1600">
                          <a:solidFill>
                            <a:schemeClr val="tx1">
                              <a:lumMod val="75000"/>
                              <a:lumOff val="25000"/>
                            </a:schemeClr>
                          </a:solidFill>
                          <a:effectLst/>
                        </a:rPr>
                        <a:t>4wd</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endParaRPr lang="en-US" sz="1600">
                        <a:solidFill>
                          <a:schemeClr val="tx1">
                            <a:lumMod val="75000"/>
                            <a:lumOff val="25000"/>
                          </a:schemeClr>
                        </a:solidFill>
                        <a:effectLst/>
                      </a:endParaRP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endParaRPr lang="en-US" sz="1600">
                        <a:solidFill>
                          <a:schemeClr val="tx1">
                            <a:lumMod val="75000"/>
                            <a:lumOff val="25000"/>
                          </a:schemeClr>
                        </a:solidFill>
                        <a:effectLst/>
                      </a:endParaRP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418207464"/>
                  </a:ext>
                </a:extLst>
              </a:tr>
              <a:tr h="471249">
                <a:tc>
                  <a:txBody>
                    <a:bodyPr/>
                    <a:lstStyle/>
                    <a:p>
                      <a:pPr algn="l"/>
                      <a:r>
                        <a:rPr lang="en-US" sz="1600">
                          <a:solidFill>
                            <a:schemeClr val="tx1">
                              <a:lumMod val="75000"/>
                              <a:lumOff val="25000"/>
                            </a:schemeClr>
                          </a:solidFill>
                          <a:effectLst/>
                        </a:rPr>
                        <a:t>clean</a:t>
                      </a: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l"/>
                      <a:r>
                        <a:rPr lang="en-US" sz="1600">
                          <a:solidFill>
                            <a:schemeClr val="tx1">
                              <a:lumMod val="75000"/>
                              <a:lumOff val="25000"/>
                            </a:schemeClr>
                          </a:solidFill>
                          <a:effectLst/>
                        </a:rPr>
                        <a:t>automatic</a:t>
                      </a: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endParaRPr lang="en-US" sz="1600">
                        <a:solidFill>
                          <a:schemeClr val="tx1">
                            <a:lumMod val="75000"/>
                            <a:lumOff val="25000"/>
                          </a:schemeClr>
                        </a:solidFill>
                        <a:effectLst/>
                      </a:endParaRP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600">
                          <a:solidFill>
                            <a:schemeClr val="tx1">
                              <a:lumMod val="75000"/>
                              <a:lumOff val="25000"/>
                            </a:schemeClr>
                          </a:solidFill>
                          <a:effectLst/>
                        </a:rPr>
                        <a:t>fwd</a:t>
                      </a: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endParaRPr lang="en-US" sz="1600">
                        <a:solidFill>
                          <a:schemeClr val="tx1">
                            <a:lumMod val="75000"/>
                            <a:lumOff val="25000"/>
                          </a:schemeClr>
                        </a:solidFill>
                        <a:effectLst/>
                      </a:endParaRP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endParaRPr lang="en-US" sz="1600">
                        <a:solidFill>
                          <a:schemeClr val="tx1">
                            <a:lumMod val="75000"/>
                            <a:lumOff val="25000"/>
                          </a:schemeClr>
                        </a:solidFill>
                        <a:effectLst/>
                      </a:endParaRP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973973659"/>
                  </a:ext>
                </a:extLst>
              </a:tr>
              <a:tr h="471249">
                <a:tc>
                  <a:txBody>
                    <a:bodyPr/>
                    <a:lstStyle/>
                    <a:p>
                      <a:pPr algn="l"/>
                      <a:r>
                        <a:rPr lang="en-US" sz="1600">
                          <a:solidFill>
                            <a:schemeClr val="tx1">
                              <a:lumMod val="75000"/>
                              <a:lumOff val="25000"/>
                            </a:schemeClr>
                          </a:solidFill>
                          <a:effectLst/>
                        </a:rPr>
                        <a:t>clean</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algn="l"/>
                      <a:r>
                        <a:rPr lang="en-US" sz="1600">
                          <a:solidFill>
                            <a:schemeClr val="tx1">
                              <a:lumMod val="75000"/>
                              <a:lumOff val="25000"/>
                            </a:schemeClr>
                          </a:solidFill>
                          <a:effectLst/>
                        </a:rPr>
                        <a:t>automatic</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r>
                        <a:rPr lang="en-US" sz="1600">
                          <a:solidFill>
                            <a:schemeClr val="tx1">
                              <a:lumMod val="75000"/>
                              <a:lumOff val="25000"/>
                            </a:schemeClr>
                          </a:solidFill>
                          <a:effectLst/>
                        </a:rPr>
                        <a:t>upon request</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r>
                        <a:rPr lang="en-US" sz="1600">
                          <a:solidFill>
                            <a:schemeClr val="tx1">
                              <a:lumMod val="75000"/>
                              <a:lumOff val="25000"/>
                            </a:schemeClr>
                          </a:solidFill>
                          <a:effectLst/>
                        </a:rPr>
                        <a:t>fwd</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r>
                        <a:rPr lang="en-US" sz="1600">
                          <a:solidFill>
                            <a:schemeClr val="tx1">
                              <a:lumMod val="75000"/>
                              <a:lumOff val="25000"/>
                            </a:schemeClr>
                          </a:solidFill>
                          <a:effectLst/>
                        </a:rPr>
                        <a:t>mid-size</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a:r>
                        <a:rPr lang="en-US" sz="1600">
                          <a:solidFill>
                            <a:schemeClr val="tx1">
                              <a:lumMod val="75000"/>
                              <a:lumOff val="25000"/>
                            </a:schemeClr>
                          </a:solidFill>
                          <a:effectLst/>
                        </a:rPr>
                        <a:t>hatchback</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377298423"/>
                  </a:ext>
                </a:extLst>
              </a:tr>
              <a:tr h="680792">
                <a:tc>
                  <a:txBody>
                    <a:bodyPr/>
                    <a:lstStyle/>
                    <a:p>
                      <a:pPr algn="l"/>
                      <a:r>
                        <a:rPr lang="en-US" sz="1600">
                          <a:solidFill>
                            <a:schemeClr val="tx1">
                              <a:lumMod val="75000"/>
                              <a:lumOff val="25000"/>
                            </a:schemeClr>
                          </a:solidFill>
                          <a:effectLst/>
                        </a:rPr>
                        <a:t>clean</a:t>
                      </a: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l"/>
                      <a:r>
                        <a:rPr lang="en-US" sz="1600">
                          <a:solidFill>
                            <a:schemeClr val="tx1">
                              <a:lumMod val="75000"/>
                              <a:lumOff val="25000"/>
                            </a:schemeClr>
                          </a:solidFill>
                          <a:effectLst/>
                        </a:rPr>
                        <a:t>automatic</a:t>
                      </a: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600">
                          <a:solidFill>
                            <a:schemeClr val="tx1">
                              <a:lumMod val="75000"/>
                              <a:lumOff val="25000"/>
                            </a:schemeClr>
                          </a:solidFill>
                          <a:effectLst/>
                        </a:rPr>
                        <a:t>1GC4K1C88CF116535</a:t>
                      </a: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600">
                          <a:solidFill>
                            <a:schemeClr val="tx1">
                              <a:lumMod val="75000"/>
                              <a:lumOff val="25000"/>
                            </a:schemeClr>
                          </a:solidFill>
                          <a:effectLst/>
                        </a:rPr>
                        <a:t>4wd</a:t>
                      </a: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endParaRPr lang="en-US" sz="1600">
                        <a:solidFill>
                          <a:schemeClr val="tx1">
                            <a:lumMod val="75000"/>
                            <a:lumOff val="25000"/>
                          </a:schemeClr>
                        </a:solidFill>
                        <a:effectLst/>
                      </a:endParaRP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a:r>
                        <a:rPr lang="en-US" sz="1600">
                          <a:solidFill>
                            <a:schemeClr val="tx1">
                              <a:lumMod val="75000"/>
                              <a:lumOff val="25000"/>
                            </a:schemeClr>
                          </a:solidFill>
                          <a:effectLst/>
                        </a:rPr>
                        <a:t>pickup</a:t>
                      </a:r>
                    </a:p>
                  </a:txBody>
                  <a:tcPr marL="192045" marR="29731" marT="96022" marB="960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557483210"/>
                  </a:ext>
                </a:extLst>
              </a:tr>
              <a:tr h="680792">
                <a:tc>
                  <a:txBody>
                    <a:bodyPr/>
                    <a:lstStyle/>
                    <a:p>
                      <a:pPr algn="l"/>
                      <a:r>
                        <a:rPr lang="en-US" sz="1600" dirty="0">
                          <a:solidFill>
                            <a:schemeClr val="tx1">
                              <a:lumMod val="75000"/>
                              <a:lumOff val="25000"/>
                            </a:schemeClr>
                          </a:solidFill>
                          <a:effectLst/>
                        </a:rPr>
                        <a:t>clean</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algn="l"/>
                      <a:r>
                        <a:rPr lang="en-US" sz="1600">
                          <a:solidFill>
                            <a:schemeClr val="tx1">
                              <a:lumMod val="75000"/>
                              <a:lumOff val="25000"/>
                            </a:schemeClr>
                          </a:solidFill>
                          <a:effectLst/>
                        </a:rPr>
                        <a:t>automatic</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l"/>
                      <a:r>
                        <a:rPr lang="en-US" sz="1600">
                          <a:solidFill>
                            <a:schemeClr val="tx1">
                              <a:lumMod val="75000"/>
                              <a:lumOff val="25000"/>
                            </a:schemeClr>
                          </a:solidFill>
                          <a:effectLst/>
                        </a:rPr>
                        <a:t>NMTKHMBX1JR028387</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l"/>
                      <a:r>
                        <a:rPr lang="en-US" sz="1600">
                          <a:solidFill>
                            <a:schemeClr val="tx1">
                              <a:lumMod val="75000"/>
                              <a:lumOff val="25000"/>
                            </a:schemeClr>
                          </a:solidFill>
                          <a:effectLst/>
                        </a:rPr>
                        <a:t>fwd</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l"/>
                      <a:endParaRPr lang="en-US" sz="1600">
                        <a:solidFill>
                          <a:schemeClr val="tx1">
                            <a:lumMod val="75000"/>
                            <a:lumOff val="25000"/>
                          </a:schemeClr>
                        </a:solidFill>
                        <a:effectLst/>
                      </a:endParaRP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l"/>
                      <a:r>
                        <a:rPr lang="en-US" sz="1600" dirty="0">
                          <a:solidFill>
                            <a:schemeClr val="tx1">
                              <a:lumMod val="75000"/>
                              <a:lumOff val="25000"/>
                            </a:schemeClr>
                          </a:solidFill>
                          <a:effectLst/>
                        </a:rPr>
                        <a:t>SUV</a:t>
                      </a:r>
                    </a:p>
                  </a:txBody>
                  <a:tcPr marL="192045" marR="29731" marT="96022" marB="9602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2004611836"/>
                  </a:ext>
                </a:extLst>
              </a:tr>
            </a:tbl>
          </a:graphicData>
        </a:graphic>
      </p:graphicFrame>
    </p:spTree>
    <p:extLst>
      <p:ext uri="{BB962C8B-B14F-4D97-AF65-F5344CB8AC3E}">
        <p14:creationId xmlns:p14="http://schemas.microsoft.com/office/powerpoint/2010/main" val="176932079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A87F21C-FA3F-417E-8BD4-3AFED28F6EC3}"/>
              </a:ext>
            </a:extLst>
          </p:cNvPr>
          <p:cNvGraphicFramePr>
            <a:graphicFrameLocks noGrp="1"/>
          </p:cNvGraphicFramePr>
          <p:nvPr>
            <p:extLst>
              <p:ext uri="{D42A27DB-BD31-4B8C-83A1-F6EECF244321}">
                <p14:modId xmlns:p14="http://schemas.microsoft.com/office/powerpoint/2010/main" val="988767383"/>
              </p:ext>
            </p:extLst>
          </p:nvPr>
        </p:nvGraphicFramePr>
        <p:xfrm>
          <a:off x="678117" y="643467"/>
          <a:ext cx="10835767" cy="5050226"/>
        </p:xfrm>
        <a:graphic>
          <a:graphicData uri="http://schemas.openxmlformats.org/drawingml/2006/table">
            <a:tbl>
              <a:tblPr firstRow="1" bandRow="1">
                <a:noFill/>
              </a:tblPr>
              <a:tblGrid>
                <a:gridCol w="2582181">
                  <a:extLst>
                    <a:ext uri="{9D8B030D-6E8A-4147-A177-3AD203B41FA5}">
                      <a16:colId xmlns:a16="http://schemas.microsoft.com/office/drawing/2014/main" val="3283127933"/>
                    </a:ext>
                  </a:extLst>
                </a:gridCol>
                <a:gridCol w="8253586">
                  <a:extLst>
                    <a:ext uri="{9D8B030D-6E8A-4147-A177-3AD203B41FA5}">
                      <a16:colId xmlns:a16="http://schemas.microsoft.com/office/drawing/2014/main" val="2599494018"/>
                    </a:ext>
                  </a:extLst>
                </a:gridCol>
              </a:tblGrid>
              <a:tr h="1272194">
                <a:tc>
                  <a:txBody>
                    <a:bodyPr/>
                    <a:lstStyle/>
                    <a:p>
                      <a:pPr algn="l" fontAlgn="ctr">
                        <a:spcBef>
                          <a:spcPts val="0"/>
                        </a:spcBef>
                        <a:spcAft>
                          <a:spcPts val="0"/>
                        </a:spcAft>
                      </a:pPr>
                      <a:r>
                        <a:rPr lang="en-US" sz="2100" b="1" i="0" u="none" strike="noStrike" err="1">
                          <a:solidFill>
                            <a:schemeClr val="tx1">
                              <a:lumMod val="75000"/>
                              <a:lumOff val="25000"/>
                            </a:schemeClr>
                          </a:solidFill>
                          <a:effectLst/>
                          <a:latin typeface="Arial" panose="020B0604020202020204" pitchFamily="34" charset="0"/>
                        </a:rPr>
                        <a:t>paint_color</a:t>
                      </a:r>
                      <a:endParaRPr lang="en-US" sz="2100" b="1" i="0" u="none" strike="noStrike">
                        <a:solidFill>
                          <a:schemeClr val="tx1">
                            <a:lumMod val="75000"/>
                            <a:lumOff val="25000"/>
                          </a:schemeClr>
                        </a:solidFill>
                        <a:effectLst/>
                        <a:latin typeface="Arial" panose="020B0604020202020204" pitchFamily="34" charset="0"/>
                      </a:endParaRPr>
                    </a:p>
                    <a:p>
                      <a:pPr algn="l" fontAlgn="ctr">
                        <a:spcBef>
                          <a:spcPts val="0"/>
                        </a:spcBef>
                        <a:spcAft>
                          <a:spcPts val="0"/>
                        </a:spcAft>
                      </a:pPr>
                      <a:r>
                        <a:rPr lang="en-US" sz="2100" b="1" i="0" u="none" strike="noStrike">
                          <a:solidFill>
                            <a:schemeClr val="tx1">
                              <a:lumMod val="75000"/>
                              <a:lumOff val="25000"/>
                            </a:schemeClr>
                          </a:solidFill>
                          <a:effectLst/>
                          <a:latin typeface="Arial" panose="020B0604020202020204" pitchFamily="34" charset="0"/>
                        </a:rPr>
                        <a:t>&lt;</a:t>
                      </a:r>
                      <a:r>
                        <a:rPr lang="en-US" sz="2100" b="1" i="0" u="none" strike="noStrike" err="1">
                          <a:solidFill>
                            <a:schemeClr val="tx1">
                              <a:lumMod val="75000"/>
                              <a:lumOff val="25000"/>
                            </a:schemeClr>
                          </a:solidFill>
                          <a:effectLst/>
                          <a:latin typeface="Arial" panose="020B0604020202020204" pitchFamily="34" charset="0"/>
                        </a:rPr>
                        <a:t>chr</a:t>
                      </a:r>
                      <a:r>
                        <a:rPr lang="en-US" sz="2100" b="1" i="0" u="none" strike="noStrike">
                          <a:solidFill>
                            <a:schemeClr val="tx1">
                              <a:lumMod val="75000"/>
                              <a:lumOff val="25000"/>
                            </a:schemeClr>
                          </a:solidFill>
                          <a:effectLst/>
                          <a:latin typeface="Arial" panose="020B0604020202020204" pitchFamily="34" charset="0"/>
                        </a:rPr>
                        <a:t>&gt;</a:t>
                      </a:r>
                    </a:p>
                    <a:p>
                      <a:pPr algn="l" fontAlgn="ctr">
                        <a:spcBef>
                          <a:spcPts val="0"/>
                        </a:spcBef>
                        <a:spcAft>
                          <a:spcPts val="0"/>
                        </a:spcAft>
                      </a:pPr>
                      <a:endParaRPr lang="en-US" sz="2100" b="1" i="0" u="none" strike="noStrike">
                        <a:solidFill>
                          <a:schemeClr val="tx1">
                            <a:lumMod val="75000"/>
                            <a:lumOff val="25000"/>
                          </a:schemeClr>
                        </a:solidFill>
                        <a:effectLst/>
                        <a:latin typeface="Arial" panose="020B0604020202020204" pitchFamily="34" charset="0"/>
                      </a:endParaRPr>
                    </a:p>
                  </a:txBody>
                  <a:tcPr marL="257009" marR="96231" marT="128504" marB="128504"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fontAlgn="ctr">
                        <a:spcBef>
                          <a:spcPts val="0"/>
                        </a:spcBef>
                        <a:spcAft>
                          <a:spcPts val="0"/>
                        </a:spcAft>
                      </a:pPr>
                      <a:r>
                        <a:rPr lang="en-US" sz="2100" b="1" i="0" u="none" strike="noStrike" err="1">
                          <a:solidFill>
                            <a:schemeClr val="tx1">
                              <a:lumMod val="75000"/>
                              <a:lumOff val="25000"/>
                            </a:schemeClr>
                          </a:solidFill>
                          <a:effectLst/>
                          <a:latin typeface="Arial" panose="020B0604020202020204" pitchFamily="34" charset="0"/>
                        </a:rPr>
                        <a:t>image_url</a:t>
                      </a:r>
                      <a:endParaRPr lang="en-US" sz="2100" b="1" i="0" u="none" strike="noStrike">
                        <a:solidFill>
                          <a:schemeClr val="tx1">
                            <a:lumMod val="75000"/>
                            <a:lumOff val="25000"/>
                          </a:schemeClr>
                        </a:solidFill>
                        <a:effectLst/>
                        <a:latin typeface="Arial" panose="020B0604020202020204" pitchFamily="34" charset="0"/>
                      </a:endParaRPr>
                    </a:p>
                    <a:p>
                      <a:pPr algn="l" fontAlgn="ctr">
                        <a:spcBef>
                          <a:spcPts val="0"/>
                        </a:spcBef>
                        <a:spcAft>
                          <a:spcPts val="0"/>
                        </a:spcAft>
                      </a:pPr>
                      <a:r>
                        <a:rPr lang="en-US" sz="2100" b="1" i="0" u="none" strike="noStrike">
                          <a:solidFill>
                            <a:schemeClr val="tx1">
                              <a:lumMod val="75000"/>
                              <a:lumOff val="25000"/>
                            </a:schemeClr>
                          </a:solidFill>
                          <a:effectLst/>
                          <a:latin typeface="Arial" panose="020B0604020202020204" pitchFamily="34" charset="0"/>
                        </a:rPr>
                        <a:t>&lt;</a:t>
                      </a:r>
                      <a:r>
                        <a:rPr lang="en-US" sz="2100" b="1" i="0" u="none" strike="noStrike" err="1">
                          <a:solidFill>
                            <a:schemeClr val="tx1">
                              <a:lumMod val="75000"/>
                              <a:lumOff val="25000"/>
                            </a:schemeClr>
                          </a:solidFill>
                          <a:effectLst/>
                          <a:latin typeface="Arial" panose="020B0604020202020204" pitchFamily="34" charset="0"/>
                        </a:rPr>
                        <a:t>chr</a:t>
                      </a:r>
                      <a:r>
                        <a:rPr lang="en-US" sz="2100" b="1" i="0" u="none" strike="noStrike">
                          <a:solidFill>
                            <a:schemeClr val="tx1">
                              <a:lumMod val="75000"/>
                              <a:lumOff val="25000"/>
                            </a:schemeClr>
                          </a:solidFill>
                          <a:effectLst/>
                          <a:latin typeface="Arial" panose="020B0604020202020204" pitchFamily="34" charset="0"/>
                        </a:rPr>
                        <a:t>&gt;</a:t>
                      </a:r>
                    </a:p>
                    <a:p>
                      <a:pPr algn="l" fontAlgn="ctr">
                        <a:spcBef>
                          <a:spcPts val="0"/>
                        </a:spcBef>
                        <a:spcAft>
                          <a:spcPts val="0"/>
                        </a:spcAft>
                      </a:pPr>
                      <a:endParaRPr lang="en-US" sz="2100" b="1" i="0" u="none" strike="noStrike">
                        <a:solidFill>
                          <a:schemeClr val="tx1">
                            <a:lumMod val="75000"/>
                            <a:lumOff val="25000"/>
                          </a:schemeClr>
                        </a:solidFill>
                        <a:effectLst/>
                        <a:latin typeface="Arial" panose="020B0604020202020204" pitchFamily="34" charset="0"/>
                      </a:endParaRPr>
                    </a:p>
                  </a:txBody>
                  <a:tcPr marL="257009" marR="96231" marT="128504" marB="128504"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784424230"/>
                  </a:ext>
                </a:extLst>
              </a:tr>
              <a:tr h="629672">
                <a:tc>
                  <a:txBody>
                    <a:bodyPr/>
                    <a:lstStyle/>
                    <a:p>
                      <a:pPr algn="l" fontAlgn="ctr">
                        <a:spcBef>
                          <a:spcPts val="0"/>
                        </a:spcBef>
                        <a:spcAft>
                          <a:spcPts val="0"/>
                        </a:spcAft>
                      </a:pPr>
                      <a:r>
                        <a:rPr lang="en-US" sz="2100" b="0" i="0" u="none" strike="noStrike">
                          <a:solidFill>
                            <a:schemeClr val="tx1">
                              <a:lumMod val="75000"/>
                              <a:lumOff val="25000"/>
                            </a:schemeClr>
                          </a:solidFill>
                          <a:effectLst/>
                          <a:latin typeface="Arial" panose="020B0604020202020204" pitchFamily="34" charset="0"/>
                        </a:rPr>
                        <a:t>black</a:t>
                      </a:r>
                    </a:p>
                  </a:txBody>
                  <a:tcPr marL="257009" marR="96231" marT="128504" marB="12850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ctr">
                        <a:spcBef>
                          <a:spcPts val="0"/>
                        </a:spcBef>
                        <a:spcAft>
                          <a:spcPts val="0"/>
                        </a:spcAft>
                      </a:pPr>
                      <a:r>
                        <a:rPr lang="en-US" sz="2100" b="0" i="0" u="none" strike="noStrike">
                          <a:solidFill>
                            <a:schemeClr val="tx1">
                              <a:lumMod val="75000"/>
                              <a:lumOff val="25000"/>
                            </a:schemeClr>
                          </a:solidFill>
                          <a:effectLst/>
                          <a:latin typeface="Arial" panose="020B0604020202020204" pitchFamily="34" charset="0"/>
                        </a:rPr>
                        <a:t>https://images.craigslist.org/00G0G_fTLDWM5XyvJ_600x450.jpg</a:t>
                      </a:r>
                    </a:p>
                  </a:txBody>
                  <a:tcPr marL="257009" marR="96231" marT="128504" marB="12850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187985391"/>
                  </a:ext>
                </a:extLst>
              </a:tr>
              <a:tr h="629672">
                <a:tc>
                  <a:txBody>
                    <a:bodyPr/>
                    <a:lstStyle/>
                    <a:p>
                      <a:pPr algn="l" fontAlgn="ctr">
                        <a:spcBef>
                          <a:spcPts val="0"/>
                        </a:spcBef>
                        <a:spcAft>
                          <a:spcPts val="0"/>
                        </a:spcAft>
                      </a:pPr>
                      <a:r>
                        <a:rPr lang="en-US" sz="2100" b="0" i="0" u="none" strike="noStrike">
                          <a:solidFill>
                            <a:schemeClr val="tx1">
                              <a:lumMod val="75000"/>
                              <a:lumOff val="25000"/>
                            </a:schemeClr>
                          </a:solidFill>
                          <a:effectLst/>
                          <a:latin typeface="Arial" panose="020B0604020202020204" pitchFamily="34" charset="0"/>
                        </a:rPr>
                        <a:t>white</a:t>
                      </a:r>
                    </a:p>
                  </a:txBody>
                  <a:tcPr marL="257009" marR="96231" marT="128504" marB="12850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ctr">
                        <a:spcBef>
                          <a:spcPts val="0"/>
                        </a:spcBef>
                        <a:spcAft>
                          <a:spcPts val="0"/>
                        </a:spcAft>
                      </a:pPr>
                      <a:r>
                        <a:rPr lang="en-US" sz="2100" b="0" i="0" u="none" strike="noStrike">
                          <a:solidFill>
                            <a:schemeClr val="tx1">
                              <a:lumMod val="75000"/>
                              <a:lumOff val="25000"/>
                            </a:schemeClr>
                          </a:solidFill>
                          <a:effectLst/>
                          <a:latin typeface="Arial" panose="020B0604020202020204" pitchFamily="34" charset="0"/>
                        </a:rPr>
                        <a:t>https://images.craigslist.org/01515_lPvJ9bfbdYT_600x450.jpg</a:t>
                      </a:r>
                    </a:p>
                  </a:txBody>
                  <a:tcPr marL="257009" marR="96231" marT="128504" marB="12850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437085606"/>
                  </a:ext>
                </a:extLst>
              </a:tr>
              <a:tr h="629672">
                <a:tc>
                  <a:txBody>
                    <a:bodyPr/>
                    <a:lstStyle/>
                    <a:p>
                      <a:pPr algn="l" fontAlgn="ctr">
                        <a:spcBef>
                          <a:spcPts val="0"/>
                        </a:spcBef>
                        <a:spcAft>
                          <a:spcPts val="0"/>
                        </a:spcAft>
                      </a:pPr>
                      <a:r>
                        <a:rPr lang="en-US" sz="2100" b="0" i="0" u="none" strike="noStrike">
                          <a:solidFill>
                            <a:schemeClr val="tx1">
                              <a:lumMod val="75000"/>
                              <a:lumOff val="25000"/>
                            </a:schemeClr>
                          </a:solidFill>
                          <a:effectLst/>
                          <a:latin typeface="Arial" panose="020B0604020202020204" pitchFamily="34" charset="0"/>
                        </a:rPr>
                        <a:t>white</a:t>
                      </a:r>
                    </a:p>
                  </a:txBody>
                  <a:tcPr marL="257009" marR="96231" marT="128504" marB="12850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ctr">
                        <a:spcBef>
                          <a:spcPts val="0"/>
                        </a:spcBef>
                        <a:spcAft>
                          <a:spcPts val="0"/>
                        </a:spcAft>
                      </a:pPr>
                      <a:r>
                        <a:rPr lang="en-US" sz="2100" b="0" i="0" u="none" strike="noStrike">
                          <a:solidFill>
                            <a:schemeClr val="tx1">
                              <a:lumMod val="75000"/>
                              <a:lumOff val="25000"/>
                            </a:schemeClr>
                          </a:solidFill>
                          <a:effectLst/>
                          <a:latin typeface="Arial" panose="020B0604020202020204" pitchFamily="34" charset="0"/>
                        </a:rPr>
                        <a:t>https://images.craigslist.org/01313_boOL03Z3mR6_600x450.jpg</a:t>
                      </a:r>
                    </a:p>
                  </a:txBody>
                  <a:tcPr marL="257009" marR="96231" marT="128504" marB="12850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035736034"/>
                  </a:ext>
                </a:extLst>
              </a:tr>
              <a:tr h="629672">
                <a:tc>
                  <a:txBody>
                    <a:bodyPr/>
                    <a:lstStyle/>
                    <a:p>
                      <a:pPr algn="l" fontAlgn="ctr">
                        <a:spcBef>
                          <a:spcPts val="0"/>
                        </a:spcBef>
                        <a:spcAft>
                          <a:spcPts val="0"/>
                        </a:spcAft>
                      </a:pPr>
                      <a:r>
                        <a:rPr lang="en-US" sz="2100" b="0" i="0" u="none" strike="noStrike">
                          <a:solidFill>
                            <a:schemeClr val="tx1">
                              <a:lumMod val="75000"/>
                              <a:lumOff val="25000"/>
                            </a:schemeClr>
                          </a:solidFill>
                          <a:effectLst/>
                          <a:latin typeface="Arial" panose="020B0604020202020204" pitchFamily="34" charset="0"/>
                        </a:rPr>
                        <a:t>silver</a:t>
                      </a:r>
                    </a:p>
                  </a:txBody>
                  <a:tcPr marL="257009" marR="96231" marT="128504" marB="12850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ctr">
                        <a:spcBef>
                          <a:spcPts val="0"/>
                        </a:spcBef>
                        <a:spcAft>
                          <a:spcPts val="0"/>
                        </a:spcAft>
                      </a:pPr>
                      <a:r>
                        <a:rPr lang="en-US" sz="2100" b="0" i="0" u="none" strike="noStrike">
                          <a:solidFill>
                            <a:schemeClr val="tx1">
                              <a:lumMod val="75000"/>
                              <a:lumOff val="25000"/>
                            </a:schemeClr>
                          </a:solidFill>
                          <a:effectLst/>
                          <a:latin typeface="Arial" panose="020B0604020202020204" pitchFamily="34" charset="0"/>
                        </a:rPr>
                        <a:t>https://images.craigslist.org/00R0R_1MSV75ygYoU_600x450.jpg</a:t>
                      </a:r>
                    </a:p>
                  </a:txBody>
                  <a:tcPr marL="257009" marR="96231" marT="128504" marB="12850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772113666"/>
                  </a:ext>
                </a:extLst>
              </a:tr>
              <a:tr h="629672">
                <a:tc>
                  <a:txBody>
                    <a:bodyPr/>
                    <a:lstStyle/>
                    <a:p>
                      <a:pPr algn="l" fontAlgn="ctr">
                        <a:spcBef>
                          <a:spcPts val="0"/>
                        </a:spcBef>
                        <a:spcAft>
                          <a:spcPts val="0"/>
                        </a:spcAft>
                      </a:pPr>
                      <a:r>
                        <a:rPr lang="en-US" sz="2100" b="0" i="0" u="none" strike="noStrike">
                          <a:solidFill>
                            <a:schemeClr val="tx1">
                              <a:lumMod val="75000"/>
                              <a:lumOff val="25000"/>
                            </a:schemeClr>
                          </a:solidFill>
                          <a:effectLst/>
                          <a:latin typeface="Arial" panose="020B0604020202020204" pitchFamily="34" charset="0"/>
                        </a:rPr>
                        <a:t>black</a:t>
                      </a:r>
                    </a:p>
                  </a:txBody>
                  <a:tcPr marL="257009" marR="96231" marT="128504" marB="12850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ctr">
                        <a:spcBef>
                          <a:spcPts val="0"/>
                        </a:spcBef>
                        <a:spcAft>
                          <a:spcPts val="0"/>
                        </a:spcAft>
                      </a:pPr>
                      <a:r>
                        <a:rPr lang="en-US" sz="2100" b="0" i="0" u="none" strike="noStrike">
                          <a:solidFill>
                            <a:schemeClr val="tx1">
                              <a:lumMod val="75000"/>
                              <a:lumOff val="25000"/>
                            </a:schemeClr>
                          </a:solidFill>
                          <a:effectLst/>
                          <a:latin typeface="Arial" panose="020B0604020202020204" pitchFamily="34" charset="0"/>
                        </a:rPr>
                        <a:t>https://images.craigslist.org/00z0z_ivEuxWUguBV_600x450.jpg</a:t>
                      </a:r>
                    </a:p>
                  </a:txBody>
                  <a:tcPr marL="257009" marR="96231" marT="128504" marB="12850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667172070"/>
                  </a:ext>
                </a:extLst>
              </a:tr>
              <a:tr h="629672">
                <a:tc>
                  <a:txBody>
                    <a:bodyPr/>
                    <a:lstStyle/>
                    <a:p>
                      <a:pPr algn="l" fontAlgn="ctr">
                        <a:spcBef>
                          <a:spcPts val="0"/>
                        </a:spcBef>
                        <a:spcAft>
                          <a:spcPts val="0"/>
                        </a:spcAft>
                      </a:pPr>
                      <a:r>
                        <a:rPr lang="en-US" sz="2100" b="0" i="0" u="none" strike="noStrike">
                          <a:solidFill>
                            <a:schemeClr val="tx1">
                              <a:lumMod val="75000"/>
                              <a:lumOff val="25000"/>
                            </a:schemeClr>
                          </a:solidFill>
                          <a:effectLst/>
                          <a:latin typeface="Arial" panose="020B0604020202020204" pitchFamily="34" charset="0"/>
                        </a:rPr>
                        <a:t>red</a:t>
                      </a:r>
                    </a:p>
                  </a:txBody>
                  <a:tcPr marL="257009" marR="96231" marT="128504" marB="12850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US" sz="2100" b="0" i="0" u="none" strike="noStrike">
                          <a:solidFill>
                            <a:schemeClr val="tx1">
                              <a:lumMod val="75000"/>
                              <a:lumOff val="25000"/>
                            </a:schemeClr>
                          </a:solidFill>
                          <a:effectLst/>
                          <a:latin typeface="Arial" panose="020B0604020202020204" pitchFamily="34" charset="0"/>
                        </a:rPr>
                        <a:t>https://images.craigslist.org/00b0b_eVDQjFcmut7_600x450.jpg</a:t>
                      </a:r>
                    </a:p>
                  </a:txBody>
                  <a:tcPr marL="257009" marR="96231" marT="128504" marB="12850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3257676058"/>
                  </a:ext>
                </a:extLst>
              </a:tr>
            </a:tbl>
          </a:graphicData>
        </a:graphic>
      </p:graphicFrame>
    </p:spTree>
    <p:extLst>
      <p:ext uri="{BB962C8B-B14F-4D97-AF65-F5344CB8AC3E}">
        <p14:creationId xmlns:p14="http://schemas.microsoft.com/office/powerpoint/2010/main" val="7116098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5C3F2D7-4C40-4D98-A9AB-2857C9187C1C}"/>
              </a:ext>
            </a:extLst>
          </p:cNvPr>
          <p:cNvGraphicFramePr>
            <a:graphicFrameLocks noGrp="1"/>
          </p:cNvGraphicFramePr>
          <p:nvPr>
            <p:extLst>
              <p:ext uri="{D42A27DB-BD31-4B8C-83A1-F6EECF244321}">
                <p14:modId xmlns:p14="http://schemas.microsoft.com/office/powerpoint/2010/main" val="1424478472"/>
              </p:ext>
            </p:extLst>
          </p:nvPr>
        </p:nvGraphicFramePr>
        <p:xfrm>
          <a:off x="789318" y="643467"/>
          <a:ext cx="10613364" cy="5050231"/>
        </p:xfrm>
        <a:graphic>
          <a:graphicData uri="http://schemas.openxmlformats.org/drawingml/2006/table">
            <a:tbl>
              <a:tblPr firstRow="1" bandRow="1">
                <a:noFill/>
                <a:tableStyleId>{5C22544A-7EE6-4342-B048-85BDC9FD1C3A}</a:tableStyleId>
              </a:tblPr>
              <a:tblGrid>
                <a:gridCol w="10613364">
                  <a:extLst>
                    <a:ext uri="{9D8B030D-6E8A-4147-A177-3AD203B41FA5}">
                      <a16:colId xmlns:a16="http://schemas.microsoft.com/office/drawing/2014/main" val="1686005222"/>
                    </a:ext>
                  </a:extLst>
                </a:gridCol>
              </a:tblGrid>
              <a:tr h="1085491">
                <a:tc>
                  <a:txBody>
                    <a:bodyPr/>
                    <a:lstStyle/>
                    <a:p>
                      <a:r>
                        <a:rPr lang="en-US" sz="1400" b="1" cap="all" spc="150" dirty="0">
                          <a:solidFill>
                            <a:schemeClr val="tx1">
                              <a:lumMod val="75000"/>
                              <a:lumOff val="25000"/>
                            </a:schemeClr>
                          </a:solidFill>
                        </a:rPr>
                        <a:t>description</a:t>
                      </a:r>
                    </a:p>
                    <a:p>
                      <a:r>
                        <a:rPr lang="en-US" sz="1400" b="1" cap="all" spc="150" dirty="0">
                          <a:solidFill>
                            <a:schemeClr val="tx1">
                              <a:lumMod val="75000"/>
                              <a:lumOff val="25000"/>
                            </a:schemeClr>
                          </a:solidFill>
                        </a:rPr>
                        <a:t>&lt;</a:t>
                      </a:r>
                      <a:r>
                        <a:rPr lang="en-US" sz="1400" b="1" cap="all" spc="150" dirty="0" err="1">
                          <a:solidFill>
                            <a:schemeClr val="tx1">
                              <a:lumMod val="75000"/>
                              <a:lumOff val="25000"/>
                            </a:schemeClr>
                          </a:solidFill>
                        </a:rPr>
                        <a:t>chr</a:t>
                      </a:r>
                      <a:r>
                        <a:rPr lang="en-US" sz="1400" b="1" cap="all" spc="150" dirty="0">
                          <a:solidFill>
                            <a:schemeClr val="tx1">
                              <a:lumMod val="75000"/>
                              <a:lumOff val="25000"/>
                            </a:schemeClr>
                          </a:solidFill>
                        </a:rPr>
                        <a:t>&gt;</a:t>
                      </a:r>
                    </a:p>
                  </a:txBody>
                  <a:tcPr marL="288694" marR="173217" marT="173217" marB="173217">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661154766"/>
                  </a:ext>
                </a:extLst>
              </a:tr>
              <a:tr h="885330">
                <a:tc>
                  <a:txBody>
                    <a:bodyPr/>
                    <a:lstStyle/>
                    <a:p>
                      <a:r>
                        <a:rPr lang="en-US" sz="1400" b="0" i="0" kern="1200" cap="none" spc="0">
                          <a:solidFill>
                            <a:schemeClr val="tx1">
                              <a:lumMod val="75000"/>
                              <a:lumOff val="25000"/>
                            </a:schemeClr>
                          </a:solidFill>
                          <a:effectLst/>
                          <a:latin typeface="+mn-lt"/>
                          <a:ea typeface="+mn-ea"/>
                          <a:cs typeface="+mn-cs"/>
                        </a:rPr>
                        <a:t>PRICE REDUCED! -Garage kept -Low Miles (63K) -Clean title -AWD | 4 Door Hatch -Good condition </a:t>
                      </a:r>
                    </a:p>
                    <a:p>
                      <a:endParaRPr lang="en-US" sz="1400" cap="none" spc="0">
                        <a:solidFill>
                          <a:schemeClr val="tx1">
                            <a:lumMod val="75000"/>
                            <a:lumOff val="25000"/>
                          </a:schemeClr>
                        </a:solidFill>
                      </a:endParaRPr>
                    </a:p>
                  </a:txBody>
                  <a:tcPr marL="288694" marR="150121" marT="150121" marB="15012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23366665"/>
                  </a:ext>
                </a:extLst>
              </a:tr>
              <a:tr h="615882">
                <a:tc>
                  <a:txBody>
                    <a:bodyPr/>
                    <a:lstStyle/>
                    <a:p>
                      <a:r>
                        <a:rPr lang="en-US" sz="1400" b="0" i="0" kern="1200" cap="none" spc="0">
                          <a:solidFill>
                            <a:schemeClr val="tx1">
                              <a:lumMod val="75000"/>
                              <a:lumOff val="25000"/>
                            </a:schemeClr>
                          </a:solidFill>
                          <a:effectLst/>
                          <a:latin typeface="+mn-lt"/>
                          <a:ea typeface="+mn-ea"/>
                          <a:cs typeface="+mn-cs"/>
                        </a:rPr>
                        <a:t>Drive it home today. Call (Or Text) us now !!Call (or text) Ã¢Â\230Â\217 (855) 526Ã¢Â\210Â’3131</a:t>
                      </a:r>
                      <a:endParaRPr lang="en-US" sz="1400" cap="none" spc="0">
                        <a:solidFill>
                          <a:schemeClr val="tx1">
                            <a:lumMod val="75000"/>
                            <a:lumOff val="25000"/>
                          </a:schemeClr>
                        </a:solidFill>
                      </a:endParaRPr>
                    </a:p>
                  </a:txBody>
                  <a:tcPr marL="288694" marR="150121" marT="150121" marB="15012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202811557"/>
                  </a:ext>
                </a:extLst>
              </a:tr>
              <a:tr h="615882">
                <a:tc>
                  <a:txBody>
                    <a:bodyPr/>
                    <a:lstStyle/>
                    <a:p>
                      <a:r>
                        <a:rPr lang="es-ES" sz="1400" b="0" i="0" kern="1200" cap="none" spc="0">
                          <a:solidFill>
                            <a:schemeClr val="tx1">
                              <a:lumMod val="75000"/>
                              <a:lumOff val="25000"/>
                            </a:schemeClr>
                          </a:solidFill>
                          <a:effectLst/>
                          <a:latin typeface="+mn-lt"/>
                          <a:ea typeface="+mn-ea"/>
                          <a:cs typeface="+mn-cs"/>
                        </a:rPr>
                        <a:t>2015 Sierra 1500 crew cab 5.3l 4x4</a:t>
                      </a:r>
                      <a:endParaRPr lang="en-US" sz="1400" cap="none" spc="0">
                        <a:solidFill>
                          <a:schemeClr val="tx1">
                            <a:lumMod val="75000"/>
                            <a:lumOff val="25000"/>
                          </a:schemeClr>
                        </a:solidFill>
                      </a:endParaRPr>
                    </a:p>
                  </a:txBody>
                  <a:tcPr marL="288694" marR="150121" marT="150121" marB="15012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18437834"/>
                  </a:ext>
                </a:extLst>
              </a:tr>
              <a:tr h="615882">
                <a:tc>
                  <a:txBody>
                    <a:bodyPr/>
                    <a:lstStyle/>
                    <a:p>
                      <a:r>
                        <a:rPr lang="en-US" sz="1400" b="0" i="0" kern="1200" cap="none" spc="0">
                          <a:solidFill>
                            <a:schemeClr val="tx1">
                              <a:lumMod val="75000"/>
                              <a:lumOff val="25000"/>
                            </a:schemeClr>
                          </a:solidFill>
                          <a:effectLst/>
                          <a:latin typeface="+mn-lt"/>
                          <a:ea typeface="+mn-ea"/>
                          <a:cs typeface="+mn-cs"/>
                        </a:rPr>
                        <a:t>I have a really nice 2005 Mazda3 Hatchback for sale that is in excellent shape </a:t>
                      </a:r>
                      <a:endParaRPr lang="en-US" sz="1400" cap="none" spc="0">
                        <a:solidFill>
                          <a:schemeClr val="tx1">
                            <a:lumMod val="75000"/>
                            <a:lumOff val="25000"/>
                          </a:schemeClr>
                        </a:solidFill>
                      </a:endParaRPr>
                    </a:p>
                  </a:txBody>
                  <a:tcPr marL="288694" marR="150121" marT="150121" marB="15012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406614581"/>
                  </a:ext>
                </a:extLst>
              </a:tr>
              <a:tr h="615882">
                <a:tc>
                  <a:txBody>
                    <a:bodyPr/>
                    <a:lstStyle/>
                    <a:p>
                      <a:r>
                        <a:rPr lang="en-US" sz="1400" b="0" i="0" kern="1200" cap="none" spc="0">
                          <a:solidFill>
                            <a:schemeClr val="tx1">
                              <a:lumMod val="75000"/>
                              <a:lumOff val="25000"/>
                            </a:schemeClr>
                          </a:solidFill>
                          <a:effectLst/>
                          <a:latin typeface="+mn-lt"/>
                          <a:ea typeface="+mn-ea"/>
                          <a:cs typeface="+mn-cs"/>
                        </a:rPr>
                        <a:t>This Chevrolet Silverado 3500 HD Crew Cab can be yours today!If you have excellent, good, bad</a:t>
                      </a:r>
                      <a:endParaRPr lang="en-US" sz="1400" cap="none" spc="0">
                        <a:solidFill>
                          <a:schemeClr val="tx1">
                            <a:lumMod val="75000"/>
                            <a:lumOff val="25000"/>
                          </a:schemeClr>
                        </a:solidFill>
                      </a:endParaRPr>
                    </a:p>
                  </a:txBody>
                  <a:tcPr marL="288694" marR="150121" marT="150121" marB="15012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965333028"/>
                  </a:ext>
                </a:extLst>
              </a:tr>
              <a:tr h="615882">
                <a:tc>
                  <a:txBody>
                    <a:bodyPr/>
                    <a:lstStyle/>
                    <a:p>
                      <a:r>
                        <a:rPr lang="en-US" sz="1400" b="0" i="0" kern="1200" cap="none" spc="0" dirty="0">
                          <a:solidFill>
                            <a:schemeClr val="tx1">
                              <a:lumMod val="75000"/>
                              <a:lumOff val="25000"/>
                            </a:schemeClr>
                          </a:solidFill>
                          <a:effectLst/>
                          <a:latin typeface="+mn-lt"/>
                          <a:ea typeface="+mn-ea"/>
                          <a:cs typeface="+mn-cs"/>
                        </a:rPr>
                        <a:t>2018 Toyota C-HR XLE, Ruby Red exterior with black interior. - Just over 33K miles. - Original owner,</a:t>
                      </a:r>
                      <a:endParaRPr lang="en-US" sz="1400" cap="none" spc="0" dirty="0">
                        <a:solidFill>
                          <a:schemeClr val="tx1">
                            <a:lumMod val="75000"/>
                            <a:lumOff val="25000"/>
                          </a:schemeClr>
                        </a:solidFill>
                      </a:endParaRPr>
                    </a:p>
                  </a:txBody>
                  <a:tcPr marL="288694" marR="150121" marT="150121" marB="15012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107922680"/>
                  </a:ext>
                </a:extLst>
              </a:tr>
            </a:tbl>
          </a:graphicData>
        </a:graphic>
      </p:graphicFrame>
    </p:spTree>
    <p:extLst>
      <p:ext uri="{BB962C8B-B14F-4D97-AF65-F5344CB8AC3E}">
        <p14:creationId xmlns:p14="http://schemas.microsoft.com/office/powerpoint/2010/main" val="128894543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23C25"/>
      </a:dk2>
      <a:lt2>
        <a:srgbClr val="E8E7E2"/>
      </a:lt2>
      <a:accent1>
        <a:srgbClr val="96A0C6"/>
      </a:accent1>
      <a:accent2>
        <a:srgbClr val="7FA4BA"/>
      </a:accent2>
      <a:accent3>
        <a:srgbClr val="82ACAA"/>
      </a:accent3>
      <a:accent4>
        <a:srgbClr val="77AE94"/>
      </a:accent4>
      <a:accent5>
        <a:srgbClr val="83AF89"/>
      </a:accent5>
      <a:accent6>
        <a:srgbClr val="88AF78"/>
      </a:accent6>
      <a:hlink>
        <a:srgbClr val="8E8256"/>
      </a:hlink>
      <a:folHlink>
        <a:srgbClr val="82828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73</TotalTime>
  <Words>1120</Words>
  <Application>Microsoft Office PowerPoint</Application>
  <PresentationFormat>Widescreen</PresentationFormat>
  <Paragraphs>418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Lucida Console</vt:lpstr>
      <vt:lpstr>Lucida Sans</vt:lpstr>
      <vt:lpstr>Sagona Book</vt:lpstr>
      <vt:lpstr>Sagona ExtraLight</vt:lpstr>
      <vt:lpstr>RetrospectVTI</vt:lpstr>
      <vt:lpstr>Analysis  of Used Car Listings</vt:lpstr>
      <vt:lpstr>Introduction</vt:lpstr>
      <vt:lpstr>Data</vt:lpstr>
      <vt:lpstr>Main attributes of the data set</vt:lpstr>
      <vt:lpstr>PowerPoint Presentation</vt:lpstr>
      <vt:lpstr>PowerPoint Presentation</vt:lpstr>
      <vt:lpstr>PowerPoint Presentation</vt:lpstr>
      <vt:lpstr>PowerPoint Presentation</vt:lpstr>
      <vt:lpstr>PowerPoint Presentation</vt:lpstr>
      <vt:lpstr>PowerPoint Presentation</vt:lpstr>
      <vt:lpstr>Data Analysis</vt:lpstr>
      <vt:lpstr>PowerPoint Presentation</vt:lpstr>
      <vt:lpstr>Average price of cars in excellent condition with odometer reading &lt; 10000 miles and fuel type = gas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Used Car Listings</dc:title>
  <dc:creator>Prabhupriya Veeraraghavan</dc:creator>
  <cp:lastModifiedBy>Prabhupriya Veeraraghavan</cp:lastModifiedBy>
  <cp:revision>5</cp:revision>
  <dcterms:created xsi:type="dcterms:W3CDTF">2020-04-01T05:23:13Z</dcterms:created>
  <dcterms:modified xsi:type="dcterms:W3CDTF">2020-04-01T06:36:45Z</dcterms:modified>
</cp:coreProperties>
</file>