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4"/>
  </p:notesMasterIdLst>
  <p:sldIdLst>
    <p:sldId id="256" r:id="rId2"/>
    <p:sldId id="259" r:id="rId3"/>
    <p:sldId id="257" r:id="rId4"/>
    <p:sldId id="266" r:id="rId5"/>
    <p:sldId id="270" r:id="rId6"/>
    <p:sldId id="268" r:id="rId7"/>
    <p:sldId id="262" r:id="rId8"/>
    <p:sldId id="271" r:id="rId9"/>
    <p:sldId id="263" r:id="rId10"/>
    <p:sldId id="273" r:id="rId11"/>
    <p:sldId id="27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7E6E9-B899-BFD2-A970-9BB120CC8D9F}" v="2" dt="2025-02-08T13:23:54.850"/>
    <p1510:client id="{1D188077-AEB1-1BE3-8C6E-B70C6AB60930}" v="2" dt="2025-02-06T19:46:34.859"/>
    <p1510:client id="{3D6B2875-ADEB-BD04-D5D3-1D43E26E74FF}" v="7" dt="2025-02-08T08:20:55.271"/>
    <p1510:client id="{461E545E-F08A-FB24-B5E8-1EF7E06054D7}" v="257" dt="2025-02-06T19:45:32.721"/>
    <p1510:client id="{53517D55-228A-F282-742B-BDE5B1E664FF}" v="117" dt="2025-02-07T19:38:44.835"/>
    <p1510:client id="{56ACC17D-72A8-4AE1-332F-CBB791E95B16}" v="5040" dt="2025-02-08T13:57:14.774"/>
    <p1510:client id="{88608F84-510C-BE50-A6F4-BDE199F10F4E}" v="804" dt="2025-02-08T13:49:31.329"/>
    <p1510:client id="{998E7697-9D31-8692-4BDA-9633C914A159}" v="55" dt="2025-02-08T08:23:12.441"/>
    <p1510:client id="{9AC8FB20-2A6E-850B-27F8-F905158C6D56}" v="13" dt="2025-02-06T20:04:37.614"/>
    <p1510:client id="{A01160CE-8D70-AA28-1933-46731A3F1E45}" v="13" dt="2025-02-06T19:49:21.732"/>
    <p1510:client id="{A084FF2C-B8B0-D788-C0CF-EBA92E381ABD}" v="426" dt="2025-02-08T13:46:53.273"/>
    <p1510:client id="{ADC2925F-A46C-E636-302C-652ECE7B1E23}" v="9" dt="2025-02-06T20:41:19.295"/>
    <p1510:client id="{C46BFBE9-4130-4F82-C5C8-0060E2686745}" v="21" dt="2025-02-08T13:41:58.152"/>
    <p1510:client id="{CAACC8FF-0984-7C92-5705-EE8BBEAC623C}" v="164" dt="2025-02-08T13:55:54.075"/>
    <p1510:client id="{E3135093-84FC-13D9-ABE2-B465D838FC56}" v="2183" dt="2025-02-08T13:22:52.451"/>
    <p1510:client id="{F2E4A8F7-E698-572E-4F57-20501B539736}" v="5" dt="2025-02-07T01:32:01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86ADF-5B73-47BF-9BE2-3FB0C53F51A1}" type="datetimeFigureOut">
              <a:t>2/8/2025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981F7-071E-401E-8BDE-BB4BDB0B53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7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Good afternoon </a:t>
            </a:r>
            <a:r>
              <a:rPr lang="en-US" b="1" err="1"/>
              <a:t>Dr.Wei</a:t>
            </a:r>
            <a:r>
              <a:rPr lang="en-US" b="1"/>
              <a:t> and my fellow classmates</a:t>
            </a:r>
            <a:br>
              <a:rPr lang="en-US">
                <a:cs typeface="+mn-lt"/>
              </a:rPr>
            </a:b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 b="1"/>
              <a:t>My name is Anmol and along with me are _____ and ____.  We request that you keep all questions to the end.</a:t>
            </a:r>
            <a:endParaRPr lang="en-US"/>
          </a:p>
          <a:p>
            <a:endParaRPr lang="en-US" b="1">
              <a:ea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b="1">
                <a:ea typeface="Calibri"/>
                <a:cs typeface="Calibri"/>
              </a:rPr>
              <a:t>Our project is called </a:t>
            </a:r>
            <a:r>
              <a:rPr lang="en-US" cap="all"/>
              <a:t>Relief or Grief? A Sentiment Analysis on Painkillers.</a:t>
            </a:r>
            <a:endParaRPr lang="en-US"/>
          </a:p>
          <a:p>
            <a:endParaRPr lang="en-US" b="1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981F7-071E-401E-8BDE-BB4BDB0B5393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82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5C5B8-56BB-FB83-9CC0-78C919CC9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C4A86C-5240-8821-32F1-EBEB8FBE38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60CF04-DA97-3B79-E7AB-066D70091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Emmanuel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2DAC2-51A8-0885-DD67-F5CF58889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981F7-071E-401E-8BDE-BB4BDB0B539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92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E74C4-E387-6400-7459-79188C83B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6C1BED-3C2E-F495-4A5E-96D8258EC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DCB57C-4766-7014-C227-E20861DA1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Emmanuel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3E34A-918B-3C5A-4120-7203D842B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981F7-071E-401E-8BDE-BB4BDB0B539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Calibri"/>
                <a:cs typeface="Calibri"/>
              </a:rPr>
              <a:t>Anmol:</a:t>
            </a:r>
            <a:endParaRPr lang="en-US" b="1"/>
          </a:p>
          <a:p>
            <a:endParaRPr lang="en-US" b="1">
              <a:ea typeface="Calibri" panose="020F0502020204030204"/>
              <a:cs typeface="Calibri" panose="020F0502020204030204"/>
            </a:endParaRPr>
          </a:p>
          <a:p>
            <a:endParaRPr lang="en-US" b="1">
              <a:ea typeface="Calibri" panose="020F0502020204030204"/>
              <a:cs typeface="Calibri" panose="020F0502020204030204"/>
            </a:endParaRPr>
          </a:p>
          <a:p>
            <a:endParaRPr lang="en-US" b="1"/>
          </a:p>
          <a:p>
            <a:r>
              <a:rPr lang="en-US" b="1">
                <a:ea typeface="Calibri"/>
                <a:cs typeface="Calibri"/>
              </a:rPr>
              <a:t>We took the following steps to analyze our data in R studio</a:t>
            </a:r>
          </a:p>
          <a:p>
            <a:endParaRPr lang="en-US" b="1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We converted all of our text to lowercase</a:t>
            </a:r>
          </a:p>
          <a:p>
            <a:r>
              <a:rPr lang="en-US">
                <a:ea typeface="Calibri"/>
                <a:cs typeface="Calibri"/>
              </a:rPr>
              <a:t>We remove stop words and remove punctation 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/>
              <a:t>For spare threshold we used 0.80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 0.80 means that we're only keeping words that appear in 20% or more of reviews. when you run it, you can see that the terms count is 19 therefore 19 word appears in 20% or more of the terms.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In </a:t>
            </a:r>
            <a:r>
              <a:rPr lang="en-US" err="1">
                <a:ea typeface="Calibri"/>
                <a:cs typeface="Calibri"/>
              </a:rPr>
              <a:t>addtion</a:t>
            </a:r>
            <a:r>
              <a:rPr lang="en-US">
                <a:ea typeface="Calibri"/>
                <a:cs typeface="Calibri"/>
              </a:rPr>
              <a:t>, </a:t>
            </a:r>
          </a:p>
          <a:p>
            <a:r>
              <a:rPr lang="en-US">
                <a:ea typeface="Calibri"/>
                <a:cs typeface="Calibri"/>
              </a:rPr>
              <a:t>We spilt our dataset 70% - 30%</a:t>
            </a:r>
          </a:p>
          <a:p>
            <a:r>
              <a:rPr lang="en-US">
                <a:ea typeface="Calibri"/>
                <a:cs typeface="Calibri"/>
              </a:rPr>
              <a:t>And did a 5 fold cross validation so our testing dataset will rotate 5 times.</a:t>
            </a:r>
          </a:p>
          <a:p>
            <a:r>
              <a:rPr lang="en-US">
                <a:ea typeface="Calibri"/>
                <a:cs typeface="Calibri"/>
              </a:rPr>
              <a:t>Train: </a:t>
            </a:r>
            <a:r>
              <a:rPr lang="en-US"/>
              <a:t>2772 records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Calibri" panose="020F0502020204030204"/>
                <a:cs typeface="Calibri" panose="020F0502020204030204"/>
              </a:rPr>
              <a:t>Test: </a:t>
            </a:r>
            <a:r>
              <a:rPr lang="en-US"/>
              <a:t>750 records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Calibri" panose="020F0502020204030204"/>
                <a:cs typeface="Calibri" panose="020F0502020204030204"/>
              </a:rPr>
              <a:t>I'm handing this over to my team member </a:t>
            </a:r>
            <a:r>
              <a:rPr lang="en-US" err="1">
                <a:ea typeface="Calibri" panose="020F0502020204030204"/>
                <a:cs typeface="Calibri" panose="020F0502020204030204"/>
              </a:rPr>
              <a:t>raheela</a:t>
            </a:r>
            <a:r>
              <a:rPr lang="en-US">
                <a:ea typeface="Calibri" panose="020F0502020204030204"/>
                <a:cs typeface="Calibri" panose="020F0502020204030204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981F7-071E-401E-8BDE-BB4BDB0B5393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8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Anmol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Let me give you a little back ground on our project: 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We obtained our dataset from </a:t>
            </a:r>
            <a:r>
              <a:rPr lang="en-US" err="1">
                <a:ea typeface="Calibri"/>
                <a:cs typeface="Calibri"/>
              </a:rPr>
              <a:t>kaggle</a:t>
            </a:r>
            <a:r>
              <a:rPr lang="en-US">
                <a:ea typeface="Calibri"/>
                <a:cs typeface="Calibri"/>
              </a:rPr>
              <a:t>, this dataset reviews various drugs and we filter out painkillers. 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We aim to find keyword to predict if a customer is satisfied with their painkillers.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981F7-071E-401E-8BDE-BB4BDB0B5393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8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cap="all"/>
              <a:t>Anmol </a:t>
            </a:r>
            <a:endParaRPr lang="en-US"/>
          </a:p>
          <a:p>
            <a:endParaRPr lang="en-US" b="1" cap="all">
              <a:ea typeface="Calibri"/>
              <a:cs typeface="Calibri"/>
            </a:endParaRPr>
          </a:p>
          <a:p>
            <a:r>
              <a:rPr lang="en-US" cap="all"/>
              <a:t>Let's review our dataset first</a:t>
            </a:r>
            <a:endParaRPr lang="en-US"/>
          </a:p>
          <a:p>
            <a:endParaRPr lang="en-US" b="1" cap="all">
              <a:ea typeface="Calibri"/>
              <a:cs typeface="Calibri"/>
            </a:endParaRPr>
          </a:p>
          <a:p>
            <a:r>
              <a:rPr lang="en-US" b="1" cap="all">
                <a:ea typeface="Calibri"/>
                <a:cs typeface="Calibri"/>
              </a:rPr>
              <a:t>We had 2,500 records and 19 variables after preprocessing. </a:t>
            </a:r>
          </a:p>
          <a:p>
            <a:endParaRPr lang="en-US" b="1" cap="all">
              <a:ea typeface="Calibri"/>
              <a:cs typeface="Calibri"/>
            </a:endParaRPr>
          </a:p>
          <a:p>
            <a:endParaRPr lang="en-US" b="1" cap="all">
              <a:ea typeface="Calibri"/>
              <a:cs typeface="Calibri"/>
            </a:endParaRPr>
          </a:p>
          <a:p>
            <a:r>
              <a:rPr lang="en-US" b="1" cap="all">
                <a:ea typeface="Calibri"/>
                <a:cs typeface="Calibri"/>
              </a:rPr>
              <a:t>The painkillers in our dataset include:</a:t>
            </a:r>
          </a:p>
          <a:p>
            <a:r>
              <a:rPr lang="en-US" b="1" cap="all">
                <a:ea typeface="Calibri"/>
                <a:cs typeface="Calibri"/>
              </a:rPr>
              <a:t>Tylenol </a:t>
            </a:r>
          </a:p>
          <a:p>
            <a:r>
              <a:rPr lang="en-US" b="1" cap="all">
                <a:ea typeface="Calibri"/>
                <a:cs typeface="Calibri"/>
              </a:rPr>
              <a:t>Advil</a:t>
            </a:r>
          </a:p>
          <a:p>
            <a:r>
              <a:rPr lang="en-US" b="1" cap="all">
                <a:ea typeface="Calibri"/>
                <a:cs typeface="Calibri"/>
              </a:rPr>
              <a:t>Aleve</a:t>
            </a:r>
          </a:p>
          <a:p>
            <a:r>
              <a:rPr lang="en-US" b="1" cap="all">
                <a:ea typeface="Calibri"/>
                <a:cs typeface="Calibri"/>
              </a:rPr>
              <a:t>Tramadol</a:t>
            </a:r>
          </a:p>
          <a:p>
            <a:r>
              <a:rPr lang="en-US" b="1" cap="all">
                <a:ea typeface="Calibri"/>
                <a:cs typeface="Calibri"/>
              </a:rPr>
              <a:t>Aspirin</a:t>
            </a:r>
          </a:p>
          <a:p>
            <a:endParaRPr lang="en-US" b="1" cap="all">
              <a:ea typeface="Calibri"/>
              <a:cs typeface="Calibri"/>
            </a:endParaRPr>
          </a:p>
          <a:p>
            <a:endParaRPr lang="en-US" b="1" cap="all">
              <a:ea typeface="Calibri"/>
              <a:cs typeface="Calibri"/>
            </a:endParaRPr>
          </a:p>
          <a:p>
            <a:endParaRPr lang="en-US" b="1" cap="all">
              <a:ea typeface="Calibri"/>
              <a:cs typeface="Calibri"/>
            </a:endParaRPr>
          </a:p>
          <a:p>
            <a:r>
              <a:rPr lang="en-US" b="1" cap="all" err="1">
                <a:ea typeface="Calibri"/>
                <a:cs typeface="Calibri"/>
              </a:rPr>
              <a:t>Postive</a:t>
            </a:r>
            <a:r>
              <a:rPr lang="en-US" b="1" cap="all">
                <a:ea typeface="Calibri"/>
                <a:cs typeface="Calibri"/>
              </a:rPr>
              <a:t> reviews were coded as 1</a:t>
            </a:r>
          </a:p>
          <a:p>
            <a:r>
              <a:rPr lang="en-US" b="1" cap="all">
                <a:ea typeface="Calibri"/>
                <a:cs typeface="Calibri"/>
              </a:rPr>
              <a:t>Negative reviews were coded as 0</a:t>
            </a:r>
          </a:p>
          <a:p>
            <a:endParaRPr lang="en-US" b="1" cap="all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981F7-071E-401E-8BDE-BB4BDB0B5393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38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37D23-A5E5-5D9A-6C2A-3B9EDBB4C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6AC248-B815-416F-7DC2-27A05EA709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583DD6-F5E8-AB4D-4908-14C570BB0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Calibri"/>
                <a:cs typeface="Calibri"/>
              </a:rPr>
              <a:t>Anmol:</a:t>
            </a:r>
            <a:endParaRPr lang="en-US" b="1"/>
          </a:p>
          <a:p>
            <a:endParaRPr lang="en-US" b="1">
              <a:ea typeface="Calibri" panose="020F0502020204030204"/>
              <a:cs typeface="Calibri" panose="020F0502020204030204"/>
            </a:endParaRPr>
          </a:p>
          <a:p>
            <a:endParaRPr lang="en-US" b="1">
              <a:ea typeface="Calibri" panose="020F0502020204030204"/>
              <a:cs typeface="Calibri" panose="020F0502020204030204"/>
            </a:endParaRPr>
          </a:p>
          <a:p>
            <a:endParaRPr lang="en-US" b="1"/>
          </a:p>
          <a:p>
            <a:r>
              <a:rPr lang="en-US" b="1">
                <a:ea typeface="Calibri"/>
                <a:cs typeface="Calibri"/>
              </a:rPr>
              <a:t>We took the following steps to analyze our data in R studio</a:t>
            </a:r>
          </a:p>
          <a:p>
            <a:endParaRPr lang="en-US" b="1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We converted all of our text to lowercase</a:t>
            </a:r>
          </a:p>
          <a:p>
            <a:r>
              <a:rPr lang="en-US">
                <a:ea typeface="Calibri"/>
                <a:cs typeface="Calibri"/>
              </a:rPr>
              <a:t>We remove stop words and remove punctation 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/>
              <a:t>For spare threshold we used 0.80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 0.80 means that we're only keeping words that appear in 20% or more of reviews. when you run it, you can see that the terms count is 19 therefore 19 word appears in 20% or more of the terms.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In </a:t>
            </a:r>
            <a:r>
              <a:rPr lang="en-US" err="1">
                <a:ea typeface="Calibri"/>
                <a:cs typeface="Calibri"/>
              </a:rPr>
              <a:t>addtion</a:t>
            </a:r>
            <a:r>
              <a:rPr lang="en-US">
                <a:ea typeface="Calibri"/>
                <a:cs typeface="Calibri"/>
              </a:rPr>
              <a:t>, </a:t>
            </a:r>
          </a:p>
          <a:p>
            <a:r>
              <a:rPr lang="en-US">
                <a:ea typeface="Calibri"/>
                <a:cs typeface="Calibri"/>
              </a:rPr>
              <a:t>We spilt our dataset 70% - 30%</a:t>
            </a:r>
          </a:p>
          <a:p>
            <a:r>
              <a:rPr lang="en-US">
                <a:ea typeface="Calibri"/>
                <a:cs typeface="Calibri"/>
              </a:rPr>
              <a:t>And did a 5 fold cross validation so our testing dataset will rotate 5 times.</a:t>
            </a:r>
          </a:p>
          <a:p>
            <a:r>
              <a:rPr lang="en-US">
                <a:ea typeface="Calibri"/>
                <a:cs typeface="Calibri"/>
              </a:rPr>
              <a:t>Train: </a:t>
            </a:r>
            <a:r>
              <a:rPr lang="en-US"/>
              <a:t>2772 records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Calibri" panose="020F0502020204030204"/>
                <a:cs typeface="Calibri" panose="020F0502020204030204"/>
              </a:rPr>
              <a:t>Test: </a:t>
            </a:r>
            <a:r>
              <a:rPr lang="en-US"/>
              <a:t>750 records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Calibri" panose="020F0502020204030204"/>
                <a:cs typeface="Calibri" panose="020F0502020204030204"/>
              </a:rPr>
              <a:t>I'm handing this over to my team member </a:t>
            </a:r>
            <a:r>
              <a:rPr lang="en-US" err="1">
                <a:ea typeface="Calibri" panose="020F0502020204030204"/>
                <a:cs typeface="Calibri" panose="020F0502020204030204"/>
              </a:rPr>
              <a:t>raheela</a:t>
            </a:r>
            <a:r>
              <a:rPr lang="en-US">
                <a:ea typeface="Calibri" panose="020F0502020204030204"/>
                <a:cs typeface="Calibri" panose="020F0502020204030204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6FE49-C2D9-998D-7E7B-6C1635DC95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981F7-071E-401E-8BDE-BB4BDB0B5393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73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all">
                <a:ea typeface="Calibri"/>
                <a:cs typeface="Calibri"/>
              </a:rPr>
              <a:t>Thank you Anmol</a:t>
            </a:r>
            <a:endParaRPr lang="en-US" cap="all"/>
          </a:p>
          <a:p>
            <a:endParaRPr lang="en-US" cap="all"/>
          </a:p>
          <a:p>
            <a:r>
              <a:rPr lang="en-US" cap="all">
                <a:ea typeface="Calibri"/>
                <a:cs typeface="Calibri"/>
              </a:rPr>
              <a:t>The first regression we ran was the logistic regression. We ran a forward, backward and stepwise selection to determine the best model and chose the model output from the stepwise selection method since it had the lowest A – eye - C.  Here you can see the variables that were significant within the model. The AUC was 60.03%. </a:t>
            </a:r>
            <a:r>
              <a:rPr lang="en-US" cap="all"/>
              <a:t>The AUC measures how well a model can distinguish between the two classes, positive or negative in this case</a:t>
            </a:r>
            <a:endParaRPr lang="en-US" cap="all">
              <a:ea typeface="Calibri"/>
              <a:cs typeface="Calibri"/>
            </a:endParaRPr>
          </a:p>
          <a:p>
            <a:endParaRPr lang="en-US" cap="all">
              <a:ea typeface="Calibri"/>
              <a:cs typeface="Calibri"/>
            </a:endParaRPr>
          </a:p>
          <a:p>
            <a:r>
              <a:rPr lang="en-US" cap="all">
                <a:ea typeface="Calibri"/>
                <a:cs typeface="Calibri"/>
              </a:rPr>
              <a:t>We also looked at the IDF values to determine which terms is rare in the document since rare terms are more significant for </a:t>
            </a:r>
          </a:p>
          <a:p>
            <a:endParaRPr lang="en-US" cap="all">
              <a:ea typeface="Calibri"/>
              <a:cs typeface="Calibri"/>
            </a:endParaRPr>
          </a:p>
          <a:p>
            <a:endParaRPr lang="en-US" cap="all">
              <a:ea typeface="Calibri"/>
              <a:cs typeface="Calibri"/>
            </a:endParaRPr>
          </a:p>
          <a:p>
            <a:r>
              <a:rPr lang="en-US" cap="all">
                <a:ea typeface="Calibri"/>
                <a:cs typeface="Calibri"/>
              </a:rPr>
              <a:t>  In total we had 10 variables in the model</a:t>
            </a:r>
          </a:p>
          <a:p>
            <a:r>
              <a:rPr lang="en-US" cap="all"/>
              <a:t>Logistic regression is a widely used statistical model for binary classification. The model was trained on the balanced training dataset and evaluated on the test dataset.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981F7-071E-401E-8BDE-BB4BDB0B5393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8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Here are the two models together. As you can see the AUC is higher for the logistic regression so that is a better model for our dataset. It has a better predicting power between determining whether the review is positive or negative.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And now Emmanuel will go over the business recommendations.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981F7-071E-401E-8BDE-BB4BDB0B539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237E7-E41A-F670-5B47-C0D3184AD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FC5C2B-47B9-692F-DC7F-76FFE629D3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393661-B959-34F3-08EA-7D10B37B5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Here are the two models together. As you can see the AUC is higher for the logistic regression so that is a better model for our dataset. It has a better predicting power between determining whether the review is positive or negative.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And now Emmanuel will go over the business recommendations.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76FD8-2771-3E44-AB6E-E1618A2808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981F7-071E-401E-8BDE-BB4BDB0B539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13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Emmanuel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981F7-071E-401E-8BDE-BB4BDB0B539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3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6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0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5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9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4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2/8/2025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9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2/8/2025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2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2/8/2025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7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6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4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7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1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66912" y="4963885"/>
            <a:ext cx="8584165" cy="112576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>
                <a:solidFill>
                  <a:schemeClr val="tx1"/>
                </a:solidFill>
                <a:latin typeface="Mongolian Baiti"/>
                <a:cs typeface="Mongolian Baiti"/>
              </a:rPr>
              <a:t>Selflytics</a:t>
            </a:r>
          </a:p>
          <a:p>
            <a:pPr>
              <a:lnSpc>
                <a:spcPct val="110000"/>
              </a:lnSpc>
            </a:pPr>
            <a:r>
              <a:rPr lang="en-US" sz="1500">
                <a:solidFill>
                  <a:schemeClr val="tx1"/>
                </a:solidFill>
                <a:latin typeface="Mongolian Baiti"/>
                <a:cs typeface="Mongolian Baiti"/>
              </a:rPr>
              <a:t>Team B2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3E4E2CE-7534-0721-822C-790E8A1A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46D5B50-DFB9-4331-A640-A3028743D356}" type="datetime1">
              <a:pPr>
                <a:spcAft>
                  <a:spcPts val="600"/>
                </a:spcAft>
              </a:pPr>
              <a:t>2/8/2025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F99C997-D4AD-4C9C-4E93-06FBE827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D5C440C-417C-24A5-8ED2-CA10861C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4DE196-8A13-4FF7-A07E-102851959EAB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3BB729-F62C-DC9C-BFDA-C0A067B6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450601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DAta</a:t>
            </a:r>
            <a:r>
              <a:rPr lang="en-US">
                <a:solidFill>
                  <a:schemeClr val="tx1"/>
                </a:solidFill>
              </a:rPr>
              <a:t>-driven support system of art regiment for cost-effective </a:t>
            </a:r>
            <a:r>
              <a:rPr lang="en-US" err="1">
                <a:solidFill>
                  <a:schemeClr val="tx1"/>
                </a:solidFill>
              </a:rPr>
              <a:t>hiv</a:t>
            </a:r>
            <a:r>
              <a:rPr lang="en-US">
                <a:solidFill>
                  <a:schemeClr val="tx1"/>
                </a:solidFill>
              </a:rPr>
              <a:t> treatment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D7B47D-0704-DED3-D7BD-EE7E88EA6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2465-79A1-A652-B3BB-56DA1E75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48" y="293247"/>
            <a:ext cx="8584164" cy="953728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Economic 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E515E-7864-4016-7649-3464166D4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1" y="1512896"/>
            <a:ext cx="10731609" cy="448406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>
              <a:latin typeface="Aptos Light"/>
              <a:ea typeface="+mn-lt"/>
              <a:cs typeface="+mn-lt"/>
            </a:endParaRPr>
          </a:p>
          <a:p>
            <a:endParaRPr lang="en-US" b="1">
              <a:latin typeface="Aptos Light"/>
              <a:ea typeface="+mn-lt"/>
              <a:cs typeface="+mn-lt"/>
            </a:endParaRPr>
          </a:p>
          <a:p>
            <a:endParaRPr lang="en-US" b="1">
              <a:latin typeface="Aptos Light"/>
              <a:ea typeface="+mn-lt"/>
              <a:cs typeface="+mn-lt"/>
            </a:endParaRPr>
          </a:p>
          <a:p>
            <a:endParaRPr lang="en-US" sz="1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3C21C-46D0-56FD-14E6-1E618EB4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E135-639C-4FFA-9105-1FEE49262E1B}" type="datetime1"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37F0C-23E4-35E5-D252-DEE00329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E9B44-D278-D5B0-E7CB-FABF0AE9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DF6B4-11E4-50EB-4DB4-9FB6E9E9ED49}"/>
              </a:ext>
            </a:extLst>
          </p:cNvPr>
          <p:cNvSpPr txBox="1"/>
          <p:nvPr/>
        </p:nvSpPr>
        <p:spPr>
          <a:xfrm>
            <a:off x="1111250" y="1924843"/>
            <a:ext cx="994171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/>
              <a:t>A simple rough economic analysis for a 10,000 patients  (if we save 20 percent for each patients)</a:t>
            </a:r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3851A88-8CC5-5A72-0020-31BE7E834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079756"/>
              </p:ext>
            </p:extLst>
          </p:nvPr>
        </p:nvGraphicFramePr>
        <p:xfrm>
          <a:off x="1404650" y="2671590"/>
          <a:ext cx="8168640" cy="303783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1949820378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7756349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81439446"/>
                    </a:ext>
                  </a:extLst>
                </a:gridCol>
              </a:tblGrid>
              <a:tr h="816428"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Current regiments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Optimized using the data driven models (around 20 percent reduction)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13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Lifetime cost per patient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$510,000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$410,000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6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Annual healthcare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$31,884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58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ART cost per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$3600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14483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Lifetime saving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$30,000 for 30 years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993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Saving for 10,000 patients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$300,000,000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5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3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694F84-CFAC-2BBB-787F-E15791C3F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8F33-6D36-529D-BE3C-52BE1FFE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48" y="293247"/>
            <a:ext cx="8584164" cy="953728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0A904-45F1-2A3F-B55C-FC8EB5E30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1" y="1512896"/>
            <a:ext cx="10731609" cy="448406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>
              <a:latin typeface="Aptos Light"/>
              <a:ea typeface="+mn-lt"/>
              <a:cs typeface="+mn-lt"/>
            </a:endParaRPr>
          </a:p>
          <a:p>
            <a:endParaRPr lang="en-US" b="1">
              <a:latin typeface="Aptos Light"/>
              <a:ea typeface="+mn-lt"/>
              <a:cs typeface="+mn-lt"/>
            </a:endParaRPr>
          </a:p>
          <a:p>
            <a:endParaRPr lang="en-US" b="1">
              <a:latin typeface="Aptos Light"/>
              <a:ea typeface="+mn-lt"/>
              <a:cs typeface="+mn-lt"/>
            </a:endParaRPr>
          </a:p>
          <a:p>
            <a:endParaRPr lang="en-US" sz="1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3A80-5E9A-ECB9-DC8A-4631D883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E135-639C-4FFA-9105-1FEE49262E1B}" type="datetime1"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5B16-0984-5250-9E09-3E96F442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2C1B-E34A-1BAF-E120-89131D63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DF96E-17A4-4186-363D-830F6A7A44FC}"/>
              </a:ext>
            </a:extLst>
          </p:cNvPr>
          <p:cNvSpPr txBox="1"/>
          <p:nvPr/>
        </p:nvSpPr>
        <p:spPr>
          <a:xfrm>
            <a:off x="1089190" y="1033916"/>
            <a:ext cx="9941718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Use the predictive models to match patients with the best ART Regimen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Separate the regiment based on the patient ethnicity 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Adjust coverage policies based on </a:t>
            </a:r>
            <a:r>
              <a:rPr lang="en-US" sz="2800" b="1" dirty="0">
                <a:ea typeface="+mn-lt"/>
                <a:cs typeface="+mn-lt"/>
              </a:rPr>
              <a:t>cost-effective regimens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Use insights to </a:t>
            </a:r>
            <a:r>
              <a:rPr lang="en-US" sz="2800" b="1" dirty="0">
                <a:ea typeface="+mn-lt"/>
                <a:cs typeface="+mn-lt"/>
              </a:rPr>
              <a:t>optimize ART pricing</a:t>
            </a:r>
            <a:r>
              <a:rPr lang="en-US" sz="2800" dirty="0">
                <a:ea typeface="+mn-lt"/>
                <a:cs typeface="+mn-lt"/>
              </a:rPr>
              <a:t> while ensuring </a:t>
            </a:r>
            <a:r>
              <a:rPr lang="en-US" sz="2800" b="1" dirty="0">
                <a:ea typeface="+mn-lt"/>
                <a:cs typeface="+mn-lt"/>
              </a:rPr>
              <a:t>early suppression goals</a:t>
            </a:r>
            <a:r>
              <a:rPr lang="en-US" sz="2800" dirty="0">
                <a:ea typeface="+mn-lt"/>
                <a:cs typeface="+mn-lt"/>
              </a:rPr>
              <a:t> are met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Try regiment change of the initial regiment does not work </a:t>
            </a:r>
          </a:p>
          <a:p>
            <a:pPr marL="285750" indent="-285750">
              <a:buFont typeface="Arial"/>
              <a:buChar char="•"/>
            </a:pPr>
            <a:endParaRPr lang="en-US" sz="2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1370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6A4A-8692-9976-DD66-44FBB4A9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48" y="293247"/>
            <a:ext cx="10683258" cy="5712633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Thank you!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72FF0-7E66-9A83-8DF4-F9B337205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1" y="1512896"/>
            <a:ext cx="10726390" cy="41135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>
              <a:latin typeface="Aptos Light"/>
              <a:cs typeface="Times New Roman"/>
            </a:endParaRPr>
          </a:p>
          <a:p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B437E-3774-1486-0D61-C1B91DFB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E135-639C-4FFA-9105-1FEE49262E1B}" type="datetime1"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58AD-2A51-563B-CCBC-3FC6BDEB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71E41-CCBF-9ECE-709C-D0C9030C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5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B437E-3774-1486-0D61-C1B91DFB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B99E135-639C-4FFA-9105-1FEE49262E1B}" type="datetime1">
              <a:rPr lang="en-US"/>
              <a:pPr>
                <a:spcAft>
                  <a:spcPts val="600"/>
                </a:spcAft>
              </a:pPr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58AD-2A51-563B-CCBC-3FC6BDEB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 cap="all" spc="300" baseline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71E41-CCBF-9ECE-709C-D0C9030C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4DE196-8A13-4FF7-A07E-102851959EAB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86" name="Title 1">
            <a:extLst>
              <a:ext uri="{FF2B5EF4-FFF2-40B4-BE49-F238E27FC236}">
                <a16:creationId xmlns:a16="http://schemas.microsoft.com/office/drawing/2014/main" id="{74E0B58F-8E10-EC27-4A32-FD75F74F6FF7}"/>
              </a:ext>
            </a:extLst>
          </p:cNvPr>
          <p:cNvSpPr txBox="1">
            <a:spLocks/>
          </p:cNvSpPr>
          <p:nvPr/>
        </p:nvSpPr>
        <p:spPr>
          <a:xfrm>
            <a:off x="353648" y="293247"/>
            <a:ext cx="8584164" cy="953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ANALYSIS FLOW</a:t>
            </a:r>
            <a:endParaRPr lang="en-US" dirty="0"/>
          </a:p>
        </p:txBody>
      </p:sp>
      <p:sp>
        <p:nvSpPr>
          <p:cNvPr id="500" name="Rectangle: Rounded Corners 499">
            <a:extLst>
              <a:ext uri="{FF2B5EF4-FFF2-40B4-BE49-F238E27FC236}">
                <a16:creationId xmlns:a16="http://schemas.microsoft.com/office/drawing/2014/main" id="{A01B468A-9805-FC8C-C536-6111820B3357}"/>
              </a:ext>
            </a:extLst>
          </p:cNvPr>
          <p:cNvSpPr/>
          <p:nvPr/>
        </p:nvSpPr>
        <p:spPr>
          <a:xfrm>
            <a:off x="1704749" y="2071977"/>
            <a:ext cx="2485957" cy="1048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Problem Definition</a:t>
            </a:r>
          </a:p>
        </p:txBody>
      </p:sp>
      <p:sp>
        <p:nvSpPr>
          <p:cNvPr id="501" name="Rectangle: Rounded Corners 500">
            <a:extLst>
              <a:ext uri="{FF2B5EF4-FFF2-40B4-BE49-F238E27FC236}">
                <a16:creationId xmlns:a16="http://schemas.microsoft.com/office/drawing/2014/main" id="{F3EC57C8-2ADF-B208-BEDA-AA1DCD9526FF}"/>
              </a:ext>
            </a:extLst>
          </p:cNvPr>
          <p:cNvSpPr/>
          <p:nvPr/>
        </p:nvSpPr>
        <p:spPr>
          <a:xfrm>
            <a:off x="4679303" y="2071976"/>
            <a:ext cx="2485957" cy="1048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Data Overview</a:t>
            </a:r>
          </a:p>
        </p:txBody>
      </p:sp>
      <p:sp>
        <p:nvSpPr>
          <p:cNvPr id="502" name="Rectangle: Rounded Corners 501">
            <a:extLst>
              <a:ext uri="{FF2B5EF4-FFF2-40B4-BE49-F238E27FC236}">
                <a16:creationId xmlns:a16="http://schemas.microsoft.com/office/drawing/2014/main" id="{D8771BC5-FC5C-5722-1223-1827B4074524}"/>
              </a:ext>
            </a:extLst>
          </p:cNvPr>
          <p:cNvSpPr/>
          <p:nvPr/>
        </p:nvSpPr>
        <p:spPr>
          <a:xfrm>
            <a:off x="7635495" y="2071977"/>
            <a:ext cx="2485957" cy="1048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Patient-regiment Distribution</a:t>
            </a:r>
          </a:p>
        </p:txBody>
      </p:sp>
      <p:sp>
        <p:nvSpPr>
          <p:cNvPr id="503" name="Rectangle: Rounded Corners 502">
            <a:extLst>
              <a:ext uri="{FF2B5EF4-FFF2-40B4-BE49-F238E27FC236}">
                <a16:creationId xmlns:a16="http://schemas.microsoft.com/office/drawing/2014/main" id="{7B4AB084-A043-374D-F126-49095A38DBD7}"/>
              </a:ext>
            </a:extLst>
          </p:cNvPr>
          <p:cNvSpPr/>
          <p:nvPr/>
        </p:nvSpPr>
        <p:spPr>
          <a:xfrm>
            <a:off x="1668025" y="3550072"/>
            <a:ext cx="2485957" cy="1048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Regiment effectiveness </a:t>
            </a:r>
          </a:p>
        </p:txBody>
      </p:sp>
      <p:sp>
        <p:nvSpPr>
          <p:cNvPr id="504" name="Rectangle: Rounded Corners 503">
            <a:extLst>
              <a:ext uri="{FF2B5EF4-FFF2-40B4-BE49-F238E27FC236}">
                <a16:creationId xmlns:a16="http://schemas.microsoft.com/office/drawing/2014/main" id="{7098C02E-403E-267B-7524-A5FE1E0A292C}"/>
              </a:ext>
            </a:extLst>
          </p:cNvPr>
          <p:cNvSpPr/>
          <p:nvPr/>
        </p:nvSpPr>
        <p:spPr>
          <a:xfrm>
            <a:off x="4679303" y="3550073"/>
            <a:ext cx="2485957" cy="1048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Predictive models </a:t>
            </a:r>
          </a:p>
        </p:txBody>
      </p:sp>
      <p:sp>
        <p:nvSpPr>
          <p:cNvPr id="505" name="Rectangle: Rounded Corners 504">
            <a:extLst>
              <a:ext uri="{FF2B5EF4-FFF2-40B4-BE49-F238E27FC236}">
                <a16:creationId xmlns:a16="http://schemas.microsoft.com/office/drawing/2014/main" id="{A8814317-CF10-1CE5-31BA-D3464E8F8AE2}"/>
              </a:ext>
            </a:extLst>
          </p:cNvPr>
          <p:cNvSpPr/>
          <p:nvPr/>
        </p:nvSpPr>
        <p:spPr>
          <a:xfrm>
            <a:off x="7635494" y="3550072"/>
            <a:ext cx="2485957" cy="1048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Business value</a:t>
            </a:r>
          </a:p>
        </p:txBody>
      </p:sp>
      <p:sp>
        <p:nvSpPr>
          <p:cNvPr id="506" name="Rectangle: Rounded Corners 505">
            <a:extLst>
              <a:ext uri="{FF2B5EF4-FFF2-40B4-BE49-F238E27FC236}">
                <a16:creationId xmlns:a16="http://schemas.microsoft.com/office/drawing/2014/main" id="{8A2A6B02-4126-BE5F-0D1D-46573B5BE527}"/>
              </a:ext>
            </a:extLst>
          </p:cNvPr>
          <p:cNvSpPr/>
          <p:nvPr/>
        </p:nvSpPr>
        <p:spPr>
          <a:xfrm>
            <a:off x="1668026" y="5018989"/>
            <a:ext cx="2485957" cy="1048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Implementation and recommendation</a:t>
            </a:r>
          </a:p>
        </p:txBody>
      </p: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AF303826-9AC9-E40E-604F-2250A1D637AC}"/>
              </a:ext>
            </a:extLst>
          </p:cNvPr>
          <p:cNvCxnSpPr/>
          <p:nvPr/>
        </p:nvCxnSpPr>
        <p:spPr>
          <a:xfrm flipV="1">
            <a:off x="4197661" y="2629868"/>
            <a:ext cx="481056" cy="5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9201AF-C64B-EAEE-8399-44D7B68EF70A}"/>
              </a:ext>
            </a:extLst>
          </p:cNvPr>
          <p:cNvCxnSpPr>
            <a:cxnSpLocks/>
          </p:cNvCxnSpPr>
          <p:nvPr/>
        </p:nvCxnSpPr>
        <p:spPr>
          <a:xfrm flipV="1">
            <a:off x="7163430" y="2602458"/>
            <a:ext cx="481056" cy="5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51D19A-ACA4-8A0A-A06A-53CD28F99021}"/>
              </a:ext>
            </a:extLst>
          </p:cNvPr>
          <p:cNvCxnSpPr>
            <a:cxnSpLocks/>
          </p:cNvCxnSpPr>
          <p:nvPr/>
        </p:nvCxnSpPr>
        <p:spPr>
          <a:xfrm flipV="1">
            <a:off x="7163430" y="4137422"/>
            <a:ext cx="481056" cy="5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677B85-8B7B-5A94-89CD-99C985737B42}"/>
              </a:ext>
            </a:extLst>
          </p:cNvPr>
          <p:cNvCxnSpPr>
            <a:cxnSpLocks/>
          </p:cNvCxnSpPr>
          <p:nvPr/>
        </p:nvCxnSpPr>
        <p:spPr>
          <a:xfrm flipV="1">
            <a:off x="4203141" y="4099047"/>
            <a:ext cx="481056" cy="5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4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6A4A-8692-9976-DD66-44FBB4A9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48" y="293247"/>
            <a:ext cx="8584164" cy="953728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Walbaum Display"/>
                <a:cs typeface="Mongolian Baiti"/>
              </a:rPr>
              <a:t>Problem statement</a:t>
            </a:r>
            <a:endParaRPr lang="en-US" err="1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72FF0-7E66-9A83-8DF4-F9B337205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681" y="1494019"/>
            <a:ext cx="4943462" cy="41353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285750" indent="-285750">
              <a:buChar char="•"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B437E-3774-1486-0D61-C1B91DFB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E135-639C-4FFA-9105-1FEE49262E1B}" type="datetime1"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58AD-2A51-563B-CCBC-3FC6BDEB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71E41-CCBF-9ECE-709C-D0C9030C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C3091-31CC-B503-8454-360138BCCC5B}"/>
              </a:ext>
            </a:extLst>
          </p:cNvPr>
          <p:cNvSpPr txBox="1"/>
          <p:nvPr/>
        </p:nvSpPr>
        <p:spPr>
          <a:xfrm>
            <a:off x="669182" y="1504153"/>
            <a:ext cx="11294796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Background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ptos Light"/>
              </a:rPr>
              <a:t>Approximately 1.2 million people in the U.S have  HIV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Only </a:t>
            </a:r>
            <a:r>
              <a:rPr lang="en-US" sz="2400" b="1" dirty="0">
                <a:ea typeface="+mn-lt"/>
                <a:cs typeface="+mn-lt"/>
              </a:rPr>
              <a:t>65% of People with HIV (PWH)</a:t>
            </a:r>
            <a:r>
              <a:rPr lang="en-US" sz="2400" dirty="0">
                <a:ea typeface="+mn-lt"/>
                <a:cs typeface="+mn-lt"/>
              </a:rPr>
              <a:t> achieve viral suppression</a:t>
            </a:r>
            <a:endParaRPr lang="en-US" sz="2400"/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High treatment costs</a:t>
            </a:r>
            <a:r>
              <a:rPr lang="en-US" sz="2400" dirty="0">
                <a:ea typeface="+mn-lt"/>
                <a:cs typeface="+mn-lt"/>
              </a:rPr>
              <a:t> (up to $4,500/month for ART).</a:t>
            </a:r>
            <a:endParaRPr lang="en-US" sz="240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Huge economic impacts: </a:t>
            </a:r>
            <a:endParaRPr lang="en-US" sz="2400">
              <a:ea typeface="+mn-lt"/>
              <a:cs typeface="+mn-lt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2400" b="1" dirty="0">
                <a:ea typeface="+mn-lt"/>
                <a:cs typeface="+mn-lt"/>
              </a:rPr>
              <a:t>Lifetime cost per patient: $510,000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/>
          </a:p>
          <a:p>
            <a:endParaRPr lang="en-US" sz="2400"/>
          </a:p>
          <a:p>
            <a:r>
              <a:rPr lang="en-US" sz="2800" b="1" dirty="0"/>
              <a:t>Objective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ptos Light"/>
              </a:rPr>
              <a:t>Develop a data driven regiment-patient distribution to study the regiment effectiveness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ptos Light"/>
              </a:rPr>
              <a:t>Develop predictive models to optimize ART selection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ptos Light"/>
              </a:rPr>
              <a:t>Reduce the economic impact on the patients, hospitals, and the society </a:t>
            </a:r>
          </a:p>
          <a:p>
            <a:endParaRPr lang="en-US" sz="2400">
              <a:latin typeface="Aptos Light"/>
            </a:endParaRPr>
          </a:p>
        </p:txBody>
      </p:sp>
    </p:spTree>
    <p:extLst>
      <p:ext uri="{BB962C8B-B14F-4D97-AF65-F5344CB8AC3E}">
        <p14:creationId xmlns:p14="http://schemas.microsoft.com/office/powerpoint/2010/main" val="83485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6A4A-8692-9976-DD66-44FBB4A9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48" y="293247"/>
            <a:ext cx="8584164" cy="953728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Walbaum Display"/>
                <a:cs typeface="Mongolian Baiti"/>
              </a:rPr>
              <a:t>Data overview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72FF0-7E66-9A83-8DF4-F9B337205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133" y="1682729"/>
            <a:ext cx="5839038" cy="467691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b="1"/>
          </a:p>
          <a:p>
            <a:pPr marL="285750" indent="-285750">
              <a:buChar char="•"/>
            </a:pPr>
            <a:endParaRPr lang="en-US" sz="1800" b="1"/>
          </a:p>
          <a:p>
            <a:endParaRPr lang="en-US" sz="1800" b="1"/>
          </a:p>
          <a:p>
            <a:endParaRPr lang="en-US"/>
          </a:p>
          <a:p>
            <a:endParaRPr lang="en-US" b="1"/>
          </a:p>
          <a:p>
            <a:endParaRPr lang="en-US" b="1"/>
          </a:p>
          <a:p>
            <a:endParaRPr lang="en-US"/>
          </a:p>
          <a:p>
            <a:endParaRPr lang="en-US"/>
          </a:p>
          <a:p>
            <a:pPr marL="285750" indent="-285750"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B437E-3774-1486-0D61-C1B91DFB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E135-639C-4FFA-9105-1FEE49262E1B}" type="datetime1"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58AD-2A51-563B-CCBC-3FC6BDEB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71E41-CCBF-9ECE-709C-D0C9030C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7DCA8-0AD1-999C-335B-430D28182D66}"/>
              </a:ext>
            </a:extLst>
          </p:cNvPr>
          <p:cNvSpPr txBox="1"/>
          <p:nvPr/>
        </p:nvSpPr>
        <p:spPr>
          <a:xfrm>
            <a:off x="669182" y="1504153"/>
            <a:ext cx="11294796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Dataset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Aptos Light"/>
              </a:rPr>
              <a:t> Over 13 millions records over 60 months study time </a:t>
            </a:r>
            <a:endParaRPr lang="en-US" sz="2400"/>
          </a:p>
          <a:p>
            <a:pPr marL="342900" indent="-342900">
              <a:buFont typeface="Arial"/>
              <a:buChar char="•"/>
            </a:pPr>
            <a:r>
              <a:rPr lang="en-US" sz="2400"/>
              <a:t>Features includes ART Regimes, Viral load, CD4 count, and demographic </a:t>
            </a:r>
          </a:p>
          <a:p>
            <a:pPr marL="800100" lvl="1" indent="-342900">
              <a:buFont typeface="Courier New,monospace"/>
              <a:buChar char="o"/>
            </a:pPr>
            <a:r>
              <a:rPr lang="en-US" sz="2400"/>
              <a:t>Total number of unique patients: 123000</a:t>
            </a:r>
          </a:p>
          <a:p>
            <a:pPr marL="800100" lvl="1" indent="-342900">
              <a:buFont typeface="Courier New,monospace"/>
              <a:buChar char="o"/>
            </a:pPr>
            <a:r>
              <a:rPr lang="en-US" sz="2400"/>
              <a:t>Total unique regiments: 135</a:t>
            </a:r>
            <a:endParaRPr lang="en-US"/>
          </a:p>
          <a:p>
            <a:pPr lvl="1"/>
            <a:endParaRPr lang="en-US" sz="2400"/>
          </a:p>
          <a:p>
            <a:pPr marL="342900" indent="-342900">
              <a:buFont typeface="Arial"/>
              <a:buChar char="•"/>
            </a:pPr>
            <a:r>
              <a:rPr lang="en-US" sz="2400"/>
              <a:t>Outcome (target variables)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400"/>
              <a:t>Viral load: </a:t>
            </a:r>
            <a:r>
              <a:rPr lang="en-US" sz="2400">
                <a:ea typeface="+mn-lt"/>
                <a:cs typeface="+mn-lt"/>
              </a:rPr>
              <a:t>VL ≤ 250 and VL ≤ 50 copies/mL</a:t>
            </a:r>
            <a:endParaRPr lang="en-US" sz="2400"/>
          </a:p>
          <a:p>
            <a:pPr marL="800100" lvl="1" indent="-342900">
              <a:buFont typeface="Courier New"/>
              <a:buChar char="o"/>
            </a:pPr>
            <a:r>
              <a:rPr lang="en-US" sz="2400"/>
              <a:t>Immune recovery: </a:t>
            </a:r>
            <a:r>
              <a:rPr lang="en-US" sz="2400">
                <a:ea typeface="+mn-lt"/>
                <a:cs typeface="+mn-lt"/>
              </a:rPr>
              <a:t>CD4 count ≥ 500 cells/mm³</a:t>
            </a:r>
            <a:endParaRPr lang="en-US" sz="2400"/>
          </a:p>
          <a:p>
            <a:pPr marL="800100" lvl="1" indent="-342900">
              <a:buFont typeface="Courier New"/>
              <a:buChar char="o"/>
            </a:pPr>
            <a:endParaRPr lang="en-US" sz="2400">
              <a:latin typeface="Aptos Light"/>
            </a:endParaRPr>
          </a:p>
          <a:p>
            <a:endParaRPr lang="en-US" sz="2400">
              <a:latin typeface="Aptos Light"/>
            </a:endParaRPr>
          </a:p>
          <a:p>
            <a:endParaRPr lang="en-US" sz="2400">
              <a:latin typeface="Apto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703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97240D-62D7-C7A1-11C8-8B25AE812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AFD6E-3E83-0EBC-FE95-13657E5B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B99E135-639C-4FFA-9105-1FEE49262E1B}" type="datetime1">
              <a:rPr lang="en-US"/>
              <a:pPr>
                <a:spcAft>
                  <a:spcPts val="600"/>
                </a:spcAft>
              </a:pPr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9182-4622-FE7A-4D3C-9F1CEAE4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 cap="all" spc="300" baseline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D03B-1BA4-2B62-89CA-F2665DDC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4DE196-8A13-4FF7-A07E-102851959EAB}" type="slidenum">
              <a:rPr lang="en-US" dirty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86" name="Title 1">
            <a:extLst>
              <a:ext uri="{FF2B5EF4-FFF2-40B4-BE49-F238E27FC236}">
                <a16:creationId xmlns:a16="http://schemas.microsoft.com/office/drawing/2014/main" id="{27155349-1251-C783-1F73-A6247115B4F1}"/>
              </a:ext>
            </a:extLst>
          </p:cNvPr>
          <p:cNvSpPr txBox="1">
            <a:spLocks/>
          </p:cNvSpPr>
          <p:nvPr/>
        </p:nvSpPr>
        <p:spPr>
          <a:xfrm>
            <a:off x="353648" y="293247"/>
            <a:ext cx="10058825" cy="953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  <a:latin typeface="Walbaum Display"/>
              </a:rPr>
              <a:t>TASK 1 – PATIENT-REGIMEN DISTRIBUTION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4E0603-0774-AE9F-395A-D849DD582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14590"/>
              </p:ext>
            </p:extLst>
          </p:nvPr>
        </p:nvGraphicFramePr>
        <p:xfrm>
          <a:off x="455633" y="1925757"/>
          <a:ext cx="11454646" cy="36437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65879">
                  <a:extLst>
                    <a:ext uri="{9D8B030D-6E8A-4147-A177-3AD203B41FA5}">
                      <a16:colId xmlns:a16="http://schemas.microsoft.com/office/drawing/2014/main" val="768201704"/>
                    </a:ext>
                  </a:extLst>
                </a:gridCol>
                <a:gridCol w="867359">
                  <a:extLst>
                    <a:ext uri="{9D8B030D-6E8A-4147-A177-3AD203B41FA5}">
                      <a16:colId xmlns:a16="http://schemas.microsoft.com/office/drawing/2014/main" val="3097201838"/>
                    </a:ext>
                  </a:extLst>
                </a:gridCol>
                <a:gridCol w="1170246">
                  <a:extLst>
                    <a:ext uri="{9D8B030D-6E8A-4147-A177-3AD203B41FA5}">
                      <a16:colId xmlns:a16="http://schemas.microsoft.com/office/drawing/2014/main" val="1362001194"/>
                    </a:ext>
                  </a:extLst>
                </a:gridCol>
                <a:gridCol w="674612">
                  <a:extLst>
                    <a:ext uri="{9D8B030D-6E8A-4147-A177-3AD203B41FA5}">
                      <a16:colId xmlns:a16="http://schemas.microsoft.com/office/drawing/2014/main" val="3189694937"/>
                    </a:ext>
                  </a:extLst>
                </a:gridCol>
                <a:gridCol w="1032570">
                  <a:extLst>
                    <a:ext uri="{9D8B030D-6E8A-4147-A177-3AD203B41FA5}">
                      <a16:colId xmlns:a16="http://schemas.microsoft.com/office/drawing/2014/main" val="1436606322"/>
                    </a:ext>
                  </a:extLst>
                </a:gridCol>
                <a:gridCol w="1597045">
                  <a:extLst>
                    <a:ext uri="{9D8B030D-6E8A-4147-A177-3AD203B41FA5}">
                      <a16:colId xmlns:a16="http://schemas.microsoft.com/office/drawing/2014/main" val="83579016"/>
                    </a:ext>
                  </a:extLst>
                </a:gridCol>
                <a:gridCol w="1500668">
                  <a:extLst>
                    <a:ext uri="{9D8B030D-6E8A-4147-A177-3AD203B41FA5}">
                      <a16:colId xmlns:a16="http://schemas.microsoft.com/office/drawing/2014/main" val="2321927748"/>
                    </a:ext>
                  </a:extLst>
                </a:gridCol>
                <a:gridCol w="1734718">
                  <a:extLst>
                    <a:ext uri="{9D8B030D-6E8A-4147-A177-3AD203B41FA5}">
                      <a16:colId xmlns:a16="http://schemas.microsoft.com/office/drawing/2014/main" val="2213687394"/>
                    </a:ext>
                  </a:extLst>
                </a:gridCol>
                <a:gridCol w="1211549">
                  <a:extLst>
                    <a:ext uri="{9D8B030D-6E8A-4147-A177-3AD203B41FA5}">
                      <a16:colId xmlns:a16="http://schemas.microsoft.com/office/drawing/2014/main" val="2684287767"/>
                    </a:ext>
                  </a:extLst>
                </a:gridCol>
              </a:tblGrid>
              <a:tr h="514261"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</a:rPr>
                        <a:t>Base_Drug_Combo</a:t>
                      </a:r>
                      <a:endParaRPr lang="en-US" sz="180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</a:rPr>
                        <a:t>Comp_INI</a:t>
                      </a:r>
                      <a:endParaRPr lang="en-US" sz="180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</a:rPr>
                        <a:t>Comp_NNRTI</a:t>
                      </a:r>
                      <a:endParaRPr lang="en-US" sz="180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</a:rPr>
                        <a:t>ExtraPI</a:t>
                      </a:r>
                      <a:endParaRPr lang="en-US" sz="180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</a:rPr>
                        <a:t>ExtraPk_En</a:t>
                      </a:r>
                      <a:endParaRPr lang="en-US" sz="180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Avg_Time_VL_250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Avg_Time_VL_50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Avg_Time_CD4_500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</a:rPr>
                        <a:t>Patient_Count</a:t>
                      </a:r>
                      <a:endParaRPr lang="en-US" sz="1800"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168585"/>
                  </a:ext>
                </a:extLst>
              </a:tr>
              <a:tr h="514261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i64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i64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i64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i64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i64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f64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f64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f64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u32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3214917"/>
                  </a:ext>
                </a:extLst>
              </a:tr>
              <a:tr h="514261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0.026217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0.862493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3.286893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567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1439404"/>
                  </a:ext>
                </a:extLst>
              </a:tr>
              <a:tr h="514261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3449921"/>
                  </a:ext>
                </a:extLst>
              </a:tr>
              <a:tr h="514261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1.660466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3.213638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2.7643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4725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5922809"/>
                  </a:ext>
                </a:extLst>
              </a:tr>
              <a:tr h="514261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3.022501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3.252747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11.118421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147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3092970"/>
                  </a:ext>
                </a:extLst>
              </a:tr>
              <a:tr h="514261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2.841571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4.003611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1.191388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800">
                          <a:effectLst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7916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26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6A4A-8692-9976-DD66-44FBB4A9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48" y="293247"/>
            <a:ext cx="11098764" cy="9537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Walbaum Display"/>
              </a:rPr>
              <a:t>TASK 1- RECOVERY SPEED CATEGORIES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B437E-3774-1486-0D61-C1B91DFB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E135-639C-4FFA-9105-1FEE49262E1B}" type="datetime1">
              <a:rPr lang="en-US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58AD-2A51-563B-CCBC-3FC6BDEB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71E41-CCBF-9ECE-709C-D0C9030C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797E7-6D8C-BFB2-B0D6-5AF12D1A60E5}"/>
              </a:ext>
            </a:extLst>
          </p:cNvPr>
          <p:cNvSpPr txBox="1"/>
          <p:nvPr/>
        </p:nvSpPr>
        <p:spPr>
          <a:xfrm>
            <a:off x="553919" y="1254372"/>
            <a:ext cx="56738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Assumptions: </a:t>
            </a:r>
            <a:endParaRPr lang="en-US"/>
          </a:p>
          <a:p>
            <a:r>
              <a:rPr lang="en-US"/>
              <a:t>Avg_Time_VL_50 &lt;= 6 ~ "Fast Suppression", </a:t>
            </a:r>
          </a:p>
          <a:p>
            <a:r>
              <a:rPr lang="en-US"/>
              <a:t>Avg_Time_VL_50 &lt;= 24 ~ "Moderate Suppression", </a:t>
            </a:r>
          </a:p>
          <a:p>
            <a:r>
              <a:rPr lang="en-US"/>
              <a:t>Avg_Time_VL_50 &gt;24 "Slow Suppression"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264DE1B-E7B4-C281-23BD-1D04B6344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333513"/>
              </p:ext>
            </p:extLst>
          </p:nvPr>
        </p:nvGraphicFramePr>
        <p:xfrm>
          <a:off x="556380" y="2854476"/>
          <a:ext cx="5638510" cy="30997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851">
                  <a:extLst>
                    <a:ext uri="{9D8B030D-6E8A-4147-A177-3AD203B41FA5}">
                      <a16:colId xmlns:a16="http://schemas.microsoft.com/office/drawing/2014/main" val="1065009797"/>
                    </a:ext>
                  </a:extLst>
                </a:gridCol>
                <a:gridCol w="563851">
                  <a:extLst>
                    <a:ext uri="{9D8B030D-6E8A-4147-A177-3AD203B41FA5}">
                      <a16:colId xmlns:a16="http://schemas.microsoft.com/office/drawing/2014/main" val="836412670"/>
                    </a:ext>
                  </a:extLst>
                </a:gridCol>
                <a:gridCol w="563851">
                  <a:extLst>
                    <a:ext uri="{9D8B030D-6E8A-4147-A177-3AD203B41FA5}">
                      <a16:colId xmlns:a16="http://schemas.microsoft.com/office/drawing/2014/main" val="929555659"/>
                    </a:ext>
                  </a:extLst>
                </a:gridCol>
                <a:gridCol w="563851">
                  <a:extLst>
                    <a:ext uri="{9D8B030D-6E8A-4147-A177-3AD203B41FA5}">
                      <a16:colId xmlns:a16="http://schemas.microsoft.com/office/drawing/2014/main" val="3206707922"/>
                    </a:ext>
                  </a:extLst>
                </a:gridCol>
                <a:gridCol w="563851">
                  <a:extLst>
                    <a:ext uri="{9D8B030D-6E8A-4147-A177-3AD203B41FA5}">
                      <a16:colId xmlns:a16="http://schemas.microsoft.com/office/drawing/2014/main" val="1574997378"/>
                    </a:ext>
                  </a:extLst>
                </a:gridCol>
                <a:gridCol w="563851">
                  <a:extLst>
                    <a:ext uri="{9D8B030D-6E8A-4147-A177-3AD203B41FA5}">
                      <a16:colId xmlns:a16="http://schemas.microsoft.com/office/drawing/2014/main" val="2616178944"/>
                    </a:ext>
                  </a:extLst>
                </a:gridCol>
                <a:gridCol w="563851">
                  <a:extLst>
                    <a:ext uri="{9D8B030D-6E8A-4147-A177-3AD203B41FA5}">
                      <a16:colId xmlns:a16="http://schemas.microsoft.com/office/drawing/2014/main" val="3774460342"/>
                    </a:ext>
                  </a:extLst>
                </a:gridCol>
                <a:gridCol w="563851">
                  <a:extLst>
                    <a:ext uri="{9D8B030D-6E8A-4147-A177-3AD203B41FA5}">
                      <a16:colId xmlns:a16="http://schemas.microsoft.com/office/drawing/2014/main" val="786992596"/>
                    </a:ext>
                  </a:extLst>
                </a:gridCol>
                <a:gridCol w="563851">
                  <a:extLst>
                    <a:ext uri="{9D8B030D-6E8A-4147-A177-3AD203B41FA5}">
                      <a16:colId xmlns:a16="http://schemas.microsoft.com/office/drawing/2014/main" val="3283447757"/>
                    </a:ext>
                  </a:extLst>
                </a:gridCol>
                <a:gridCol w="563851">
                  <a:extLst>
                    <a:ext uri="{9D8B030D-6E8A-4147-A177-3AD203B41FA5}">
                      <a16:colId xmlns:a16="http://schemas.microsoft.com/office/drawing/2014/main" val="3651056769"/>
                    </a:ext>
                  </a:extLst>
                </a:gridCol>
              </a:tblGrid>
              <a:tr h="637166">
                <a:tc>
                  <a:txBody>
                    <a:bodyPr/>
                    <a:lstStyle/>
                    <a:p>
                      <a:pPr fontAlgn="base"/>
                      <a:r>
                        <a:rPr lang="en-US" sz="1200" err="1">
                          <a:effectLst/>
                        </a:rPr>
                        <a:t>Base_Drug_Combo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err="1">
                          <a:effectLst/>
                        </a:rPr>
                        <a:t>Comp_INI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err="1">
                          <a:effectLst/>
                        </a:rPr>
                        <a:t>Comp_NNRTI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err="1">
                          <a:effectLst/>
                        </a:rPr>
                        <a:t>ExtraPI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err="1">
                          <a:effectLst/>
                        </a:rPr>
                        <a:t>ExtraPk_En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Avg_Time_VL_250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Avg_Time_VL_50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Avg_Time_CD4_500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err="1">
                          <a:effectLst/>
                        </a:rPr>
                        <a:t>Patient_Count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err="1">
                          <a:effectLst/>
                        </a:rPr>
                        <a:t>Suppression_Category</a:t>
                      </a:r>
                      <a:endParaRPr lang="en-US" sz="1200"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7395159"/>
                  </a:ext>
                </a:extLst>
              </a:tr>
              <a:tr h="223869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i64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i64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i64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i64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i64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f64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f64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f64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u32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str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7589166"/>
                  </a:ext>
                </a:extLst>
              </a:tr>
              <a:tr h="447738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0.02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0.86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3.23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567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"Fast "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8582881"/>
                  </a:ext>
                </a:extLst>
              </a:tr>
              <a:tr h="447738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"Fast "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567684"/>
                  </a:ext>
                </a:extLst>
              </a:tr>
              <a:tr h="447738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1.66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3.21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2.76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4725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"Fast "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5619838"/>
                  </a:ext>
                </a:extLst>
              </a:tr>
              <a:tr h="447738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3.02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3.25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11.11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"Fast "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7788969"/>
                  </a:ext>
                </a:extLst>
              </a:tr>
              <a:tr h="447738"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4.00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1.19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200">
                          <a:effectLst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"Fast"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8529742"/>
                  </a:ext>
                </a:extLst>
              </a:tr>
            </a:tbl>
          </a:graphicData>
        </a:graphic>
      </p:graphicFrame>
      <p:pic>
        <p:nvPicPr>
          <p:cNvPr id="3" name="Picture 2" descr="A graph with different colored rectangles&#10;&#10;AI-generated content may be incorrect.">
            <a:extLst>
              <a:ext uri="{FF2B5EF4-FFF2-40B4-BE49-F238E27FC236}">
                <a16:creationId xmlns:a16="http://schemas.microsoft.com/office/drawing/2014/main" id="{72ACE1A8-E437-20CD-DAD1-222B9D4B9B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394" r="6394"/>
          <a:stretch/>
        </p:blipFill>
        <p:spPr>
          <a:xfrm>
            <a:off x="6424953" y="1712187"/>
            <a:ext cx="5531203" cy="424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3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6A4A-8692-9976-DD66-44FBB4A9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48" y="293247"/>
            <a:ext cx="8584164" cy="953728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Task 2- predictive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72FF0-7E66-9A83-8DF4-F9B337205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1" y="1512896"/>
            <a:ext cx="10726390" cy="411350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B437E-3774-1486-0D61-C1B91DFB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E135-639C-4FFA-9105-1FEE49262E1B}" type="datetime1"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58AD-2A51-563B-CCBC-3FC6BDEB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71E41-CCBF-9ECE-709C-D0C9030C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C827A-CDDD-8C84-FBCD-EF07AFA4FB8C}"/>
              </a:ext>
            </a:extLst>
          </p:cNvPr>
          <p:cNvSpPr txBox="1"/>
          <p:nvPr/>
        </p:nvSpPr>
        <p:spPr>
          <a:xfrm>
            <a:off x="669182" y="1504153"/>
            <a:ext cx="11294796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 dirty="0"/>
              <a:t>Step 1</a:t>
            </a:r>
            <a:r>
              <a:rPr lang="en-US" sz="2800" dirty="0"/>
              <a:t>: we assumed a conservative scenario where a patient is recovered if all the following requirement are meet:</a:t>
            </a:r>
            <a:endParaRPr lang="en-US" sz="2800">
              <a:ea typeface="+mn-lt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2800" dirty="0" err="1">
                <a:ea typeface="+mn-lt"/>
                <a:cs typeface="+mn-lt"/>
              </a:rPr>
              <a:t>First_VL</a:t>
            </a:r>
            <a:r>
              <a:rPr lang="en-US" sz="2800" dirty="0">
                <a:ea typeface="+mn-lt"/>
                <a:cs typeface="+mn-lt"/>
              </a:rPr>
              <a:t>&lt;=250 within 6 months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800" dirty="0" err="1">
                <a:ea typeface="+mn-lt"/>
                <a:cs typeface="+mn-lt"/>
              </a:rPr>
              <a:t>First_VL</a:t>
            </a:r>
            <a:r>
              <a:rPr lang="en-US" sz="2800" dirty="0">
                <a:ea typeface="+mn-lt"/>
                <a:cs typeface="+mn-lt"/>
              </a:rPr>
              <a:t>&lt;=50 within 12 month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800" dirty="0">
                <a:ea typeface="+mn-lt"/>
                <a:cs typeface="+mn-lt"/>
              </a:rPr>
              <a:t>First_CD4&gt;=500 within 24 months</a:t>
            </a:r>
            <a:endParaRPr lang="en-US" sz="2800"/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latin typeface="Aptos Light"/>
              </a:rPr>
              <a:t>Step 2</a:t>
            </a:r>
            <a:r>
              <a:rPr lang="en-US" sz="2800" dirty="0">
                <a:latin typeface="Aptos Light"/>
              </a:rPr>
              <a:t>: Accordingly, we created unique patient-regiment dataset including the binary value for the above criteria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latin typeface="Aptos Light"/>
              </a:rPr>
              <a:t>Step 3</a:t>
            </a:r>
            <a:r>
              <a:rPr lang="en-US" sz="2800" dirty="0">
                <a:latin typeface="Aptos Light"/>
              </a:rPr>
              <a:t>: We developed predictive models using Random Forest and Logistic Regression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latin typeface="Aptos Light"/>
              </a:rPr>
              <a:t>Step 4</a:t>
            </a:r>
            <a:r>
              <a:rPr lang="en-US" sz="2800" dirty="0">
                <a:latin typeface="Aptos Light"/>
              </a:rPr>
              <a:t>: Considering the ethnicity is impacted the results significantly, we develop separate random forest models for each ethnicity.</a:t>
            </a:r>
          </a:p>
          <a:p>
            <a:endParaRPr lang="en-US" sz="2800">
              <a:latin typeface="Aptos Light"/>
            </a:endParaRPr>
          </a:p>
          <a:p>
            <a:endParaRPr lang="en-US" sz="2800">
              <a:latin typeface="Apto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71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BCA806-C429-E324-04C5-D0D4B5D1A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FE67-B66E-B4FA-B291-6D215E02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48" y="293247"/>
            <a:ext cx="10126525" cy="953728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Task 2- predictive model accuracy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C2978-D588-1C58-5AC0-C107C2A76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1" y="1512896"/>
            <a:ext cx="10726390" cy="411350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EB43F-27BA-3BF7-D60D-CE55E998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E135-639C-4FFA-9105-1FEE49262E1B}" type="datetime1"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17284-6BFE-487E-7A80-79E156BB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516FA-646A-0ACC-EC42-58FA0C7B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8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184B4B-9C63-58A4-329A-4CE99EDDD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90912"/>
              </p:ext>
            </p:extLst>
          </p:nvPr>
        </p:nvGraphicFramePr>
        <p:xfrm>
          <a:off x="1296986" y="2202599"/>
          <a:ext cx="8806539" cy="3139854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6441149">
                  <a:extLst>
                    <a:ext uri="{9D8B030D-6E8A-4147-A177-3AD203B41FA5}">
                      <a16:colId xmlns:a16="http://schemas.microsoft.com/office/drawing/2014/main" val="4202645393"/>
                    </a:ext>
                  </a:extLst>
                </a:gridCol>
                <a:gridCol w="2365390">
                  <a:extLst>
                    <a:ext uri="{9D8B030D-6E8A-4147-A177-3AD203B41FA5}">
                      <a16:colId xmlns:a16="http://schemas.microsoft.com/office/drawing/2014/main" val="3131723421"/>
                    </a:ext>
                  </a:extLst>
                </a:gridCol>
              </a:tblGrid>
              <a:tr h="523309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Accuracy (%)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345568"/>
                  </a:ext>
                </a:extLst>
              </a:tr>
              <a:tr h="523309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solidFill>
                            <a:srgbClr val="000000"/>
                          </a:solidFill>
                          <a:effectLst/>
                        </a:rPr>
                        <a:t>Random forest with Asian ethnicity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solidFill>
                            <a:srgbClr val="000000"/>
                          </a:solidFill>
                          <a:effectLst/>
                        </a:rPr>
                        <a:t>91.78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9232174"/>
                  </a:ext>
                </a:extLst>
              </a:tr>
              <a:tr h="523309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solidFill>
                            <a:srgbClr val="000000"/>
                          </a:solidFill>
                          <a:effectLst/>
                        </a:rPr>
                        <a:t>Random forest with Black ethnicity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solidFill>
                            <a:srgbClr val="000000"/>
                          </a:solidFill>
                          <a:effectLst/>
                        </a:rPr>
                        <a:t>76.05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9884237"/>
                  </a:ext>
                </a:extLst>
              </a:tr>
              <a:tr h="523309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solidFill>
                            <a:srgbClr val="000000"/>
                          </a:solidFill>
                          <a:effectLst/>
                        </a:rPr>
                        <a:t>Random forest with White ethnicity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solidFill>
                            <a:srgbClr val="000000"/>
                          </a:solidFill>
                          <a:effectLst/>
                        </a:rPr>
                        <a:t>70.08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1237289"/>
                  </a:ext>
                </a:extLst>
              </a:tr>
              <a:tr h="523309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solidFill>
                            <a:srgbClr val="000000"/>
                          </a:solidFill>
                          <a:effectLst/>
                        </a:rPr>
                        <a:t>Random forest with Other ethnicity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solidFill>
                            <a:srgbClr val="000000"/>
                          </a:solidFill>
                          <a:effectLst/>
                        </a:rPr>
                        <a:t>81.8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9960797"/>
                  </a:ext>
                </a:extLst>
              </a:tr>
              <a:tr h="523309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solidFill>
                            <a:srgbClr val="000000"/>
                          </a:solidFill>
                          <a:effectLst/>
                        </a:rPr>
                        <a:t>Logistic Regression with all data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solidFill>
                            <a:srgbClr val="000000"/>
                          </a:solidFill>
                          <a:effectLst/>
                        </a:rPr>
                        <a:t>69.86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1398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82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6A4A-8692-9976-DD66-44FBB4A9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48" y="293247"/>
            <a:ext cx="8584164" cy="953728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Economic 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72FF0-7E66-9A83-8DF4-F9B337205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1" y="1512896"/>
            <a:ext cx="10731609" cy="448406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>
              <a:latin typeface="Aptos Light"/>
              <a:ea typeface="+mn-lt"/>
              <a:cs typeface="+mn-lt"/>
            </a:endParaRPr>
          </a:p>
          <a:p>
            <a:endParaRPr lang="en-US" b="1">
              <a:latin typeface="Aptos Light"/>
              <a:ea typeface="+mn-lt"/>
              <a:cs typeface="+mn-lt"/>
            </a:endParaRPr>
          </a:p>
          <a:p>
            <a:endParaRPr lang="en-US" b="1">
              <a:latin typeface="Aptos Light"/>
              <a:ea typeface="+mn-lt"/>
              <a:cs typeface="+mn-lt"/>
            </a:endParaRPr>
          </a:p>
          <a:p>
            <a:endParaRPr lang="en-US" sz="1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B437E-3774-1486-0D61-C1B91DFB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E135-639C-4FFA-9105-1FEE49262E1B}" type="datetime1"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58AD-2A51-563B-CCBC-3FC6BDEB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71E41-CCBF-9ECE-709C-D0C9030C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74154-CE1C-3C60-D809-2308CBDA8D60}"/>
              </a:ext>
            </a:extLst>
          </p:cNvPr>
          <p:cNvSpPr txBox="1"/>
          <p:nvPr/>
        </p:nvSpPr>
        <p:spPr>
          <a:xfrm>
            <a:off x="1111250" y="1924843"/>
            <a:ext cx="994171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/>
              <a:t>Optimized Resource Allocation</a:t>
            </a:r>
            <a:r>
              <a:rPr lang="en-US" sz="2000"/>
              <a:t>: Using the models created, we can help recognize patients that are at risk. In return we can administer more effective regimens.</a:t>
            </a:r>
          </a:p>
          <a:p>
            <a:pPr marL="285750" indent="-285750">
              <a:buFont typeface="Arial"/>
              <a:buChar char="•"/>
            </a:pP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 b="1" dirty="0"/>
              <a:t>Decreased Monthly Expenses: </a:t>
            </a:r>
            <a:r>
              <a:rPr lang="en-US" sz="2000" dirty="0"/>
              <a:t>On a monthly average a newly diagnosed patient spends around ($2,567/month ) Art costs between $1,800 to $4,500/month. With new model we could potentially lower the monthly cost for patients. </a:t>
            </a:r>
          </a:p>
          <a:p>
            <a:pPr marL="285750" indent="-285750">
              <a:buFont typeface="Arial"/>
              <a:buChar char="•"/>
            </a:pP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 b="1"/>
              <a:t>Prevention of Loss to Follow-Up</a:t>
            </a:r>
            <a:r>
              <a:rPr lang="en-US" sz="2000"/>
              <a:t>: The model ensures long term care with patients in return prevents costly disease progression and hospital visits. </a:t>
            </a:r>
          </a:p>
          <a:p>
            <a:pPr marL="285750" indent="-285750">
              <a:buFont typeface="Arial"/>
              <a:buChar char="•"/>
            </a:pP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 b="1"/>
              <a:t>Tailored Treatment:</a:t>
            </a:r>
            <a:r>
              <a:rPr lang="en-US" sz="2000"/>
              <a:t> Created a treatment tailored to each patient based on ethnicity and this can lead to targeted, data driven research that incorporates patient characteristics in the future </a:t>
            </a:r>
          </a:p>
        </p:txBody>
      </p:sp>
    </p:spTree>
    <p:extLst>
      <p:ext uri="{BB962C8B-B14F-4D97-AF65-F5344CB8AC3E}">
        <p14:creationId xmlns:p14="http://schemas.microsoft.com/office/powerpoint/2010/main" val="3660004733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BohoVogueVTI</vt:lpstr>
      <vt:lpstr>DAta-driven support system of art regiment for cost-effective hiv treatment </vt:lpstr>
      <vt:lpstr>PowerPoint Presentation</vt:lpstr>
      <vt:lpstr>Problem statement</vt:lpstr>
      <vt:lpstr>Data overview </vt:lpstr>
      <vt:lpstr>PowerPoint Presentation</vt:lpstr>
      <vt:lpstr>TASK 1- RECOVERY SPEED CATEGORIES</vt:lpstr>
      <vt:lpstr>Task 2- predictive model</vt:lpstr>
      <vt:lpstr>Task 2- predictive model accuracy</vt:lpstr>
      <vt:lpstr>Economic Impact</vt:lpstr>
      <vt:lpstr>Economic Impact</vt:lpstr>
      <vt:lpstr>recommendations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145</cp:revision>
  <dcterms:created xsi:type="dcterms:W3CDTF">2024-11-28T23:08:36Z</dcterms:created>
  <dcterms:modified xsi:type="dcterms:W3CDTF">2025-02-08T13:58:14Z</dcterms:modified>
</cp:coreProperties>
</file>