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8" r:id="rId1"/>
  </p:sldMasterIdLst>
  <p:notesMasterIdLst>
    <p:notesMasterId r:id="rId23"/>
  </p:notesMasterIdLst>
  <p:sldIdLst>
    <p:sldId id="256" r:id="rId2"/>
    <p:sldId id="260" r:id="rId3"/>
    <p:sldId id="259" r:id="rId4"/>
    <p:sldId id="261" r:id="rId5"/>
    <p:sldId id="262" r:id="rId6"/>
    <p:sldId id="263" r:id="rId7"/>
    <p:sldId id="267" r:id="rId8"/>
    <p:sldId id="268" r:id="rId9"/>
    <p:sldId id="269" r:id="rId10"/>
    <p:sldId id="281" r:id="rId11"/>
    <p:sldId id="270" r:id="rId12"/>
    <p:sldId id="279" r:id="rId13"/>
    <p:sldId id="271" r:id="rId14"/>
    <p:sldId id="275" r:id="rId15"/>
    <p:sldId id="276" r:id="rId16"/>
    <p:sldId id="277" r:id="rId17"/>
    <p:sldId id="278" r:id="rId18"/>
    <p:sldId id="280" r:id="rId19"/>
    <p:sldId id="272" r:id="rId20"/>
    <p:sldId id="284" r:id="rId21"/>
    <p:sldId id="28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44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EE64EA-9821-31C3-B99F-9E5C55A62789}" v="124" dt="2025-02-27T05:46:25.036"/>
    <p1510:client id="{81D34D4B-58A2-8BDF-FBA4-93FE42FE94A0}" v="24" dt="2025-02-27T13:40:54.638"/>
    <p1510:client id="{94CD3129-257C-1A4A-A5D3-D71D31CFCC83}" v="2760" dt="2025-02-27T07:01:53.598"/>
    <p1510:client id="{BA9ED79F-8B27-6455-EA1A-42A85EBFF7A5}" v="16" dt="2025-02-27T06:53:38.100"/>
    <p1510:client id="{E23817F5-443A-A89F-D08A-BB56045C429B}" v="908" dt="2025-02-27T05:27:47.545"/>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221177-C0AB-48B1-B4F8-DF36B96AE425}"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A48D2E8D-6A30-40E2-86DA-F2A0C327D720}">
      <dgm:prSet/>
      <dgm:spPr/>
      <dgm:t>
        <a:bodyPr/>
        <a:lstStyle/>
        <a:p>
          <a:r>
            <a:rPr lang="en-US"/>
            <a:t>Background</a:t>
          </a:r>
        </a:p>
      </dgm:t>
    </dgm:pt>
    <dgm:pt modelId="{86722984-8F39-4D59-BC52-0BA20A8AB02B}" type="parTrans" cxnId="{5CDC475C-8BD0-45A4-84F0-2014A52AE53F}">
      <dgm:prSet/>
      <dgm:spPr/>
      <dgm:t>
        <a:bodyPr/>
        <a:lstStyle/>
        <a:p>
          <a:endParaRPr lang="en-US"/>
        </a:p>
      </dgm:t>
    </dgm:pt>
    <dgm:pt modelId="{C7944303-5964-4AB8-BED2-85B2C4E56DB7}" type="sibTrans" cxnId="{5CDC475C-8BD0-45A4-84F0-2014A52AE53F}">
      <dgm:prSet/>
      <dgm:spPr/>
      <dgm:t>
        <a:bodyPr/>
        <a:lstStyle/>
        <a:p>
          <a:endParaRPr lang="en-US"/>
        </a:p>
      </dgm:t>
    </dgm:pt>
    <dgm:pt modelId="{0E8BA818-3F33-4704-AC52-679CAD637F93}">
      <dgm:prSet/>
      <dgm:spPr/>
      <dgm:t>
        <a:bodyPr/>
        <a:lstStyle/>
        <a:p>
          <a:r>
            <a:rPr lang="en-US"/>
            <a:t>Dataset Description</a:t>
          </a:r>
        </a:p>
      </dgm:t>
    </dgm:pt>
    <dgm:pt modelId="{A2B1E39E-8E12-49E6-8B73-BC62BE5E82BA}" type="parTrans" cxnId="{7C0A43D0-FBAF-474B-8586-83B58471D975}">
      <dgm:prSet/>
      <dgm:spPr/>
      <dgm:t>
        <a:bodyPr/>
        <a:lstStyle/>
        <a:p>
          <a:endParaRPr lang="en-US"/>
        </a:p>
      </dgm:t>
    </dgm:pt>
    <dgm:pt modelId="{7A181FD6-D8D1-4973-B731-8D5C3B1F0185}" type="sibTrans" cxnId="{7C0A43D0-FBAF-474B-8586-83B58471D975}">
      <dgm:prSet/>
      <dgm:spPr/>
      <dgm:t>
        <a:bodyPr/>
        <a:lstStyle/>
        <a:p>
          <a:endParaRPr lang="en-US"/>
        </a:p>
      </dgm:t>
    </dgm:pt>
    <dgm:pt modelId="{D436DE19-C064-4D6B-BB51-BF7496BDACB1}">
      <dgm:prSet/>
      <dgm:spPr/>
      <dgm:t>
        <a:bodyPr/>
        <a:lstStyle/>
        <a:p>
          <a:r>
            <a:rPr lang="en-US"/>
            <a:t>Exploratory Data Analysis</a:t>
          </a:r>
        </a:p>
      </dgm:t>
    </dgm:pt>
    <dgm:pt modelId="{FE0BB78D-7FE4-4722-9D09-3BEA2738777F}" type="parTrans" cxnId="{8FF8BDE9-282C-4E0B-90F9-8B1C66C60A1B}">
      <dgm:prSet/>
      <dgm:spPr/>
      <dgm:t>
        <a:bodyPr/>
        <a:lstStyle/>
        <a:p>
          <a:endParaRPr lang="en-US"/>
        </a:p>
      </dgm:t>
    </dgm:pt>
    <dgm:pt modelId="{0997400D-7AF8-4928-B6B7-A022EF6417E8}" type="sibTrans" cxnId="{8FF8BDE9-282C-4E0B-90F9-8B1C66C60A1B}">
      <dgm:prSet/>
      <dgm:spPr/>
      <dgm:t>
        <a:bodyPr/>
        <a:lstStyle/>
        <a:p>
          <a:endParaRPr lang="en-US"/>
        </a:p>
      </dgm:t>
    </dgm:pt>
    <dgm:pt modelId="{78DED1C6-7FCE-40F4-BEA0-90DE311FF1F9}">
      <dgm:prSet/>
      <dgm:spPr/>
      <dgm:t>
        <a:bodyPr/>
        <a:lstStyle/>
        <a:p>
          <a:r>
            <a:rPr lang="en-US"/>
            <a:t>Models</a:t>
          </a:r>
        </a:p>
      </dgm:t>
    </dgm:pt>
    <dgm:pt modelId="{BC5AAC3F-C4CD-4771-AB5E-569E0363E8D5}" type="parTrans" cxnId="{02F9D559-0F7E-4A92-B865-D1E7F4E98C30}">
      <dgm:prSet/>
      <dgm:spPr/>
      <dgm:t>
        <a:bodyPr/>
        <a:lstStyle/>
        <a:p>
          <a:endParaRPr lang="en-US"/>
        </a:p>
      </dgm:t>
    </dgm:pt>
    <dgm:pt modelId="{0D48849D-09F5-4AF8-B123-68B04E3CEA24}" type="sibTrans" cxnId="{02F9D559-0F7E-4A92-B865-D1E7F4E98C30}">
      <dgm:prSet/>
      <dgm:spPr/>
      <dgm:t>
        <a:bodyPr/>
        <a:lstStyle/>
        <a:p>
          <a:endParaRPr lang="en-US"/>
        </a:p>
      </dgm:t>
    </dgm:pt>
    <dgm:pt modelId="{E1F924B2-C90F-476B-9248-262874EF20F9}">
      <dgm:prSet/>
      <dgm:spPr/>
      <dgm:t>
        <a:bodyPr/>
        <a:lstStyle/>
        <a:p>
          <a:r>
            <a:rPr lang="en-US"/>
            <a:t>Simulation</a:t>
          </a:r>
        </a:p>
      </dgm:t>
    </dgm:pt>
    <dgm:pt modelId="{D18A78E8-5ACB-4707-A2FE-25ADE198E2A0}" type="parTrans" cxnId="{F8476A8D-61A3-40B7-9169-8A7599E22430}">
      <dgm:prSet/>
      <dgm:spPr/>
      <dgm:t>
        <a:bodyPr/>
        <a:lstStyle/>
        <a:p>
          <a:endParaRPr lang="en-US"/>
        </a:p>
      </dgm:t>
    </dgm:pt>
    <dgm:pt modelId="{52427516-2A36-449B-BCBC-8DC7F3C5DDD9}" type="sibTrans" cxnId="{F8476A8D-61A3-40B7-9169-8A7599E22430}">
      <dgm:prSet/>
      <dgm:spPr/>
      <dgm:t>
        <a:bodyPr/>
        <a:lstStyle/>
        <a:p>
          <a:endParaRPr lang="en-US"/>
        </a:p>
      </dgm:t>
    </dgm:pt>
    <dgm:pt modelId="{5E902896-0CD8-49A3-A2FC-67AFF88D2866}">
      <dgm:prSet/>
      <dgm:spPr/>
      <dgm:t>
        <a:bodyPr/>
        <a:lstStyle/>
        <a:p>
          <a:r>
            <a:rPr lang="en-US"/>
            <a:t>Cost Analysis</a:t>
          </a:r>
        </a:p>
      </dgm:t>
    </dgm:pt>
    <dgm:pt modelId="{A1B772C1-84FD-4ABA-8229-944AD2311EA4}" type="parTrans" cxnId="{2BEE9205-777C-4DCE-B096-58D7A8A735C8}">
      <dgm:prSet/>
      <dgm:spPr/>
      <dgm:t>
        <a:bodyPr/>
        <a:lstStyle/>
        <a:p>
          <a:endParaRPr lang="en-US"/>
        </a:p>
      </dgm:t>
    </dgm:pt>
    <dgm:pt modelId="{451225E9-0F8C-42F8-9F9F-43A6DFA8730E}" type="sibTrans" cxnId="{2BEE9205-777C-4DCE-B096-58D7A8A735C8}">
      <dgm:prSet/>
      <dgm:spPr/>
      <dgm:t>
        <a:bodyPr/>
        <a:lstStyle/>
        <a:p>
          <a:endParaRPr lang="en-US"/>
        </a:p>
      </dgm:t>
    </dgm:pt>
    <dgm:pt modelId="{FD7CD7D5-E160-41E1-8F3D-324D8527A769}">
      <dgm:prSet/>
      <dgm:spPr/>
      <dgm:t>
        <a:bodyPr/>
        <a:lstStyle/>
        <a:p>
          <a:r>
            <a:rPr lang="en-US"/>
            <a:t>Conclusion</a:t>
          </a:r>
        </a:p>
      </dgm:t>
    </dgm:pt>
    <dgm:pt modelId="{A8EFC259-6ED4-47A0-99D8-F7DF47185149}" type="parTrans" cxnId="{8E29E61E-353A-4544-A400-BC27C0651E8C}">
      <dgm:prSet/>
      <dgm:spPr/>
      <dgm:t>
        <a:bodyPr/>
        <a:lstStyle/>
        <a:p>
          <a:endParaRPr lang="en-US"/>
        </a:p>
      </dgm:t>
    </dgm:pt>
    <dgm:pt modelId="{8CACE81E-AC41-43CD-8E2A-36C3394F0D3F}" type="sibTrans" cxnId="{8E29E61E-353A-4544-A400-BC27C0651E8C}">
      <dgm:prSet/>
      <dgm:spPr/>
      <dgm:t>
        <a:bodyPr/>
        <a:lstStyle/>
        <a:p>
          <a:endParaRPr lang="en-US"/>
        </a:p>
      </dgm:t>
    </dgm:pt>
    <dgm:pt modelId="{1ED015FA-D19A-444F-A05B-8AAB0F07F82D}" type="pres">
      <dgm:prSet presAssocID="{2A221177-C0AB-48B1-B4F8-DF36B96AE425}" presName="vert0" presStyleCnt="0">
        <dgm:presLayoutVars>
          <dgm:dir/>
          <dgm:animOne val="branch"/>
          <dgm:animLvl val="lvl"/>
        </dgm:presLayoutVars>
      </dgm:prSet>
      <dgm:spPr/>
    </dgm:pt>
    <dgm:pt modelId="{C5F9AFE3-2752-8C4F-9DF5-ECF4333285E7}" type="pres">
      <dgm:prSet presAssocID="{A48D2E8D-6A30-40E2-86DA-F2A0C327D720}" presName="thickLine" presStyleLbl="alignNode1" presStyleIdx="0" presStyleCnt="7"/>
      <dgm:spPr/>
    </dgm:pt>
    <dgm:pt modelId="{58CC9748-BB53-BD4E-B53E-852012A0730D}" type="pres">
      <dgm:prSet presAssocID="{A48D2E8D-6A30-40E2-86DA-F2A0C327D720}" presName="horz1" presStyleCnt="0"/>
      <dgm:spPr/>
    </dgm:pt>
    <dgm:pt modelId="{3C41EEA3-8F0F-974A-A69F-8D3526A08C8C}" type="pres">
      <dgm:prSet presAssocID="{A48D2E8D-6A30-40E2-86DA-F2A0C327D720}" presName="tx1" presStyleLbl="revTx" presStyleIdx="0" presStyleCnt="7"/>
      <dgm:spPr/>
    </dgm:pt>
    <dgm:pt modelId="{CEE70284-E1E4-5F4A-9B6A-6DCDA3E688C3}" type="pres">
      <dgm:prSet presAssocID="{A48D2E8D-6A30-40E2-86DA-F2A0C327D720}" presName="vert1" presStyleCnt="0"/>
      <dgm:spPr/>
    </dgm:pt>
    <dgm:pt modelId="{00609540-A559-D048-9964-94F15401DE35}" type="pres">
      <dgm:prSet presAssocID="{0E8BA818-3F33-4704-AC52-679CAD637F93}" presName="thickLine" presStyleLbl="alignNode1" presStyleIdx="1" presStyleCnt="7"/>
      <dgm:spPr/>
    </dgm:pt>
    <dgm:pt modelId="{3D9BFD38-6103-3748-8AED-08FA78AFD182}" type="pres">
      <dgm:prSet presAssocID="{0E8BA818-3F33-4704-AC52-679CAD637F93}" presName="horz1" presStyleCnt="0"/>
      <dgm:spPr/>
    </dgm:pt>
    <dgm:pt modelId="{8A761C43-345E-9B4B-A118-879DD8F7DDC3}" type="pres">
      <dgm:prSet presAssocID="{0E8BA818-3F33-4704-AC52-679CAD637F93}" presName="tx1" presStyleLbl="revTx" presStyleIdx="1" presStyleCnt="7"/>
      <dgm:spPr/>
    </dgm:pt>
    <dgm:pt modelId="{5F6FCAFE-4866-AD4D-9FAD-22A7D23C6761}" type="pres">
      <dgm:prSet presAssocID="{0E8BA818-3F33-4704-AC52-679CAD637F93}" presName="vert1" presStyleCnt="0"/>
      <dgm:spPr/>
    </dgm:pt>
    <dgm:pt modelId="{41E350D4-DD71-744E-9417-8084BAE19CA9}" type="pres">
      <dgm:prSet presAssocID="{D436DE19-C064-4D6B-BB51-BF7496BDACB1}" presName="thickLine" presStyleLbl="alignNode1" presStyleIdx="2" presStyleCnt="7"/>
      <dgm:spPr/>
    </dgm:pt>
    <dgm:pt modelId="{99DA439A-20F3-CC47-AFC3-1E1787D0959B}" type="pres">
      <dgm:prSet presAssocID="{D436DE19-C064-4D6B-BB51-BF7496BDACB1}" presName="horz1" presStyleCnt="0"/>
      <dgm:spPr/>
    </dgm:pt>
    <dgm:pt modelId="{421E0ED3-6BFA-094B-A0DC-0B999C3FFD63}" type="pres">
      <dgm:prSet presAssocID="{D436DE19-C064-4D6B-BB51-BF7496BDACB1}" presName="tx1" presStyleLbl="revTx" presStyleIdx="2" presStyleCnt="7"/>
      <dgm:spPr/>
    </dgm:pt>
    <dgm:pt modelId="{E83E2DAD-AB30-FB43-848D-49B372B6356E}" type="pres">
      <dgm:prSet presAssocID="{D436DE19-C064-4D6B-BB51-BF7496BDACB1}" presName="vert1" presStyleCnt="0"/>
      <dgm:spPr/>
    </dgm:pt>
    <dgm:pt modelId="{9779A0A8-A50F-2F43-B567-BD0F3948CC87}" type="pres">
      <dgm:prSet presAssocID="{78DED1C6-7FCE-40F4-BEA0-90DE311FF1F9}" presName="thickLine" presStyleLbl="alignNode1" presStyleIdx="3" presStyleCnt="7"/>
      <dgm:spPr/>
    </dgm:pt>
    <dgm:pt modelId="{D9A97128-75FB-7846-B038-F87D46D9F2A9}" type="pres">
      <dgm:prSet presAssocID="{78DED1C6-7FCE-40F4-BEA0-90DE311FF1F9}" presName="horz1" presStyleCnt="0"/>
      <dgm:spPr/>
    </dgm:pt>
    <dgm:pt modelId="{3DFAEC83-F2C6-5740-A6E5-B0C1B1A3D639}" type="pres">
      <dgm:prSet presAssocID="{78DED1C6-7FCE-40F4-BEA0-90DE311FF1F9}" presName="tx1" presStyleLbl="revTx" presStyleIdx="3" presStyleCnt="7"/>
      <dgm:spPr/>
    </dgm:pt>
    <dgm:pt modelId="{AC0C7D39-0E8B-E948-A301-6F7B718E94E9}" type="pres">
      <dgm:prSet presAssocID="{78DED1C6-7FCE-40F4-BEA0-90DE311FF1F9}" presName="vert1" presStyleCnt="0"/>
      <dgm:spPr/>
    </dgm:pt>
    <dgm:pt modelId="{EF1DDC8C-206D-B249-A8C9-5AAF3C8E5E85}" type="pres">
      <dgm:prSet presAssocID="{E1F924B2-C90F-476B-9248-262874EF20F9}" presName="thickLine" presStyleLbl="alignNode1" presStyleIdx="4" presStyleCnt="7"/>
      <dgm:spPr/>
    </dgm:pt>
    <dgm:pt modelId="{24CB91F0-8A11-8842-9398-4EEC3B8CD1F8}" type="pres">
      <dgm:prSet presAssocID="{E1F924B2-C90F-476B-9248-262874EF20F9}" presName="horz1" presStyleCnt="0"/>
      <dgm:spPr/>
    </dgm:pt>
    <dgm:pt modelId="{B6B2978D-ECE3-9140-A237-9C141EADCEC4}" type="pres">
      <dgm:prSet presAssocID="{E1F924B2-C90F-476B-9248-262874EF20F9}" presName="tx1" presStyleLbl="revTx" presStyleIdx="4" presStyleCnt="7"/>
      <dgm:spPr/>
    </dgm:pt>
    <dgm:pt modelId="{D133A625-C794-1843-80C8-9AECA715AB26}" type="pres">
      <dgm:prSet presAssocID="{E1F924B2-C90F-476B-9248-262874EF20F9}" presName="vert1" presStyleCnt="0"/>
      <dgm:spPr/>
    </dgm:pt>
    <dgm:pt modelId="{71ADB860-F506-0249-975C-D29455DB3FDB}" type="pres">
      <dgm:prSet presAssocID="{5E902896-0CD8-49A3-A2FC-67AFF88D2866}" presName="thickLine" presStyleLbl="alignNode1" presStyleIdx="5" presStyleCnt="7"/>
      <dgm:spPr/>
    </dgm:pt>
    <dgm:pt modelId="{6BE0AE2F-4955-2B42-A1B0-ED7B634FC582}" type="pres">
      <dgm:prSet presAssocID="{5E902896-0CD8-49A3-A2FC-67AFF88D2866}" presName="horz1" presStyleCnt="0"/>
      <dgm:spPr/>
    </dgm:pt>
    <dgm:pt modelId="{64325E37-81E0-8145-885C-357A13EB7195}" type="pres">
      <dgm:prSet presAssocID="{5E902896-0CD8-49A3-A2FC-67AFF88D2866}" presName="tx1" presStyleLbl="revTx" presStyleIdx="5" presStyleCnt="7"/>
      <dgm:spPr/>
    </dgm:pt>
    <dgm:pt modelId="{2B6BD96C-9C01-1B4A-8CB1-A07F4E600A29}" type="pres">
      <dgm:prSet presAssocID="{5E902896-0CD8-49A3-A2FC-67AFF88D2866}" presName="vert1" presStyleCnt="0"/>
      <dgm:spPr/>
    </dgm:pt>
    <dgm:pt modelId="{232B6EFC-5999-0B48-ABC5-2463497E67B6}" type="pres">
      <dgm:prSet presAssocID="{FD7CD7D5-E160-41E1-8F3D-324D8527A769}" presName="thickLine" presStyleLbl="alignNode1" presStyleIdx="6" presStyleCnt="7"/>
      <dgm:spPr/>
    </dgm:pt>
    <dgm:pt modelId="{4EFECAC6-0652-F14F-BB9B-ED6D2E66A85F}" type="pres">
      <dgm:prSet presAssocID="{FD7CD7D5-E160-41E1-8F3D-324D8527A769}" presName="horz1" presStyleCnt="0"/>
      <dgm:spPr/>
    </dgm:pt>
    <dgm:pt modelId="{CEB476DB-6BB2-F747-A99E-53F360A503B1}" type="pres">
      <dgm:prSet presAssocID="{FD7CD7D5-E160-41E1-8F3D-324D8527A769}" presName="tx1" presStyleLbl="revTx" presStyleIdx="6" presStyleCnt="7"/>
      <dgm:spPr/>
    </dgm:pt>
    <dgm:pt modelId="{541AB3CA-1EF9-6B49-B699-DF5B1484FDC6}" type="pres">
      <dgm:prSet presAssocID="{FD7CD7D5-E160-41E1-8F3D-324D8527A769}" presName="vert1" presStyleCnt="0"/>
      <dgm:spPr/>
    </dgm:pt>
  </dgm:ptLst>
  <dgm:cxnLst>
    <dgm:cxn modelId="{016E1B02-88DE-A449-9F77-FAD3D58CFE84}" type="presOf" srcId="{D436DE19-C064-4D6B-BB51-BF7496BDACB1}" destId="{421E0ED3-6BFA-094B-A0DC-0B999C3FFD63}" srcOrd="0" destOrd="0" presId="urn:microsoft.com/office/officeart/2008/layout/LinedList"/>
    <dgm:cxn modelId="{2BEE9205-777C-4DCE-B096-58D7A8A735C8}" srcId="{2A221177-C0AB-48B1-B4F8-DF36B96AE425}" destId="{5E902896-0CD8-49A3-A2FC-67AFF88D2866}" srcOrd="5" destOrd="0" parTransId="{A1B772C1-84FD-4ABA-8229-944AD2311EA4}" sibTransId="{451225E9-0F8C-42F8-9F9F-43A6DFA8730E}"/>
    <dgm:cxn modelId="{8E29E61E-353A-4544-A400-BC27C0651E8C}" srcId="{2A221177-C0AB-48B1-B4F8-DF36B96AE425}" destId="{FD7CD7D5-E160-41E1-8F3D-324D8527A769}" srcOrd="6" destOrd="0" parTransId="{A8EFC259-6ED4-47A0-99D8-F7DF47185149}" sibTransId="{8CACE81E-AC41-43CD-8E2A-36C3394F0D3F}"/>
    <dgm:cxn modelId="{5CDC475C-8BD0-45A4-84F0-2014A52AE53F}" srcId="{2A221177-C0AB-48B1-B4F8-DF36B96AE425}" destId="{A48D2E8D-6A30-40E2-86DA-F2A0C327D720}" srcOrd="0" destOrd="0" parTransId="{86722984-8F39-4D59-BC52-0BA20A8AB02B}" sibTransId="{C7944303-5964-4AB8-BED2-85B2C4E56DB7}"/>
    <dgm:cxn modelId="{4CBAF14C-01F3-4D4E-B1F9-0FD630C8FE84}" type="presOf" srcId="{78DED1C6-7FCE-40F4-BEA0-90DE311FF1F9}" destId="{3DFAEC83-F2C6-5740-A6E5-B0C1B1A3D639}" srcOrd="0" destOrd="0" presId="urn:microsoft.com/office/officeart/2008/layout/LinedList"/>
    <dgm:cxn modelId="{02F9D559-0F7E-4A92-B865-D1E7F4E98C30}" srcId="{2A221177-C0AB-48B1-B4F8-DF36B96AE425}" destId="{78DED1C6-7FCE-40F4-BEA0-90DE311FF1F9}" srcOrd="3" destOrd="0" parTransId="{BC5AAC3F-C4CD-4771-AB5E-569E0363E8D5}" sibTransId="{0D48849D-09F5-4AF8-B123-68B04E3CEA24}"/>
    <dgm:cxn modelId="{345DF97C-039E-414C-B0A2-9B45DD4246F4}" type="presOf" srcId="{E1F924B2-C90F-476B-9248-262874EF20F9}" destId="{B6B2978D-ECE3-9140-A237-9C141EADCEC4}" srcOrd="0" destOrd="0" presId="urn:microsoft.com/office/officeart/2008/layout/LinedList"/>
    <dgm:cxn modelId="{F8476A8D-61A3-40B7-9169-8A7599E22430}" srcId="{2A221177-C0AB-48B1-B4F8-DF36B96AE425}" destId="{E1F924B2-C90F-476B-9248-262874EF20F9}" srcOrd="4" destOrd="0" parTransId="{D18A78E8-5ACB-4707-A2FE-25ADE198E2A0}" sibTransId="{52427516-2A36-449B-BCBC-8DC7F3C5DDD9}"/>
    <dgm:cxn modelId="{AF48FA94-C8BF-7748-A47B-16CA6C0AA471}" type="presOf" srcId="{FD7CD7D5-E160-41E1-8F3D-324D8527A769}" destId="{CEB476DB-6BB2-F747-A99E-53F360A503B1}" srcOrd="0" destOrd="0" presId="urn:microsoft.com/office/officeart/2008/layout/LinedList"/>
    <dgm:cxn modelId="{EE52EAC4-ACF2-7E44-B5FF-052A6589E520}" type="presOf" srcId="{2A221177-C0AB-48B1-B4F8-DF36B96AE425}" destId="{1ED015FA-D19A-444F-A05B-8AAB0F07F82D}" srcOrd="0" destOrd="0" presId="urn:microsoft.com/office/officeart/2008/layout/LinedList"/>
    <dgm:cxn modelId="{7C0A43D0-FBAF-474B-8586-83B58471D975}" srcId="{2A221177-C0AB-48B1-B4F8-DF36B96AE425}" destId="{0E8BA818-3F33-4704-AC52-679CAD637F93}" srcOrd="1" destOrd="0" parTransId="{A2B1E39E-8E12-49E6-8B73-BC62BE5E82BA}" sibTransId="{7A181FD6-D8D1-4973-B731-8D5C3B1F0185}"/>
    <dgm:cxn modelId="{02A86BD3-3BA9-AF47-8E4C-3A7FD4A09C31}" type="presOf" srcId="{0E8BA818-3F33-4704-AC52-679CAD637F93}" destId="{8A761C43-345E-9B4B-A118-879DD8F7DDC3}" srcOrd="0" destOrd="0" presId="urn:microsoft.com/office/officeart/2008/layout/LinedList"/>
    <dgm:cxn modelId="{93D9C7DB-0B05-BE40-8DDA-13EAADF1EEA0}" type="presOf" srcId="{A48D2E8D-6A30-40E2-86DA-F2A0C327D720}" destId="{3C41EEA3-8F0F-974A-A69F-8D3526A08C8C}" srcOrd="0" destOrd="0" presId="urn:microsoft.com/office/officeart/2008/layout/LinedList"/>
    <dgm:cxn modelId="{8FF8BDE9-282C-4E0B-90F9-8B1C66C60A1B}" srcId="{2A221177-C0AB-48B1-B4F8-DF36B96AE425}" destId="{D436DE19-C064-4D6B-BB51-BF7496BDACB1}" srcOrd="2" destOrd="0" parTransId="{FE0BB78D-7FE4-4722-9D09-3BEA2738777F}" sibTransId="{0997400D-7AF8-4928-B6B7-A022EF6417E8}"/>
    <dgm:cxn modelId="{C45C97F1-C162-5145-AF09-86000039606C}" type="presOf" srcId="{5E902896-0CD8-49A3-A2FC-67AFF88D2866}" destId="{64325E37-81E0-8145-885C-357A13EB7195}" srcOrd="0" destOrd="0" presId="urn:microsoft.com/office/officeart/2008/layout/LinedList"/>
    <dgm:cxn modelId="{1EB981F5-9CCA-9A48-9475-D1E69728F0D1}" type="presParOf" srcId="{1ED015FA-D19A-444F-A05B-8AAB0F07F82D}" destId="{C5F9AFE3-2752-8C4F-9DF5-ECF4333285E7}" srcOrd="0" destOrd="0" presId="urn:microsoft.com/office/officeart/2008/layout/LinedList"/>
    <dgm:cxn modelId="{D9083A14-0EF9-644A-B8C5-6BC21EEEA925}" type="presParOf" srcId="{1ED015FA-D19A-444F-A05B-8AAB0F07F82D}" destId="{58CC9748-BB53-BD4E-B53E-852012A0730D}" srcOrd="1" destOrd="0" presId="urn:microsoft.com/office/officeart/2008/layout/LinedList"/>
    <dgm:cxn modelId="{F3C772C4-88D6-3F45-9B3A-6EF4CD1ED9CA}" type="presParOf" srcId="{58CC9748-BB53-BD4E-B53E-852012A0730D}" destId="{3C41EEA3-8F0F-974A-A69F-8D3526A08C8C}" srcOrd="0" destOrd="0" presId="urn:microsoft.com/office/officeart/2008/layout/LinedList"/>
    <dgm:cxn modelId="{7C182B82-BF07-404E-8A1C-AEE57DF722CE}" type="presParOf" srcId="{58CC9748-BB53-BD4E-B53E-852012A0730D}" destId="{CEE70284-E1E4-5F4A-9B6A-6DCDA3E688C3}" srcOrd="1" destOrd="0" presId="urn:microsoft.com/office/officeart/2008/layout/LinedList"/>
    <dgm:cxn modelId="{4CD230CC-543F-9444-9826-6849512D433E}" type="presParOf" srcId="{1ED015FA-D19A-444F-A05B-8AAB0F07F82D}" destId="{00609540-A559-D048-9964-94F15401DE35}" srcOrd="2" destOrd="0" presId="urn:microsoft.com/office/officeart/2008/layout/LinedList"/>
    <dgm:cxn modelId="{174CC00D-259E-3443-BC22-A8110120DED0}" type="presParOf" srcId="{1ED015FA-D19A-444F-A05B-8AAB0F07F82D}" destId="{3D9BFD38-6103-3748-8AED-08FA78AFD182}" srcOrd="3" destOrd="0" presId="urn:microsoft.com/office/officeart/2008/layout/LinedList"/>
    <dgm:cxn modelId="{5ED2749D-7F98-3049-9FD5-C606D7874376}" type="presParOf" srcId="{3D9BFD38-6103-3748-8AED-08FA78AFD182}" destId="{8A761C43-345E-9B4B-A118-879DD8F7DDC3}" srcOrd="0" destOrd="0" presId="urn:microsoft.com/office/officeart/2008/layout/LinedList"/>
    <dgm:cxn modelId="{D2FE820B-7FBB-6342-A0D3-1865F7E8ED33}" type="presParOf" srcId="{3D9BFD38-6103-3748-8AED-08FA78AFD182}" destId="{5F6FCAFE-4866-AD4D-9FAD-22A7D23C6761}" srcOrd="1" destOrd="0" presId="urn:microsoft.com/office/officeart/2008/layout/LinedList"/>
    <dgm:cxn modelId="{316470E3-DA1E-904A-A8F3-3FB76789C333}" type="presParOf" srcId="{1ED015FA-D19A-444F-A05B-8AAB0F07F82D}" destId="{41E350D4-DD71-744E-9417-8084BAE19CA9}" srcOrd="4" destOrd="0" presId="urn:microsoft.com/office/officeart/2008/layout/LinedList"/>
    <dgm:cxn modelId="{99D9E700-B472-7342-97FE-691C3CC8C4FC}" type="presParOf" srcId="{1ED015FA-D19A-444F-A05B-8AAB0F07F82D}" destId="{99DA439A-20F3-CC47-AFC3-1E1787D0959B}" srcOrd="5" destOrd="0" presId="urn:microsoft.com/office/officeart/2008/layout/LinedList"/>
    <dgm:cxn modelId="{85F9EC0C-3580-4F40-8738-4A9574C1E214}" type="presParOf" srcId="{99DA439A-20F3-CC47-AFC3-1E1787D0959B}" destId="{421E0ED3-6BFA-094B-A0DC-0B999C3FFD63}" srcOrd="0" destOrd="0" presId="urn:microsoft.com/office/officeart/2008/layout/LinedList"/>
    <dgm:cxn modelId="{D32A2C2E-796F-9245-8222-27E8AA8D0E35}" type="presParOf" srcId="{99DA439A-20F3-CC47-AFC3-1E1787D0959B}" destId="{E83E2DAD-AB30-FB43-848D-49B372B6356E}" srcOrd="1" destOrd="0" presId="urn:microsoft.com/office/officeart/2008/layout/LinedList"/>
    <dgm:cxn modelId="{AE4E810F-4325-E640-B3A7-18CE0AA65BCC}" type="presParOf" srcId="{1ED015FA-D19A-444F-A05B-8AAB0F07F82D}" destId="{9779A0A8-A50F-2F43-B567-BD0F3948CC87}" srcOrd="6" destOrd="0" presId="urn:microsoft.com/office/officeart/2008/layout/LinedList"/>
    <dgm:cxn modelId="{72ED8DC1-846E-1645-A7B8-A22C9C215EAC}" type="presParOf" srcId="{1ED015FA-D19A-444F-A05B-8AAB0F07F82D}" destId="{D9A97128-75FB-7846-B038-F87D46D9F2A9}" srcOrd="7" destOrd="0" presId="urn:microsoft.com/office/officeart/2008/layout/LinedList"/>
    <dgm:cxn modelId="{D286E70C-9CBB-8649-9E3E-35DA1FE8F98E}" type="presParOf" srcId="{D9A97128-75FB-7846-B038-F87D46D9F2A9}" destId="{3DFAEC83-F2C6-5740-A6E5-B0C1B1A3D639}" srcOrd="0" destOrd="0" presId="urn:microsoft.com/office/officeart/2008/layout/LinedList"/>
    <dgm:cxn modelId="{A326EBC8-F307-F14C-B302-47B6F3DDF3A5}" type="presParOf" srcId="{D9A97128-75FB-7846-B038-F87D46D9F2A9}" destId="{AC0C7D39-0E8B-E948-A301-6F7B718E94E9}" srcOrd="1" destOrd="0" presId="urn:microsoft.com/office/officeart/2008/layout/LinedList"/>
    <dgm:cxn modelId="{9F6F7D02-E634-324F-84FD-9C530CA7786B}" type="presParOf" srcId="{1ED015FA-D19A-444F-A05B-8AAB0F07F82D}" destId="{EF1DDC8C-206D-B249-A8C9-5AAF3C8E5E85}" srcOrd="8" destOrd="0" presId="urn:microsoft.com/office/officeart/2008/layout/LinedList"/>
    <dgm:cxn modelId="{5E82796D-6ED1-2545-A2D3-F553AE5CE2CF}" type="presParOf" srcId="{1ED015FA-D19A-444F-A05B-8AAB0F07F82D}" destId="{24CB91F0-8A11-8842-9398-4EEC3B8CD1F8}" srcOrd="9" destOrd="0" presId="urn:microsoft.com/office/officeart/2008/layout/LinedList"/>
    <dgm:cxn modelId="{43BA35B8-E4A7-3F4A-887A-0607F324BF23}" type="presParOf" srcId="{24CB91F0-8A11-8842-9398-4EEC3B8CD1F8}" destId="{B6B2978D-ECE3-9140-A237-9C141EADCEC4}" srcOrd="0" destOrd="0" presId="urn:microsoft.com/office/officeart/2008/layout/LinedList"/>
    <dgm:cxn modelId="{D2EF0484-AD52-664A-8C49-EADDE4F6CD74}" type="presParOf" srcId="{24CB91F0-8A11-8842-9398-4EEC3B8CD1F8}" destId="{D133A625-C794-1843-80C8-9AECA715AB26}" srcOrd="1" destOrd="0" presId="urn:microsoft.com/office/officeart/2008/layout/LinedList"/>
    <dgm:cxn modelId="{4A2379D7-8C20-1747-A02E-F6366B53B2D3}" type="presParOf" srcId="{1ED015FA-D19A-444F-A05B-8AAB0F07F82D}" destId="{71ADB860-F506-0249-975C-D29455DB3FDB}" srcOrd="10" destOrd="0" presId="urn:microsoft.com/office/officeart/2008/layout/LinedList"/>
    <dgm:cxn modelId="{AAD4EE7D-CE2F-4546-B0DF-43D5921BB842}" type="presParOf" srcId="{1ED015FA-D19A-444F-A05B-8AAB0F07F82D}" destId="{6BE0AE2F-4955-2B42-A1B0-ED7B634FC582}" srcOrd="11" destOrd="0" presId="urn:microsoft.com/office/officeart/2008/layout/LinedList"/>
    <dgm:cxn modelId="{71328999-386E-9F4A-AF72-61657E4B190C}" type="presParOf" srcId="{6BE0AE2F-4955-2B42-A1B0-ED7B634FC582}" destId="{64325E37-81E0-8145-885C-357A13EB7195}" srcOrd="0" destOrd="0" presId="urn:microsoft.com/office/officeart/2008/layout/LinedList"/>
    <dgm:cxn modelId="{25C8499C-7739-B34D-BA3D-1A7AF0FED09B}" type="presParOf" srcId="{6BE0AE2F-4955-2B42-A1B0-ED7B634FC582}" destId="{2B6BD96C-9C01-1B4A-8CB1-A07F4E600A29}" srcOrd="1" destOrd="0" presId="urn:microsoft.com/office/officeart/2008/layout/LinedList"/>
    <dgm:cxn modelId="{0191E0EA-F29B-F54D-9FC2-51E5952C0D69}" type="presParOf" srcId="{1ED015FA-D19A-444F-A05B-8AAB0F07F82D}" destId="{232B6EFC-5999-0B48-ABC5-2463497E67B6}" srcOrd="12" destOrd="0" presId="urn:microsoft.com/office/officeart/2008/layout/LinedList"/>
    <dgm:cxn modelId="{AA22DAFE-A0E9-6D4C-B2F5-6EB924BDEA63}" type="presParOf" srcId="{1ED015FA-D19A-444F-A05B-8AAB0F07F82D}" destId="{4EFECAC6-0652-F14F-BB9B-ED6D2E66A85F}" srcOrd="13" destOrd="0" presId="urn:microsoft.com/office/officeart/2008/layout/LinedList"/>
    <dgm:cxn modelId="{30BA1488-569A-194B-966F-DE456252276D}" type="presParOf" srcId="{4EFECAC6-0652-F14F-BB9B-ED6D2E66A85F}" destId="{CEB476DB-6BB2-F747-A99E-53F360A503B1}" srcOrd="0" destOrd="0" presId="urn:microsoft.com/office/officeart/2008/layout/LinedList"/>
    <dgm:cxn modelId="{9CEDD7FD-A25A-C54C-B20E-34055B01BB1D}" type="presParOf" srcId="{4EFECAC6-0652-F14F-BB9B-ED6D2E66A85F}" destId="{541AB3CA-1EF9-6B49-B699-DF5B1484FDC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159374-4000-4786-8932-731D77D98CC8}"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105B39D3-521F-4544-A3FA-E6A3D8CAF964}">
      <dgm:prSet custT="1"/>
      <dgm:spPr/>
      <dgm:t>
        <a:bodyPr/>
        <a:lstStyle/>
        <a:p>
          <a:pPr>
            <a:lnSpc>
              <a:spcPct val="100000"/>
            </a:lnSpc>
          </a:pPr>
          <a:r>
            <a:rPr lang="en-US" sz="1900" b="1" baseline="0"/>
            <a:t>Objective:</a:t>
          </a:r>
          <a:r>
            <a:rPr lang="en-US" sz="1900" baseline="0"/>
            <a:t> Enhance efficiency in Montanaro Hospital’s Observation Unit.</a:t>
          </a:r>
          <a:endParaRPr lang="en-US" sz="1900"/>
        </a:p>
      </dgm:t>
    </dgm:pt>
    <dgm:pt modelId="{19B440C9-B103-49BE-A356-FFA5C9C2B134}" type="parTrans" cxnId="{955AFA4C-2169-4353-9ACE-ECB5163810B5}">
      <dgm:prSet/>
      <dgm:spPr/>
      <dgm:t>
        <a:bodyPr/>
        <a:lstStyle/>
        <a:p>
          <a:endParaRPr lang="en-US"/>
        </a:p>
      </dgm:t>
    </dgm:pt>
    <dgm:pt modelId="{0FA9972D-A9D4-4543-9F0F-E029068BB5EA}" type="sibTrans" cxnId="{955AFA4C-2169-4353-9ACE-ECB5163810B5}">
      <dgm:prSet/>
      <dgm:spPr/>
      <dgm:t>
        <a:bodyPr/>
        <a:lstStyle/>
        <a:p>
          <a:pPr>
            <a:lnSpc>
              <a:spcPct val="100000"/>
            </a:lnSpc>
          </a:pPr>
          <a:endParaRPr lang="en-US"/>
        </a:p>
      </dgm:t>
    </dgm:pt>
    <dgm:pt modelId="{ACFE8709-2092-41CA-AC39-6C3FF5D8907E}">
      <dgm:prSet custT="1"/>
      <dgm:spPr/>
      <dgm:t>
        <a:bodyPr/>
        <a:lstStyle/>
        <a:p>
          <a:pPr>
            <a:lnSpc>
              <a:spcPct val="100000"/>
            </a:lnSpc>
          </a:pPr>
          <a:r>
            <a:rPr lang="en-US" sz="1900" b="1" baseline="0"/>
            <a:t>Issue:</a:t>
          </a:r>
          <a:r>
            <a:rPr lang="en-US" sz="1900" baseline="0"/>
            <a:t> High patient transfer rates from observation to inpatient care.</a:t>
          </a:r>
          <a:endParaRPr lang="en-US" sz="1900"/>
        </a:p>
      </dgm:t>
    </dgm:pt>
    <dgm:pt modelId="{E913E9EE-9C5E-497C-AD6D-4B81A912F3D5}" type="parTrans" cxnId="{134C3324-03F1-4197-9107-3AB6D8AF36CD}">
      <dgm:prSet/>
      <dgm:spPr/>
      <dgm:t>
        <a:bodyPr/>
        <a:lstStyle/>
        <a:p>
          <a:endParaRPr lang="en-US"/>
        </a:p>
      </dgm:t>
    </dgm:pt>
    <dgm:pt modelId="{63B9BE3B-E106-49C1-BC5D-4A5EC0425434}" type="sibTrans" cxnId="{134C3324-03F1-4197-9107-3AB6D8AF36CD}">
      <dgm:prSet/>
      <dgm:spPr/>
      <dgm:t>
        <a:bodyPr/>
        <a:lstStyle/>
        <a:p>
          <a:pPr>
            <a:lnSpc>
              <a:spcPct val="100000"/>
            </a:lnSpc>
          </a:pPr>
          <a:endParaRPr lang="en-US"/>
        </a:p>
      </dgm:t>
    </dgm:pt>
    <dgm:pt modelId="{C798B2FF-B3F5-4F27-9A12-43698B5B1E3B}">
      <dgm:prSet custT="1"/>
      <dgm:spPr/>
      <dgm:t>
        <a:bodyPr/>
        <a:lstStyle/>
        <a:p>
          <a:pPr>
            <a:lnSpc>
              <a:spcPct val="100000"/>
            </a:lnSpc>
          </a:pPr>
          <a:r>
            <a:rPr lang="en-US" sz="1900" b="1" baseline="0"/>
            <a:t>Approach:</a:t>
          </a:r>
          <a:r>
            <a:rPr lang="en-US" sz="1900" baseline="0"/>
            <a:t> Utilize predictive analytics to improve decision-making.</a:t>
          </a:r>
          <a:endParaRPr lang="en-US" sz="1900"/>
        </a:p>
      </dgm:t>
    </dgm:pt>
    <dgm:pt modelId="{7C1CDCE3-73C2-450A-8CFE-A9B21C6E1FF0}" type="parTrans" cxnId="{CAD91E53-CD3D-4B49-8E78-98A6D10DF0AF}">
      <dgm:prSet/>
      <dgm:spPr/>
      <dgm:t>
        <a:bodyPr/>
        <a:lstStyle/>
        <a:p>
          <a:endParaRPr lang="en-US"/>
        </a:p>
      </dgm:t>
    </dgm:pt>
    <dgm:pt modelId="{38672370-B061-45DE-A6E0-EA7AA2B8C62F}" type="sibTrans" cxnId="{CAD91E53-CD3D-4B49-8E78-98A6D10DF0AF}">
      <dgm:prSet/>
      <dgm:spPr/>
      <dgm:t>
        <a:bodyPr/>
        <a:lstStyle/>
        <a:p>
          <a:pPr>
            <a:lnSpc>
              <a:spcPct val="100000"/>
            </a:lnSpc>
          </a:pPr>
          <a:endParaRPr lang="en-US"/>
        </a:p>
      </dgm:t>
    </dgm:pt>
    <dgm:pt modelId="{B35E94E3-03F2-4D72-AE82-8D24C5FB8BC7}">
      <dgm:prSet custT="1"/>
      <dgm:spPr/>
      <dgm:t>
        <a:bodyPr/>
        <a:lstStyle/>
        <a:p>
          <a:pPr>
            <a:lnSpc>
              <a:spcPct val="100000"/>
            </a:lnSpc>
          </a:pPr>
          <a:r>
            <a:rPr lang="en-US" sz="1900" b="1" baseline="0"/>
            <a:t>Data:</a:t>
          </a:r>
          <a:r>
            <a:rPr lang="en-US" sz="1900" baseline="0"/>
            <a:t> Electronic health records (EHR) – patient demographics, diagnoses and vitals.</a:t>
          </a:r>
          <a:endParaRPr lang="en-US" sz="1900"/>
        </a:p>
      </dgm:t>
    </dgm:pt>
    <dgm:pt modelId="{8495579A-E4D3-481B-A5AE-F6D3733EC835}" type="parTrans" cxnId="{1867764C-FC83-41C9-B922-B30C42278602}">
      <dgm:prSet/>
      <dgm:spPr/>
      <dgm:t>
        <a:bodyPr/>
        <a:lstStyle/>
        <a:p>
          <a:endParaRPr lang="en-US"/>
        </a:p>
      </dgm:t>
    </dgm:pt>
    <dgm:pt modelId="{912B58F8-8233-44D6-9117-23F33C42ADA4}" type="sibTrans" cxnId="{1867764C-FC83-41C9-B922-B30C42278602}">
      <dgm:prSet/>
      <dgm:spPr/>
      <dgm:t>
        <a:bodyPr/>
        <a:lstStyle/>
        <a:p>
          <a:pPr>
            <a:lnSpc>
              <a:spcPct val="100000"/>
            </a:lnSpc>
          </a:pPr>
          <a:endParaRPr lang="en-US"/>
        </a:p>
      </dgm:t>
    </dgm:pt>
    <dgm:pt modelId="{790B8A6A-F252-4357-8122-A958ACD36F05}">
      <dgm:prSet custT="1"/>
      <dgm:spPr/>
      <dgm:t>
        <a:bodyPr/>
        <a:lstStyle/>
        <a:p>
          <a:pPr>
            <a:lnSpc>
              <a:spcPct val="100000"/>
            </a:lnSpc>
          </a:pPr>
          <a:r>
            <a:rPr lang="en-US" sz="1900" b="1" baseline="0"/>
            <a:t>Outcome:</a:t>
          </a:r>
          <a:r>
            <a:rPr lang="en-US" sz="1900" baseline="0"/>
            <a:t> Optimized bed usage, reduced emergency department congestion, improved patient flow, and increased revenue.</a:t>
          </a:r>
          <a:endParaRPr lang="en-US" sz="1900"/>
        </a:p>
      </dgm:t>
    </dgm:pt>
    <dgm:pt modelId="{69F26F37-6E95-47DD-8526-A37B21DB5ECF}" type="parTrans" cxnId="{76F6448E-02C0-48F8-B73F-D367B157C2C8}">
      <dgm:prSet/>
      <dgm:spPr/>
      <dgm:t>
        <a:bodyPr/>
        <a:lstStyle/>
        <a:p>
          <a:endParaRPr lang="en-US"/>
        </a:p>
      </dgm:t>
    </dgm:pt>
    <dgm:pt modelId="{F4466432-057E-4D68-8B33-0E4F2797DE0E}" type="sibTrans" cxnId="{76F6448E-02C0-48F8-B73F-D367B157C2C8}">
      <dgm:prSet/>
      <dgm:spPr/>
      <dgm:t>
        <a:bodyPr/>
        <a:lstStyle/>
        <a:p>
          <a:endParaRPr lang="en-US"/>
        </a:p>
      </dgm:t>
    </dgm:pt>
    <dgm:pt modelId="{4FDBF2D4-BF7E-4444-9525-2E959CD5B6DD}" type="pres">
      <dgm:prSet presAssocID="{EB159374-4000-4786-8932-731D77D98CC8}" presName="root" presStyleCnt="0">
        <dgm:presLayoutVars>
          <dgm:dir/>
          <dgm:resizeHandles val="exact"/>
        </dgm:presLayoutVars>
      </dgm:prSet>
      <dgm:spPr/>
    </dgm:pt>
    <dgm:pt modelId="{D35787EF-BD48-4F42-8C15-69B87D5F856E}" type="pres">
      <dgm:prSet presAssocID="{EB159374-4000-4786-8932-731D77D98CC8}" presName="container" presStyleCnt="0">
        <dgm:presLayoutVars>
          <dgm:dir/>
          <dgm:resizeHandles val="exact"/>
        </dgm:presLayoutVars>
      </dgm:prSet>
      <dgm:spPr/>
    </dgm:pt>
    <dgm:pt modelId="{18C84898-E5D1-4F3D-A7F6-289D962E5852}" type="pres">
      <dgm:prSet presAssocID="{105B39D3-521F-4544-A3FA-E6A3D8CAF964}" presName="compNode" presStyleCnt="0"/>
      <dgm:spPr/>
    </dgm:pt>
    <dgm:pt modelId="{CFF7E9D9-F37F-4E73-8FAC-A17C2635DFE1}" type="pres">
      <dgm:prSet presAssocID="{105B39D3-521F-4544-A3FA-E6A3D8CAF964}" presName="iconBgRect" presStyleLbl="bgShp" presStyleIdx="0" presStyleCnt="5"/>
      <dgm:spPr/>
    </dgm:pt>
    <dgm:pt modelId="{BB3E0BB2-8823-46BD-98A5-53205C526CC3}" type="pres">
      <dgm:prSet presAssocID="{105B39D3-521F-4544-A3FA-E6A3D8CAF96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E1D01397-FA65-4330-8A6C-D967B1CFEE92}" type="pres">
      <dgm:prSet presAssocID="{105B39D3-521F-4544-A3FA-E6A3D8CAF964}" presName="spaceRect" presStyleCnt="0"/>
      <dgm:spPr/>
    </dgm:pt>
    <dgm:pt modelId="{F51BD3EC-5628-443F-9F81-1677D3489FB2}" type="pres">
      <dgm:prSet presAssocID="{105B39D3-521F-4544-A3FA-E6A3D8CAF964}" presName="textRect" presStyleLbl="revTx" presStyleIdx="0" presStyleCnt="5">
        <dgm:presLayoutVars>
          <dgm:chMax val="1"/>
          <dgm:chPref val="1"/>
        </dgm:presLayoutVars>
      </dgm:prSet>
      <dgm:spPr/>
    </dgm:pt>
    <dgm:pt modelId="{34A0C451-766C-405F-9C21-44B869E9A5E1}" type="pres">
      <dgm:prSet presAssocID="{0FA9972D-A9D4-4543-9F0F-E029068BB5EA}" presName="sibTrans" presStyleLbl="sibTrans2D1" presStyleIdx="0" presStyleCnt="0"/>
      <dgm:spPr/>
    </dgm:pt>
    <dgm:pt modelId="{B4A1F6DF-9412-4513-996E-D55199E3CF23}" type="pres">
      <dgm:prSet presAssocID="{ACFE8709-2092-41CA-AC39-6C3FF5D8907E}" presName="compNode" presStyleCnt="0"/>
      <dgm:spPr/>
    </dgm:pt>
    <dgm:pt modelId="{C510DBB4-83CD-4C2D-8E74-59F915C4BBF4}" type="pres">
      <dgm:prSet presAssocID="{ACFE8709-2092-41CA-AC39-6C3FF5D8907E}" presName="iconBgRect" presStyleLbl="bgShp" presStyleIdx="1" presStyleCnt="5"/>
      <dgm:spPr/>
    </dgm:pt>
    <dgm:pt modelId="{3E5833E8-F6C3-4093-A19B-B4E4E43513A6}" type="pres">
      <dgm:prSet presAssocID="{ACFE8709-2092-41CA-AC39-6C3FF5D8907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ospital"/>
        </a:ext>
      </dgm:extLst>
    </dgm:pt>
    <dgm:pt modelId="{BE8480C6-7C52-4402-A0BA-DF61B301FC80}" type="pres">
      <dgm:prSet presAssocID="{ACFE8709-2092-41CA-AC39-6C3FF5D8907E}" presName="spaceRect" presStyleCnt="0"/>
      <dgm:spPr/>
    </dgm:pt>
    <dgm:pt modelId="{CB2ADF63-13A6-41B5-9A4E-7A26E73B2F6C}" type="pres">
      <dgm:prSet presAssocID="{ACFE8709-2092-41CA-AC39-6C3FF5D8907E}" presName="textRect" presStyleLbl="revTx" presStyleIdx="1" presStyleCnt="5">
        <dgm:presLayoutVars>
          <dgm:chMax val="1"/>
          <dgm:chPref val="1"/>
        </dgm:presLayoutVars>
      </dgm:prSet>
      <dgm:spPr/>
    </dgm:pt>
    <dgm:pt modelId="{FBFC4CA9-E07A-41ED-B92E-83DB56D589C1}" type="pres">
      <dgm:prSet presAssocID="{63B9BE3B-E106-49C1-BC5D-4A5EC0425434}" presName="sibTrans" presStyleLbl="sibTrans2D1" presStyleIdx="0" presStyleCnt="0"/>
      <dgm:spPr/>
    </dgm:pt>
    <dgm:pt modelId="{A863EEA1-6023-43E3-A1AF-3E469AE3C14A}" type="pres">
      <dgm:prSet presAssocID="{C798B2FF-B3F5-4F27-9A12-43698B5B1E3B}" presName="compNode" presStyleCnt="0"/>
      <dgm:spPr/>
    </dgm:pt>
    <dgm:pt modelId="{50FC0C02-F14C-409C-AF73-987878C5A85A}" type="pres">
      <dgm:prSet presAssocID="{C798B2FF-B3F5-4F27-9A12-43698B5B1E3B}" presName="iconBgRect" presStyleLbl="bgShp" presStyleIdx="2" presStyleCnt="5"/>
      <dgm:spPr/>
    </dgm:pt>
    <dgm:pt modelId="{1995CF30-89A7-47CE-BBA2-C00CBDD63718}" type="pres">
      <dgm:prSet presAssocID="{C798B2FF-B3F5-4F27-9A12-43698B5B1E3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8A6C75B1-F85C-4846-A7AE-3D767D48B8FE}" type="pres">
      <dgm:prSet presAssocID="{C798B2FF-B3F5-4F27-9A12-43698B5B1E3B}" presName="spaceRect" presStyleCnt="0"/>
      <dgm:spPr/>
    </dgm:pt>
    <dgm:pt modelId="{D095070F-2446-4803-B40C-D51795FB4674}" type="pres">
      <dgm:prSet presAssocID="{C798B2FF-B3F5-4F27-9A12-43698B5B1E3B}" presName="textRect" presStyleLbl="revTx" presStyleIdx="2" presStyleCnt="5">
        <dgm:presLayoutVars>
          <dgm:chMax val="1"/>
          <dgm:chPref val="1"/>
        </dgm:presLayoutVars>
      </dgm:prSet>
      <dgm:spPr/>
    </dgm:pt>
    <dgm:pt modelId="{DFBD477B-BF71-42C7-8E06-1FE34338E46B}" type="pres">
      <dgm:prSet presAssocID="{38672370-B061-45DE-A6E0-EA7AA2B8C62F}" presName="sibTrans" presStyleLbl="sibTrans2D1" presStyleIdx="0" presStyleCnt="0"/>
      <dgm:spPr/>
    </dgm:pt>
    <dgm:pt modelId="{9EB9F2A6-A993-407B-85B2-264EC07E453E}" type="pres">
      <dgm:prSet presAssocID="{B35E94E3-03F2-4D72-AE82-8D24C5FB8BC7}" presName="compNode" presStyleCnt="0"/>
      <dgm:spPr/>
    </dgm:pt>
    <dgm:pt modelId="{B8B00A58-763A-4425-993B-ECE185D2894A}" type="pres">
      <dgm:prSet presAssocID="{B35E94E3-03F2-4D72-AE82-8D24C5FB8BC7}" presName="iconBgRect" presStyleLbl="bgShp" presStyleIdx="3" presStyleCnt="5"/>
      <dgm:spPr/>
    </dgm:pt>
    <dgm:pt modelId="{63833F08-0753-463F-BAAE-1AA4041CC808}" type="pres">
      <dgm:prSet presAssocID="{B35E94E3-03F2-4D72-AE82-8D24C5FB8BC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ethoscope"/>
        </a:ext>
      </dgm:extLst>
    </dgm:pt>
    <dgm:pt modelId="{FCFCBEDF-4F6F-45F5-AD37-B57565F2F4D1}" type="pres">
      <dgm:prSet presAssocID="{B35E94E3-03F2-4D72-AE82-8D24C5FB8BC7}" presName="spaceRect" presStyleCnt="0"/>
      <dgm:spPr/>
    </dgm:pt>
    <dgm:pt modelId="{B65878B2-E23B-47B4-9216-C7C47A6E90D5}" type="pres">
      <dgm:prSet presAssocID="{B35E94E3-03F2-4D72-AE82-8D24C5FB8BC7}" presName="textRect" presStyleLbl="revTx" presStyleIdx="3" presStyleCnt="5">
        <dgm:presLayoutVars>
          <dgm:chMax val="1"/>
          <dgm:chPref val="1"/>
        </dgm:presLayoutVars>
      </dgm:prSet>
      <dgm:spPr/>
    </dgm:pt>
    <dgm:pt modelId="{53B8E7D2-0CE5-489A-BB34-40DCE0060EB0}" type="pres">
      <dgm:prSet presAssocID="{912B58F8-8233-44D6-9117-23F33C42ADA4}" presName="sibTrans" presStyleLbl="sibTrans2D1" presStyleIdx="0" presStyleCnt="0"/>
      <dgm:spPr/>
    </dgm:pt>
    <dgm:pt modelId="{B852D7D2-4DB5-43AA-8E0E-676369861F4F}" type="pres">
      <dgm:prSet presAssocID="{790B8A6A-F252-4357-8122-A958ACD36F05}" presName="compNode" presStyleCnt="0"/>
      <dgm:spPr/>
    </dgm:pt>
    <dgm:pt modelId="{DB5BFF59-456D-460F-9D5F-AAC3E6800781}" type="pres">
      <dgm:prSet presAssocID="{790B8A6A-F252-4357-8122-A958ACD36F05}" presName="iconBgRect" presStyleLbl="bgShp" presStyleIdx="4" presStyleCnt="5"/>
      <dgm:spPr/>
    </dgm:pt>
    <dgm:pt modelId="{FFCE7B2A-CC91-4328-B417-D538A2CCFDC5}" type="pres">
      <dgm:prSet presAssocID="{790B8A6A-F252-4357-8122-A958ACD36F0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Ambulance"/>
        </a:ext>
      </dgm:extLst>
    </dgm:pt>
    <dgm:pt modelId="{EB5506A6-9CEB-4D0C-B498-B53BE8308ABF}" type="pres">
      <dgm:prSet presAssocID="{790B8A6A-F252-4357-8122-A958ACD36F05}" presName="spaceRect" presStyleCnt="0"/>
      <dgm:spPr/>
    </dgm:pt>
    <dgm:pt modelId="{AF658410-BA10-454D-9E9A-44CDDA4B4C8C}" type="pres">
      <dgm:prSet presAssocID="{790B8A6A-F252-4357-8122-A958ACD36F05}" presName="textRect" presStyleLbl="revTx" presStyleIdx="4" presStyleCnt="5">
        <dgm:presLayoutVars>
          <dgm:chMax val="1"/>
          <dgm:chPref val="1"/>
        </dgm:presLayoutVars>
      </dgm:prSet>
      <dgm:spPr/>
    </dgm:pt>
  </dgm:ptLst>
  <dgm:cxnLst>
    <dgm:cxn modelId="{D4BD680F-5BF5-447D-85C0-292C5A3ED834}" type="presOf" srcId="{C798B2FF-B3F5-4F27-9A12-43698B5B1E3B}" destId="{D095070F-2446-4803-B40C-D51795FB4674}" srcOrd="0" destOrd="0" presId="urn:microsoft.com/office/officeart/2018/2/layout/IconCircleList"/>
    <dgm:cxn modelId="{A35E7E1D-1DDC-4234-9928-05B6B96C69DF}" type="presOf" srcId="{912B58F8-8233-44D6-9117-23F33C42ADA4}" destId="{53B8E7D2-0CE5-489A-BB34-40DCE0060EB0}" srcOrd="0" destOrd="0" presId="urn:microsoft.com/office/officeart/2018/2/layout/IconCircleList"/>
    <dgm:cxn modelId="{134C3324-03F1-4197-9107-3AB6D8AF36CD}" srcId="{EB159374-4000-4786-8932-731D77D98CC8}" destId="{ACFE8709-2092-41CA-AC39-6C3FF5D8907E}" srcOrd="1" destOrd="0" parTransId="{E913E9EE-9C5E-497C-AD6D-4B81A912F3D5}" sibTransId="{63B9BE3B-E106-49C1-BC5D-4A5EC0425434}"/>
    <dgm:cxn modelId="{2E6D5336-38C3-4D4B-BBF9-535C046BAA8A}" type="presOf" srcId="{0FA9972D-A9D4-4543-9F0F-E029068BB5EA}" destId="{34A0C451-766C-405F-9C21-44B869E9A5E1}" srcOrd="0" destOrd="0" presId="urn:microsoft.com/office/officeart/2018/2/layout/IconCircleList"/>
    <dgm:cxn modelId="{8BDC623B-EB77-4C43-AC5A-1C7B1A7408CF}" type="presOf" srcId="{ACFE8709-2092-41CA-AC39-6C3FF5D8907E}" destId="{CB2ADF63-13A6-41B5-9A4E-7A26E73B2F6C}" srcOrd="0" destOrd="0" presId="urn:microsoft.com/office/officeart/2018/2/layout/IconCircleList"/>
    <dgm:cxn modelId="{D87C3042-14BE-463C-81B1-08B01A61D6B1}" type="presOf" srcId="{790B8A6A-F252-4357-8122-A958ACD36F05}" destId="{AF658410-BA10-454D-9E9A-44CDDA4B4C8C}" srcOrd="0" destOrd="0" presId="urn:microsoft.com/office/officeart/2018/2/layout/IconCircleList"/>
    <dgm:cxn modelId="{1867764C-FC83-41C9-B922-B30C42278602}" srcId="{EB159374-4000-4786-8932-731D77D98CC8}" destId="{B35E94E3-03F2-4D72-AE82-8D24C5FB8BC7}" srcOrd="3" destOrd="0" parTransId="{8495579A-E4D3-481B-A5AE-F6D3733EC835}" sibTransId="{912B58F8-8233-44D6-9117-23F33C42ADA4}"/>
    <dgm:cxn modelId="{955AFA4C-2169-4353-9ACE-ECB5163810B5}" srcId="{EB159374-4000-4786-8932-731D77D98CC8}" destId="{105B39D3-521F-4544-A3FA-E6A3D8CAF964}" srcOrd="0" destOrd="0" parTransId="{19B440C9-B103-49BE-A356-FFA5C9C2B134}" sibTransId="{0FA9972D-A9D4-4543-9F0F-E029068BB5EA}"/>
    <dgm:cxn modelId="{6FFFCD6D-3D09-49D8-9E40-C6F93C7BAE2C}" type="presOf" srcId="{38672370-B061-45DE-A6E0-EA7AA2B8C62F}" destId="{DFBD477B-BF71-42C7-8E06-1FE34338E46B}" srcOrd="0" destOrd="0" presId="urn:microsoft.com/office/officeart/2018/2/layout/IconCircleList"/>
    <dgm:cxn modelId="{CAD91E53-CD3D-4B49-8E78-98A6D10DF0AF}" srcId="{EB159374-4000-4786-8932-731D77D98CC8}" destId="{C798B2FF-B3F5-4F27-9A12-43698B5B1E3B}" srcOrd="2" destOrd="0" parTransId="{7C1CDCE3-73C2-450A-8CFE-A9B21C6E1FF0}" sibTransId="{38672370-B061-45DE-A6E0-EA7AA2B8C62F}"/>
    <dgm:cxn modelId="{5F5FD57C-445B-46B4-BE99-7C137A043FC6}" type="presOf" srcId="{105B39D3-521F-4544-A3FA-E6A3D8CAF964}" destId="{F51BD3EC-5628-443F-9F81-1677D3489FB2}" srcOrd="0" destOrd="0" presId="urn:microsoft.com/office/officeart/2018/2/layout/IconCircleList"/>
    <dgm:cxn modelId="{76F6448E-02C0-48F8-B73F-D367B157C2C8}" srcId="{EB159374-4000-4786-8932-731D77D98CC8}" destId="{790B8A6A-F252-4357-8122-A958ACD36F05}" srcOrd="4" destOrd="0" parTransId="{69F26F37-6E95-47DD-8526-A37B21DB5ECF}" sibTransId="{F4466432-057E-4D68-8B33-0E4F2797DE0E}"/>
    <dgm:cxn modelId="{B73F42B6-627F-471B-9D9D-E4510D0762EE}" type="presOf" srcId="{EB159374-4000-4786-8932-731D77D98CC8}" destId="{4FDBF2D4-BF7E-4444-9525-2E959CD5B6DD}" srcOrd="0" destOrd="0" presId="urn:microsoft.com/office/officeart/2018/2/layout/IconCircleList"/>
    <dgm:cxn modelId="{11E217EC-83EC-4567-A4F7-CE5ED1D0D13B}" type="presOf" srcId="{63B9BE3B-E106-49C1-BC5D-4A5EC0425434}" destId="{FBFC4CA9-E07A-41ED-B92E-83DB56D589C1}" srcOrd="0" destOrd="0" presId="urn:microsoft.com/office/officeart/2018/2/layout/IconCircleList"/>
    <dgm:cxn modelId="{0AA9E2FA-3F87-4051-9218-C66A97BB9444}" type="presOf" srcId="{B35E94E3-03F2-4D72-AE82-8D24C5FB8BC7}" destId="{B65878B2-E23B-47B4-9216-C7C47A6E90D5}" srcOrd="0" destOrd="0" presId="urn:microsoft.com/office/officeart/2018/2/layout/IconCircleList"/>
    <dgm:cxn modelId="{964E9502-B9E8-4065-A5E3-A0E89B587864}" type="presParOf" srcId="{4FDBF2D4-BF7E-4444-9525-2E959CD5B6DD}" destId="{D35787EF-BD48-4F42-8C15-69B87D5F856E}" srcOrd="0" destOrd="0" presId="urn:microsoft.com/office/officeart/2018/2/layout/IconCircleList"/>
    <dgm:cxn modelId="{97628058-70AC-40D9-9EEE-36136504E1EA}" type="presParOf" srcId="{D35787EF-BD48-4F42-8C15-69B87D5F856E}" destId="{18C84898-E5D1-4F3D-A7F6-289D962E5852}" srcOrd="0" destOrd="0" presId="urn:microsoft.com/office/officeart/2018/2/layout/IconCircleList"/>
    <dgm:cxn modelId="{7F9FF4EC-87B8-4714-BA70-33FC6C0CE1C9}" type="presParOf" srcId="{18C84898-E5D1-4F3D-A7F6-289D962E5852}" destId="{CFF7E9D9-F37F-4E73-8FAC-A17C2635DFE1}" srcOrd="0" destOrd="0" presId="urn:microsoft.com/office/officeart/2018/2/layout/IconCircleList"/>
    <dgm:cxn modelId="{60DD3BF9-7CC3-4EF5-9C49-261BC6ED6CA7}" type="presParOf" srcId="{18C84898-E5D1-4F3D-A7F6-289D962E5852}" destId="{BB3E0BB2-8823-46BD-98A5-53205C526CC3}" srcOrd="1" destOrd="0" presId="urn:microsoft.com/office/officeart/2018/2/layout/IconCircleList"/>
    <dgm:cxn modelId="{1255C360-AFFC-47B0-9602-5C3BB38E0EAD}" type="presParOf" srcId="{18C84898-E5D1-4F3D-A7F6-289D962E5852}" destId="{E1D01397-FA65-4330-8A6C-D967B1CFEE92}" srcOrd="2" destOrd="0" presId="urn:microsoft.com/office/officeart/2018/2/layout/IconCircleList"/>
    <dgm:cxn modelId="{35221B25-7BA8-4C79-A164-0DEDD6527624}" type="presParOf" srcId="{18C84898-E5D1-4F3D-A7F6-289D962E5852}" destId="{F51BD3EC-5628-443F-9F81-1677D3489FB2}" srcOrd="3" destOrd="0" presId="urn:microsoft.com/office/officeart/2018/2/layout/IconCircleList"/>
    <dgm:cxn modelId="{683FEF32-949C-4077-980F-54ED22E48E30}" type="presParOf" srcId="{D35787EF-BD48-4F42-8C15-69B87D5F856E}" destId="{34A0C451-766C-405F-9C21-44B869E9A5E1}" srcOrd="1" destOrd="0" presId="urn:microsoft.com/office/officeart/2018/2/layout/IconCircleList"/>
    <dgm:cxn modelId="{1E7EA982-CC2C-47A1-83DC-39C70108C429}" type="presParOf" srcId="{D35787EF-BD48-4F42-8C15-69B87D5F856E}" destId="{B4A1F6DF-9412-4513-996E-D55199E3CF23}" srcOrd="2" destOrd="0" presId="urn:microsoft.com/office/officeart/2018/2/layout/IconCircleList"/>
    <dgm:cxn modelId="{5EB4CF87-AFBB-4545-8000-CD6C2956AABD}" type="presParOf" srcId="{B4A1F6DF-9412-4513-996E-D55199E3CF23}" destId="{C510DBB4-83CD-4C2D-8E74-59F915C4BBF4}" srcOrd="0" destOrd="0" presId="urn:microsoft.com/office/officeart/2018/2/layout/IconCircleList"/>
    <dgm:cxn modelId="{06DB8D72-1800-4E16-B125-95444ABDD8A8}" type="presParOf" srcId="{B4A1F6DF-9412-4513-996E-D55199E3CF23}" destId="{3E5833E8-F6C3-4093-A19B-B4E4E43513A6}" srcOrd="1" destOrd="0" presId="urn:microsoft.com/office/officeart/2018/2/layout/IconCircleList"/>
    <dgm:cxn modelId="{A186C5F5-B87C-4527-A22D-46C6C254BBAD}" type="presParOf" srcId="{B4A1F6DF-9412-4513-996E-D55199E3CF23}" destId="{BE8480C6-7C52-4402-A0BA-DF61B301FC80}" srcOrd="2" destOrd="0" presId="urn:microsoft.com/office/officeart/2018/2/layout/IconCircleList"/>
    <dgm:cxn modelId="{8C5BA9F7-0564-4CED-96C6-6CF04D6BCE77}" type="presParOf" srcId="{B4A1F6DF-9412-4513-996E-D55199E3CF23}" destId="{CB2ADF63-13A6-41B5-9A4E-7A26E73B2F6C}" srcOrd="3" destOrd="0" presId="urn:microsoft.com/office/officeart/2018/2/layout/IconCircleList"/>
    <dgm:cxn modelId="{5D8AD784-5BEB-4E43-9697-9765B5890035}" type="presParOf" srcId="{D35787EF-BD48-4F42-8C15-69B87D5F856E}" destId="{FBFC4CA9-E07A-41ED-B92E-83DB56D589C1}" srcOrd="3" destOrd="0" presId="urn:microsoft.com/office/officeart/2018/2/layout/IconCircleList"/>
    <dgm:cxn modelId="{F01A02AF-CA17-4C4E-8C76-9927A989B06D}" type="presParOf" srcId="{D35787EF-BD48-4F42-8C15-69B87D5F856E}" destId="{A863EEA1-6023-43E3-A1AF-3E469AE3C14A}" srcOrd="4" destOrd="0" presId="urn:microsoft.com/office/officeart/2018/2/layout/IconCircleList"/>
    <dgm:cxn modelId="{FB57AAA1-5D9F-445C-889E-9B8891B9BD3A}" type="presParOf" srcId="{A863EEA1-6023-43E3-A1AF-3E469AE3C14A}" destId="{50FC0C02-F14C-409C-AF73-987878C5A85A}" srcOrd="0" destOrd="0" presId="urn:microsoft.com/office/officeart/2018/2/layout/IconCircleList"/>
    <dgm:cxn modelId="{5E734D71-39F8-4FCB-AD82-573E1575FEA6}" type="presParOf" srcId="{A863EEA1-6023-43E3-A1AF-3E469AE3C14A}" destId="{1995CF30-89A7-47CE-BBA2-C00CBDD63718}" srcOrd="1" destOrd="0" presId="urn:microsoft.com/office/officeart/2018/2/layout/IconCircleList"/>
    <dgm:cxn modelId="{544DA4CD-9C0E-462B-B3DF-BECB2395BDE8}" type="presParOf" srcId="{A863EEA1-6023-43E3-A1AF-3E469AE3C14A}" destId="{8A6C75B1-F85C-4846-A7AE-3D767D48B8FE}" srcOrd="2" destOrd="0" presId="urn:microsoft.com/office/officeart/2018/2/layout/IconCircleList"/>
    <dgm:cxn modelId="{BBD47D3E-1301-424E-A705-03A92A0F9613}" type="presParOf" srcId="{A863EEA1-6023-43E3-A1AF-3E469AE3C14A}" destId="{D095070F-2446-4803-B40C-D51795FB4674}" srcOrd="3" destOrd="0" presId="urn:microsoft.com/office/officeart/2018/2/layout/IconCircleList"/>
    <dgm:cxn modelId="{DDE594F1-BC39-4975-90A5-64C85F29DCF7}" type="presParOf" srcId="{D35787EF-BD48-4F42-8C15-69B87D5F856E}" destId="{DFBD477B-BF71-42C7-8E06-1FE34338E46B}" srcOrd="5" destOrd="0" presId="urn:microsoft.com/office/officeart/2018/2/layout/IconCircleList"/>
    <dgm:cxn modelId="{D3E8D4FC-E3D6-4FDE-9D05-54BD0A093237}" type="presParOf" srcId="{D35787EF-BD48-4F42-8C15-69B87D5F856E}" destId="{9EB9F2A6-A993-407B-85B2-264EC07E453E}" srcOrd="6" destOrd="0" presId="urn:microsoft.com/office/officeart/2018/2/layout/IconCircleList"/>
    <dgm:cxn modelId="{B05D9BCF-827D-49B4-9E53-3CE7BA146B10}" type="presParOf" srcId="{9EB9F2A6-A993-407B-85B2-264EC07E453E}" destId="{B8B00A58-763A-4425-993B-ECE185D2894A}" srcOrd="0" destOrd="0" presId="urn:microsoft.com/office/officeart/2018/2/layout/IconCircleList"/>
    <dgm:cxn modelId="{0AA84D9D-688A-4D62-A62F-873304299604}" type="presParOf" srcId="{9EB9F2A6-A993-407B-85B2-264EC07E453E}" destId="{63833F08-0753-463F-BAAE-1AA4041CC808}" srcOrd="1" destOrd="0" presId="urn:microsoft.com/office/officeart/2018/2/layout/IconCircleList"/>
    <dgm:cxn modelId="{8B4215BA-484C-4870-A1B3-69F0A488CF67}" type="presParOf" srcId="{9EB9F2A6-A993-407B-85B2-264EC07E453E}" destId="{FCFCBEDF-4F6F-45F5-AD37-B57565F2F4D1}" srcOrd="2" destOrd="0" presId="urn:microsoft.com/office/officeart/2018/2/layout/IconCircleList"/>
    <dgm:cxn modelId="{D34A1B03-4BA8-4FB0-BDC4-7784D0D19A9B}" type="presParOf" srcId="{9EB9F2A6-A993-407B-85B2-264EC07E453E}" destId="{B65878B2-E23B-47B4-9216-C7C47A6E90D5}" srcOrd="3" destOrd="0" presId="urn:microsoft.com/office/officeart/2018/2/layout/IconCircleList"/>
    <dgm:cxn modelId="{570EDA12-B884-4C71-BFF6-B26D65384829}" type="presParOf" srcId="{D35787EF-BD48-4F42-8C15-69B87D5F856E}" destId="{53B8E7D2-0CE5-489A-BB34-40DCE0060EB0}" srcOrd="7" destOrd="0" presId="urn:microsoft.com/office/officeart/2018/2/layout/IconCircleList"/>
    <dgm:cxn modelId="{65C90B04-A4F9-4670-98A0-0DCF78D47CEE}" type="presParOf" srcId="{D35787EF-BD48-4F42-8C15-69B87D5F856E}" destId="{B852D7D2-4DB5-43AA-8E0E-676369861F4F}" srcOrd="8" destOrd="0" presId="urn:microsoft.com/office/officeart/2018/2/layout/IconCircleList"/>
    <dgm:cxn modelId="{B4CE6179-0C8D-4CD5-B5C9-0FFA8CDC9245}" type="presParOf" srcId="{B852D7D2-4DB5-43AA-8E0E-676369861F4F}" destId="{DB5BFF59-456D-460F-9D5F-AAC3E6800781}" srcOrd="0" destOrd="0" presId="urn:microsoft.com/office/officeart/2018/2/layout/IconCircleList"/>
    <dgm:cxn modelId="{E941383B-D7C2-48CC-BA97-C0207739883C}" type="presParOf" srcId="{B852D7D2-4DB5-43AA-8E0E-676369861F4F}" destId="{FFCE7B2A-CC91-4328-B417-D538A2CCFDC5}" srcOrd="1" destOrd="0" presId="urn:microsoft.com/office/officeart/2018/2/layout/IconCircleList"/>
    <dgm:cxn modelId="{9FADCB19-3BF7-44C0-8827-B5D7F176D35B}" type="presParOf" srcId="{B852D7D2-4DB5-43AA-8E0E-676369861F4F}" destId="{EB5506A6-9CEB-4D0C-B498-B53BE8308ABF}" srcOrd="2" destOrd="0" presId="urn:microsoft.com/office/officeart/2018/2/layout/IconCircleList"/>
    <dgm:cxn modelId="{9D24032E-ABC9-4BB4-B096-77A99A895DA7}" type="presParOf" srcId="{B852D7D2-4DB5-43AA-8E0E-676369861F4F}" destId="{AF658410-BA10-454D-9E9A-44CDDA4B4C8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8316556-4952-BF46-A5E8-3A9FC528CF66}" type="doc">
      <dgm:prSet loTypeId="urn:microsoft.com/office/officeart/2005/8/layout/chevron2" loCatId="" qsTypeId="urn:microsoft.com/office/officeart/2005/8/quickstyle/simple1" qsCatId="simple" csTypeId="urn:microsoft.com/office/officeart/2005/8/colors/accent1_2" csCatId="accent1" phldr="1"/>
      <dgm:spPr/>
      <dgm:t>
        <a:bodyPr/>
        <a:lstStyle/>
        <a:p>
          <a:endParaRPr lang="en-US"/>
        </a:p>
      </dgm:t>
    </dgm:pt>
    <dgm:pt modelId="{31819C60-CD76-5347-9ACD-E577BA364AEF}">
      <dgm:prSet phldrT="[Text]"/>
      <dgm:spPr>
        <a:solidFill>
          <a:srgbClr val="0F445D"/>
        </a:solidFill>
      </dgm:spPr>
      <dgm:t>
        <a:bodyPr/>
        <a:lstStyle/>
        <a:p>
          <a:pPr>
            <a:buFont typeface="Arial" panose="020B0604020202020204" pitchFamily="34" charset="0"/>
            <a:buChar char="•"/>
          </a:pPr>
          <a:r>
            <a:rPr lang="en-US" b="0" i="0" u="none"/>
            <a:t>Data Prep</a:t>
          </a:r>
          <a:r>
            <a:rPr lang="en-US" b="0" i="0"/>
            <a:t>​</a:t>
          </a:r>
          <a:endParaRPr lang="en-US"/>
        </a:p>
      </dgm:t>
    </dgm:pt>
    <dgm:pt modelId="{8F7BEAF5-DA90-264A-A6BC-B5C963E2FE9D}" type="parTrans" cxnId="{DBEBDD11-822A-B04E-8564-25359102F295}">
      <dgm:prSet/>
      <dgm:spPr/>
      <dgm:t>
        <a:bodyPr/>
        <a:lstStyle/>
        <a:p>
          <a:endParaRPr lang="en-US"/>
        </a:p>
      </dgm:t>
    </dgm:pt>
    <dgm:pt modelId="{7D7E3F1C-90DC-414B-914D-6BEA612F5F63}" type="sibTrans" cxnId="{DBEBDD11-822A-B04E-8564-25359102F295}">
      <dgm:prSet/>
      <dgm:spPr/>
      <dgm:t>
        <a:bodyPr/>
        <a:lstStyle/>
        <a:p>
          <a:endParaRPr lang="en-US"/>
        </a:p>
      </dgm:t>
    </dgm:pt>
    <dgm:pt modelId="{989F4D59-702A-B744-BC9F-8B7D91B7CE5A}">
      <dgm:prSet/>
      <dgm:spPr/>
      <dgm:t>
        <a:bodyPr/>
        <a:lstStyle/>
        <a:p>
          <a:pPr rtl="0">
            <a:buFont typeface="Arial" panose="020B0604020202020204" pitchFamily="34" charset="0"/>
            <a:buChar char="•"/>
          </a:pPr>
          <a:r>
            <a:rPr lang="en-US" b="0" i="0"/>
            <a:t>Changed data type to Categorical or Numerical</a:t>
          </a:r>
        </a:p>
      </dgm:t>
    </dgm:pt>
    <dgm:pt modelId="{0935EDBA-4B7F-184D-9CA7-BD0E734B90FE}" type="parTrans" cxnId="{BCC3461C-F299-E54D-9C56-F1E957637A03}">
      <dgm:prSet/>
      <dgm:spPr/>
      <dgm:t>
        <a:bodyPr/>
        <a:lstStyle/>
        <a:p>
          <a:endParaRPr lang="en-US"/>
        </a:p>
      </dgm:t>
    </dgm:pt>
    <dgm:pt modelId="{6F4A6135-710A-0142-8FD7-5596DFA014EA}" type="sibTrans" cxnId="{BCC3461C-F299-E54D-9C56-F1E957637A03}">
      <dgm:prSet/>
      <dgm:spPr/>
      <dgm:t>
        <a:bodyPr/>
        <a:lstStyle/>
        <a:p>
          <a:endParaRPr lang="en-US"/>
        </a:p>
      </dgm:t>
    </dgm:pt>
    <dgm:pt modelId="{B1C3B253-04CC-4744-A3CD-A0C6FE3CF246}">
      <dgm:prSet/>
      <dgm:spPr>
        <a:solidFill>
          <a:srgbClr val="0F445D"/>
        </a:solidFill>
      </dgm:spPr>
      <dgm:t>
        <a:bodyPr/>
        <a:lstStyle/>
        <a:p>
          <a:pPr>
            <a:buFont typeface="Arial" panose="020B0604020202020204" pitchFamily="34" charset="0"/>
            <a:buChar char="•"/>
          </a:pPr>
          <a:r>
            <a:rPr lang="en-US" b="0" i="0" u="none"/>
            <a:t>Data Partitioning</a:t>
          </a:r>
          <a:r>
            <a:rPr lang="en-US" b="0" i="0"/>
            <a:t>​</a:t>
          </a:r>
        </a:p>
      </dgm:t>
    </dgm:pt>
    <dgm:pt modelId="{489A89E3-A840-6648-A212-0FA8D3FF6B18}" type="parTrans" cxnId="{C3C96933-12BC-1145-9170-488840D9D725}">
      <dgm:prSet/>
      <dgm:spPr/>
      <dgm:t>
        <a:bodyPr/>
        <a:lstStyle/>
        <a:p>
          <a:endParaRPr lang="en-US"/>
        </a:p>
      </dgm:t>
    </dgm:pt>
    <dgm:pt modelId="{F0CCABDC-DE9F-C040-BB6E-458308BB1BE1}" type="sibTrans" cxnId="{C3C96933-12BC-1145-9170-488840D9D725}">
      <dgm:prSet/>
      <dgm:spPr/>
      <dgm:t>
        <a:bodyPr/>
        <a:lstStyle/>
        <a:p>
          <a:endParaRPr lang="en-US"/>
        </a:p>
      </dgm:t>
    </dgm:pt>
    <dgm:pt modelId="{1D18D2F4-73ED-C74F-B13C-8CCBA256872D}">
      <dgm:prSet/>
      <dgm:spPr/>
      <dgm:t>
        <a:bodyPr/>
        <a:lstStyle/>
        <a:p>
          <a:pPr>
            <a:buFont typeface="Arial" panose="020B0604020202020204" pitchFamily="34" charset="0"/>
            <a:buChar char="•"/>
          </a:pPr>
          <a:r>
            <a:rPr lang="en-US" b="0" i="0" u="none"/>
            <a:t>80% training</a:t>
          </a:r>
          <a:r>
            <a:rPr lang="en-US" b="0" i="0"/>
            <a:t>​</a:t>
          </a:r>
        </a:p>
      </dgm:t>
    </dgm:pt>
    <dgm:pt modelId="{C9BCEAA0-2970-1049-AB1A-3C5080D96AD2}" type="parTrans" cxnId="{F7280375-D041-9343-AE8E-D3580AFFEF1B}">
      <dgm:prSet/>
      <dgm:spPr/>
      <dgm:t>
        <a:bodyPr/>
        <a:lstStyle/>
        <a:p>
          <a:endParaRPr lang="en-US"/>
        </a:p>
      </dgm:t>
    </dgm:pt>
    <dgm:pt modelId="{CC738326-BA0E-6641-B9C9-B45C046E9776}" type="sibTrans" cxnId="{F7280375-D041-9343-AE8E-D3580AFFEF1B}">
      <dgm:prSet/>
      <dgm:spPr/>
      <dgm:t>
        <a:bodyPr/>
        <a:lstStyle/>
        <a:p>
          <a:endParaRPr lang="en-US"/>
        </a:p>
      </dgm:t>
    </dgm:pt>
    <dgm:pt modelId="{EADD39A4-D249-0B4D-B8E0-DC4B29142D79}">
      <dgm:prSet/>
      <dgm:spPr/>
      <dgm:t>
        <a:bodyPr/>
        <a:lstStyle/>
        <a:p>
          <a:pPr>
            <a:buFont typeface="Arial" panose="020B0604020202020204" pitchFamily="34" charset="0"/>
            <a:buChar char="•"/>
          </a:pPr>
          <a:r>
            <a:rPr lang="en-US" b="0" i="0" u="none"/>
            <a:t>20% testing</a:t>
          </a:r>
          <a:r>
            <a:rPr lang="en-US" b="0" i="0"/>
            <a:t>​</a:t>
          </a:r>
        </a:p>
      </dgm:t>
    </dgm:pt>
    <dgm:pt modelId="{F69933B3-56E4-8D4B-9D81-59EBB3F7E02F}" type="parTrans" cxnId="{E528E09B-E2E1-824E-801E-84FA99E265D2}">
      <dgm:prSet/>
      <dgm:spPr/>
      <dgm:t>
        <a:bodyPr/>
        <a:lstStyle/>
        <a:p>
          <a:endParaRPr lang="en-US"/>
        </a:p>
      </dgm:t>
    </dgm:pt>
    <dgm:pt modelId="{21FF33DB-87C1-E944-A254-E96339A5A848}" type="sibTrans" cxnId="{E528E09B-E2E1-824E-801E-84FA99E265D2}">
      <dgm:prSet/>
      <dgm:spPr/>
      <dgm:t>
        <a:bodyPr/>
        <a:lstStyle/>
        <a:p>
          <a:endParaRPr lang="en-US"/>
        </a:p>
      </dgm:t>
    </dgm:pt>
    <dgm:pt modelId="{4F3397BE-86F3-8B4D-8AEE-3899242F1A19}">
      <dgm:prSet/>
      <dgm:spPr>
        <a:solidFill>
          <a:srgbClr val="0F445D"/>
        </a:solidFill>
      </dgm:spPr>
      <dgm:t>
        <a:bodyPr/>
        <a:lstStyle/>
        <a:p>
          <a:pPr rtl="0"/>
          <a:r>
            <a:rPr lang="en-US"/>
            <a:t>Data Cleaning</a:t>
          </a:r>
        </a:p>
      </dgm:t>
    </dgm:pt>
    <dgm:pt modelId="{FBA47900-C1FA-B149-82AF-74ECFBE5198E}" type="parTrans" cxnId="{E4FF54CC-D426-F748-A006-62EB6B2365F1}">
      <dgm:prSet/>
      <dgm:spPr/>
      <dgm:t>
        <a:bodyPr/>
        <a:lstStyle/>
        <a:p>
          <a:endParaRPr lang="en-US"/>
        </a:p>
      </dgm:t>
    </dgm:pt>
    <dgm:pt modelId="{971A34E8-A4FC-084D-8807-6A1BF92ED930}" type="sibTrans" cxnId="{E4FF54CC-D426-F748-A006-62EB6B2365F1}">
      <dgm:prSet/>
      <dgm:spPr/>
      <dgm:t>
        <a:bodyPr/>
        <a:lstStyle/>
        <a:p>
          <a:endParaRPr lang="en-US"/>
        </a:p>
      </dgm:t>
    </dgm:pt>
    <dgm:pt modelId="{1EA7C413-D7CD-8B4B-ABBB-DE70BDA7F884}">
      <dgm:prSet/>
      <dgm:spPr/>
      <dgm:t>
        <a:bodyPr/>
        <a:lstStyle/>
        <a:p>
          <a:pPr>
            <a:buFont typeface="Arial" panose="020B0604020202020204" pitchFamily="34" charset="0"/>
            <a:buChar char="•"/>
          </a:pPr>
          <a:r>
            <a:rPr lang="en-US" b="0" i="0" u="none"/>
            <a:t>Imputed missing values via average</a:t>
          </a:r>
          <a:endParaRPr lang="en-US"/>
        </a:p>
      </dgm:t>
    </dgm:pt>
    <dgm:pt modelId="{CFDE940C-2751-F048-A469-9CDEF5574618}" type="parTrans" cxnId="{E61D13CA-2302-8E44-A828-C69581770EA6}">
      <dgm:prSet/>
      <dgm:spPr/>
      <dgm:t>
        <a:bodyPr/>
        <a:lstStyle/>
        <a:p>
          <a:endParaRPr lang="en-US"/>
        </a:p>
      </dgm:t>
    </dgm:pt>
    <dgm:pt modelId="{5A94022E-4262-3A41-8310-EF061E4789B5}" type="sibTrans" cxnId="{E61D13CA-2302-8E44-A828-C69581770EA6}">
      <dgm:prSet/>
      <dgm:spPr/>
      <dgm:t>
        <a:bodyPr/>
        <a:lstStyle/>
        <a:p>
          <a:endParaRPr lang="en-US"/>
        </a:p>
      </dgm:t>
    </dgm:pt>
    <dgm:pt modelId="{06AA13DF-ACEC-0547-B8AD-92950D7BC1A4}">
      <dgm:prSet/>
      <dgm:spPr/>
      <dgm:t>
        <a:bodyPr/>
        <a:lstStyle/>
        <a:p>
          <a:pPr rtl="0">
            <a:buFont typeface="Arial" panose="020B0604020202020204" pitchFamily="34" charset="0"/>
            <a:buChar char="•"/>
          </a:pPr>
          <a:r>
            <a:rPr lang="en-US" b="0" i="0" u="none"/>
            <a:t>Removed outliers</a:t>
          </a:r>
          <a:r>
            <a:rPr lang="en-US" b="0" i="0"/>
            <a:t>​</a:t>
          </a:r>
        </a:p>
      </dgm:t>
    </dgm:pt>
    <dgm:pt modelId="{37FD46B9-5CF2-754B-839D-17915F7089B1}" type="parTrans" cxnId="{C3FB0427-22E6-404E-8225-84FED401C011}">
      <dgm:prSet/>
      <dgm:spPr/>
      <dgm:t>
        <a:bodyPr/>
        <a:lstStyle/>
        <a:p>
          <a:endParaRPr lang="en-US"/>
        </a:p>
      </dgm:t>
    </dgm:pt>
    <dgm:pt modelId="{ED7B4CED-CB59-BF4E-9655-E918DAF64073}" type="sibTrans" cxnId="{C3FB0427-22E6-404E-8225-84FED401C011}">
      <dgm:prSet/>
      <dgm:spPr/>
      <dgm:t>
        <a:bodyPr/>
        <a:lstStyle/>
        <a:p>
          <a:endParaRPr lang="en-US"/>
        </a:p>
      </dgm:t>
    </dgm:pt>
    <dgm:pt modelId="{403E06BD-23E8-884F-924D-8B2E8A639794}" type="pres">
      <dgm:prSet presAssocID="{58316556-4952-BF46-A5E8-3A9FC528CF66}" presName="linearFlow" presStyleCnt="0">
        <dgm:presLayoutVars>
          <dgm:dir/>
          <dgm:animLvl val="lvl"/>
          <dgm:resizeHandles val="exact"/>
        </dgm:presLayoutVars>
      </dgm:prSet>
      <dgm:spPr/>
    </dgm:pt>
    <dgm:pt modelId="{78BAD524-E92D-134E-9854-FA9F32ECEE95}" type="pres">
      <dgm:prSet presAssocID="{31819C60-CD76-5347-9ACD-E577BA364AEF}" presName="composite" presStyleCnt="0"/>
      <dgm:spPr/>
    </dgm:pt>
    <dgm:pt modelId="{9DB757A9-3A39-7044-A472-4EC4594F5D99}" type="pres">
      <dgm:prSet presAssocID="{31819C60-CD76-5347-9ACD-E577BA364AEF}" presName="parentText" presStyleLbl="alignNode1" presStyleIdx="0" presStyleCnt="3">
        <dgm:presLayoutVars>
          <dgm:chMax val="1"/>
          <dgm:bulletEnabled val="1"/>
        </dgm:presLayoutVars>
      </dgm:prSet>
      <dgm:spPr/>
    </dgm:pt>
    <dgm:pt modelId="{6D763BC1-E05D-FC4F-AEA3-59F4F5787EFA}" type="pres">
      <dgm:prSet presAssocID="{31819C60-CD76-5347-9ACD-E577BA364AEF}" presName="descendantText" presStyleLbl="alignAcc1" presStyleIdx="0" presStyleCnt="3" custLinFactNeighborX="0" custLinFactNeighborY="-10197">
        <dgm:presLayoutVars>
          <dgm:bulletEnabled val="1"/>
        </dgm:presLayoutVars>
      </dgm:prSet>
      <dgm:spPr/>
    </dgm:pt>
    <dgm:pt modelId="{DE36F32A-DD36-FA40-A2F6-84EF89DEE153}" type="pres">
      <dgm:prSet presAssocID="{7D7E3F1C-90DC-414B-914D-6BEA612F5F63}" presName="sp" presStyleCnt="0"/>
      <dgm:spPr/>
    </dgm:pt>
    <dgm:pt modelId="{AF8357C4-C466-E343-8321-AA3C0F17AD12}" type="pres">
      <dgm:prSet presAssocID="{4F3397BE-86F3-8B4D-8AEE-3899242F1A19}" presName="composite" presStyleCnt="0"/>
      <dgm:spPr/>
    </dgm:pt>
    <dgm:pt modelId="{726FD884-45EA-9245-9F31-77D2ED7D31E0}" type="pres">
      <dgm:prSet presAssocID="{4F3397BE-86F3-8B4D-8AEE-3899242F1A19}" presName="parentText" presStyleLbl="alignNode1" presStyleIdx="1" presStyleCnt="3">
        <dgm:presLayoutVars>
          <dgm:chMax val="1"/>
          <dgm:bulletEnabled val="1"/>
        </dgm:presLayoutVars>
      </dgm:prSet>
      <dgm:spPr/>
    </dgm:pt>
    <dgm:pt modelId="{CED4AFD6-F56A-0943-A9B1-DDDD8E9E2822}" type="pres">
      <dgm:prSet presAssocID="{4F3397BE-86F3-8B4D-8AEE-3899242F1A19}" presName="descendantText" presStyleLbl="alignAcc1" presStyleIdx="1" presStyleCnt="3">
        <dgm:presLayoutVars>
          <dgm:bulletEnabled val="1"/>
        </dgm:presLayoutVars>
      </dgm:prSet>
      <dgm:spPr/>
    </dgm:pt>
    <dgm:pt modelId="{E584AC95-5F85-F547-9A1F-C4AC9058A288}" type="pres">
      <dgm:prSet presAssocID="{971A34E8-A4FC-084D-8807-6A1BF92ED930}" presName="sp" presStyleCnt="0"/>
      <dgm:spPr/>
    </dgm:pt>
    <dgm:pt modelId="{B8E55FCC-5192-A848-8B68-8E10B69160E8}" type="pres">
      <dgm:prSet presAssocID="{B1C3B253-04CC-4744-A3CD-A0C6FE3CF246}" presName="composite" presStyleCnt="0"/>
      <dgm:spPr/>
    </dgm:pt>
    <dgm:pt modelId="{C52F8B3F-42CE-1443-BD72-4A9E59CEA148}" type="pres">
      <dgm:prSet presAssocID="{B1C3B253-04CC-4744-A3CD-A0C6FE3CF246}" presName="parentText" presStyleLbl="alignNode1" presStyleIdx="2" presStyleCnt="3">
        <dgm:presLayoutVars>
          <dgm:chMax val="1"/>
          <dgm:bulletEnabled val="1"/>
        </dgm:presLayoutVars>
      </dgm:prSet>
      <dgm:spPr/>
    </dgm:pt>
    <dgm:pt modelId="{AB693D03-9F77-0F41-9509-B69335CB004B}" type="pres">
      <dgm:prSet presAssocID="{B1C3B253-04CC-4744-A3CD-A0C6FE3CF246}" presName="descendantText" presStyleLbl="alignAcc1" presStyleIdx="2" presStyleCnt="3">
        <dgm:presLayoutVars>
          <dgm:bulletEnabled val="1"/>
        </dgm:presLayoutVars>
      </dgm:prSet>
      <dgm:spPr/>
    </dgm:pt>
  </dgm:ptLst>
  <dgm:cxnLst>
    <dgm:cxn modelId="{83750A01-0BFF-B248-8812-898FA83AFAEE}" type="presOf" srcId="{1EA7C413-D7CD-8B4B-ABBB-DE70BDA7F884}" destId="{CED4AFD6-F56A-0943-A9B1-DDDD8E9E2822}" srcOrd="0" destOrd="0" presId="urn:microsoft.com/office/officeart/2005/8/layout/chevron2"/>
    <dgm:cxn modelId="{27A9E30D-86D6-1F43-82A5-F7A3239183C3}" type="presOf" srcId="{EADD39A4-D249-0B4D-B8E0-DC4B29142D79}" destId="{AB693D03-9F77-0F41-9509-B69335CB004B}" srcOrd="0" destOrd="1" presId="urn:microsoft.com/office/officeart/2005/8/layout/chevron2"/>
    <dgm:cxn modelId="{B7FAE50E-E80A-894B-A69D-9E71EEF2B0C1}" type="presOf" srcId="{31819C60-CD76-5347-9ACD-E577BA364AEF}" destId="{9DB757A9-3A39-7044-A472-4EC4594F5D99}" srcOrd="0" destOrd="0" presId="urn:microsoft.com/office/officeart/2005/8/layout/chevron2"/>
    <dgm:cxn modelId="{DBEBDD11-822A-B04E-8564-25359102F295}" srcId="{58316556-4952-BF46-A5E8-3A9FC528CF66}" destId="{31819C60-CD76-5347-9ACD-E577BA364AEF}" srcOrd="0" destOrd="0" parTransId="{8F7BEAF5-DA90-264A-A6BC-B5C963E2FE9D}" sibTransId="{7D7E3F1C-90DC-414B-914D-6BEA612F5F63}"/>
    <dgm:cxn modelId="{BCC3461C-F299-E54D-9C56-F1E957637A03}" srcId="{31819C60-CD76-5347-9ACD-E577BA364AEF}" destId="{989F4D59-702A-B744-BC9F-8B7D91B7CE5A}" srcOrd="0" destOrd="0" parTransId="{0935EDBA-4B7F-184D-9CA7-BD0E734B90FE}" sibTransId="{6F4A6135-710A-0142-8FD7-5596DFA014EA}"/>
    <dgm:cxn modelId="{C3FB0427-22E6-404E-8225-84FED401C011}" srcId="{4F3397BE-86F3-8B4D-8AEE-3899242F1A19}" destId="{06AA13DF-ACEC-0547-B8AD-92950D7BC1A4}" srcOrd="1" destOrd="0" parTransId="{37FD46B9-5CF2-754B-839D-17915F7089B1}" sibTransId="{ED7B4CED-CB59-BF4E-9655-E918DAF64073}"/>
    <dgm:cxn modelId="{C3C96933-12BC-1145-9170-488840D9D725}" srcId="{58316556-4952-BF46-A5E8-3A9FC528CF66}" destId="{B1C3B253-04CC-4744-A3CD-A0C6FE3CF246}" srcOrd="2" destOrd="0" parTransId="{489A89E3-A840-6648-A212-0FA8D3FF6B18}" sibTransId="{F0CCABDC-DE9F-C040-BB6E-458308BB1BE1}"/>
    <dgm:cxn modelId="{B0171337-D190-AE41-8299-42737FDBA357}" type="presOf" srcId="{B1C3B253-04CC-4744-A3CD-A0C6FE3CF246}" destId="{C52F8B3F-42CE-1443-BD72-4A9E59CEA148}" srcOrd="0" destOrd="0" presId="urn:microsoft.com/office/officeart/2005/8/layout/chevron2"/>
    <dgm:cxn modelId="{4DD91F3A-6B93-0C4E-8558-C769FA2D1D11}" type="presOf" srcId="{06AA13DF-ACEC-0547-B8AD-92950D7BC1A4}" destId="{CED4AFD6-F56A-0943-A9B1-DDDD8E9E2822}" srcOrd="0" destOrd="1" presId="urn:microsoft.com/office/officeart/2005/8/layout/chevron2"/>
    <dgm:cxn modelId="{3AC73B5D-A60E-8143-B985-31D07A8EC6BD}" type="presOf" srcId="{4F3397BE-86F3-8B4D-8AEE-3899242F1A19}" destId="{726FD884-45EA-9245-9F31-77D2ED7D31E0}" srcOrd="0" destOrd="0" presId="urn:microsoft.com/office/officeart/2005/8/layout/chevron2"/>
    <dgm:cxn modelId="{E8649867-FF7A-9747-893F-F046E2FBCEBA}" type="presOf" srcId="{1D18D2F4-73ED-C74F-B13C-8CCBA256872D}" destId="{AB693D03-9F77-0F41-9509-B69335CB004B}" srcOrd="0" destOrd="0" presId="urn:microsoft.com/office/officeart/2005/8/layout/chevron2"/>
    <dgm:cxn modelId="{516BAE6D-EDCA-7648-ADBE-A5249C1B2568}" type="presOf" srcId="{989F4D59-702A-B744-BC9F-8B7D91B7CE5A}" destId="{6D763BC1-E05D-FC4F-AEA3-59F4F5787EFA}" srcOrd="0" destOrd="0" presId="urn:microsoft.com/office/officeart/2005/8/layout/chevron2"/>
    <dgm:cxn modelId="{F7280375-D041-9343-AE8E-D3580AFFEF1B}" srcId="{B1C3B253-04CC-4744-A3CD-A0C6FE3CF246}" destId="{1D18D2F4-73ED-C74F-B13C-8CCBA256872D}" srcOrd="0" destOrd="0" parTransId="{C9BCEAA0-2970-1049-AB1A-3C5080D96AD2}" sibTransId="{CC738326-BA0E-6641-B9C9-B45C046E9776}"/>
    <dgm:cxn modelId="{8BAC6775-4B7A-0345-A0DB-5A114B4C03DF}" type="presOf" srcId="{58316556-4952-BF46-A5E8-3A9FC528CF66}" destId="{403E06BD-23E8-884F-924D-8B2E8A639794}" srcOrd="0" destOrd="0" presId="urn:microsoft.com/office/officeart/2005/8/layout/chevron2"/>
    <dgm:cxn modelId="{E528E09B-E2E1-824E-801E-84FA99E265D2}" srcId="{B1C3B253-04CC-4744-A3CD-A0C6FE3CF246}" destId="{EADD39A4-D249-0B4D-B8E0-DC4B29142D79}" srcOrd="1" destOrd="0" parTransId="{F69933B3-56E4-8D4B-9D81-59EBB3F7E02F}" sibTransId="{21FF33DB-87C1-E944-A254-E96339A5A848}"/>
    <dgm:cxn modelId="{E61D13CA-2302-8E44-A828-C69581770EA6}" srcId="{4F3397BE-86F3-8B4D-8AEE-3899242F1A19}" destId="{1EA7C413-D7CD-8B4B-ABBB-DE70BDA7F884}" srcOrd="0" destOrd="0" parTransId="{CFDE940C-2751-F048-A469-9CDEF5574618}" sibTransId="{5A94022E-4262-3A41-8310-EF061E4789B5}"/>
    <dgm:cxn modelId="{E4FF54CC-D426-F748-A006-62EB6B2365F1}" srcId="{58316556-4952-BF46-A5E8-3A9FC528CF66}" destId="{4F3397BE-86F3-8B4D-8AEE-3899242F1A19}" srcOrd="1" destOrd="0" parTransId="{FBA47900-C1FA-B149-82AF-74ECFBE5198E}" sibTransId="{971A34E8-A4FC-084D-8807-6A1BF92ED930}"/>
    <dgm:cxn modelId="{08FB80EC-46A4-3A42-AC76-83391516A323}" type="presParOf" srcId="{403E06BD-23E8-884F-924D-8B2E8A639794}" destId="{78BAD524-E92D-134E-9854-FA9F32ECEE95}" srcOrd="0" destOrd="0" presId="urn:microsoft.com/office/officeart/2005/8/layout/chevron2"/>
    <dgm:cxn modelId="{55E9C163-356D-CE4A-9BC2-9DE8E366F23D}" type="presParOf" srcId="{78BAD524-E92D-134E-9854-FA9F32ECEE95}" destId="{9DB757A9-3A39-7044-A472-4EC4594F5D99}" srcOrd="0" destOrd="0" presId="urn:microsoft.com/office/officeart/2005/8/layout/chevron2"/>
    <dgm:cxn modelId="{29C9DF17-871C-194C-B6A3-A062F9A56F51}" type="presParOf" srcId="{78BAD524-E92D-134E-9854-FA9F32ECEE95}" destId="{6D763BC1-E05D-FC4F-AEA3-59F4F5787EFA}" srcOrd="1" destOrd="0" presId="urn:microsoft.com/office/officeart/2005/8/layout/chevron2"/>
    <dgm:cxn modelId="{C5BFB142-7EDF-624A-92AA-FFD136780B0F}" type="presParOf" srcId="{403E06BD-23E8-884F-924D-8B2E8A639794}" destId="{DE36F32A-DD36-FA40-A2F6-84EF89DEE153}" srcOrd="1" destOrd="0" presId="urn:microsoft.com/office/officeart/2005/8/layout/chevron2"/>
    <dgm:cxn modelId="{14CA302C-D0AE-9141-B556-9F95BD0E63C0}" type="presParOf" srcId="{403E06BD-23E8-884F-924D-8B2E8A639794}" destId="{AF8357C4-C466-E343-8321-AA3C0F17AD12}" srcOrd="2" destOrd="0" presId="urn:microsoft.com/office/officeart/2005/8/layout/chevron2"/>
    <dgm:cxn modelId="{F7AA7568-EE05-C449-8057-B76CE594C8BE}" type="presParOf" srcId="{AF8357C4-C466-E343-8321-AA3C0F17AD12}" destId="{726FD884-45EA-9245-9F31-77D2ED7D31E0}" srcOrd="0" destOrd="0" presId="urn:microsoft.com/office/officeart/2005/8/layout/chevron2"/>
    <dgm:cxn modelId="{6D0EE290-C270-F948-9E41-FE9ED9A4E15F}" type="presParOf" srcId="{AF8357C4-C466-E343-8321-AA3C0F17AD12}" destId="{CED4AFD6-F56A-0943-A9B1-DDDD8E9E2822}" srcOrd="1" destOrd="0" presId="urn:microsoft.com/office/officeart/2005/8/layout/chevron2"/>
    <dgm:cxn modelId="{28B8F1E7-AAAD-D54B-AF51-0D475896FE5B}" type="presParOf" srcId="{403E06BD-23E8-884F-924D-8B2E8A639794}" destId="{E584AC95-5F85-F547-9A1F-C4AC9058A288}" srcOrd="3" destOrd="0" presId="urn:microsoft.com/office/officeart/2005/8/layout/chevron2"/>
    <dgm:cxn modelId="{4B7BB036-19DC-5748-8DFA-F81A02F2FF7D}" type="presParOf" srcId="{403E06BD-23E8-884F-924D-8B2E8A639794}" destId="{B8E55FCC-5192-A848-8B68-8E10B69160E8}" srcOrd="4" destOrd="0" presId="urn:microsoft.com/office/officeart/2005/8/layout/chevron2"/>
    <dgm:cxn modelId="{5439C423-FF1F-6E4C-A833-B249C0B08B6F}" type="presParOf" srcId="{B8E55FCC-5192-A848-8B68-8E10B69160E8}" destId="{C52F8B3F-42CE-1443-BD72-4A9E59CEA148}" srcOrd="0" destOrd="0" presId="urn:microsoft.com/office/officeart/2005/8/layout/chevron2"/>
    <dgm:cxn modelId="{4EEEF89A-559E-C144-A9FB-E98FB4AB118F}" type="presParOf" srcId="{B8E55FCC-5192-A848-8B68-8E10B69160E8}" destId="{AB693D03-9F77-0F41-9509-B69335CB004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F9AFE3-2752-8C4F-9DF5-ECF4333285E7}">
      <dsp:nvSpPr>
        <dsp:cNvPr id="0" name=""/>
        <dsp:cNvSpPr/>
      </dsp:nvSpPr>
      <dsp:spPr>
        <a:xfrm>
          <a:off x="0" y="649"/>
          <a:ext cx="7597775"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C41EEA3-8F0F-974A-A69F-8D3526A08C8C}">
      <dsp:nvSpPr>
        <dsp:cNvPr id="0" name=""/>
        <dsp:cNvSpPr/>
      </dsp:nvSpPr>
      <dsp:spPr>
        <a:xfrm>
          <a:off x="0" y="649"/>
          <a:ext cx="7597775" cy="759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Background</a:t>
          </a:r>
        </a:p>
      </dsp:txBody>
      <dsp:txXfrm>
        <a:off x="0" y="649"/>
        <a:ext cx="7597775" cy="759505"/>
      </dsp:txXfrm>
    </dsp:sp>
    <dsp:sp modelId="{00609540-A559-D048-9964-94F15401DE35}">
      <dsp:nvSpPr>
        <dsp:cNvPr id="0" name=""/>
        <dsp:cNvSpPr/>
      </dsp:nvSpPr>
      <dsp:spPr>
        <a:xfrm>
          <a:off x="0" y="760154"/>
          <a:ext cx="7597775" cy="0"/>
        </a:xfrm>
        <a:prstGeom prst="line">
          <a:avLst/>
        </a:prstGeom>
        <a:gradFill rotWithShape="0">
          <a:gsLst>
            <a:gs pos="0">
              <a:schemeClr val="accent2">
                <a:hueOff val="1073936"/>
                <a:satOff val="-3082"/>
                <a:lumOff val="-4935"/>
                <a:alphaOff val="0"/>
                <a:satMod val="103000"/>
                <a:lumMod val="102000"/>
                <a:tint val="94000"/>
              </a:schemeClr>
            </a:gs>
            <a:gs pos="50000">
              <a:schemeClr val="accent2">
                <a:hueOff val="1073936"/>
                <a:satOff val="-3082"/>
                <a:lumOff val="-4935"/>
                <a:alphaOff val="0"/>
                <a:satMod val="110000"/>
                <a:lumMod val="100000"/>
                <a:shade val="100000"/>
              </a:schemeClr>
            </a:gs>
            <a:gs pos="100000">
              <a:schemeClr val="accent2">
                <a:hueOff val="1073936"/>
                <a:satOff val="-3082"/>
                <a:lumOff val="-4935"/>
                <a:alphaOff val="0"/>
                <a:lumMod val="99000"/>
                <a:satMod val="120000"/>
                <a:shade val="78000"/>
              </a:schemeClr>
            </a:gs>
          </a:gsLst>
          <a:lin ang="5400000" scaled="0"/>
        </a:gradFill>
        <a:ln w="12700" cap="flat" cmpd="sng" algn="ctr">
          <a:solidFill>
            <a:schemeClr val="accent2">
              <a:hueOff val="1073936"/>
              <a:satOff val="-3082"/>
              <a:lumOff val="-493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A761C43-345E-9B4B-A118-879DD8F7DDC3}">
      <dsp:nvSpPr>
        <dsp:cNvPr id="0" name=""/>
        <dsp:cNvSpPr/>
      </dsp:nvSpPr>
      <dsp:spPr>
        <a:xfrm>
          <a:off x="0" y="760154"/>
          <a:ext cx="7597775" cy="759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Dataset Description</a:t>
          </a:r>
        </a:p>
      </dsp:txBody>
      <dsp:txXfrm>
        <a:off x="0" y="760154"/>
        <a:ext cx="7597775" cy="759505"/>
      </dsp:txXfrm>
    </dsp:sp>
    <dsp:sp modelId="{41E350D4-DD71-744E-9417-8084BAE19CA9}">
      <dsp:nvSpPr>
        <dsp:cNvPr id="0" name=""/>
        <dsp:cNvSpPr/>
      </dsp:nvSpPr>
      <dsp:spPr>
        <a:xfrm>
          <a:off x="0" y="1519659"/>
          <a:ext cx="7597775" cy="0"/>
        </a:xfrm>
        <a:prstGeom prst="line">
          <a:avLst/>
        </a:prstGeom>
        <a:gradFill rotWithShape="0">
          <a:gsLst>
            <a:gs pos="0">
              <a:schemeClr val="accent2">
                <a:hueOff val="2147871"/>
                <a:satOff val="-6164"/>
                <a:lumOff val="-9870"/>
                <a:alphaOff val="0"/>
                <a:satMod val="103000"/>
                <a:lumMod val="102000"/>
                <a:tint val="94000"/>
              </a:schemeClr>
            </a:gs>
            <a:gs pos="50000">
              <a:schemeClr val="accent2">
                <a:hueOff val="2147871"/>
                <a:satOff val="-6164"/>
                <a:lumOff val="-9870"/>
                <a:alphaOff val="0"/>
                <a:satMod val="110000"/>
                <a:lumMod val="100000"/>
                <a:shade val="100000"/>
              </a:schemeClr>
            </a:gs>
            <a:gs pos="100000">
              <a:schemeClr val="accent2">
                <a:hueOff val="2147871"/>
                <a:satOff val="-6164"/>
                <a:lumOff val="-9870"/>
                <a:alphaOff val="0"/>
                <a:lumMod val="99000"/>
                <a:satMod val="120000"/>
                <a:shade val="78000"/>
              </a:schemeClr>
            </a:gs>
          </a:gsLst>
          <a:lin ang="5400000" scaled="0"/>
        </a:gradFill>
        <a:ln w="12700" cap="flat" cmpd="sng" algn="ctr">
          <a:solidFill>
            <a:schemeClr val="accent2">
              <a:hueOff val="2147871"/>
              <a:satOff val="-6164"/>
              <a:lumOff val="-987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21E0ED3-6BFA-094B-A0DC-0B999C3FFD63}">
      <dsp:nvSpPr>
        <dsp:cNvPr id="0" name=""/>
        <dsp:cNvSpPr/>
      </dsp:nvSpPr>
      <dsp:spPr>
        <a:xfrm>
          <a:off x="0" y="1519659"/>
          <a:ext cx="7597775" cy="759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Exploratory Data Analysis</a:t>
          </a:r>
        </a:p>
      </dsp:txBody>
      <dsp:txXfrm>
        <a:off x="0" y="1519659"/>
        <a:ext cx="7597775" cy="759505"/>
      </dsp:txXfrm>
    </dsp:sp>
    <dsp:sp modelId="{9779A0A8-A50F-2F43-B567-BD0F3948CC87}">
      <dsp:nvSpPr>
        <dsp:cNvPr id="0" name=""/>
        <dsp:cNvSpPr/>
      </dsp:nvSpPr>
      <dsp:spPr>
        <a:xfrm>
          <a:off x="0" y="2279165"/>
          <a:ext cx="7597775" cy="0"/>
        </a:xfrm>
        <a:prstGeom prst="line">
          <a:avLst/>
        </a:prstGeom>
        <a:gradFill rotWithShape="0">
          <a:gsLst>
            <a:gs pos="0">
              <a:schemeClr val="accent2">
                <a:hueOff val="3221807"/>
                <a:satOff val="-9246"/>
                <a:lumOff val="-14805"/>
                <a:alphaOff val="0"/>
                <a:satMod val="103000"/>
                <a:lumMod val="102000"/>
                <a:tint val="94000"/>
              </a:schemeClr>
            </a:gs>
            <a:gs pos="50000">
              <a:schemeClr val="accent2">
                <a:hueOff val="3221807"/>
                <a:satOff val="-9246"/>
                <a:lumOff val="-14805"/>
                <a:alphaOff val="0"/>
                <a:satMod val="110000"/>
                <a:lumMod val="100000"/>
                <a:shade val="100000"/>
              </a:schemeClr>
            </a:gs>
            <a:gs pos="100000">
              <a:schemeClr val="accent2">
                <a:hueOff val="3221807"/>
                <a:satOff val="-9246"/>
                <a:lumOff val="-14805"/>
                <a:alphaOff val="0"/>
                <a:lumMod val="99000"/>
                <a:satMod val="120000"/>
                <a:shade val="78000"/>
              </a:schemeClr>
            </a:gs>
          </a:gsLst>
          <a:lin ang="5400000" scaled="0"/>
        </a:gradFill>
        <a:ln w="12700" cap="flat" cmpd="sng" algn="ctr">
          <a:solidFill>
            <a:schemeClr val="accent2">
              <a:hueOff val="3221807"/>
              <a:satOff val="-9246"/>
              <a:lumOff val="-1480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DFAEC83-F2C6-5740-A6E5-B0C1B1A3D639}">
      <dsp:nvSpPr>
        <dsp:cNvPr id="0" name=""/>
        <dsp:cNvSpPr/>
      </dsp:nvSpPr>
      <dsp:spPr>
        <a:xfrm>
          <a:off x="0" y="2279165"/>
          <a:ext cx="7597775" cy="759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Models</a:t>
          </a:r>
        </a:p>
      </dsp:txBody>
      <dsp:txXfrm>
        <a:off x="0" y="2279165"/>
        <a:ext cx="7597775" cy="759505"/>
      </dsp:txXfrm>
    </dsp:sp>
    <dsp:sp modelId="{EF1DDC8C-206D-B249-A8C9-5AAF3C8E5E85}">
      <dsp:nvSpPr>
        <dsp:cNvPr id="0" name=""/>
        <dsp:cNvSpPr/>
      </dsp:nvSpPr>
      <dsp:spPr>
        <a:xfrm>
          <a:off x="0" y="3038670"/>
          <a:ext cx="7597775" cy="0"/>
        </a:xfrm>
        <a:prstGeom prst="line">
          <a:avLst/>
        </a:prstGeom>
        <a:gradFill rotWithShape="0">
          <a:gsLst>
            <a:gs pos="0">
              <a:schemeClr val="accent2">
                <a:hueOff val="4295743"/>
                <a:satOff val="-12329"/>
                <a:lumOff val="-19739"/>
                <a:alphaOff val="0"/>
                <a:satMod val="103000"/>
                <a:lumMod val="102000"/>
                <a:tint val="94000"/>
              </a:schemeClr>
            </a:gs>
            <a:gs pos="50000">
              <a:schemeClr val="accent2">
                <a:hueOff val="4295743"/>
                <a:satOff val="-12329"/>
                <a:lumOff val="-19739"/>
                <a:alphaOff val="0"/>
                <a:satMod val="110000"/>
                <a:lumMod val="100000"/>
                <a:shade val="100000"/>
              </a:schemeClr>
            </a:gs>
            <a:gs pos="100000">
              <a:schemeClr val="accent2">
                <a:hueOff val="4295743"/>
                <a:satOff val="-12329"/>
                <a:lumOff val="-19739"/>
                <a:alphaOff val="0"/>
                <a:lumMod val="99000"/>
                <a:satMod val="120000"/>
                <a:shade val="78000"/>
              </a:schemeClr>
            </a:gs>
          </a:gsLst>
          <a:lin ang="5400000" scaled="0"/>
        </a:gradFill>
        <a:ln w="12700" cap="flat" cmpd="sng" algn="ctr">
          <a:solidFill>
            <a:schemeClr val="accent2">
              <a:hueOff val="4295743"/>
              <a:satOff val="-12329"/>
              <a:lumOff val="-1973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6B2978D-ECE3-9140-A237-9C141EADCEC4}">
      <dsp:nvSpPr>
        <dsp:cNvPr id="0" name=""/>
        <dsp:cNvSpPr/>
      </dsp:nvSpPr>
      <dsp:spPr>
        <a:xfrm>
          <a:off x="0" y="3038670"/>
          <a:ext cx="7597775" cy="759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Simulation</a:t>
          </a:r>
        </a:p>
      </dsp:txBody>
      <dsp:txXfrm>
        <a:off x="0" y="3038670"/>
        <a:ext cx="7597775" cy="759505"/>
      </dsp:txXfrm>
    </dsp:sp>
    <dsp:sp modelId="{71ADB860-F506-0249-975C-D29455DB3FDB}">
      <dsp:nvSpPr>
        <dsp:cNvPr id="0" name=""/>
        <dsp:cNvSpPr/>
      </dsp:nvSpPr>
      <dsp:spPr>
        <a:xfrm>
          <a:off x="0" y="3798176"/>
          <a:ext cx="7597775" cy="0"/>
        </a:xfrm>
        <a:prstGeom prst="line">
          <a:avLst/>
        </a:prstGeom>
        <a:gradFill rotWithShape="0">
          <a:gsLst>
            <a:gs pos="0">
              <a:schemeClr val="accent2">
                <a:hueOff val="5369678"/>
                <a:satOff val="-15411"/>
                <a:lumOff val="-24674"/>
                <a:alphaOff val="0"/>
                <a:satMod val="103000"/>
                <a:lumMod val="102000"/>
                <a:tint val="94000"/>
              </a:schemeClr>
            </a:gs>
            <a:gs pos="50000">
              <a:schemeClr val="accent2">
                <a:hueOff val="5369678"/>
                <a:satOff val="-15411"/>
                <a:lumOff val="-24674"/>
                <a:alphaOff val="0"/>
                <a:satMod val="110000"/>
                <a:lumMod val="100000"/>
                <a:shade val="100000"/>
              </a:schemeClr>
            </a:gs>
            <a:gs pos="100000">
              <a:schemeClr val="accent2">
                <a:hueOff val="5369678"/>
                <a:satOff val="-15411"/>
                <a:lumOff val="-24674"/>
                <a:alphaOff val="0"/>
                <a:lumMod val="99000"/>
                <a:satMod val="120000"/>
                <a:shade val="78000"/>
              </a:schemeClr>
            </a:gs>
          </a:gsLst>
          <a:lin ang="5400000" scaled="0"/>
        </a:gradFill>
        <a:ln w="12700" cap="flat" cmpd="sng" algn="ctr">
          <a:solidFill>
            <a:schemeClr val="accent2">
              <a:hueOff val="5369678"/>
              <a:satOff val="-15411"/>
              <a:lumOff val="-2467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4325E37-81E0-8145-885C-357A13EB7195}">
      <dsp:nvSpPr>
        <dsp:cNvPr id="0" name=""/>
        <dsp:cNvSpPr/>
      </dsp:nvSpPr>
      <dsp:spPr>
        <a:xfrm>
          <a:off x="0" y="3798176"/>
          <a:ext cx="7597775" cy="759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Cost Analysis</a:t>
          </a:r>
        </a:p>
      </dsp:txBody>
      <dsp:txXfrm>
        <a:off x="0" y="3798176"/>
        <a:ext cx="7597775" cy="759505"/>
      </dsp:txXfrm>
    </dsp:sp>
    <dsp:sp modelId="{232B6EFC-5999-0B48-ABC5-2463497E67B6}">
      <dsp:nvSpPr>
        <dsp:cNvPr id="0" name=""/>
        <dsp:cNvSpPr/>
      </dsp:nvSpPr>
      <dsp:spPr>
        <a:xfrm>
          <a:off x="0" y="4557681"/>
          <a:ext cx="7597775" cy="0"/>
        </a:xfrm>
        <a:prstGeom prst="line">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w="12700" cap="flat" cmpd="sng" algn="ctr">
          <a:solidFill>
            <a:schemeClr val="accent2">
              <a:hueOff val="6443614"/>
              <a:satOff val="-18493"/>
              <a:lumOff val="-2960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EB476DB-6BB2-F747-A99E-53F360A503B1}">
      <dsp:nvSpPr>
        <dsp:cNvPr id="0" name=""/>
        <dsp:cNvSpPr/>
      </dsp:nvSpPr>
      <dsp:spPr>
        <a:xfrm>
          <a:off x="0" y="4557681"/>
          <a:ext cx="7597775" cy="759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Conclusion</a:t>
          </a:r>
        </a:p>
      </dsp:txBody>
      <dsp:txXfrm>
        <a:off x="0" y="4557681"/>
        <a:ext cx="7597775" cy="7595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F7E9D9-F37F-4E73-8FAC-A17C2635DFE1}">
      <dsp:nvSpPr>
        <dsp:cNvPr id="0" name=""/>
        <dsp:cNvSpPr/>
      </dsp:nvSpPr>
      <dsp:spPr>
        <a:xfrm>
          <a:off x="876932" y="72777"/>
          <a:ext cx="1079242" cy="107924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3E0BB2-8823-46BD-98A5-53205C526CC3}">
      <dsp:nvSpPr>
        <dsp:cNvPr id="0" name=""/>
        <dsp:cNvSpPr/>
      </dsp:nvSpPr>
      <dsp:spPr>
        <a:xfrm>
          <a:off x="1103572" y="299417"/>
          <a:ext cx="625960" cy="6259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1BD3EC-5628-443F-9F81-1677D3489FB2}">
      <dsp:nvSpPr>
        <dsp:cNvPr id="0" name=""/>
        <dsp:cNvSpPr/>
      </dsp:nvSpPr>
      <dsp:spPr>
        <a:xfrm>
          <a:off x="2187440" y="72777"/>
          <a:ext cx="2543928" cy="1079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b="1" kern="1200" baseline="0"/>
            <a:t>Objective:</a:t>
          </a:r>
          <a:r>
            <a:rPr lang="en-US" sz="1900" kern="1200" baseline="0"/>
            <a:t> Enhance efficiency in Montanaro Hospital’s Observation Unit.</a:t>
          </a:r>
          <a:endParaRPr lang="en-US" sz="1900" kern="1200"/>
        </a:p>
      </dsp:txBody>
      <dsp:txXfrm>
        <a:off x="2187440" y="72777"/>
        <a:ext cx="2543928" cy="1079242"/>
      </dsp:txXfrm>
    </dsp:sp>
    <dsp:sp modelId="{C510DBB4-83CD-4C2D-8E74-59F915C4BBF4}">
      <dsp:nvSpPr>
        <dsp:cNvPr id="0" name=""/>
        <dsp:cNvSpPr/>
      </dsp:nvSpPr>
      <dsp:spPr>
        <a:xfrm>
          <a:off x="5174629" y="72777"/>
          <a:ext cx="1079242" cy="107924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5833E8-F6C3-4093-A19B-B4E4E43513A6}">
      <dsp:nvSpPr>
        <dsp:cNvPr id="0" name=""/>
        <dsp:cNvSpPr/>
      </dsp:nvSpPr>
      <dsp:spPr>
        <a:xfrm>
          <a:off x="5401270" y="299417"/>
          <a:ext cx="625960" cy="6259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2ADF63-13A6-41B5-9A4E-7A26E73B2F6C}">
      <dsp:nvSpPr>
        <dsp:cNvPr id="0" name=""/>
        <dsp:cNvSpPr/>
      </dsp:nvSpPr>
      <dsp:spPr>
        <a:xfrm>
          <a:off x="6485138" y="72777"/>
          <a:ext cx="2543928" cy="1079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b="1" kern="1200" baseline="0"/>
            <a:t>Issue:</a:t>
          </a:r>
          <a:r>
            <a:rPr lang="en-US" sz="1900" kern="1200" baseline="0"/>
            <a:t> High patient transfer rates from observation to inpatient care.</a:t>
          </a:r>
          <a:endParaRPr lang="en-US" sz="1900" kern="1200"/>
        </a:p>
      </dsp:txBody>
      <dsp:txXfrm>
        <a:off x="6485138" y="72777"/>
        <a:ext cx="2543928" cy="1079242"/>
      </dsp:txXfrm>
    </dsp:sp>
    <dsp:sp modelId="{50FC0C02-F14C-409C-AF73-987878C5A85A}">
      <dsp:nvSpPr>
        <dsp:cNvPr id="0" name=""/>
        <dsp:cNvSpPr/>
      </dsp:nvSpPr>
      <dsp:spPr>
        <a:xfrm>
          <a:off x="876932" y="2023470"/>
          <a:ext cx="1079242" cy="107924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95CF30-89A7-47CE-BBA2-C00CBDD63718}">
      <dsp:nvSpPr>
        <dsp:cNvPr id="0" name=""/>
        <dsp:cNvSpPr/>
      </dsp:nvSpPr>
      <dsp:spPr>
        <a:xfrm>
          <a:off x="1103572" y="2250111"/>
          <a:ext cx="625960" cy="6259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95070F-2446-4803-B40C-D51795FB4674}">
      <dsp:nvSpPr>
        <dsp:cNvPr id="0" name=""/>
        <dsp:cNvSpPr/>
      </dsp:nvSpPr>
      <dsp:spPr>
        <a:xfrm>
          <a:off x="2187440" y="2023470"/>
          <a:ext cx="2543928" cy="1079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b="1" kern="1200" baseline="0"/>
            <a:t>Approach:</a:t>
          </a:r>
          <a:r>
            <a:rPr lang="en-US" sz="1900" kern="1200" baseline="0"/>
            <a:t> Utilize predictive analytics to improve decision-making.</a:t>
          </a:r>
          <a:endParaRPr lang="en-US" sz="1900" kern="1200"/>
        </a:p>
      </dsp:txBody>
      <dsp:txXfrm>
        <a:off x="2187440" y="2023470"/>
        <a:ext cx="2543928" cy="1079242"/>
      </dsp:txXfrm>
    </dsp:sp>
    <dsp:sp modelId="{B8B00A58-763A-4425-993B-ECE185D2894A}">
      <dsp:nvSpPr>
        <dsp:cNvPr id="0" name=""/>
        <dsp:cNvSpPr/>
      </dsp:nvSpPr>
      <dsp:spPr>
        <a:xfrm>
          <a:off x="5174629" y="2023470"/>
          <a:ext cx="1079242" cy="107924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833F08-0753-463F-BAAE-1AA4041CC808}">
      <dsp:nvSpPr>
        <dsp:cNvPr id="0" name=""/>
        <dsp:cNvSpPr/>
      </dsp:nvSpPr>
      <dsp:spPr>
        <a:xfrm>
          <a:off x="5401270" y="2250111"/>
          <a:ext cx="625960" cy="6259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5878B2-E23B-47B4-9216-C7C47A6E90D5}">
      <dsp:nvSpPr>
        <dsp:cNvPr id="0" name=""/>
        <dsp:cNvSpPr/>
      </dsp:nvSpPr>
      <dsp:spPr>
        <a:xfrm>
          <a:off x="6485138" y="2023470"/>
          <a:ext cx="2543928" cy="1079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b="1" kern="1200" baseline="0"/>
            <a:t>Data:</a:t>
          </a:r>
          <a:r>
            <a:rPr lang="en-US" sz="1900" kern="1200" baseline="0"/>
            <a:t> Electronic health records (EHR) – patient demographics, diagnoses and vitals.</a:t>
          </a:r>
          <a:endParaRPr lang="en-US" sz="1900" kern="1200"/>
        </a:p>
      </dsp:txBody>
      <dsp:txXfrm>
        <a:off x="6485138" y="2023470"/>
        <a:ext cx="2543928" cy="1079242"/>
      </dsp:txXfrm>
    </dsp:sp>
    <dsp:sp modelId="{DB5BFF59-456D-460F-9D5F-AAC3E6800781}">
      <dsp:nvSpPr>
        <dsp:cNvPr id="0" name=""/>
        <dsp:cNvSpPr/>
      </dsp:nvSpPr>
      <dsp:spPr>
        <a:xfrm>
          <a:off x="876932" y="3974164"/>
          <a:ext cx="1079242" cy="107924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CE7B2A-CC91-4328-B417-D538A2CCFDC5}">
      <dsp:nvSpPr>
        <dsp:cNvPr id="0" name=""/>
        <dsp:cNvSpPr/>
      </dsp:nvSpPr>
      <dsp:spPr>
        <a:xfrm>
          <a:off x="1103572" y="4200805"/>
          <a:ext cx="625960" cy="62596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658410-BA10-454D-9E9A-44CDDA4B4C8C}">
      <dsp:nvSpPr>
        <dsp:cNvPr id="0" name=""/>
        <dsp:cNvSpPr/>
      </dsp:nvSpPr>
      <dsp:spPr>
        <a:xfrm>
          <a:off x="2187440" y="3974164"/>
          <a:ext cx="2543928" cy="1079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b="1" kern="1200" baseline="0"/>
            <a:t>Outcome:</a:t>
          </a:r>
          <a:r>
            <a:rPr lang="en-US" sz="1900" kern="1200" baseline="0"/>
            <a:t> Optimized bed usage, reduced emergency department congestion, improved patient flow, and increased revenue.</a:t>
          </a:r>
          <a:endParaRPr lang="en-US" sz="1900" kern="1200"/>
        </a:p>
      </dsp:txBody>
      <dsp:txXfrm>
        <a:off x="2187440" y="3974164"/>
        <a:ext cx="2543928" cy="10792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B757A9-3A39-7044-A472-4EC4594F5D99}">
      <dsp:nvSpPr>
        <dsp:cNvPr id="0" name=""/>
        <dsp:cNvSpPr/>
      </dsp:nvSpPr>
      <dsp:spPr>
        <a:xfrm rot="5400000">
          <a:off x="-289718" y="292805"/>
          <a:ext cx="1931458" cy="1352020"/>
        </a:xfrm>
        <a:prstGeom prst="chevron">
          <a:avLst/>
        </a:prstGeom>
        <a:solidFill>
          <a:srgbClr val="0F445D"/>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Font typeface="Arial" panose="020B0604020202020204" pitchFamily="34" charset="0"/>
            <a:buNone/>
          </a:pPr>
          <a:r>
            <a:rPr lang="en-US" sz="1900" b="0" i="0" u="none" kern="1200"/>
            <a:t>Data Prep</a:t>
          </a:r>
          <a:r>
            <a:rPr lang="en-US" sz="1900" b="0" i="0" kern="1200"/>
            <a:t>​</a:t>
          </a:r>
          <a:endParaRPr lang="en-US" sz="1900" kern="1200"/>
        </a:p>
      </dsp:txBody>
      <dsp:txXfrm rot="-5400000">
        <a:off x="1" y="679096"/>
        <a:ext cx="1352020" cy="579438"/>
      </dsp:txXfrm>
    </dsp:sp>
    <dsp:sp modelId="{6D763BC1-E05D-FC4F-AEA3-59F4F5787EFA}">
      <dsp:nvSpPr>
        <dsp:cNvPr id="0" name=""/>
        <dsp:cNvSpPr/>
      </dsp:nvSpPr>
      <dsp:spPr>
        <a:xfrm rot="5400000">
          <a:off x="4112286" y="-2760265"/>
          <a:ext cx="1255447" cy="6775979"/>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rtl="0">
            <a:lnSpc>
              <a:spcPct val="90000"/>
            </a:lnSpc>
            <a:spcBef>
              <a:spcPct val="0"/>
            </a:spcBef>
            <a:spcAft>
              <a:spcPct val="15000"/>
            </a:spcAft>
            <a:buFont typeface="Arial" panose="020B0604020202020204" pitchFamily="34" charset="0"/>
            <a:buChar char="•"/>
          </a:pPr>
          <a:r>
            <a:rPr lang="en-US" sz="3200" b="0" i="0" kern="1200"/>
            <a:t>Changed data type to Categorical or Numerical</a:t>
          </a:r>
        </a:p>
      </dsp:txBody>
      <dsp:txXfrm rot="-5400000">
        <a:off x="1352020" y="61287"/>
        <a:ext cx="6714693" cy="1132875"/>
      </dsp:txXfrm>
    </dsp:sp>
    <dsp:sp modelId="{726FD884-45EA-9245-9F31-77D2ED7D31E0}">
      <dsp:nvSpPr>
        <dsp:cNvPr id="0" name=""/>
        <dsp:cNvSpPr/>
      </dsp:nvSpPr>
      <dsp:spPr>
        <a:xfrm rot="5400000">
          <a:off x="-289718" y="2033323"/>
          <a:ext cx="1931458" cy="1352020"/>
        </a:xfrm>
        <a:prstGeom prst="chevron">
          <a:avLst/>
        </a:prstGeom>
        <a:solidFill>
          <a:srgbClr val="0F445D"/>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rtl="0">
            <a:lnSpc>
              <a:spcPct val="90000"/>
            </a:lnSpc>
            <a:spcBef>
              <a:spcPct val="0"/>
            </a:spcBef>
            <a:spcAft>
              <a:spcPct val="35000"/>
            </a:spcAft>
            <a:buNone/>
          </a:pPr>
          <a:r>
            <a:rPr lang="en-US" sz="1900" kern="1200"/>
            <a:t>Data Cleaning</a:t>
          </a:r>
        </a:p>
      </dsp:txBody>
      <dsp:txXfrm rot="-5400000">
        <a:off x="1" y="2419614"/>
        <a:ext cx="1352020" cy="579438"/>
      </dsp:txXfrm>
    </dsp:sp>
    <dsp:sp modelId="{CED4AFD6-F56A-0943-A9B1-DDDD8E9E2822}">
      <dsp:nvSpPr>
        <dsp:cNvPr id="0" name=""/>
        <dsp:cNvSpPr/>
      </dsp:nvSpPr>
      <dsp:spPr>
        <a:xfrm rot="5400000">
          <a:off x="4112286" y="-1016661"/>
          <a:ext cx="1255447" cy="6775979"/>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Font typeface="Arial" panose="020B0604020202020204" pitchFamily="34" charset="0"/>
            <a:buChar char="•"/>
          </a:pPr>
          <a:r>
            <a:rPr lang="en-US" sz="3200" b="0" i="0" u="none" kern="1200"/>
            <a:t>Imputed missing values via average</a:t>
          </a:r>
          <a:endParaRPr lang="en-US" sz="3200" kern="1200"/>
        </a:p>
        <a:p>
          <a:pPr marL="285750" lvl="1" indent="-285750" algn="l" defTabSz="1422400" rtl="0">
            <a:lnSpc>
              <a:spcPct val="90000"/>
            </a:lnSpc>
            <a:spcBef>
              <a:spcPct val="0"/>
            </a:spcBef>
            <a:spcAft>
              <a:spcPct val="15000"/>
            </a:spcAft>
            <a:buFont typeface="Arial" panose="020B0604020202020204" pitchFamily="34" charset="0"/>
            <a:buChar char="•"/>
          </a:pPr>
          <a:r>
            <a:rPr lang="en-US" sz="3200" b="0" i="0" u="none" kern="1200"/>
            <a:t>Removed outliers</a:t>
          </a:r>
          <a:r>
            <a:rPr lang="en-US" sz="3200" b="0" i="0" kern="1200"/>
            <a:t>​</a:t>
          </a:r>
        </a:p>
      </dsp:txBody>
      <dsp:txXfrm rot="-5400000">
        <a:off x="1352020" y="1804891"/>
        <a:ext cx="6714693" cy="1132875"/>
      </dsp:txXfrm>
    </dsp:sp>
    <dsp:sp modelId="{C52F8B3F-42CE-1443-BD72-4A9E59CEA148}">
      <dsp:nvSpPr>
        <dsp:cNvPr id="0" name=""/>
        <dsp:cNvSpPr/>
      </dsp:nvSpPr>
      <dsp:spPr>
        <a:xfrm rot="5400000">
          <a:off x="-289718" y="3773840"/>
          <a:ext cx="1931458" cy="1352020"/>
        </a:xfrm>
        <a:prstGeom prst="chevron">
          <a:avLst/>
        </a:prstGeom>
        <a:solidFill>
          <a:srgbClr val="0F445D"/>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Font typeface="Arial" panose="020B0604020202020204" pitchFamily="34" charset="0"/>
            <a:buNone/>
          </a:pPr>
          <a:r>
            <a:rPr lang="en-US" sz="1900" b="0" i="0" u="none" kern="1200"/>
            <a:t>Data Partitioning</a:t>
          </a:r>
          <a:r>
            <a:rPr lang="en-US" sz="1900" b="0" i="0" kern="1200"/>
            <a:t>​</a:t>
          </a:r>
        </a:p>
      </dsp:txBody>
      <dsp:txXfrm rot="-5400000">
        <a:off x="1" y="4160131"/>
        <a:ext cx="1352020" cy="579438"/>
      </dsp:txXfrm>
    </dsp:sp>
    <dsp:sp modelId="{AB693D03-9F77-0F41-9509-B69335CB004B}">
      <dsp:nvSpPr>
        <dsp:cNvPr id="0" name=""/>
        <dsp:cNvSpPr/>
      </dsp:nvSpPr>
      <dsp:spPr>
        <a:xfrm rot="5400000">
          <a:off x="4112286" y="723856"/>
          <a:ext cx="1255447" cy="6775979"/>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Font typeface="Arial" panose="020B0604020202020204" pitchFamily="34" charset="0"/>
            <a:buChar char="•"/>
          </a:pPr>
          <a:r>
            <a:rPr lang="en-US" sz="3200" b="0" i="0" u="none" kern="1200"/>
            <a:t>80% training</a:t>
          </a:r>
          <a:r>
            <a:rPr lang="en-US" sz="3200" b="0" i="0" kern="1200"/>
            <a:t>​</a:t>
          </a:r>
        </a:p>
        <a:p>
          <a:pPr marL="285750" lvl="1" indent="-285750" algn="l" defTabSz="1422400">
            <a:lnSpc>
              <a:spcPct val="90000"/>
            </a:lnSpc>
            <a:spcBef>
              <a:spcPct val="0"/>
            </a:spcBef>
            <a:spcAft>
              <a:spcPct val="15000"/>
            </a:spcAft>
            <a:buFont typeface="Arial" panose="020B0604020202020204" pitchFamily="34" charset="0"/>
            <a:buChar char="•"/>
          </a:pPr>
          <a:r>
            <a:rPr lang="en-US" sz="3200" b="0" i="0" u="none" kern="1200"/>
            <a:t>20% testing</a:t>
          </a:r>
          <a:r>
            <a:rPr lang="en-US" sz="3200" b="0" i="0" kern="1200"/>
            <a:t>​</a:t>
          </a:r>
        </a:p>
      </dsp:txBody>
      <dsp:txXfrm rot="-5400000">
        <a:off x="1352020" y="3545408"/>
        <a:ext cx="6714693" cy="113287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3A977F-686A-3648-A25D-D1C4A72155EC}" type="datetimeFigureOut">
              <a:rPr lang="en-US" smtClean="0"/>
              <a:t>2/27/2025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AEF176-D9BD-CE43-A3D1-D2CC662CDC9B}" type="slidenum">
              <a:rPr lang="en-US" smtClean="0"/>
              <a:t>‹#›</a:t>
            </a:fld>
            <a:endParaRPr lang="en-US"/>
          </a:p>
        </p:txBody>
      </p:sp>
    </p:spTree>
    <p:extLst>
      <p:ext uri="{BB962C8B-B14F-4D97-AF65-F5344CB8AC3E}">
        <p14:creationId xmlns:p14="http://schemas.microsoft.com/office/powerpoint/2010/main" val="3937141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a:p>
        </p:txBody>
      </p:sp>
      <p:sp>
        <p:nvSpPr>
          <p:cNvPr id="4" name="Slide Number Placeholder 3"/>
          <p:cNvSpPr>
            <a:spLocks noGrp="1"/>
          </p:cNvSpPr>
          <p:nvPr>
            <p:ph type="sldNum" sz="quarter" idx="5"/>
          </p:nvPr>
        </p:nvSpPr>
        <p:spPr/>
        <p:txBody>
          <a:bodyPr/>
          <a:lstStyle/>
          <a:p>
            <a:fld id="{BAAEF176-D9BD-CE43-A3D1-D2CC662CDC9B}" type="slidenum">
              <a:rPr lang="en-US" smtClean="0"/>
              <a:t>6</a:t>
            </a:fld>
            <a:endParaRPr lang="en-US"/>
          </a:p>
        </p:txBody>
      </p:sp>
    </p:spTree>
    <p:extLst>
      <p:ext uri="{BB962C8B-B14F-4D97-AF65-F5344CB8AC3E}">
        <p14:creationId xmlns:p14="http://schemas.microsoft.com/office/powerpoint/2010/main" val="3213367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DC9475-3990-05B4-EA62-AB062CF09C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2BA80B-CA5F-CAF5-F66E-98C5B4D728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03C3F9-C329-5D59-A1A6-13473934544F}"/>
              </a:ext>
            </a:extLst>
          </p:cNvPr>
          <p:cNvSpPr>
            <a:spLocks noGrp="1"/>
          </p:cNvSpPr>
          <p:nvPr>
            <p:ph type="body" idx="1"/>
          </p:nvPr>
        </p:nvSpPr>
        <p:spPr/>
        <p:txBody>
          <a:bodyPr/>
          <a:lstStyle/>
          <a:p>
            <a:r>
              <a:rPr lang="en-US"/>
              <a:t>Say: We then created a decision tree model. Here we can see which variables and decisions affect the outcome vs. in logistic, we can’t see how each variable affects the outcome. However, here we can’t quantify the variables. </a:t>
            </a:r>
          </a:p>
          <a:p>
            <a:endParaRPr lang="en-US"/>
          </a:p>
          <a:p>
            <a:r>
              <a:rPr lang="en-US"/>
              <a:t>Model performs moderately well</a:t>
            </a:r>
          </a:p>
          <a:p>
            <a:endParaRPr lang="en-US"/>
          </a:p>
          <a:p>
            <a:r>
              <a:rPr lang="en-US"/>
              <a:t>Sensitivity (Ability to predict “No” correctly) </a:t>
            </a:r>
          </a:p>
          <a:p>
            <a:r>
              <a:rPr lang="en-US"/>
              <a:t>Specificity (Ability to predict “Yes” correctly) </a:t>
            </a:r>
          </a:p>
          <a:p>
            <a:endParaRPr lang="en-US"/>
          </a:p>
        </p:txBody>
      </p:sp>
      <p:sp>
        <p:nvSpPr>
          <p:cNvPr id="4" name="Slide Number Placeholder 3">
            <a:extLst>
              <a:ext uri="{FF2B5EF4-FFF2-40B4-BE49-F238E27FC236}">
                <a16:creationId xmlns:a16="http://schemas.microsoft.com/office/drawing/2014/main" id="{C771BC85-10A5-BD8F-527F-282DECE33AEC}"/>
              </a:ext>
            </a:extLst>
          </p:cNvPr>
          <p:cNvSpPr>
            <a:spLocks noGrp="1"/>
          </p:cNvSpPr>
          <p:nvPr>
            <p:ph type="sldNum" sz="quarter" idx="5"/>
          </p:nvPr>
        </p:nvSpPr>
        <p:spPr/>
        <p:txBody>
          <a:bodyPr/>
          <a:lstStyle/>
          <a:p>
            <a:fld id="{BAAEF176-D9BD-CE43-A3D1-D2CC662CDC9B}" type="slidenum">
              <a:rPr lang="en-US" smtClean="0"/>
              <a:t>15</a:t>
            </a:fld>
            <a:endParaRPr lang="en-US"/>
          </a:p>
        </p:txBody>
      </p:sp>
    </p:spTree>
    <p:extLst>
      <p:ext uri="{BB962C8B-B14F-4D97-AF65-F5344CB8AC3E}">
        <p14:creationId xmlns:p14="http://schemas.microsoft.com/office/powerpoint/2010/main" val="2331698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21126B-FFBD-659B-62CB-9B914FB920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E49B6B-F263-2B67-63D9-63FD8EA894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FA4302-82CF-1268-D1E7-2F1625339EA0}"/>
              </a:ext>
            </a:extLst>
          </p:cNvPr>
          <p:cNvSpPr>
            <a:spLocks noGrp="1"/>
          </p:cNvSpPr>
          <p:nvPr>
            <p:ph type="body" idx="1"/>
          </p:nvPr>
        </p:nvSpPr>
        <p:spPr/>
        <p:txBody>
          <a:bodyPr/>
          <a:lstStyle/>
          <a:p>
            <a:r>
              <a:rPr lang="en-US"/>
              <a:t>Say: Next we created a random forest model. </a:t>
            </a:r>
          </a:p>
          <a:p>
            <a:endParaRPr lang="en-US"/>
          </a:p>
          <a:p>
            <a:r>
              <a:rPr lang="en-US"/>
              <a:t>Model performs moderately well</a:t>
            </a:r>
          </a:p>
          <a:p>
            <a:endParaRPr lang="en-US"/>
          </a:p>
        </p:txBody>
      </p:sp>
      <p:sp>
        <p:nvSpPr>
          <p:cNvPr id="4" name="Slide Number Placeholder 3">
            <a:extLst>
              <a:ext uri="{FF2B5EF4-FFF2-40B4-BE49-F238E27FC236}">
                <a16:creationId xmlns:a16="http://schemas.microsoft.com/office/drawing/2014/main" id="{9457ACDF-8278-1670-ECB1-BF7F9FFDBCA9}"/>
              </a:ext>
            </a:extLst>
          </p:cNvPr>
          <p:cNvSpPr>
            <a:spLocks noGrp="1"/>
          </p:cNvSpPr>
          <p:nvPr>
            <p:ph type="sldNum" sz="quarter" idx="5"/>
          </p:nvPr>
        </p:nvSpPr>
        <p:spPr/>
        <p:txBody>
          <a:bodyPr/>
          <a:lstStyle/>
          <a:p>
            <a:fld id="{BAAEF176-D9BD-CE43-A3D1-D2CC662CDC9B}" type="slidenum">
              <a:rPr lang="en-US" smtClean="0"/>
              <a:t>16</a:t>
            </a:fld>
            <a:endParaRPr lang="en-US"/>
          </a:p>
        </p:txBody>
      </p:sp>
    </p:spTree>
    <p:extLst>
      <p:ext uri="{BB962C8B-B14F-4D97-AF65-F5344CB8AC3E}">
        <p14:creationId xmlns:p14="http://schemas.microsoft.com/office/powerpoint/2010/main" val="2342797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D0FA3-C991-CC53-6F1D-DFFD6A0B45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D46477-5A65-E31F-F296-74A54D0CC7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597A35-50E6-CEDC-96B4-9EE09A76FC1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6895001-9A8B-1FEF-FF2E-A22AF5575171}"/>
              </a:ext>
            </a:extLst>
          </p:cNvPr>
          <p:cNvSpPr>
            <a:spLocks noGrp="1"/>
          </p:cNvSpPr>
          <p:nvPr>
            <p:ph type="sldNum" sz="quarter" idx="5"/>
          </p:nvPr>
        </p:nvSpPr>
        <p:spPr/>
        <p:txBody>
          <a:bodyPr/>
          <a:lstStyle/>
          <a:p>
            <a:fld id="{BAAEF176-D9BD-CE43-A3D1-D2CC662CDC9B}" type="slidenum">
              <a:rPr lang="en-US" smtClean="0"/>
              <a:t>17</a:t>
            </a:fld>
            <a:endParaRPr lang="en-US"/>
          </a:p>
        </p:txBody>
      </p:sp>
    </p:spTree>
    <p:extLst>
      <p:ext uri="{BB962C8B-B14F-4D97-AF65-F5344CB8AC3E}">
        <p14:creationId xmlns:p14="http://schemas.microsoft.com/office/powerpoint/2010/main" val="3227927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85875-D155-9B56-56E2-3817B2C154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52B82B-0AA9-DA2F-6EE9-9A25A91467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AEC92A-3244-8B55-0F4F-01F24E4B751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2E57FEE-36D7-6F0F-98D0-76E5874B8F0D}"/>
              </a:ext>
            </a:extLst>
          </p:cNvPr>
          <p:cNvSpPr>
            <a:spLocks noGrp="1"/>
          </p:cNvSpPr>
          <p:nvPr>
            <p:ph type="sldNum" sz="quarter" idx="5"/>
          </p:nvPr>
        </p:nvSpPr>
        <p:spPr/>
        <p:txBody>
          <a:bodyPr/>
          <a:lstStyle/>
          <a:p>
            <a:fld id="{BAAEF176-D9BD-CE43-A3D1-D2CC662CDC9B}" type="slidenum">
              <a:rPr lang="en-US" smtClean="0"/>
              <a:t>18</a:t>
            </a:fld>
            <a:endParaRPr lang="en-US"/>
          </a:p>
        </p:txBody>
      </p:sp>
    </p:spTree>
    <p:extLst>
      <p:ext uri="{BB962C8B-B14F-4D97-AF65-F5344CB8AC3E}">
        <p14:creationId xmlns:p14="http://schemas.microsoft.com/office/powerpoint/2010/main" val="2253596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26F7E5-2535-3EC8-2352-23E30455DD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3A1256-901A-E250-A59F-6CDE189CE7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596234-AEF1-C711-2862-04265AC657E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E969219-1808-EFEF-42BD-CFBC0E9ED90F}"/>
              </a:ext>
            </a:extLst>
          </p:cNvPr>
          <p:cNvSpPr>
            <a:spLocks noGrp="1"/>
          </p:cNvSpPr>
          <p:nvPr>
            <p:ph type="sldNum" sz="quarter" idx="5"/>
          </p:nvPr>
        </p:nvSpPr>
        <p:spPr/>
        <p:txBody>
          <a:bodyPr/>
          <a:lstStyle/>
          <a:p>
            <a:fld id="{BAAEF176-D9BD-CE43-A3D1-D2CC662CDC9B}" type="slidenum">
              <a:rPr lang="en-US" smtClean="0"/>
              <a:t>19</a:t>
            </a:fld>
            <a:endParaRPr lang="en-US"/>
          </a:p>
        </p:txBody>
      </p:sp>
    </p:spTree>
    <p:extLst>
      <p:ext uri="{BB962C8B-B14F-4D97-AF65-F5344CB8AC3E}">
        <p14:creationId xmlns:p14="http://schemas.microsoft.com/office/powerpoint/2010/main" val="2732325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07DF9F-DCDA-AF1C-DCB3-DCF8CFA107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EDBC77-49C9-5FC7-0EBE-708F4A5095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984154-FB33-8380-F89E-1E748D54B9F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83F56FF-957D-5556-D21D-BFEEA460FABF}"/>
              </a:ext>
            </a:extLst>
          </p:cNvPr>
          <p:cNvSpPr>
            <a:spLocks noGrp="1"/>
          </p:cNvSpPr>
          <p:nvPr>
            <p:ph type="sldNum" sz="quarter" idx="5"/>
          </p:nvPr>
        </p:nvSpPr>
        <p:spPr/>
        <p:txBody>
          <a:bodyPr/>
          <a:lstStyle/>
          <a:p>
            <a:fld id="{BAAEF176-D9BD-CE43-A3D1-D2CC662CDC9B}" type="slidenum">
              <a:rPr lang="en-US" smtClean="0"/>
              <a:t>20</a:t>
            </a:fld>
            <a:endParaRPr lang="en-US"/>
          </a:p>
        </p:txBody>
      </p:sp>
    </p:spTree>
    <p:extLst>
      <p:ext uri="{BB962C8B-B14F-4D97-AF65-F5344CB8AC3E}">
        <p14:creationId xmlns:p14="http://schemas.microsoft.com/office/powerpoint/2010/main" val="29622229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FA9D05-F55C-661B-35EB-E7C5057668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4CBF4F-9673-FDD9-F97D-6E615F8980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620407-3937-786E-BACB-CF70F072D78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FD06FF6-3A89-D670-2FA5-28B1BBCCA9A3}"/>
              </a:ext>
            </a:extLst>
          </p:cNvPr>
          <p:cNvSpPr>
            <a:spLocks noGrp="1"/>
          </p:cNvSpPr>
          <p:nvPr>
            <p:ph type="sldNum" sz="quarter" idx="5"/>
          </p:nvPr>
        </p:nvSpPr>
        <p:spPr/>
        <p:txBody>
          <a:bodyPr/>
          <a:lstStyle/>
          <a:p>
            <a:fld id="{BAAEF176-D9BD-CE43-A3D1-D2CC662CDC9B}" type="slidenum">
              <a:rPr lang="en-US" smtClean="0"/>
              <a:t>21</a:t>
            </a:fld>
            <a:endParaRPr lang="en-US"/>
          </a:p>
        </p:txBody>
      </p:sp>
    </p:spTree>
    <p:extLst>
      <p:ext uri="{BB962C8B-B14F-4D97-AF65-F5344CB8AC3E}">
        <p14:creationId xmlns:p14="http://schemas.microsoft.com/office/powerpoint/2010/main" val="2070417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A53D9F-AE31-28A2-AF84-6BAD1F8107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A1C4BA-A115-6FE2-EBE1-B53A3041B7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B80DD1-ED14-497D-2264-AF31FB836F3E}"/>
              </a:ext>
            </a:extLst>
          </p:cNvPr>
          <p:cNvSpPr>
            <a:spLocks noGrp="1"/>
          </p:cNvSpPr>
          <p:nvPr>
            <p:ph type="body" idx="1"/>
          </p:nvPr>
        </p:nvSpPr>
        <p:spPr/>
        <p:txBody>
          <a:bodyPr/>
          <a:lstStyle/>
          <a:p>
            <a:endParaRPr lang="en-US" b="0"/>
          </a:p>
        </p:txBody>
      </p:sp>
      <p:sp>
        <p:nvSpPr>
          <p:cNvPr id="4" name="Slide Number Placeholder 3">
            <a:extLst>
              <a:ext uri="{FF2B5EF4-FFF2-40B4-BE49-F238E27FC236}">
                <a16:creationId xmlns:a16="http://schemas.microsoft.com/office/drawing/2014/main" id="{5C903D7A-B343-E6BA-7579-4D7BE8D2DE02}"/>
              </a:ext>
            </a:extLst>
          </p:cNvPr>
          <p:cNvSpPr>
            <a:spLocks noGrp="1"/>
          </p:cNvSpPr>
          <p:nvPr>
            <p:ph type="sldNum" sz="quarter" idx="5"/>
          </p:nvPr>
        </p:nvSpPr>
        <p:spPr/>
        <p:txBody>
          <a:bodyPr/>
          <a:lstStyle/>
          <a:p>
            <a:fld id="{BAAEF176-D9BD-CE43-A3D1-D2CC662CDC9B}" type="slidenum">
              <a:rPr lang="en-US" smtClean="0"/>
              <a:t>7</a:t>
            </a:fld>
            <a:endParaRPr lang="en-US"/>
          </a:p>
        </p:txBody>
      </p:sp>
    </p:spTree>
    <p:extLst>
      <p:ext uri="{BB962C8B-B14F-4D97-AF65-F5344CB8AC3E}">
        <p14:creationId xmlns:p14="http://schemas.microsoft.com/office/powerpoint/2010/main" val="3006594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8158DF-CE11-6F4F-5610-1EDE2DCC03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7D89C1-9F2A-659F-7B7D-E875CDC9FF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2F2176-551B-CBB8-F706-8B61346C520D}"/>
              </a:ext>
            </a:extLst>
          </p:cNvPr>
          <p:cNvSpPr>
            <a:spLocks noGrp="1"/>
          </p:cNvSpPr>
          <p:nvPr>
            <p:ph type="body" idx="1"/>
          </p:nvPr>
        </p:nvSpPr>
        <p:spPr/>
        <p:txBody>
          <a:bodyPr/>
          <a:lstStyle/>
          <a:p>
            <a:endParaRPr lang="en-US" b="0"/>
          </a:p>
        </p:txBody>
      </p:sp>
      <p:sp>
        <p:nvSpPr>
          <p:cNvPr id="4" name="Slide Number Placeholder 3">
            <a:extLst>
              <a:ext uri="{FF2B5EF4-FFF2-40B4-BE49-F238E27FC236}">
                <a16:creationId xmlns:a16="http://schemas.microsoft.com/office/drawing/2014/main" id="{CD044714-7D72-0D3D-97AF-599D064A16FF}"/>
              </a:ext>
            </a:extLst>
          </p:cNvPr>
          <p:cNvSpPr>
            <a:spLocks noGrp="1"/>
          </p:cNvSpPr>
          <p:nvPr>
            <p:ph type="sldNum" sz="quarter" idx="5"/>
          </p:nvPr>
        </p:nvSpPr>
        <p:spPr/>
        <p:txBody>
          <a:bodyPr/>
          <a:lstStyle/>
          <a:p>
            <a:fld id="{BAAEF176-D9BD-CE43-A3D1-D2CC662CDC9B}" type="slidenum">
              <a:rPr lang="en-US" smtClean="0"/>
              <a:t>8</a:t>
            </a:fld>
            <a:endParaRPr lang="en-US"/>
          </a:p>
        </p:txBody>
      </p:sp>
    </p:spTree>
    <p:extLst>
      <p:ext uri="{BB962C8B-B14F-4D97-AF65-F5344CB8AC3E}">
        <p14:creationId xmlns:p14="http://schemas.microsoft.com/office/powerpoint/2010/main" val="3496035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26EEB9-1CE1-D9F9-A545-13BB901E70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61726B-7F2B-AE21-1920-A696EEC9CC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FD7081-68E6-A929-9C49-B3EE12F75C88}"/>
              </a:ext>
            </a:extLst>
          </p:cNvPr>
          <p:cNvSpPr>
            <a:spLocks noGrp="1"/>
          </p:cNvSpPr>
          <p:nvPr>
            <p:ph type="body" idx="1"/>
          </p:nvPr>
        </p:nvSpPr>
        <p:spPr/>
        <p:txBody>
          <a:bodyPr/>
          <a:lstStyle/>
          <a:p>
            <a:endParaRPr lang="en-US" b="0"/>
          </a:p>
        </p:txBody>
      </p:sp>
      <p:sp>
        <p:nvSpPr>
          <p:cNvPr id="4" name="Slide Number Placeholder 3">
            <a:extLst>
              <a:ext uri="{FF2B5EF4-FFF2-40B4-BE49-F238E27FC236}">
                <a16:creationId xmlns:a16="http://schemas.microsoft.com/office/drawing/2014/main" id="{24D4C469-9573-5CEE-6706-0855DCE11C35}"/>
              </a:ext>
            </a:extLst>
          </p:cNvPr>
          <p:cNvSpPr>
            <a:spLocks noGrp="1"/>
          </p:cNvSpPr>
          <p:nvPr>
            <p:ph type="sldNum" sz="quarter" idx="5"/>
          </p:nvPr>
        </p:nvSpPr>
        <p:spPr/>
        <p:txBody>
          <a:bodyPr/>
          <a:lstStyle/>
          <a:p>
            <a:fld id="{BAAEF176-D9BD-CE43-A3D1-D2CC662CDC9B}" type="slidenum">
              <a:rPr lang="en-US" smtClean="0"/>
              <a:t>9</a:t>
            </a:fld>
            <a:endParaRPr lang="en-US"/>
          </a:p>
        </p:txBody>
      </p:sp>
    </p:spTree>
    <p:extLst>
      <p:ext uri="{BB962C8B-B14F-4D97-AF65-F5344CB8AC3E}">
        <p14:creationId xmlns:p14="http://schemas.microsoft.com/office/powerpoint/2010/main" val="3340478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C5DDE-C15F-216A-12A2-D2E596CED6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01C63F-27A6-D693-8B57-FA3456F14C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4D91BE-8169-A899-A5D8-A14F0613F17E}"/>
              </a:ext>
            </a:extLst>
          </p:cNvPr>
          <p:cNvSpPr>
            <a:spLocks noGrp="1"/>
          </p:cNvSpPr>
          <p:nvPr>
            <p:ph type="body" idx="1"/>
          </p:nvPr>
        </p:nvSpPr>
        <p:spPr/>
        <p:txBody>
          <a:bodyPr/>
          <a:lstStyle/>
          <a:p>
            <a:endParaRPr lang="en-US" b="0"/>
          </a:p>
        </p:txBody>
      </p:sp>
      <p:sp>
        <p:nvSpPr>
          <p:cNvPr id="4" name="Slide Number Placeholder 3">
            <a:extLst>
              <a:ext uri="{FF2B5EF4-FFF2-40B4-BE49-F238E27FC236}">
                <a16:creationId xmlns:a16="http://schemas.microsoft.com/office/drawing/2014/main" id="{55E2FECA-016D-08BB-0F4E-5630EC19C981}"/>
              </a:ext>
            </a:extLst>
          </p:cNvPr>
          <p:cNvSpPr>
            <a:spLocks noGrp="1"/>
          </p:cNvSpPr>
          <p:nvPr>
            <p:ph type="sldNum" sz="quarter" idx="5"/>
          </p:nvPr>
        </p:nvSpPr>
        <p:spPr/>
        <p:txBody>
          <a:bodyPr/>
          <a:lstStyle/>
          <a:p>
            <a:fld id="{BAAEF176-D9BD-CE43-A3D1-D2CC662CDC9B}" type="slidenum">
              <a:rPr lang="en-US" smtClean="0"/>
              <a:t>10</a:t>
            </a:fld>
            <a:endParaRPr lang="en-US"/>
          </a:p>
        </p:txBody>
      </p:sp>
    </p:spTree>
    <p:extLst>
      <p:ext uri="{BB962C8B-B14F-4D97-AF65-F5344CB8AC3E}">
        <p14:creationId xmlns:p14="http://schemas.microsoft.com/office/powerpoint/2010/main" val="1562512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1D157C-0E34-F975-7B5C-49F71DAED9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2C6114-016C-4CE7-1F01-9569A97171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EEB829-2BB5-54B7-1892-48D08C3DC006}"/>
              </a:ext>
            </a:extLst>
          </p:cNvPr>
          <p:cNvSpPr>
            <a:spLocks noGrp="1"/>
          </p:cNvSpPr>
          <p:nvPr>
            <p:ph type="body" idx="1"/>
          </p:nvPr>
        </p:nvSpPr>
        <p:spPr/>
        <p:txBody>
          <a:bodyPr/>
          <a:lstStyle/>
          <a:p>
            <a:endParaRPr lang="en-US" b="0"/>
          </a:p>
          <a:p>
            <a:endParaRPr lang="en-US" b="0"/>
          </a:p>
          <a:p>
            <a:r>
              <a:rPr lang="en-US"/>
              <a:t>Multicollinearity in BP upper, BP lower and BP diff. we decided to  closely linked to </a:t>
            </a:r>
            <a:r>
              <a:rPr lang="en-US" b="1"/>
              <a:t>heart disease, stroke, and overall cardiovascular risk</a:t>
            </a:r>
            <a:endParaRPr lang="en-US" b="0"/>
          </a:p>
        </p:txBody>
      </p:sp>
      <p:sp>
        <p:nvSpPr>
          <p:cNvPr id="4" name="Slide Number Placeholder 3">
            <a:extLst>
              <a:ext uri="{FF2B5EF4-FFF2-40B4-BE49-F238E27FC236}">
                <a16:creationId xmlns:a16="http://schemas.microsoft.com/office/drawing/2014/main" id="{14FCCADF-B785-C01D-17E7-020D5675117F}"/>
              </a:ext>
            </a:extLst>
          </p:cNvPr>
          <p:cNvSpPr>
            <a:spLocks noGrp="1"/>
          </p:cNvSpPr>
          <p:nvPr>
            <p:ph type="sldNum" sz="quarter" idx="5"/>
          </p:nvPr>
        </p:nvSpPr>
        <p:spPr/>
        <p:txBody>
          <a:bodyPr/>
          <a:lstStyle/>
          <a:p>
            <a:fld id="{BAAEF176-D9BD-CE43-A3D1-D2CC662CDC9B}" type="slidenum">
              <a:rPr lang="en-US" smtClean="0"/>
              <a:t>11</a:t>
            </a:fld>
            <a:endParaRPr lang="en-US"/>
          </a:p>
        </p:txBody>
      </p:sp>
    </p:spTree>
    <p:extLst>
      <p:ext uri="{BB962C8B-B14F-4D97-AF65-F5344CB8AC3E}">
        <p14:creationId xmlns:p14="http://schemas.microsoft.com/office/powerpoint/2010/main" val="3376100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21A0AF-A77D-1DC2-1616-863F061E60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5900BF-A3F4-E34A-3724-79DF31A612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6FBF3F-4C89-3C2E-E276-C6A9C9911D78}"/>
              </a:ext>
            </a:extLst>
          </p:cNvPr>
          <p:cNvSpPr>
            <a:spLocks noGrp="1"/>
          </p:cNvSpPr>
          <p:nvPr>
            <p:ph type="body" idx="1"/>
          </p:nvPr>
        </p:nvSpPr>
        <p:spPr/>
        <p:txBody>
          <a:bodyPr/>
          <a:lstStyle/>
          <a:p>
            <a:r>
              <a:rPr lang="en-US" b="0"/>
              <a:t>DRG Code and # of pts</a:t>
            </a:r>
          </a:p>
          <a:p>
            <a:endParaRPr lang="en-US" b="0"/>
          </a:p>
          <a:p>
            <a:r>
              <a:rPr lang="en-US"/>
              <a:t>More closely linked to </a:t>
            </a:r>
            <a:r>
              <a:rPr lang="en-US" b="1"/>
              <a:t>heart disease, stroke, and overall cardiovascular risk</a:t>
            </a:r>
            <a:endParaRPr lang="en-US" b="0"/>
          </a:p>
        </p:txBody>
      </p:sp>
      <p:sp>
        <p:nvSpPr>
          <p:cNvPr id="4" name="Slide Number Placeholder 3">
            <a:extLst>
              <a:ext uri="{FF2B5EF4-FFF2-40B4-BE49-F238E27FC236}">
                <a16:creationId xmlns:a16="http://schemas.microsoft.com/office/drawing/2014/main" id="{792962A9-D52B-AC77-3BC5-4B3D68F26CB2}"/>
              </a:ext>
            </a:extLst>
          </p:cNvPr>
          <p:cNvSpPr>
            <a:spLocks noGrp="1"/>
          </p:cNvSpPr>
          <p:nvPr>
            <p:ph type="sldNum" sz="quarter" idx="5"/>
          </p:nvPr>
        </p:nvSpPr>
        <p:spPr/>
        <p:txBody>
          <a:bodyPr/>
          <a:lstStyle/>
          <a:p>
            <a:fld id="{BAAEF176-D9BD-CE43-A3D1-D2CC662CDC9B}" type="slidenum">
              <a:rPr lang="en-US" smtClean="0"/>
              <a:t>12</a:t>
            </a:fld>
            <a:endParaRPr lang="en-US"/>
          </a:p>
        </p:txBody>
      </p:sp>
    </p:spTree>
    <p:extLst>
      <p:ext uri="{BB962C8B-B14F-4D97-AF65-F5344CB8AC3E}">
        <p14:creationId xmlns:p14="http://schemas.microsoft.com/office/powerpoint/2010/main" val="2555847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80FC31-CAD9-6FD4-11C2-C9D92D67FF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03CD2D-BDB2-CBF6-89A4-64012A24DE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68E682-A136-89A6-23FA-8C56DC43CB3B}"/>
              </a:ext>
            </a:extLst>
          </p:cNvPr>
          <p:cNvSpPr>
            <a:spLocks noGrp="1"/>
          </p:cNvSpPr>
          <p:nvPr>
            <p:ph type="body" idx="1"/>
          </p:nvPr>
        </p:nvSpPr>
        <p:spPr/>
        <p:txBody>
          <a:bodyPr/>
          <a:lstStyle/>
          <a:p>
            <a:r>
              <a:rPr lang="en-US"/>
              <a:t>Say: Explain model then say although model performs at an accuracy of 65.36%, we decided to see if we could make it more concise. </a:t>
            </a:r>
          </a:p>
        </p:txBody>
      </p:sp>
      <p:sp>
        <p:nvSpPr>
          <p:cNvPr id="4" name="Slide Number Placeholder 3">
            <a:extLst>
              <a:ext uri="{FF2B5EF4-FFF2-40B4-BE49-F238E27FC236}">
                <a16:creationId xmlns:a16="http://schemas.microsoft.com/office/drawing/2014/main" id="{9EE6DBA6-5FE6-A1E9-9BFE-1C6668B9EB94}"/>
              </a:ext>
            </a:extLst>
          </p:cNvPr>
          <p:cNvSpPr>
            <a:spLocks noGrp="1"/>
          </p:cNvSpPr>
          <p:nvPr>
            <p:ph type="sldNum" sz="quarter" idx="5"/>
          </p:nvPr>
        </p:nvSpPr>
        <p:spPr/>
        <p:txBody>
          <a:bodyPr/>
          <a:lstStyle/>
          <a:p>
            <a:fld id="{BAAEF176-D9BD-CE43-A3D1-D2CC662CDC9B}" type="slidenum">
              <a:rPr lang="en-US" smtClean="0"/>
              <a:t>13</a:t>
            </a:fld>
            <a:endParaRPr lang="en-US"/>
          </a:p>
        </p:txBody>
      </p:sp>
    </p:spTree>
    <p:extLst>
      <p:ext uri="{BB962C8B-B14F-4D97-AF65-F5344CB8AC3E}">
        <p14:creationId xmlns:p14="http://schemas.microsoft.com/office/powerpoint/2010/main" val="3201527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9D526B-E19A-E1A3-51C7-D21E7857B0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B61E29-0D9A-548B-DEF8-F93848A9D5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39C2B3-79F9-3A5A-9DD6-4AF46308B718}"/>
              </a:ext>
            </a:extLst>
          </p:cNvPr>
          <p:cNvSpPr>
            <a:spLocks noGrp="1"/>
          </p:cNvSpPr>
          <p:nvPr>
            <p:ph type="body" idx="1"/>
          </p:nvPr>
        </p:nvSpPr>
        <p:spPr/>
        <p:txBody>
          <a:bodyPr/>
          <a:lstStyle/>
          <a:p>
            <a:r>
              <a:rPr lang="en-US"/>
              <a:t>Say: This is the second logistic model we came up with. Here, our accuracy is now 66.70% and our sensitivity is 76.41%  and specificity is 54.55%. </a:t>
            </a:r>
          </a:p>
          <a:p>
            <a:endParaRPr lang="en-US"/>
          </a:p>
        </p:txBody>
      </p:sp>
      <p:sp>
        <p:nvSpPr>
          <p:cNvPr id="4" name="Slide Number Placeholder 3">
            <a:extLst>
              <a:ext uri="{FF2B5EF4-FFF2-40B4-BE49-F238E27FC236}">
                <a16:creationId xmlns:a16="http://schemas.microsoft.com/office/drawing/2014/main" id="{33071C59-DBCD-DEF9-E1CE-28E78AD5D1A9}"/>
              </a:ext>
            </a:extLst>
          </p:cNvPr>
          <p:cNvSpPr>
            <a:spLocks noGrp="1"/>
          </p:cNvSpPr>
          <p:nvPr>
            <p:ph type="sldNum" sz="quarter" idx="5"/>
          </p:nvPr>
        </p:nvSpPr>
        <p:spPr/>
        <p:txBody>
          <a:bodyPr/>
          <a:lstStyle/>
          <a:p>
            <a:fld id="{BAAEF176-D9BD-CE43-A3D1-D2CC662CDC9B}" type="slidenum">
              <a:rPr lang="en-US" smtClean="0"/>
              <a:t>14</a:t>
            </a:fld>
            <a:endParaRPr lang="en-US"/>
          </a:p>
        </p:txBody>
      </p:sp>
    </p:spTree>
    <p:extLst>
      <p:ext uri="{BB962C8B-B14F-4D97-AF65-F5344CB8AC3E}">
        <p14:creationId xmlns:p14="http://schemas.microsoft.com/office/powerpoint/2010/main" val="2854285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45DDD-7B78-1184-4F4D-0D0BAF9634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1EACDA-6A7F-689C-2805-E98B252872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B293EA-281C-980B-E210-14071174FABC}"/>
              </a:ext>
            </a:extLst>
          </p:cNvPr>
          <p:cNvSpPr>
            <a:spLocks noGrp="1"/>
          </p:cNvSpPr>
          <p:nvPr>
            <p:ph type="dt" sz="half" idx="10"/>
          </p:nvPr>
        </p:nvSpPr>
        <p:spPr/>
        <p:txBody>
          <a:bodyPr/>
          <a:lstStyle/>
          <a:p>
            <a:fld id="{D1D1EADE-8E88-4C7C-8AC5-FB148DE4940E}" type="datetime1">
              <a:rPr lang="en-US" smtClean="0"/>
              <a:t>2/27/2025</a:t>
            </a:fld>
            <a:endParaRPr lang="en-US"/>
          </a:p>
        </p:txBody>
      </p:sp>
      <p:sp>
        <p:nvSpPr>
          <p:cNvPr id="5" name="Footer Placeholder 4">
            <a:extLst>
              <a:ext uri="{FF2B5EF4-FFF2-40B4-BE49-F238E27FC236}">
                <a16:creationId xmlns:a16="http://schemas.microsoft.com/office/drawing/2014/main" id="{9B3A939C-D132-FC82-6056-22A5EAF0AE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9083D-ECD4-B681-A120-BDAB7963BF1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667524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33A3A-8A63-910F-0F6B-8971EBE878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C55236-89D9-7098-A3E4-0FE872E522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D4B76C-341B-E75F-9A1D-1B28C11E0233}"/>
              </a:ext>
            </a:extLst>
          </p:cNvPr>
          <p:cNvSpPr>
            <a:spLocks noGrp="1"/>
          </p:cNvSpPr>
          <p:nvPr>
            <p:ph type="dt" sz="half" idx="10"/>
          </p:nvPr>
        </p:nvSpPr>
        <p:spPr/>
        <p:txBody>
          <a:bodyPr/>
          <a:lstStyle/>
          <a:p>
            <a:fld id="{E31BA835-12AC-4E8F-955A-EA3F4DE2791F}" type="datetime1">
              <a:rPr lang="en-US" smtClean="0"/>
              <a:t>2/27/2025</a:t>
            </a:fld>
            <a:endParaRPr lang="en-US"/>
          </a:p>
        </p:txBody>
      </p:sp>
      <p:sp>
        <p:nvSpPr>
          <p:cNvPr id="5" name="Footer Placeholder 4">
            <a:extLst>
              <a:ext uri="{FF2B5EF4-FFF2-40B4-BE49-F238E27FC236}">
                <a16:creationId xmlns:a16="http://schemas.microsoft.com/office/drawing/2014/main" id="{ABE392C3-FFF3-8AFB-4D12-F444E85C2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EA45D1-7E37-71F2-BC52-05C22B8CDA4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88577434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BC9F33-1D80-9CD1-677A-F34D2A0554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E1AD60-A835-A3D7-DA1C-3C8F17373D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FEF686-0C3A-955A-172E-73BBC9BCA527}"/>
              </a:ext>
            </a:extLst>
          </p:cNvPr>
          <p:cNvSpPr>
            <a:spLocks noGrp="1"/>
          </p:cNvSpPr>
          <p:nvPr>
            <p:ph type="dt" sz="half" idx="10"/>
          </p:nvPr>
        </p:nvSpPr>
        <p:spPr/>
        <p:txBody>
          <a:bodyPr/>
          <a:lstStyle/>
          <a:p>
            <a:fld id="{E31BA835-12AC-4E8F-955A-EA3F4DE2791F}" type="datetime1">
              <a:rPr lang="en-US" smtClean="0"/>
              <a:t>2/27/2025</a:t>
            </a:fld>
            <a:endParaRPr lang="en-US"/>
          </a:p>
        </p:txBody>
      </p:sp>
      <p:sp>
        <p:nvSpPr>
          <p:cNvPr id="5" name="Footer Placeholder 4">
            <a:extLst>
              <a:ext uri="{FF2B5EF4-FFF2-40B4-BE49-F238E27FC236}">
                <a16:creationId xmlns:a16="http://schemas.microsoft.com/office/drawing/2014/main" id="{18AA8031-CD94-2B03-8E43-0E88DCE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5A6C3A-7C03-2A45-C30A-4800D99C7BC8}"/>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0650330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B2E54-A787-1167-28DA-8D32FEEC60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06FD0E-5C5F-72C2-6770-4540AF8D43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7D810D-43A6-2393-F46F-487DB7615D0A}"/>
              </a:ext>
            </a:extLst>
          </p:cNvPr>
          <p:cNvSpPr>
            <a:spLocks noGrp="1"/>
          </p:cNvSpPr>
          <p:nvPr>
            <p:ph type="dt" sz="half" idx="10"/>
          </p:nvPr>
        </p:nvSpPr>
        <p:spPr/>
        <p:txBody>
          <a:bodyPr/>
          <a:lstStyle/>
          <a:p>
            <a:fld id="{E31BA835-12AC-4E8F-955A-EA3F4DE2791F}" type="datetime1">
              <a:rPr lang="en-US" smtClean="0"/>
              <a:t>2/27/2025</a:t>
            </a:fld>
            <a:endParaRPr lang="en-US"/>
          </a:p>
        </p:txBody>
      </p:sp>
      <p:sp>
        <p:nvSpPr>
          <p:cNvPr id="5" name="Footer Placeholder 4">
            <a:extLst>
              <a:ext uri="{FF2B5EF4-FFF2-40B4-BE49-F238E27FC236}">
                <a16:creationId xmlns:a16="http://schemas.microsoft.com/office/drawing/2014/main" id="{6CDBA3E1-CC3B-25FB-87B2-09C40900B5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9A0941-6729-6406-E795-22D833392808}"/>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34169800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906A8-0AE0-1938-4CF5-22B95217AE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44AB38-9345-0E60-A3F2-BA6A4EFF8D3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E5AAFA-5715-DE6F-59DF-88AFE2F65116}"/>
              </a:ext>
            </a:extLst>
          </p:cNvPr>
          <p:cNvSpPr>
            <a:spLocks noGrp="1"/>
          </p:cNvSpPr>
          <p:nvPr>
            <p:ph type="dt" sz="half" idx="10"/>
          </p:nvPr>
        </p:nvSpPr>
        <p:spPr/>
        <p:txBody>
          <a:bodyPr/>
          <a:lstStyle/>
          <a:p>
            <a:fld id="{63DB64E7-5594-42A3-ADBF-E95A7ACEAD64}" type="datetime1">
              <a:rPr lang="en-US" smtClean="0"/>
              <a:t>2/27/2025</a:t>
            </a:fld>
            <a:endParaRPr lang="en-US"/>
          </a:p>
        </p:txBody>
      </p:sp>
      <p:sp>
        <p:nvSpPr>
          <p:cNvPr id="5" name="Footer Placeholder 4">
            <a:extLst>
              <a:ext uri="{FF2B5EF4-FFF2-40B4-BE49-F238E27FC236}">
                <a16:creationId xmlns:a16="http://schemas.microsoft.com/office/drawing/2014/main" id="{0104804E-CA27-2AB8-198F-C75AF59780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88A5B-9C7D-708D-F308-01C669A0FB2E}"/>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232999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0F641-AB67-F3AF-B8D7-FAF33AA4F8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08BD5A-3913-A285-5225-C5531C14C4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BAC60C-3996-C3A7-F793-B488901DBD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5E83EA-1FA7-9DF7-DE44-B67818BFDB2C}"/>
              </a:ext>
            </a:extLst>
          </p:cNvPr>
          <p:cNvSpPr>
            <a:spLocks noGrp="1"/>
          </p:cNvSpPr>
          <p:nvPr>
            <p:ph type="dt" sz="half" idx="10"/>
          </p:nvPr>
        </p:nvSpPr>
        <p:spPr/>
        <p:txBody>
          <a:bodyPr/>
          <a:lstStyle/>
          <a:p>
            <a:fld id="{E31BA835-12AC-4E8F-955A-EA3F4DE2791F}" type="datetime1">
              <a:rPr lang="en-US" smtClean="0"/>
              <a:t>2/27/2025</a:t>
            </a:fld>
            <a:endParaRPr lang="en-US"/>
          </a:p>
        </p:txBody>
      </p:sp>
      <p:sp>
        <p:nvSpPr>
          <p:cNvPr id="6" name="Footer Placeholder 5">
            <a:extLst>
              <a:ext uri="{FF2B5EF4-FFF2-40B4-BE49-F238E27FC236}">
                <a16:creationId xmlns:a16="http://schemas.microsoft.com/office/drawing/2014/main" id="{ABA1C244-0510-0422-8726-8A8EAE5FC3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71A005-428A-AB86-5282-0A527691581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77965388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6E0E-1BF0-BE73-BA89-E688A8B611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CE68A9-4843-4A20-C27C-88AA517CC6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0F5795-1BA3-7187-BE98-C57ECF7754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B27744-4CEB-718F-2509-C7C2593ECA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5CA4B9-9C39-C690-1F9A-98D5EF427E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657AD1-B9D8-A7AC-88B2-9BEADEA48BCF}"/>
              </a:ext>
            </a:extLst>
          </p:cNvPr>
          <p:cNvSpPr>
            <a:spLocks noGrp="1"/>
          </p:cNvSpPr>
          <p:nvPr>
            <p:ph type="dt" sz="half" idx="10"/>
          </p:nvPr>
        </p:nvSpPr>
        <p:spPr/>
        <p:txBody>
          <a:bodyPr/>
          <a:lstStyle/>
          <a:p>
            <a:fld id="{E31BA835-12AC-4E8F-955A-EA3F4DE2791F}" type="datetime1">
              <a:rPr lang="en-US" smtClean="0"/>
              <a:t>2/27/2025</a:t>
            </a:fld>
            <a:endParaRPr lang="en-US"/>
          </a:p>
        </p:txBody>
      </p:sp>
      <p:sp>
        <p:nvSpPr>
          <p:cNvPr id="8" name="Footer Placeholder 7">
            <a:extLst>
              <a:ext uri="{FF2B5EF4-FFF2-40B4-BE49-F238E27FC236}">
                <a16:creationId xmlns:a16="http://schemas.microsoft.com/office/drawing/2014/main" id="{B0E7E292-0375-F957-146D-50954558E8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AC0559-658F-55E3-DA2F-29450DC1311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5238151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BE378-4FF9-ABA3-CAC0-0C39DCD8C2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23E73F-517E-FE8B-A3AA-44DC5EA7C61F}"/>
              </a:ext>
            </a:extLst>
          </p:cNvPr>
          <p:cNvSpPr>
            <a:spLocks noGrp="1"/>
          </p:cNvSpPr>
          <p:nvPr>
            <p:ph type="dt" sz="half" idx="10"/>
          </p:nvPr>
        </p:nvSpPr>
        <p:spPr/>
        <p:txBody>
          <a:bodyPr/>
          <a:lstStyle/>
          <a:p>
            <a:fld id="{89BC9412-2452-4BED-A324-9D8C115361AD}" type="datetime1">
              <a:rPr lang="en-US" smtClean="0"/>
              <a:t>2/27/2025</a:t>
            </a:fld>
            <a:endParaRPr lang="en-US"/>
          </a:p>
        </p:txBody>
      </p:sp>
      <p:sp>
        <p:nvSpPr>
          <p:cNvPr id="4" name="Footer Placeholder 3">
            <a:extLst>
              <a:ext uri="{FF2B5EF4-FFF2-40B4-BE49-F238E27FC236}">
                <a16:creationId xmlns:a16="http://schemas.microsoft.com/office/drawing/2014/main" id="{57912253-3EB3-300A-4D09-19190AD045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47AB56-CCC2-DCE3-524D-220F698ADEB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89780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803B0C-9AC5-0AB1-B3C4-943532262589}"/>
              </a:ext>
            </a:extLst>
          </p:cNvPr>
          <p:cNvSpPr>
            <a:spLocks noGrp="1"/>
          </p:cNvSpPr>
          <p:nvPr>
            <p:ph type="dt" sz="half" idx="10"/>
          </p:nvPr>
        </p:nvSpPr>
        <p:spPr/>
        <p:txBody>
          <a:bodyPr/>
          <a:lstStyle/>
          <a:p>
            <a:fld id="{F5318F62-D251-40E8-A23C-F4CFE9FEAB41}" type="datetime1">
              <a:rPr lang="en-US" smtClean="0"/>
              <a:t>2/27/2025</a:t>
            </a:fld>
            <a:endParaRPr lang="en-US"/>
          </a:p>
        </p:txBody>
      </p:sp>
      <p:sp>
        <p:nvSpPr>
          <p:cNvPr id="3" name="Footer Placeholder 2">
            <a:extLst>
              <a:ext uri="{FF2B5EF4-FFF2-40B4-BE49-F238E27FC236}">
                <a16:creationId xmlns:a16="http://schemas.microsoft.com/office/drawing/2014/main" id="{10A200BE-0A72-3EC1-8ECA-D1C288FD6D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67DDFF-3CE5-E6D4-06C5-589E3F0865E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16868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4CFF1-5E72-9197-7E0A-CFA11B14BF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BBBEE4-C70F-6331-5CD1-1912D94902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9DB661-824E-F75F-659E-169CD9B6DE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503545-3284-5320-A085-A7A70C316A31}"/>
              </a:ext>
            </a:extLst>
          </p:cNvPr>
          <p:cNvSpPr>
            <a:spLocks noGrp="1"/>
          </p:cNvSpPr>
          <p:nvPr>
            <p:ph type="dt" sz="half" idx="10"/>
          </p:nvPr>
        </p:nvSpPr>
        <p:spPr/>
        <p:txBody>
          <a:bodyPr/>
          <a:lstStyle/>
          <a:p>
            <a:fld id="{E31BA835-12AC-4E8F-955A-EA3F4DE2791F}" type="datetime1">
              <a:rPr lang="en-US" smtClean="0"/>
              <a:t>2/27/2025</a:t>
            </a:fld>
            <a:endParaRPr lang="en-US"/>
          </a:p>
        </p:txBody>
      </p:sp>
      <p:sp>
        <p:nvSpPr>
          <p:cNvPr id="6" name="Footer Placeholder 5">
            <a:extLst>
              <a:ext uri="{FF2B5EF4-FFF2-40B4-BE49-F238E27FC236}">
                <a16:creationId xmlns:a16="http://schemas.microsoft.com/office/drawing/2014/main" id="{E9B4302D-E1EB-7300-72E5-BF42A3E0B1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EBC7C0-F594-82A8-E83C-85EEEEB5950A}"/>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74388998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782DA-EA48-B170-58B0-9FD80457ED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8D3B9D-5E2E-9FED-7BAF-C5C0B3DCEC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B953F2-F63D-308D-51CC-E97CEA3C79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51C967-1099-DDC8-F997-84A8DBAB28C3}"/>
              </a:ext>
            </a:extLst>
          </p:cNvPr>
          <p:cNvSpPr>
            <a:spLocks noGrp="1"/>
          </p:cNvSpPr>
          <p:nvPr>
            <p:ph type="dt" sz="half" idx="10"/>
          </p:nvPr>
        </p:nvSpPr>
        <p:spPr/>
        <p:txBody>
          <a:bodyPr/>
          <a:lstStyle/>
          <a:p>
            <a:fld id="{50BA65D8-0540-4835-AE5C-25D29DBA01BE}" type="datetime1">
              <a:rPr lang="en-US" smtClean="0"/>
              <a:t>2/27/2025</a:t>
            </a:fld>
            <a:endParaRPr lang="en-US"/>
          </a:p>
        </p:txBody>
      </p:sp>
      <p:sp>
        <p:nvSpPr>
          <p:cNvPr id="6" name="Footer Placeholder 5">
            <a:extLst>
              <a:ext uri="{FF2B5EF4-FFF2-40B4-BE49-F238E27FC236}">
                <a16:creationId xmlns:a16="http://schemas.microsoft.com/office/drawing/2014/main" id="{061E7A9E-0B50-FEF7-D4EA-77E2A80D36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596E7B-4211-F587-DD17-60AA58DE252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912312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3669C4-3C51-9B1E-79CA-0749CC97B9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98E2A1-25EC-0FD9-D6D7-C383EA2C58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3D2448-88B3-FFDA-A772-2B3F6D4000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31BA835-12AC-4E8F-955A-EA3F4DE2791F}" type="datetime1">
              <a:rPr lang="en-US" smtClean="0"/>
              <a:t>2/27/2025</a:t>
            </a:fld>
            <a:endParaRPr lang="en-US"/>
          </a:p>
        </p:txBody>
      </p:sp>
      <p:sp>
        <p:nvSpPr>
          <p:cNvPr id="5" name="Footer Placeholder 4">
            <a:extLst>
              <a:ext uri="{FF2B5EF4-FFF2-40B4-BE49-F238E27FC236}">
                <a16:creationId xmlns:a16="http://schemas.microsoft.com/office/drawing/2014/main" id="{609F9C26-2AF1-5EE3-F6F3-B63453A4C3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4F06D4E-0273-A60A-F351-F10674D6C8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7E7843D-FF13-4365-9478-9625B70A2705}" type="slidenum">
              <a:rPr lang="en-US" smtClean="0"/>
              <a:t>‹#›</a:t>
            </a:fld>
            <a:endParaRPr lang="en-US"/>
          </a:p>
        </p:txBody>
      </p:sp>
    </p:spTree>
    <p:extLst>
      <p:ext uri="{BB962C8B-B14F-4D97-AF65-F5344CB8AC3E}">
        <p14:creationId xmlns:p14="http://schemas.microsoft.com/office/powerpoint/2010/main" val="2581463302"/>
      </p:ext>
    </p:extLst>
  </p:cSld>
  <p:clrMap bg1="lt1" tx1="dk1" bg2="lt2" tx2="dk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 id="2147484093" r:id="rId5"/>
    <p:sldLayoutId id="2147484094" r:id="rId6"/>
    <p:sldLayoutId id="2147484095" r:id="rId7"/>
    <p:sldLayoutId id="2147484096" r:id="rId8"/>
    <p:sldLayoutId id="2147484097" r:id="rId9"/>
    <p:sldLayoutId id="2147484098" r:id="rId10"/>
    <p:sldLayoutId id="214748409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C05A31B-9E00-1D29-FF81-919F8EA3BB80}"/>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Operation Optimization: The Future of Patient Placement</a:t>
            </a:r>
          </a:p>
        </p:txBody>
      </p:sp>
      <p:sp>
        <p:nvSpPr>
          <p:cNvPr id="3" name="Subtitle 2">
            <a:extLst>
              <a:ext uri="{FF2B5EF4-FFF2-40B4-BE49-F238E27FC236}">
                <a16:creationId xmlns:a16="http://schemas.microsoft.com/office/drawing/2014/main" id="{15F8B38C-BC64-DE94-2E21-C3D75DA87401}"/>
              </a:ext>
            </a:extLst>
          </p:cNvPr>
          <p:cNvSpPr>
            <a:spLocks noGrp="1"/>
          </p:cNvSpPr>
          <p:nvPr>
            <p:ph type="subTitle" idx="1"/>
          </p:nvPr>
        </p:nvSpPr>
        <p:spPr>
          <a:xfrm>
            <a:off x="1350682" y="4870824"/>
            <a:ext cx="10005951" cy="1458258"/>
          </a:xfrm>
        </p:spPr>
        <p:txBody>
          <a:bodyPr anchor="ctr">
            <a:normAutofit/>
          </a:bodyPr>
          <a:lstStyle/>
          <a:p>
            <a:pPr algn="l"/>
            <a:r>
              <a:rPr lang="en-US"/>
              <a:t>Raheela Charania</a:t>
            </a:r>
          </a:p>
          <a:p>
            <a:pPr algn="l"/>
            <a:r>
              <a:rPr lang="en-US"/>
              <a:t>Rajivini Tiruveedhula</a:t>
            </a:r>
          </a:p>
          <a:p>
            <a:pPr algn="l"/>
            <a:r>
              <a:rPr lang="en-US"/>
              <a:t>Prabhu Shankar</a:t>
            </a:r>
          </a:p>
        </p:txBody>
      </p:sp>
      <p:pic>
        <p:nvPicPr>
          <p:cNvPr id="30" name="Graphic 29" descr="Inpatient outline">
            <a:extLst>
              <a:ext uri="{FF2B5EF4-FFF2-40B4-BE49-F238E27FC236}">
                <a16:creationId xmlns:a16="http://schemas.microsoft.com/office/drawing/2014/main" id="{565B9DB5-E62B-5222-4694-F187238DF4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93439" y="2749176"/>
            <a:ext cx="914400" cy="914400"/>
          </a:xfrm>
          <a:prstGeom prst="rect">
            <a:avLst/>
          </a:prstGeom>
        </p:spPr>
      </p:pic>
    </p:spTree>
    <p:extLst>
      <p:ext uri="{BB962C8B-B14F-4D97-AF65-F5344CB8AC3E}">
        <p14:creationId xmlns:p14="http://schemas.microsoft.com/office/powerpoint/2010/main" val="2378557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791F276-CC4D-123B-23C7-27D357769E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B6C2E9-DCBB-DF96-FC4E-082579E29F1F}"/>
              </a:ext>
            </a:extLst>
          </p:cNvPr>
          <p:cNvSpPr>
            <a:spLocks noGrp="1"/>
          </p:cNvSpPr>
          <p:nvPr>
            <p:ph type="title"/>
          </p:nvPr>
        </p:nvSpPr>
        <p:spPr>
          <a:xfrm>
            <a:off x="913774" y="20188"/>
            <a:ext cx="10364451" cy="917303"/>
          </a:xfrm>
        </p:spPr>
        <p:txBody>
          <a:bodyPr>
            <a:normAutofit/>
          </a:bodyPr>
          <a:lstStyle/>
          <a:p>
            <a:r>
              <a:rPr lang="en-US"/>
              <a:t>Exploratory Data Analysis</a:t>
            </a:r>
          </a:p>
        </p:txBody>
      </p:sp>
      <p:sp>
        <p:nvSpPr>
          <p:cNvPr id="4" name="Rectangle 3">
            <a:extLst>
              <a:ext uri="{FF2B5EF4-FFF2-40B4-BE49-F238E27FC236}">
                <a16:creationId xmlns:a16="http://schemas.microsoft.com/office/drawing/2014/main" id="{913F02C2-B0AE-E324-EF1D-35C0E7B70952}"/>
              </a:ext>
            </a:extLst>
          </p:cNvPr>
          <p:cNvSpPr/>
          <p:nvPr/>
        </p:nvSpPr>
        <p:spPr>
          <a:xfrm>
            <a:off x="1" y="0"/>
            <a:ext cx="498764" cy="6858000"/>
          </a:xfrm>
          <a:prstGeom prst="rect">
            <a:avLst/>
          </a:prstGeom>
          <a:solidFill>
            <a:srgbClr val="0F445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of a number of patients&#10;&#10;AI-generated content may be incorrect.">
            <a:extLst>
              <a:ext uri="{FF2B5EF4-FFF2-40B4-BE49-F238E27FC236}">
                <a16:creationId xmlns:a16="http://schemas.microsoft.com/office/drawing/2014/main" id="{A1BA1963-CCE1-21F7-66B1-DC5D0533C246}"/>
              </a:ext>
            </a:extLst>
          </p:cNvPr>
          <p:cNvPicPr>
            <a:picLocks noChangeAspect="1"/>
          </p:cNvPicPr>
          <p:nvPr/>
        </p:nvPicPr>
        <p:blipFill>
          <a:blip r:embed="rId3"/>
          <a:stretch>
            <a:fillRect/>
          </a:stretch>
        </p:blipFill>
        <p:spPr>
          <a:xfrm>
            <a:off x="1601353" y="937491"/>
            <a:ext cx="8989291" cy="5547677"/>
          </a:xfrm>
          <a:prstGeom prst="rect">
            <a:avLst/>
          </a:prstGeom>
        </p:spPr>
      </p:pic>
    </p:spTree>
    <p:extLst>
      <p:ext uri="{BB962C8B-B14F-4D97-AF65-F5344CB8AC3E}">
        <p14:creationId xmlns:p14="http://schemas.microsoft.com/office/powerpoint/2010/main" val="3602514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BB10B6-EFF4-5409-E56D-85BC211415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0FD57B-02DF-7902-4ADE-B0A312E2A58E}"/>
              </a:ext>
            </a:extLst>
          </p:cNvPr>
          <p:cNvSpPr>
            <a:spLocks noGrp="1"/>
          </p:cNvSpPr>
          <p:nvPr>
            <p:ph type="title"/>
          </p:nvPr>
        </p:nvSpPr>
        <p:spPr>
          <a:xfrm>
            <a:off x="913774" y="20188"/>
            <a:ext cx="10364451" cy="917303"/>
          </a:xfrm>
        </p:spPr>
        <p:txBody>
          <a:bodyPr>
            <a:normAutofit/>
          </a:bodyPr>
          <a:lstStyle/>
          <a:p>
            <a:r>
              <a:rPr lang="en-US" err="1"/>
              <a:t>HeatMap</a:t>
            </a:r>
            <a:endParaRPr lang="en-US"/>
          </a:p>
        </p:txBody>
      </p:sp>
      <p:pic>
        <p:nvPicPr>
          <p:cNvPr id="7" name="Picture 6" descr="A graph of a number of different types of pressure&#10;&#10;AI-generated content may be incorrect.">
            <a:extLst>
              <a:ext uri="{FF2B5EF4-FFF2-40B4-BE49-F238E27FC236}">
                <a16:creationId xmlns:a16="http://schemas.microsoft.com/office/drawing/2014/main" id="{5480FD4F-9802-C897-426F-584AF2690573}"/>
              </a:ext>
            </a:extLst>
          </p:cNvPr>
          <p:cNvPicPr>
            <a:picLocks noChangeAspect="1"/>
          </p:cNvPicPr>
          <p:nvPr/>
        </p:nvPicPr>
        <p:blipFill>
          <a:blip r:embed="rId3"/>
          <a:srcRect l="8882" t="10863" r="11438"/>
          <a:stretch/>
        </p:blipFill>
        <p:spPr>
          <a:xfrm>
            <a:off x="2195944" y="937491"/>
            <a:ext cx="7800109" cy="5385191"/>
          </a:xfrm>
          <a:prstGeom prst="rect">
            <a:avLst/>
          </a:prstGeom>
        </p:spPr>
      </p:pic>
      <p:sp>
        <p:nvSpPr>
          <p:cNvPr id="8" name="Rectangle 7">
            <a:extLst>
              <a:ext uri="{FF2B5EF4-FFF2-40B4-BE49-F238E27FC236}">
                <a16:creationId xmlns:a16="http://schemas.microsoft.com/office/drawing/2014/main" id="{D4F3F1BD-5A40-D517-B3B8-D43E1EA7A016}"/>
              </a:ext>
            </a:extLst>
          </p:cNvPr>
          <p:cNvSpPr/>
          <p:nvPr/>
        </p:nvSpPr>
        <p:spPr>
          <a:xfrm>
            <a:off x="1" y="0"/>
            <a:ext cx="498764" cy="6858000"/>
          </a:xfrm>
          <a:prstGeom prst="rect">
            <a:avLst/>
          </a:prstGeom>
          <a:solidFill>
            <a:srgbClr val="0F445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0565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DA04F5-BA4B-8504-7CAB-59677A4C4A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68CB5D-2DD7-1C71-EC13-EDD645A16CD9}"/>
              </a:ext>
            </a:extLst>
          </p:cNvPr>
          <p:cNvSpPr>
            <a:spLocks noGrp="1"/>
          </p:cNvSpPr>
          <p:nvPr>
            <p:ph type="title"/>
          </p:nvPr>
        </p:nvSpPr>
        <p:spPr>
          <a:xfrm>
            <a:off x="913774" y="20188"/>
            <a:ext cx="10364451" cy="917303"/>
          </a:xfrm>
        </p:spPr>
        <p:txBody>
          <a:bodyPr>
            <a:normAutofit/>
          </a:bodyPr>
          <a:lstStyle/>
          <a:p>
            <a:r>
              <a:rPr lang="en-US"/>
              <a:t>Data Prep</a:t>
            </a:r>
          </a:p>
        </p:txBody>
      </p:sp>
      <p:graphicFrame>
        <p:nvGraphicFramePr>
          <p:cNvPr id="3" name="Diagram 2">
            <a:extLst>
              <a:ext uri="{FF2B5EF4-FFF2-40B4-BE49-F238E27FC236}">
                <a16:creationId xmlns:a16="http://schemas.microsoft.com/office/drawing/2014/main" id="{59C71923-BF93-0885-7B83-775C1D5A53B1}"/>
              </a:ext>
            </a:extLst>
          </p:cNvPr>
          <p:cNvGraphicFramePr/>
          <p:nvPr>
            <p:extLst>
              <p:ext uri="{D42A27DB-BD31-4B8C-83A1-F6EECF244321}">
                <p14:modId xmlns:p14="http://schemas.microsoft.com/office/powerpoint/2010/main" val="540123253"/>
              </p:ext>
            </p:extLst>
          </p:nvPr>
        </p:nvGraphicFramePr>
        <p:xfrm>
          <a:off x="2030410" y="1066799"/>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1043B442-61D4-D67B-2235-96482A8BD52C}"/>
              </a:ext>
            </a:extLst>
          </p:cNvPr>
          <p:cNvSpPr/>
          <p:nvPr/>
        </p:nvSpPr>
        <p:spPr>
          <a:xfrm>
            <a:off x="1" y="0"/>
            <a:ext cx="498764" cy="6858000"/>
          </a:xfrm>
          <a:prstGeom prst="rect">
            <a:avLst/>
          </a:prstGeom>
          <a:solidFill>
            <a:srgbClr val="0F445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3474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093305-4041-F189-9943-3C56688264D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5677D8C-4BC4-2B89-8C0B-B8E863F5BCBC}"/>
              </a:ext>
            </a:extLst>
          </p:cNvPr>
          <p:cNvSpPr txBox="1"/>
          <p:nvPr/>
        </p:nvSpPr>
        <p:spPr>
          <a:xfrm>
            <a:off x="913774" y="1305341"/>
            <a:ext cx="4530436" cy="4247317"/>
          </a:xfrm>
          <a:prstGeom prst="rect">
            <a:avLst/>
          </a:prstGeom>
          <a:noFill/>
        </p:spPr>
        <p:txBody>
          <a:bodyPr wrap="square" rtlCol="0">
            <a:spAutoFit/>
          </a:bodyPr>
          <a:lstStyle/>
          <a:p>
            <a:r>
              <a:rPr lang="en-US" b="1"/>
              <a:t>Model Performance:</a:t>
            </a:r>
          </a:p>
          <a:p>
            <a:r>
              <a:rPr lang="en-US"/>
              <a:t>AIC: 960.53</a:t>
            </a:r>
          </a:p>
          <a:p>
            <a:endParaRPr lang="en-US"/>
          </a:p>
          <a:p>
            <a:r>
              <a:rPr lang="en-US" b="1"/>
              <a:t>Model Performance on Test Dataset:</a:t>
            </a:r>
          </a:p>
          <a:p>
            <a:r>
              <a:rPr lang="en-US"/>
              <a:t>Accuracy: 64.80%</a:t>
            </a:r>
          </a:p>
          <a:p>
            <a:r>
              <a:rPr lang="en-US"/>
              <a:t>Sensitivity : 76.42% </a:t>
            </a:r>
          </a:p>
          <a:p>
            <a:r>
              <a:rPr lang="en-US"/>
              <a:t>Specificity : 47.95% </a:t>
            </a:r>
          </a:p>
          <a:p>
            <a:endParaRPr lang="en-US"/>
          </a:p>
          <a:p>
            <a:r>
              <a:rPr lang="en-US" b="1"/>
              <a:t>Significant Variables: </a:t>
            </a:r>
          </a:p>
          <a:p>
            <a:pPr marL="742950" lvl="1" indent="-285750">
              <a:buFont typeface="Arial" panose="020B0604020202020204" pitchFamily="34" charset="0"/>
              <a:buChar char="•"/>
            </a:pPr>
            <a:r>
              <a:rPr lang="en-US"/>
              <a:t>DRG01Colitis</a:t>
            </a:r>
          </a:p>
          <a:p>
            <a:pPr marL="742950" lvl="1" indent="-285750">
              <a:buFont typeface="Arial" panose="020B0604020202020204" pitchFamily="34" charset="0"/>
              <a:buChar char="•"/>
            </a:pPr>
            <a:r>
              <a:rPr lang="en-US"/>
              <a:t>DRG01Congestive Heart Failure</a:t>
            </a:r>
          </a:p>
          <a:p>
            <a:pPr marL="742950" lvl="1" indent="-285750">
              <a:buFont typeface="Arial" panose="020B0604020202020204" pitchFamily="34" charset="0"/>
              <a:buChar char="•"/>
            </a:pPr>
            <a:r>
              <a:rPr lang="en-US"/>
              <a:t>DRG01Dehydration </a:t>
            </a:r>
          </a:p>
          <a:p>
            <a:pPr marL="742950" lvl="1" indent="-285750">
              <a:buFont typeface="Arial" panose="020B0604020202020204" pitchFamily="34" charset="0"/>
              <a:buChar char="•"/>
            </a:pPr>
            <a:r>
              <a:rPr lang="en-US"/>
              <a:t>DRG01Pancreatitis</a:t>
            </a:r>
          </a:p>
          <a:p>
            <a:pPr marL="742950" lvl="1" indent="-285750">
              <a:buFont typeface="Arial" panose="020B0604020202020204" pitchFamily="34" charset="0"/>
              <a:buChar char="•"/>
            </a:pPr>
            <a:r>
              <a:rPr lang="en-US"/>
              <a:t>DRG01Pneumonia</a:t>
            </a:r>
          </a:p>
          <a:p>
            <a:pPr marL="742950" lvl="1" indent="-285750">
              <a:buFont typeface="Arial" panose="020B0604020202020204" pitchFamily="34" charset="0"/>
              <a:buChar char="•"/>
            </a:pPr>
            <a:r>
              <a:rPr lang="en-US"/>
              <a:t>DRG01Urinary Tract Infection </a:t>
            </a:r>
          </a:p>
        </p:txBody>
      </p:sp>
      <p:sp>
        <p:nvSpPr>
          <p:cNvPr id="2" name="Title 1">
            <a:extLst>
              <a:ext uri="{FF2B5EF4-FFF2-40B4-BE49-F238E27FC236}">
                <a16:creationId xmlns:a16="http://schemas.microsoft.com/office/drawing/2014/main" id="{4F94DE73-711F-2B5F-1309-DC0545520F7A}"/>
              </a:ext>
            </a:extLst>
          </p:cNvPr>
          <p:cNvSpPr>
            <a:spLocks noGrp="1"/>
          </p:cNvSpPr>
          <p:nvPr>
            <p:ph type="title"/>
          </p:nvPr>
        </p:nvSpPr>
        <p:spPr>
          <a:xfrm>
            <a:off x="913774" y="20188"/>
            <a:ext cx="10364451" cy="917303"/>
          </a:xfrm>
        </p:spPr>
        <p:txBody>
          <a:bodyPr>
            <a:normAutofit/>
          </a:bodyPr>
          <a:lstStyle/>
          <a:p>
            <a:r>
              <a:rPr lang="en-US"/>
              <a:t>Full Logistic Model</a:t>
            </a:r>
          </a:p>
        </p:txBody>
      </p:sp>
      <p:sp>
        <p:nvSpPr>
          <p:cNvPr id="8" name="Rectangle 7">
            <a:extLst>
              <a:ext uri="{FF2B5EF4-FFF2-40B4-BE49-F238E27FC236}">
                <a16:creationId xmlns:a16="http://schemas.microsoft.com/office/drawing/2014/main" id="{DF7B9E60-2D53-84D1-5E7E-7B5F80BE3CC8}"/>
              </a:ext>
            </a:extLst>
          </p:cNvPr>
          <p:cNvSpPr/>
          <p:nvPr/>
        </p:nvSpPr>
        <p:spPr>
          <a:xfrm>
            <a:off x="1" y="0"/>
            <a:ext cx="498764" cy="6858000"/>
          </a:xfrm>
          <a:prstGeom prst="rect">
            <a:avLst/>
          </a:prstGeom>
          <a:solidFill>
            <a:srgbClr val="0F445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shot of a computer&#10;&#10;AI-generated content may be incorrect.">
            <a:extLst>
              <a:ext uri="{FF2B5EF4-FFF2-40B4-BE49-F238E27FC236}">
                <a16:creationId xmlns:a16="http://schemas.microsoft.com/office/drawing/2014/main" id="{DA2F1FB9-FF15-491D-7FB3-3E827D25889F}"/>
              </a:ext>
            </a:extLst>
          </p:cNvPr>
          <p:cNvPicPr>
            <a:picLocks noChangeAspect="1"/>
          </p:cNvPicPr>
          <p:nvPr/>
        </p:nvPicPr>
        <p:blipFill>
          <a:blip r:embed="rId3"/>
          <a:stretch>
            <a:fillRect/>
          </a:stretch>
        </p:blipFill>
        <p:spPr>
          <a:xfrm>
            <a:off x="6309121" y="20188"/>
            <a:ext cx="5882878" cy="6858000"/>
          </a:xfrm>
          <a:prstGeom prst="rect">
            <a:avLst/>
          </a:prstGeom>
        </p:spPr>
      </p:pic>
    </p:spTree>
    <p:extLst>
      <p:ext uri="{BB962C8B-B14F-4D97-AF65-F5344CB8AC3E}">
        <p14:creationId xmlns:p14="http://schemas.microsoft.com/office/powerpoint/2010/main" val="2180909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A628D63-A2C9-2D4D-65CE-C3E6C4CB72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9B5D9B-CECC-3315-A7A6-34013AA96204}"/>
              </a:ext>
            </a:extLst>
          </p:cNvPr>
          <p:cNvSpPr>
            <a:spLocks noGrp="1"/>
          </p:cNvSpPr>
          <p:nvPr>
            <p:ph type="title"/>
          </p:nvPr>
        </p:nvSpPr>
        <p:spPr>
          <a:xfrm>
            <a:off x="913774" y="20188"/>
            <a:ext cx="10364451" cy="917303"/>
          </a:xfrm>
        </p:spPr>
        <p:txBody>
          <a:bodyPr>
            <a:normAutofit/>
          </a:bodyPr>
          <a:lstStyle/>
          <a:p>
            <a:r>
              <a:rPr lang="en-US"/>
              <a:t>Logistic Model II</a:t>
            </a:r>
          </a:p>
        </p:txBody>
      </p:sp>
      <p:sp>
        <p:nvSpPr>
          <p:cNvPr id="7" name="TextBox 6">
            <a:extLst>
              <a:ext uri="{FF2B5EF4-FFF2-40B4-BE49-F238E27FC236}">
                <a16:creationId xmlns:a16="http://schemas.microsoft.com/office/drawing/2014/main" id="{6DE0C10C-0A8F-87F3-A952-33AB7D5E4015}"/>
              </a:ext>
            </a:extLst>
          </p:cNvPr>
          <p:cNvSpPr txBox="1"/>
          <p:nvPr/>
        </p:nvSpPr>
        <p:spPr>
          <a:xfrm>
            <a:off x="816583" y="1108303"/>
            <a:ext cx="4829297" cy="4801314"/>
          </a:xfrm>
          <a:prstGeom prst="rect">
            <a:avLst/>
          </a:prstGeom>
          <a:noFill/>
        </p:spPr>
        <p:txBody>
          <a:bodyPr wrap="square" rtlCol="0">
            <a:spAutoFit/>
          </a:bodyPr>
          <a:lstStyle/>
          <a:p>
            <a:r>
              <a:rPr lang="en-US" b="1"/>
              <a:t>Model Performance:</a:t>
            </a:r>
          </a:p>
          <a:p>
            <a:r>
              <a:rPr lang="en-US"/>
              <a:t>AIC: 953.21</a:t>
            </a:r>
          </a:p>
          <a:p>
            <a:endParaRPr lang="en-US"/>
          </a:p>
          <a:p>
            <a:r>
              <a:rPr lang="en-US" b="1"/>
              <a:t>Model Performance on Test Dataset:</a:t>
            </a:r>
          </a:p>
          <a:p>
            <a:r>
              <a:rPr lang="en-US"/>
              <a:t>Accuracy: 63.69%</a:t>
            </a:r>
          </a:p>
          <a:p>
            <a:r>
              <a:rPr lang="en-US"/>
              <a:t>Sensitivity : 74.53% </a:t>
            </a:r>
          </a:p>
          <a:p>
            <a:r>
              <a:rPr lang="en-US"/>
              <a:t>Specificity : 47.95% </a:t>
            </a:r>
          </a:p>
          <a:p>
            <a:endParaRPr lang="en-US"/>
          </a:p>
          <a:p>
            <a:r>
              <a:rPr lang="en-US" b="1"/>
              <a:t>Significant Variables: </a:t>
            </a:r>
          </a:p>
          <a:p>
            <a:pPr marL="742950" lvl="1" indent="-285750">
              <a:buFont typeface="Arial" panose="020B0604020202020204" pitchFamily="34" charset="0"/>
              <a:buChar char="•"/>
            </a:pPr>
            <a:r>
              <a:rPr lang="en-US"/>
              <a:t>DRG01Colitis</a:t>
            </a:r>
          </a:p>
          <a:p>
            <a:pPr marL="742950" lvl="1" indent="-285750">
              <a:buFont typeface="Arial" panose="020B0604020202020204" pitchFamily="34" charset="0"/>
              <a:buChar char="•"/>
            </a:pPr>
            <a:r>
              <a:rPr lang="en-US"/>
              <a:t>DRG01Congestive Heart Failure</a:t>
            </a:r>
          </a:p>
          <a:p>
            <a:pPr marL="742950" lvl="1" indent="-285750">
              <a:buFont typeface="Arial" panose="020B0604020202020204" pitchFamily="34" charset="0"/>
              <a:buChar char="•"/>
            </a:pPr>
            <a:r>
              <a:rPr lang="en-US"/>
              <a:t>DRG01Dehydration </a:t>
            </a:r>
          </a:p>
          <a:p>
            <a:pPr marL="742950" lvl="1" indent="-285750">
              <a:buFont typeface="Arial" panose="020B0604020202020204" pitchFamily="34" charset="0"/>
              <a:buChar char="•"/>
            </a:pPr>
            <a:r>
              <a:rPr lang="en-US"/>
              <a:t>DRG01GI Bleeding</a:t>
            </a:r>
          </a:p>
          <a:p>
            <a:pPr marL="742950" lvl="1" indent="-285750">
              <a:buFont typeface="Arial" panose="020B0604020202020204" pitchFamily="34" charset="0"/>
              <a:buChar char="•"/>
            </a:pPr>
            <a:r>
              <a:rPr lang="en-US"/>
              <a:t>DRG01Pancreatitis</a:t>
            </a:r>
          </a:p>
          <a:p>
            <a:pPr marL="742950" lvl="1" indent="-285750">
              <a:buFont typeface="Arial" panose="020B0604020202020204" pitchFamily="34" charset="0"/>
              <a:buChar char="•"/>
            </a:pPr>
            <a:r>
              <a:rPr lang="en-US"/>
              <a:t>DRG01Pneumonia</a:t>
            </a:r>
          </a:p>
          <a:p>
            <a:pPr marL="742950" lvl="1" indent="-285750">
              <a:buFont typeface="Arial" panose="020B0604020202020204" pitchFamily="34" charset="0"/>
              <a:buChar char="•"/>
            </a:pPr>
            <a:r>
              <a:rPr lang="en-US"/>
              <a:t>DRG01Urinary Tract Infection </a:t>
            </a:r>
          </a:p>
          <a:p>
            <a:pPr marL="742950" lvl="1" indent="-285750">
              <a:buFont typeface="Arial" panose="020B0604020202020204" pitchFamily="34" charset="0"/>
              <a:buChar char="•"/>
            </a:pPr>
            <a:endParaRPr lang="en-US"/>
          </a:p>
        </p:txBody>
      </p:sp>
      <p:sp>
        <p:nvSpPr>
          <p:cNvPr id="9" name="Rectangle 8">
            <a:extLst>
              <a:ext uri="{FF2B5EF4-FFF2-40B4-BE49-F238E27FC236}">
                <a16:creationId xmlns:a16="http://schemas.microsoft.com/office/drawing/2014/main" id="{3A8CD3D0-E764-2B41-2BC2-A5A1BFBA0BF8}"/>
              </a:ext>
            </a:extLst>
          </p:cNvPr>
          <p:cNvSpPr/>
          <p:nvPr/>
        </p:nvSpPr>
        <p:spPr>
          <a:xfrm>
            <a:off x="1" y="0"/>
            <a:ext cx="498764" cy="6858000"/>
          </a:xfrm>
          <a:prstGeom prst="rect">
            <a:avLst/>
          </a:prstGeom>
          <a:solidFill>
            <a:srgbClr val="0F445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screenshot of a computer&#10;&#10;AI-generated content may be incorrect.">
            <a:extLst>
              <a:ext uri="{FF2B5EF4-FFF2-40B4-BE49-F238E27FC236}">
                <a16:creationId xmlns:a16="http://schemas.microsoft.com/office/drawing/2014/main" id="{E785EBA7-9C4A-9EB8-19DF-1FF5A714F058}"/>
              </a:ext>
            </a:extLst>
          </p:cNvPr>
          <p:cNvPicPr>
            <a:picLocks noChangeAspect="1"/>
          </p:cNvPicPr>
          <p:nvPr/>
        </p:nvPicPr>
        <p:blipFill>
          <a:blip r:embed="rId3"/>
          <a:srcRect r="3109"/>
          <a:stretch/>
        </p:blipFill>
        <p:spPr>
          <a:xfrm>
            <a:off x="5645880" y="180109"/>
            <a:ext cx="6546120" cy="6657703"/>
          </a:xfrm>
          <a:prstGeom prst="rect">
            <a:avLst/>
          </a:prstGeom>
        </p:spPr>
      </p:pic>
    </p:spTree>
    <p:extLst>
      <p:ext uri="{BB962C8B-B14F-4D97-AF65-F5344CB8AC3E}">
        <p14:creationId xmlns:p14="http://schemas.microsoft.com/office/powerpoint/2010/main" val="1088328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F8970B-0EA4-A602-673C-9D10E17016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AF7A18-D8BF-2449-7642-97DF68350556}"/>
              </a:ext>
            </a:extLst>
          </p:cNvPr>
          <p:cNvSpPr>
            <a:spLocks noGrp="1"/>
          </p:cNvSpPr>
          <p:nvPr>
            <p:ph type="title"/>
          </p:nvPr>
        </p:nvSpPr>
        <p:spPr>
          <a:xfrm>
            <a:off x="913774" y="20188"/>
            <a:ext cx="10364451" cy="917303"/>
          </a:xfrm>
        </p:spPr>
        <p:txBody>
          <a:bodyPr>
            <a:normAutofit/>
          </a:bodyPr>
          <a:lstStyle/>
          <a:p>
            <a:r>
              <a:rPr lang="en-US"/>
              <a:t>Decision Tree Model</a:t>
            </a:r>
          </a:p>
        </p:txBody>
      </p:sp>
      <p:pic>
        <p:nvPicPr>
          <p:cNvPr id="9" name="Picture 8" descr="A diagram of a tree&#10;&#10;AI-generated content may be incorrect.">
            <a:extLst>
              <a:ext uri="{FF2B5EF4-FFF2-40B4-BE49-F238E27FC236}">
                <a16:creationId xmlns:a16="http://schemas.microsoft.com/office/drawing/2014/main" id="{939F8929-ABD0-5A89-1D85-BBD2E7983261}"/>
              </a:ext>
            </a:extLst>
          </p:cNvPr>
          <p:cNvPicPr>
            <a:picLocks noChangeAspect="1"/>
          </p:cNvPicPr>
          <p:nvPr/>
        </p:nvPicPr>
        <p:blipFill>
          <a:blip r:embed="rId3"/>
          <a:stretch>
            <a:fillRect/>
          </a:stretch>
        </p:blipFill>
        <p:spPr>
          <a:xfrm>
            <a:off x="4419600" y="1166838"/>
            <a:ext cx="7772400" cy="4796681"/>
          </a:xfrm>
          <a:prstGeom prst="rect">
            <a:avLst/>
          </a:prstGeom>
        </p:spPr>
      </p:pic>
      <p:sp>
        <p:nvSpPr>
          <p:cNvPr id="10" name="Rectangle 9">
            <a:extLst>
              <a:ext uri="{FF2B5EF4-FFF2-40B4-BE49-F238E27FC236}">
                <a16:creationId xmlns:a16="http://schemas.microsoft.com/office/drawing/2014/main" id="{C45A1CEA-6303-D794-2479-E3FF0ACC7437}"/>
              </a:ext>
            </a:extLst>
          </p:cNvPr>
          <p:cNvSpPr/>
          <p:nvPr/>
        </p:nvSpPr>
        <p:spPr>
          <a:xfrm>
            <a:off x="1" y="0"/>
            <a:ext cx="498764" cy="6858000"/>
          </a:xfrm>
          <a:prstGeom prst="rect">
            <a:avLst/>
          </a:prstGeom>
          <a:solidFill>
            <a:srgbClr val="0F445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A6DCE2F-E96B-1C3E-EEDB-AF972AAC292E}"/>
              </a:ext>
            </a:extLst>
          </p:cNvPr>
          <p:cNvSpPr txBox="1"/>
          <p:nvPr/>
        </p:nvSpPr>
        <p:spPr>
          <a:xfrm>
            <a:off x="719810" y="2690336"/>
            <a:ext cx="4087717" cy="1477328"/>
          </a:xfrm>
          <a:prstGeom prst="rect">
            <a:avLst/>
          </a:prstGeom>
          <a:noFill/>
        </p:spPr>
        <p:txBody>
          <a:bodyPr wrap="square" rtlCol="0">
            <a:spAutoFit/>
          </a:bodyPr>
          <a:lstStyle/>
          <a:p>
            <a:r>
              <a:rPr lang="en-US" b="1"/>
              <a:t>Model Performance on Test Dataset:</a:t>
            </a:r>
          </a:p>
          <a:p>
            <a:r>
              <a:rPr lang="en-US"/>
              <a:t>Accuracy : 65.36% </a:t>
            </a:r>
          </a:p>
          <a:p>
            <a:r>
              <a:rPr lang="en-US"/>
              <a:t>Sensitivity: 74.53% </a:t>
            </a:r>
          </a:p>
          <a:p>
            <a:r>
              <a:rPr lang="en-US"/>
              <a:t>Specificity: 52.05% </a:t>
            </a:r>
          </a:p>
          <a:p>
            <a:endParaRPr lang="en-US"/>
          </a:p>
        </p:txBody>
      </p:sp>
    </p:spTree>
    <p:extLst>
      <p:ext uri="{BB962C8B-B14F-4D97-AF65-F5344CB8AC3E}">
        <p14:creationId xmlns:p14="http://schemas.microsoft.com/office/powerpoint/2010/main" val="1550426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E3462C2-D06C-43AB-3996-27998BA1DF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48EAC9-D575-5188-CC79-06290D2840CB}"/>
              </a:ext>
            </a:extLst>
          </p:cNvPr>
          <p:cNvSpPr>
            <a:spLocks noGrp="1"/>
          </p:cNvSpPr>
          <p:nvPr>
            <p:ph type="title"/>
          </p:nvPr>
        </p:nvSpPr>
        <p:spPr>
          <a:xfrm>
            <a:off x="913774" y="20188"/>
            <a:ext cx="10364451" cy="917303"/>
          </a:xfrm>
        </p:spPr>
        <p:txBody>
          <a:bodyPr>
            <a:normAutofit/>
          </a:bodyPr>
          <a:lstStyle/>
          <a:p>
            <a:r>
              <a:rPr lang="en-US"/>
              <a:t>Random Forest Model</a:t>
            </a:r>
          </a:p>
        </p:txBody>
      </p:sp>
      <p:sp>
        <p:nvSpPr>
          <p:cNvPr id="7" name="TextBox 6">
            <a:extLst>
              <a:ext uri="{FF2B5EF4-FFF2-40B4-BE49-F238E27FC236}">
                <a16:creationId xmlns:a16="http://schemas.microsoft.com/office/drawing/2014/main" id="{083AA6D9-DC18-2BF7-C27D-A7FDFC495793}"/>
              </a:ext>
            </a:extLst>
          </p:cNvPr>
          <p:cNvSpPr txBox="1"/>
          <p:nvPr/>
        </p:nvSpPr>
        <p:spPr>
          <a:xfrm>
            <a:off x="913774" y="1870919"/>
            <a:ext cx="10252989" cy="4093428"/>
          </a:xfrm>
          <a:prstGeom prst="rect">
            <a:avLst/>
          </a:prstGeom>
          <a:noFill/>
        </p:spPr>
        <p:txBody>
          <a:bodyPr wrap="square" rtlCol="0">
            <a:spAutoFit/>
          </a:bodyPr>
          <a:lstStyle/>
          <a:p>
            <a:r>
              <a:rPr lang="en-US" sz="2000" b="1"/>
              <a:t>Model Description:  </a:t>
            </a:r>
            <a:r>
              <a:rPr lang="en-US" sz="2000"/>
              <a:t>A Random Forest model was created with 100 trees to predict whether the patient flipped based on Gender, Primary Insurance Category and DRG01.</a:t>
            </a:r>
          </a:p>
          <a:p>
            <a:endParaRPr lang="en-US" sz="2000" b="1"/>
          </a:p>
          <a:p>
            <a:r>
              <a:rPr lang="en-US" sz="2000" b="1"/>
              <a:t>Out of Bag Error Rate: </a:t>
            </a:r>
            <a:r>
              <a:rPr lang="en-US" sz="2000"/>
              <a:t>38.85%</a:t>
            </a:r>
          </a:p>
          <a:p>
            <a:pPr marL="742950" lvl="1" indent="-285750">
              <a:buFont typeface="Arial" panose="020B0604020202020204" pitchFamily="34" charset="0"/>
              <a:buChar char="•"/>
            </a:pPr>
            <a:r>
              <a:rPr lang="en-US" sz="2000"/>
              <a:t>About 39% of the predictions made on new data are expected to be incorrect.</a:t>
            </a:r>
          </a:p>
          <a:p>
            <a:pPr marL="742950" lvl="1" indent="-285750">
              <a:buFont typeface="Arial" panose="020B0604020202020204" pitchFamily="34" charset="0"/>
              <a:buChar char="•"/>
            </a:pPr>
            <a:endParaRPr lang="en-US" sz="2000"/>
          </a:p>
          <a:p>
            <a:r>
              <a:rPr lang="en-US" sz="2000" b="1"/>
              <a:t>Model Performance:</a:t>
            </a:r>
          </a:p>
          <a:p>
            <a:pPr marL="800100" lvl="1" indent="-342900">
              <a:buFont typeface="Arial" panose="020B0604020202020204" pitchFamily="34" charset="0"/>
              <a:buChar char="•"/>
            </a:pPr>
            <a:r>
              <a:rPr lang="en-US" sz="2000"/>
              <a:t>Accuracy: 61.45%</a:t>
            </a:r>
          </a:p>
          <a:p>
            <a:pPr marL="800100" lvl="1" indent="-342900">
              <a:buFont typeface="Arial" panose="020B0604020202020204" pitchFamily="34" charset="0"/>
              <a:buChar char="•"/>
            </a:pPr>
            <a:r>
              <a:rPr lang="en-US" sz="2000"/>
              <a:t>Sensitivity : 70.75%</a:t>
            </a:r>
          </a:p>
          <a:p>
            <a:pPr marL="800100" lvl="1" indent="-342900">
              <a:buFont typeface="Arial" panose="020B0604020202020204" pitchFamily="34" charset="0"/>
              <a:buChar char="•"/>
            </a:pPr>
            <a:r>
              <a:rPr lang="en-US" sz="2000"/>
              <a:t>Specificity : 47.95% </a:t>
            </a:r>
          </a:p>
          <a:p>
            <a:pPr marL="742950" lvl="1" indent="-285750">
              <a:buFont typeface="Arial" panose="020B0604020202020204" pitchFamily="34" charset="0"/>
              <a:buChar char="•"/>
            </a:pPr>
            <a:endParaRPr lang="en-US" sz="2000"/>
          </a:p>
          <a:p>
            <a:endParaRPr lang="en-US" sz="2000"/>
          </a:p>
          <a:p>
            <a:pPr marL="742950" lvl="1" indent="-285750">
              <a:buFont typeface="Arial" panose="020B0604020202020204" pitchFamily="34" charset="0"/>
              <a:buChar char="•"/>
            </a:pPr>
            <a:endParaRPr lang="en-US" sz="2000"/>
          </a:p>
        </p:txBody>
      </p:sp>
      <p:sp>
        <p:nvSpPr>
          <p:cNvPr id="5" name="Rectangle 4">
            <a:extLst>
              <a:ext uri="{FF2B5EF4-FFF2-40B4-BE49-F238E27FC236}">
                <a16:creationId xmlns:a16="http://schemas.microsoft.com/office/drawing/2014/main" id="{5659E621-1326-2582-A00E-6879647AD97D}"/>
              </a:ext>
            </a:extLst>
          </p:cNvPr>
          <p:cNvSpPr/>
          <p:nvPr/>
        </p:nvSpPr>
        <p:spPr>
          <a:xfrm>
            <a:off x="1" y="0"/>
            <a:ext cx="498764" cy="6858000"/>
          </a:xfrm>
          <a:prstGeom prst="rect">
            <a:avLst/>
          </a:prstGeom>
          <a:solidFill>
            <a:srgbClr val="0F445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561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CED191-0BCD-0314-08FD-516D6E53F7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D59428-9F76-A053-B405-F8901CB3B1ED}"/>
              </a:ext>
            </a:extLst>
          </p:cNvPr>
          <p:cNvSpPr>
            <a:spLocks noGrp="1"/>
          </p:cNvSpPr>
          <p:nvPr>
            <p:ph type="title"/>
          </p:nvPr>
        </p:nvSpPr>
        <p:spPr>
          <a:xfrm>
            <a:off x="913774" y="20188"/>
            <a:ext cx="10364451" cy="917303"/>
          </a:xfrm>
        </p:spPr>
        <p:txBody>
          <a:bodyPr>
            <a:normAutofit/>
          </a:bodyPr>
          <a:lstStyle/>
          <a:p>
            <a:r>
              <a:rPr lang="en-US"/>
              <a:t>Model Selection</a:t>
            </a:r>
          </a:p>
        </p:txBody>
      </p:sp>
      <p:graphicFrame>
        <p:nvGraphicFramePr>
          <p:cNvPr id="3" name="Table 2">
            <a:extLst>
              <a:ext uri="{FF2B5EF4-FFF2-40B4-BE49-F238E27FC236}">
                <a16:creationId xmlns:a16="http://schemas.microsoft.com/office/drawing/2014/main" id="{7BB3DA38-2D4C-84A0-E376-28D9BABB265B}"/>
              </a:ext>
            </a:extLst>
          </p:cNvPr>
          <p:cNvGraphicFramePr>
            <a:graphicFrameLocks noGrp="1"/>
          </p:cNvGraphicFramePr>
          <p:nvPr>
            <p:extLst>
              <p:ext uri="{D42A27DB-BD31-4B8C-83A1-F6EECF244321}">
                <p14:modId xmlns:p14="http://schemas.microsoft.com/office/powerpoint/2010/main" val="2371899074"/>
              </p:ext>
            </p:extLst>
          </p:nvPr>
        </p:nvGraphicFramePr>
        <p:xfrm>
          <a:off x="1205344" y="2401252"/>
          <a:ext cx="10197572" cy="2055495"/>
        </p:xfrm>
        <a:graphic>
          <a:graphicData uri="http://schemas.openxmlformats.org/drawingml/2006/table">
            <a:tbl>
              <a:tblPr/>
              <a:tblGrid>
                <a:gridCol w="3338947">
                  <a:extLst>
                    <a:ext uri="{9D8B030D-6E8A-4147-A177-3AD203B41FA5}">
                      <a16:colId xmlns:a16="http://schemas.microsoft.com/office/drawing/2014/main" val="3540966255"/>
                    </a:ext>
                  </a:extLst>
                </a:gridCol>
                <a:gridCol w="2355273">
                  <a:extLst>
                    <a:ext uri="{9D8B030D-6E8A-4147-A177-3AD203B41FA5}">
                      <a16:colId xmlns:a16="http://schemas.microsoft.com/office/drawing/2014/main" val="3132804425"/>
                    </a:ext>
                  </a:extLst>
                </a:gridCol>
                <a:gridCol w="2050472">
                  <a:extLst>
                    <a:ext uri="{9D8B030D-6E8A-4147-A177-3AD203B41FA5}">
                      <a16:colId xmlns:a16="http://schemas.microsoft.com/office/drawing/2014/main" val="482131526"/>
                    </a:ext>
                  </a:extLst>
                </a:gridCol>
                <a:gridCol w="2452880">
                  <a:extLst>
                    <a:ext uri="{9D8B030D-6E8A-4147-A177-3AD203B41FA5}">
                      <a16:colId xmlns:a16="http://schemas.microsoft.com/office/drawing/2014/main" val="716671258"/>
                    </a:ext>
                  </a:extLst>
                </a:gridCol>
              </a:tblGrid>
              <a:tr h="0">
                <a:tc>
                  <a:txBody>
                    <a:bodyPr/>
                    <a:lstStyle/>
                    <a:p>
                      <a:pPr algn="l"/>
                      <a:r>
                        <a:rPr lang="en-US" sz="2400" b="1">
                          <a:effectLst/>
                          <a:latin typeface="+mn-lt"/>
                        </a:rPr>
                        <a:t>Model</a:t>
                      </a:r>
                    </a:p>
                  </a:txBody>
                  <a:tcPr marL="57150" marR="57150" marB="28575" anchor="ctr">
                    <a:lnL>
                      <a:noFill/>
                    </a:lnL>
                    <a:lnR>
                      <a:noFill/>
                    </a:lnR>
                    <a:lnT>
                      <a:noFill/>
                    </a:lnT>
                    <a:lnB w="57150" cap="flat" cmpd="sng" algn="ctr">
                      <a:solidFill>
                        <a:schemeClr val="bg1"/>
                      </a:solidFill>
                      <a:prstDash val="solid"/>
                      <a:round/>
                      <a:headEnd type="none" w="med" len="med"/>
                      <a:tailEnd type="none" w="med" len="med"/>
                    </a:lnB>
                    <a:noFill/>
                  </a:tcPr>
                </a:tc>
                <a:tc>
                  <a:txBody>
                    <a:bodyPr/>
                    <a:lstStyle/>
                    <a:p>
                      <a:pPr algn="ctr"/>
                      <a:r>
                        <a:rPr lang="en-US" sz="2400" b="1">
                          <a:effectLst/>
                          <a:latin typeface="+mn-lt"/>
                        </a:rPr>
                        <a:t>Accuracy</a:t>
                      </a:r>
                    </a:p>
                  </a:txBody>
                  <a:tcPr marL="57150" marR="57150" marB="28575" anchor="ctr">
                    <a:lnL>
                      <a:noFill/>
                    </a:lnL>
                    <a:lnR>
                      <a:noFill/>
                    </a:lnR>
                    <a:lnT>
                      <a:noFill/>
                    </a:lnT>
                    <a:lnB w="57150" cap="flat" cmpd="sng" algn="ctr">
                      <a:solidFill>
                        <a:schemeClr val="bg1"/>
                      </a:solidFill>
                      <a:prstDash val="solid"/>
                      <a:round/>
                      <a:headEnd type="none" w="med" len="med"/>
                      <a:tailEnd type="none" w="med" len="med"/>
                    </a:lnB>
                    <a:noFill/>
                  </a:tcPr>
                </a:tc>
                <a:tc>
                  <a:txBody>
                    <a:bodyPr/>
                    <a:lstStyle/>
                    <a:p>
                      <a:pPr algn="ctr"/>
                      <a:r>
                        <a:rPr lang="en-US" sz="2400" b="1">
                          <a:effectLst/>
                          <a:latin typeface="+mn-lt"/>
                        </a:rPr>
                        <a:t>Sensitivity</a:t>
                      </a:r>
                    </a:p>
                  </a:txBody>
                  <a:tcPr marL="57150" marR="57150" marB="28575" anchor="ctr">
                    <a:lnL>
                      <a:noFill/>
                    </a:lnL>
                    <a:lnR>
                      <a:noFill/>
                    </a:lnR>
                    <a:lnT>
                      <a:noFill/>
                    </a:lnT>
                    <a:lnB w="57150" cap="flat" cmpd="sng" algn="ctr">
                      <a:solidFill>
                        <a:schemeClr val="bg1"/>
                      </a:solidFill>
                      <a:prstDash val="solid"/>
                      <a:round/>
                      <a:headEnd type="none" w="med" len="med"/>
                      <a:tailEnd type="none" w="med" len="med"/>
                    </a:lnB>
                    <a:noFill/>
                  </a:tcPr>
                </a:tc>
                <a:tc>
                  <a:txBody>
                    <a:bodyPr/>
                    <a:lstStyle/>
                    <a:p>
                      <a:pPr algn="ctr"/>
                      <a:r>
                        <a:rPr lang="en-US" sz="2400" b="1">
                          <a:effectLst/>
                          <a:latin typeface="+mn-lt"/>
                        </a:rPr>
                        <a:t>Specificity</a:t>
                      </a:r>
                    </a:p>
                  </a:txBody>
                  <a:tcPr marL="57150" marR="57150" marB="28575" anchor="ctr">
                    <a:lnL>
                      <a:noFill/>
                    </a:lnL>
                    <a:lnR>
                      <a:noFill/>
                    </a:lnR>
                    <a:lnT>
                      <a:noFill/>
                    </a:lnT>
                    <a:lnB w="571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518076640"/>
                  </a:ext>
                </a:extLst>
              </a:tr>
              <a:tr h="0">
                <a:tc>
                  <a:txBody>
                    <a:bodyPr/>
                    <a:lstStyle/>
                    <a:p>
                      <a:pPr algn="l"/>
                      <a:r>
                        <a:rPr lang="en-US" sz="2400">
                          <a:effectLst/>
                          <a:latin typeface="+mn-lt"/>
                        </a:rPr>
                        <a:t>Logistic Regression</a:t>
                      </a:r>
                    </a:p>
                  </a:txBody>
                  <a:tcPr marL="57150" marR="57150" marT="19050" marB="19050" anchor="ctr">
                    <a:lnL>
                      <a:noFill/>
                    </a:lnL>
                    <a:lnR>
                      <a:noFill/>
                    </a:lnR>
                    <a:lnT w="57150" cap="flat" cmpd="sng" algn="ctr">
                      <a:solidFill>
                        <a:schemeClr val="bg1"/>
                      </a:solidFill>
                      <a:prstDash val="solid"/>
                      <a:round/>
                      <a:headEnd type="none" w="med" len="med"/>
                      <a:tailEnd type="none" w="med" len="med"/>
                    </a:lnT>
                    <a:lnB>
                      <a:noFill/>
                    </a:lnB>
                    <a:noFill/>
                  </a:tcPr>
                </a:tc>
                <a:tc>
                  <a:txBody>
                    <a:bodyPr/>
                    <a:lstStyle/>
                    <a:p>
                      <a:pPr algn="ctr" fontAlgn="b"/>
                      <a:r>
                        <a:rPr lang="en-US" sz="2400" b="0" i="0" u="none" strike="noStrike">
                          <a:solidFill>
                            <a:srgbClr val="000000"/>
                          </a:solidFill>
                          <a:effectLst/>
                          <a:latin typeface="+mn-lt"/>
                        </a:rPr>
                        <a:t>64.80%</a:t>
                      </a:r>
                    </a:p>
                  </a:txBody>
                  <a:tcPr marL="9525" marR="9525" marT="9525" marB="0" anchor="ctr">
                    <a:lnL>
                      <a:noFill/>
                    </a:lnL>
                    <a:lnR>
                      <a:noFill/>
                    </a:lnR>
                    <a:lnT w="57150" cap="flat" cmpd="sng" algn="ctr">
                      <a:solidFill>
                        <a:schemeClr val="bg1"/>
                      </a:solidFill>
                      <a:prstDash val="solid"/>
                      <a:round/>
                      <a:headEnd type="none" w="med" len="med"/>
                      <a:tailEnd type="none" w="med" len="med"/>
                    </a:lnT>
                    <a:lnB>
                      <a:noFill/>
                    </a:lnB>
                    <a:noFill/>
                  </a:tcPr>
                </a:tc>
                <a:tc>
                  <a:txBody>
                    <a:bodyPr/>
                    <a:lstStyle/>
                    <a:p>
                      <a:pPr algn="ctr" fontAlgn="b"/>
                      <a:r>
                        <a:rPr lang="en-US" sz="2400" b="0" i="0" u="none" strike="noStrike">
                          <a:solidFill>
                            <a:srgbClr val="000000"/>
                          </a:solidFill>
                          <a:effectLst/>
                          <a:latin typeface="+mn-lt"/>
                        </a:rPr>
                        <a:t>76.42%</a:t>
                      </a:r>
                    </a:p>
                  </a:txBody>
                  <a:tcPr marL="9525" marR="9525" marT="9525" marB="0" anchor="ctr">
                    <a:lnL>
                      <a:noFill/>
                    </a:lnL>
                    <a:lnR>
                      <a:noFill/>
                    </a:lnR>
                    <a:lnT w="57150" cap="flat" cmpd="sng" algn="ctr">
                      <a:solidFill>
                        <a:schemeClr val="bg1"/>
                      </a:solidFill>
                      <a:prstDash val="solid"/>
                      <a:round/>
                      <a:headEnd type="none" w="med" len="med"/>
                      <a:tailEnd type="none" w="med" len="med"/>
                    </a:lnT>
                    <a:lnB>
                      <a:noFill/>
                    </a:lnB>
                    <a:noFill/>
                  </a:tcPr>
                </a:tc>
                <a:tc>
                  <a:txBody>
                    <a:bodyPr/>
                    <a:lstStyle/>
                    <a:p>
                      <a:pPr algn="ctr" fontAlgn="b"/>
                      <a:r>
                        <a:rPr lang="en-US" sz="2400" b="0" i="0" u="none" strike="noStrike">
                          <a:solidFill>
                            <a:srgbClr val="000000"/>
                          </a:solidFill>
                          <a:effectLst/>
                          <a:latin typeface="+mn-lt"/>
                        </a:rPr>
                        <a:t>47.95%</a:t>
                      </a:r>
                    </a:p>
                  </a:txBody>
                  <a:tcPr marL="9525" marR="9525" marT="9525" marB="0" anchor="ctr">
                    <a:lnL>
                      <a:noFill/>
                    </a:lnL>
                    <a:lnR>
                      <a:noFill/>
                    </a:lnR>
                    <a:lnT w="57150" cap="flat" cmpd="sng" algn="ctr">
                      <a:solidFill>
                        <a:schemeClr val="bg1"/>
                      </a:solidFill>
                      <a:prstDash val="solid"/>
                      <a:round/>
                      <a:headEnd type="none" w="med" len="med"/>
                      <a:tailEnd type="none" w="med" len="med"/>
                    </a:lnT>
                    <a:lnB>
                      <a:noFill/>
                    </a:lnB>
                    <a:noFill/>
                  </a:tcPr>
                </a:tc>
                <a:extLst>
                  <a:ext uri="{0D108BD9-81ED-4DB2-BD59-A6C34878D82A}">
                    <a16:rowId xmlns:a16="http://schemas.microsoft.com/office/drawing/2014/main" val="3417374338"/>
                  </a:ext>
                </a:extLst>
              </a:tr>
              <a:tr h="0">
                <a:tc>
                  <a:txBody>
                    <a:bodyPr/>
                    <a:lstStyle/>
                    <a:p>
                      <a:pPr algn="l"/>
                      <a:r>
                        <a:rPr lang="en-US" sz="2400">
                          <a:effectLst/>
                          <a:latin typeface="+mn-lt"/>
                        </a:rPr>
                        <a:t>Logistic Regression II</a:t>
                      </a:r>
                    </a:p>
                  </a:txBody>
                  <a:tcPr marL="57150" marR="57150" marT="19050" marB="19050" anchor="ctr">
                    <a:lnL>
                      <a:noFill/>
                    </a:lnL>
                    <a:lnR>
                      <a:noFill/>
                    </a:lnR>
                    <a:lnT>
                      <a:noFill/>
                    </a:lnT>
                    <a:lnB>
                      <a:noFill/>
                    </a:lnB>
                    <a:noFill/>
                  </a:tcPr>
                </a:tc>
                <a:tc>
                  <a:txBody>
                    <a:bodyPr/>
                    <a:lstStyle/>
                    <a:p>
                      <a:pPr algn="ctr" fontAlgn="b"/>
                      <a:r>
                        <a:rPr lang="en-US" sz="2400" b="0" i="0" u="none" strike="noStrike">
                          <a:solidFill>
                            <a:srgbClr val="000000"/>
                          </a:solidFill>
                          <a:effectLst/>
                          <a:latin typeface="+mn-lt"/>
                        </a:rPr>
                        <a:t>63.69%</a:t>
                      </a:r>
                    </a:p>
                  </a:txBody>
                  <a:tcPr marL="9525" marR="9525" marT="9525" marB="0" anchor="ctr">
                    <a:lnL>
                      <a:noFill/>
                    </a:lnL>
                    <a:lnR>
                      <a:noFill/>
                    </a:lnR>
                    <a:lnT>
                      <a:noFill/>
                    </a:lnT>
                    <a:lnB>
                      <a:noFill/>
                    </a:lnB>
                    <a:noFill/>
                  </a:tcPr>
                </a:tc>
                <a:tc>
                  <a:txBody>
                    <a:bodyPr/>
                    <a:lstStyle/>
                    <a:p>
                      <a:pPr algn="ctr" fontAlgn="b"/>
                      <a:r>
                        <a:rPr lang="en-US" sz="2400" b="0" i="0" u="none" strike="noStrike">
                          <a:solidFill>
                            <a:srgbClr val="000000"/>
                          </a:solidFill>
                          <a:effectLst/>
                          <a:latin typeface="+mn-lt"/>
                        </a:rPr>
                        <a:t>74.53%</a:t>
                      </a:r>
                    </a:p>
                  </a:txBody>
                  <a:tcPr marL="9525" marR="9525" marT="9525" marB="0" anchor="ctr">
                    <a:lnL>
                      <a:noFill/>
                    </a:lnL>
                    <a:lnR>
                      <a:noFill/>
                    </a:lnR>
                    <a:lnT>
                      <a:noFill/>
                    </a:lnT>
                    <a:lnB>
                      <a:noFill/>
                    </a:lnB>
                    <a:noFill/>
                  </a:tcPr>
                </a:tc>
                <a:tc>
                  <a:txBody>
                    <a:bodyPr/>
                    <a:lstStyle/>
                    <a:p>
                      <a:pPr algn="ctr" fontAlgn="b"/>
                      <a:r>
                        <a:rPr lang="en-US" sz="2400" b="0" i="0" u="none" strike="noStrike">
                          <a:solidFill>
                            <a:srgbClr val="000000"/>
                          </a:solidFill>
                          <a:effectLst/>
                          <a:latin typeface="+mn-lt"/>
                        </a:rPr>
                        <a:t>47.95%</a:t>
                      </a:r>
                    </a:p>
                  </a:txBody>
                  <a:tcPr marL="9525" marR="9525" marT="9525" marB="0" anchor="ctr">
                    <a:lnL>
                      <a:noFill/>
                    </a:lnL>
                    <a:lnR>
                      <a:noFill/>
                    </a:lnR>
                    <a:lnT>
                      <a:noFill/>
                    </a:lnT>
                    <a:lnB>
                      <a:noFill/>
                    </a:lnB>
                    <a:noFill/>
                  </a:tcPr>
                </a:tc>
                <a:extLst>
                  <a:ext uri="{0D108BD9-81ED-4DB2-BD59-A6C34878D82A}">
                    <a16:rowId xmlns:a16="http://schemas.microsoft.com/office/drawing/2014/main" val="2720497194"/>
                  </a:ext>
                </a:extLst>
              </a:tr>
              <a:tr h="0">
                <a:tc>
                  <a:txBody>
                    <a:bodyPr/>
                    <a:lstStyle/>
                    <a:p>
                      <a:pPr algn="l"/>
                      <a:r>
                        <a:rPr lang="en-US" sz="2400">
                          <a:effectLst/>
                          <a:latin typeface="+mn-lt"/>
                        </a:rPr>
                        <a:t>Decision Tree</a:t>
                      </a:r>
                    </a:p>
                  </a:txBody>
                  <a:tcPr marL="57150" marR="57150" marT="19050" marB="19050" anchor="ctr">
                    <a:lnL>
                      <a:noFill/>
                    </a:lnL>
                    <a:lnR>
                      <a:noFill/>
                    </a:lnR>
                    <a:lnT>
                      <a:noFill/>
                    </a:lnT>
                    <a:lnB>
                      <a:noFill/>
                    </a:lnB>
                    <a:noFill/>
                  </a:tcPr>
                </a:tc>
                <a:tc>
                  <a:txBody>
                    <a:bodyPr/>
                    <a:lstStyle/>
                    <a:p>
                      <a:pPr algn="ctr" fontAlgn="b"/>
                      <a:r>
                        <a:rPr lang="en-US" sz="2400" b="0" i="0" u="none" strike="noStrike">
                          <a:solidFill>
                            <a:srgbClr val="000000"/>
                          </a:solidFill>
                          <a:effectLst/>
                          <a:latin typeface="+mn-lt"/>
                        </a:rPr>
                        <a:t>65.36%</a:t>
                      </a:r>
                    </a:p>
                  </a:txBody>
                  <a:tcPr marL="9525" marR="9525" marT="9525" marB="0" anchor="ctr">
                    <a:lnL>
                      <a:noFill/>
                    </a:lnL>
                    <a:lnR>
                      <a:noFill/>
                    </a:lnR>
                    <a:lnT>
                      <a:noFill/>
                    </a:lnT>
                    <a:lnB>
                      <a:noFill/>
                    </a:lnB>
                    <a:noFill/>
                  </a:tcPr>
                </a:tc>
                <a:tc>
                  <a:txBody>
                    <a:bodyPr/>
                    <a:lstStyle/>
                    <a:p>
                      <a:pPr algn="ctr" fontAlgn="b"/>
                      <a:r>
                        <a:rPr lang="en-US" sz="2400" b="0" i="0" u="none" strike="noStrike">
                          <a:solidFill>
                            <a:srgbClr val="000000"/>
                          </a:solidFill>
                          <a:effectLst/>
                          <a:latin typeface="+mn-lt"/>
                        </a:rPr>
                        <a:t>74.53%</a:t>
                      </a:r>
                    </a:p>
                  </a:txBody>
                  <a:tcPr marL="9525" marR="9525" marT="9525" marB="0" anchor="ctr">
                    <a:lnL>
                      <a:noFill/>
                    </a:lnL>
                    <a:lnR>
                      <a:noFill/>
                    </a:lnR>
                    <a:lnT>
                      <a:noFill/>
                    </a:lnT>
                    <a:lnB>
                      <a:noFill/>
                    </a:lnB>
                    <a:noFill/>
                  </a:tcPr>
                </a:tc>
                <a:tc>
                  <a:txBody>
                    <a:bodyPr/>
                    <a:lstStyle/>
                    <a:p>
                      <a:pPr algn="ctr" fontAlgn="b"/>
                      <a:r>
                        <a:rPr lang="en-US" sz="2400" b="0" i="0" u="none" strike="noStrike">
                          <a:solidFill>
                            <a:srgbClr val="000000"/>
                          </a:solidFill>
                          <a:effectLst/>
                          <a:latin typeface="+mn-lt"/>
                        </a:rPr>
                        <a:t>52.95%</a:t>
                      </a:r>
                    </a:p>
                  </a:txBody>
                  <a:tcPr marL="9525" marR="9525" marT="9525" marB="0" anchor="ctr">
                    <a:lnL>
                      <a:noFill/>
                    </a:lnL>
                    <a:lnR>
                      <a:noFill/>
                    </a:lnR>
                    <a:lnT>
                      <a:noFill/>
                    </a:lnT>
                    <a:lnB>
                      <a:noFill/>
                    </a:lnB>
                    <a:noFill/>
                  </a:tcPr>
                </a:tc>
                <a:extLst>
                  <a:ext uri="{0D108BD9-81ED-4DB2-BD59-A6C34878D82A}">
                    <a16:rowId xmlns:a16="http://schemas.microsoft.com/office/drawing/2014/main" val="4233543948"/>
                  </a:ext>
                </a:extLst>
              </a:tr>
              <a:tr h="0">
                <a:tc>
                  <a:txBody>
                    <a:bodyPr/>
                    <a:lstStyle/>
                    <a:p>
                      <a:pPr algn="l"/>
                      <a:r>
                        <a:rPr lang="en-US" sz="2400" b="0" i="0">
                          <a:solidFill>
                            <a:srgbClr val="000000"/>
                          </a:solidFill>
                          <a:effectLst/>
                          <a:latin typeface="+mn-lt"/>
                        </a:rPr>
                        <a:t>Random Forest</a:t>
                      </a:r>
                    </a:p>
                  </a:txBody>
                  <a:tcPr marL="57150" marR="57150" marT="19050" marB="19050" anchor="ctr">
                    <a:lnL>
                      <a:noFill/>
                    </a:lnL>
                    <a:lnR>
                      <a:noFill/>
                    </a:lnR>
                    <a:lnT>
                      <a:noFill/>
                    </a:lnT>
                    <a:lnB>
                      <a:noFill/>
                    </a:lnB>
                    <a:noFill/>
                  </a:tcPr>
                </a:tc>
                <a:tc>
                  <a:txBody>
                    <a:bodyPr/>
                    <a:lstStyle/>
                    <a:p>
                      <a:pPr algn="ctr" fontAlgn="b"/>
                      <a:r>
                        <a:rPr lang="en-US" sz="2400" b="0" i="0" u="none" strike="noStrike">
                          <a:solidFill>
                            <a:srgbClr val="000000"/>
                          </a:solidFill>
                          <a:effectLst/>
                          <a:latin typeface="+mn-lt"/>
                        </a:rPr>
                        <a:t>61.45%</a:t>
                      </a:r>
                    </a:p>
                  </a:txBody>
                  <a:tcPr marL="9525" marR="9525" marT="9525" marB="0" anchor="ctr">
                    <a:lnL>
                      <a:noFill/>
                    </a:lnL>
                    <a:lnR>
                      <a:noFill/>
                    </a:lnR>
                    <a:lnT>
                      <a:noFill/>
                    </a:lnT>
                    <a:lnB>
                      <a:noFill/>
                    </a:lnB>
                    <a:noFill/>
                  </a:tcPr>
                </a:tc>
                <a:tc>
                  <a:txBody>
                    <a:bodyPr/>
                    <a:lstStyle/>
                    <a:p>
                      <a:pPr algn="ctr" fontAlgn="b"/>
                      <a:r>
                        <a:rPr lang="en-US" sz="2400" b="0" i="0" u="none" strike="noStrike">
                          <a:solidFill>
                            <a:srgbClr val="000000"/>
                          </a:solidFill>
                          <a:effectLst/>
                          <a:latin typeface="+mn-lt"/>
                        </a:rPr>
                        <a:t>70.75%</a:t>
                      </a:r>
                    </a:p>
                  </a:txBody>
                  <a:tcPr marL="9525" marR="9525" marT="9525" marB="0" anchor="ctr">
                    <a:lnL>
                      <a:noFill/>
                    </a:lnL>
                    <a:lnR>
                      <a:noFill/>
                    </a:lnR>
                    <a:lnT>
                      <a:noFill/>
                    </a:lnT>
                    <a:lnB>
                      <a:noFill/>
                    </a:lnB>
                    <a:noFill/>
                  </a:tcPr>
                </a:tc>
                <a:tc>
                  <a:txBody>
                    <a:bodyPr/>
                    <a:lstStyle/>
                    <a:p>
                      <a:pPr algn="ctr" fontAlgn="b"/>
                      <a:r>
                        <a:rPr lang="en-US" sz="2400" b="0" i="0" u="none" strike="noStrike">
                          <a:solidFill>
                            <a:srgbClr val="000000"/>
                          </a:solidFill>
                          <a:effectLst/>
                          <a:latin typeface="+mn-lt"/>
                        </a:rPr>
                        <a:t>47.95%</a:t>
                      </a:r>
                    </a:p>
                  </a:txBody>
                  <a:tcPr marL="9525" marR="9525" marT="9525" marB="0" anchor="ctr">
                    <a:lnL>
                      <a:noFill/>
                    </a:lnL>
                    <a:lnR>
                      <a:noFill/>
                    </a:lnR>
                    <a:lnT>
                      <a:noFill/>
                    </a:lnT>
                    <a:lnB>
                      <a:noFill/>
                    </a:lnB>
                    <a:noFill/>
                  </a:tcPr>
                </a:tc>
                <a:extLst>
                  <a:ext uri="{0D108BD9-81ED-4DB2-BD59-A6C34878D82A}">
                    <a16:rowId xmlns:a16="http://schemas.microsoft.com/office/drawing/2014/main" val="402588502"/>
                  </a:ext>
                </a:extLst>
              </a:tr>
            </a:tbl>
          </a:graphicData>
        </a:graphic>
      </p:graphicFrame>
      <p:sp>
        <p:nvSpPr>
          <p:cNvPr id="5" name="Frame 4">
            <a:extLst>
              <a:ext uri="{FF2B5EF4-FFF2-40B4-BE49-F238E27FC236}">
                <a16:creationId xmlns:a16="http://schemas.microsoft.com/office/drawing/2014/main" id="{CE25D25A-2E74-B57E-B82A-CC62E397BF0F}"/>
              </a:ext>
            </a:extLst>
          </p:cNvPr>
          <p:cNvSpPr/>
          <p:nvPr/>
        </p:nvSpPr>
        <p:spPr>
          <a:xfrm>
            <a:off x="1080653" y="2826327"/>
            <a:ext cx="10197572" cy="464126"/>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ectangle 5">
            <a:extLst>
              <a:ext uri="{FF2B5EF4-FFF2-40B4-BE49-F238E27FC236}">
                <a16:creationId xmlns:a16="http://schemas.microsoft.com/office/drawing/2014/main" id="{0321AAA6-80F9-AF74-DE31-DF81EF18B163}"/>
              </a:ext>
            </a:extLst>
          </p:cNvPr>
          <p:cNvSpPr/>
          <p:nvPr/>
        </p:nvSpPr>
        <p:spPr>
          <a:xfrm>
            <a:off x="1" y="0"/>
            <a:ext cx="498764" cy="6858000"/>
          </a:xfrm>
          <a:prstGeom prst="rect">
            <a:avLst/>
          </a:prstGeom>
          <a:solidFill>
            <a:srgbClr val="0F445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534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1B57C8-1629-13CC-77DC-D5628078BE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C5DB8E-3116-DB2F-FC09-DC363B1C2D53}"/>
              </a:ext>
            </a:extLst>
          </p:cNvPr>
          <p:cNvSpPr>
            <a:spLocks noGrp="1"/>
          </p:cNvSpPr>
          <p:nvPr>
            <p:ph type="title"/>
          </p:nvPr>
        </p:nvSpPr>
        <p:spPr>
          <a:xfrm>
            <a:off x="913774" y="20188"/>
            <a:ext cx="10364451" cy="917303"/>
          </a:xfrm>
        </p:spPr>
        <p:txBody>
          <a:bodyPr>
            <a:normAutofit/>
          </a:bodyPr>
          <a:lstStyle/>
          <a:p>
            <a:r>
              <a:rPr lang="en-US"/>
              <a:t>Final Model: Full Logistic Model</a:t>
            </a:r>
          </a:p>
        </p:txBody>
      </p:sp>
      <p:sp>
        <p:nvSpPr>
          <p:cNvPr id="6" name="Rectangle 5">
            <a:extLst>
              <a:ext uri="{FF2B5EF4-FFF2-40B4-BE49-F238E27FC236}">
                <a16:creationId xmlns:a16="http://schemas.microsoft.com/office/drawing/2014/main" id="{9F294CCA-F921-7D0A-E948-EE59EA7B1559}"/>
              </a:ext>
            </a:extLst>
          </p:cNvPr>
          <p:cNvSpPr/>
          <p:nvPr/>
        </p:nvSpPr>
        <p:spPr>
          <a:xfrm>
            <a:off x="1" y="0"/>
            <a:ext cx="498764" cy="6858000"/>
          </a:xfrm>
          <a:prstGeom prst="rect">
            <a:avLst/>
          </a:prstGeom>
          <a:solidFill>
            <a:srgbClr val="0F445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279C4D5-684E-7C04-CBFC-B753F49BA33D}"/>
              </a:ext>
            </a:extLst>
          </p:cNvPr>
          <p:cNvSpPr txBox="1"/>
          <p:nvPr/>
        </p:nvSpPr>
        <p:spPr>
          <a:xfrm>
            <a:off x="913774" y="1180467"/>
            <a:ext cx="2688407" cy="369332"/>
          </a:xfrm>
          <a:prstGeom prst="rect">
            <a:avLst/>
          </a:prstGeom>
          <a:noFill/>
        </p:spPr>
        <p:txBody>
          <a:bodyPr wrap="square">
            <a:spAutoFit/>
          </a:bodyPr>
          <a:lstStyle/>
          <a:p>
            <a:r>
              <a:rPr lang="en-US" err="1"/>
              <a:t>Logodds_of_Flipped</a:t>
            </a:r>
            <a:r>
              <a:rPr lang="en-US"/>
              <a:t> = </a:t>
            </a:r>
          </a:p>
        </p:txBody>
      </p:sp>
      <p:sp>
        <p:nvSpPr>
          <p:cNvPr id="14" name="TextBox 13">
            <a:extLst>
              <a:ext uri="{FF2B5EF4-FFF2-40B4-BE49-F238E27FC236}">
                <a16:creationId xmlns:a16="http://schemas.microsoft.com/office/drawing/2014/main" id="{33C04E65-3338-16E2-7447-857FEE175FCD}"/>
              </a:ext>
            </a:extLst>
          </p:cNvPr>
          <p:cNvSpPr txBox="1"/>
          <p:nvPr/>
        </p:nvSpPr>
        <p:spPr>
          <a:xfrm>
            <a:off x="3211104" y="1180467"/>
            <a:ext cx="8676096" cy="1754326"/>
          </a:xfrm>
          <a:prstGeom prst="rect">
            <a:avLst/>
          </a:prstGeom>
          <a:noFill/>
        </p:spPr>
        <p:txBody>
          <a:bodyPr wrap="square">
            <a:spAutoFit/>
          </a:bodyPr>
          <a:lstStyle/>
          <a:p>
            <a:r>
              <a:rPr lang="en-US"/>
              <a:t>-14.407 + 0.007*Age + 0.257*</a:t>
            </a:r>
            <a:r>
              <a:rPr lang="en-US" err="1"/>
              <a:t>GenderMale</a:t>
            </a:r>
            <a:r>
              <a:rPr lang="en-US"/>
              <a:t> - 0.053*</a:t>
            </a:r>
            <a:r>
              <a:rPr lang="en-US" err="1"/>
              <a:t>ChestPain</a:t>
            </a:r>
            <a:r>
              <a:rPr lang="en-US"/>
              <a:t> + 1.871*Colitis + 1.095*</a:t>
            </a:r>
            <a:r>
              <a:rPr lang="en-US" err="1"/>
              <a:t>CongestiveHeartFailure</a:t>
            </a:r>
            <a:r>
              <a:rPr lang="en-US"/>
              <a:t> + 0.704*Dehydration + 0.532*Edema + 0.663*</a:t>
            </a:r>
            <a:r>
              <a:rPr lang="en-US" err="1"/>
              <a:t>GIBleeding</a:t>
            </a:r>
            <a:r>
              <a:rPr lang="en-US"/>
              <a:t> + 0.363*Nausea + 1.630*Pancreatitis +1.043*Pneumonia - 0.099*Syncope + 1.142*</a:t>
            </a:r>
            <a:r>
              <a:rPr lang="en-US" err="1"/>
              <a:t>UrinaryTractInfection</a:t>
            </a:r>
            <a:r>
              <a:rPr lang="en-US"/>
              <a:t> - 0.008*</a:t>
            </a:r>
            <a:r>
              <a:rPr lang="en-US" err="1"/>
              <a:t>BloodPressureLower</a:t>
            </a:r>
            <a:r>
              <a:rPr lang="en-US"/>
              <a:t> - 0.002*</a:t>
            </a:r>
            <a:r>
              <a:rPr lang="en-US" err="1"/>
              <a:t>BloodPressureDiff</a:t>
            </a:r>
            <a:r>
              <a:rPr lang="en-US"/>
              <a:t> + 0.001*Pulse + 0.007*</a:t>
            </a:r>
            <a:r>
              <a:rPr lang="en-US" err="1"/>
              <a:t>PulseOximetry</a:t>
            </a:r>
            <a:r>
              <a:rPr lang="en-US"/>
              <a:t> + 0.021*Respirations + 0.139*Temperature</a:t>
            </a:r>
          </a:p>
        </p:txBody>
      </p:sp>
      <p:sp>
        <p:nvSpPr>
          <p:cNvPr id="15" name="TextBox 14">
            <a:extLst>
              <a:ext uri="{FF2B5EF4-FFF2-40B4-BE49-F238E27FC236}">
                <a16:creationId xmlns:a16="http://schemas.microsoft.com/office/drawing/2014/main" id="{306171CA-7D79-E01D-24A8-8B77AAD880EE}"/>
              </a:ext>
            </a:extLst>
          </p:cNvPr>
          <p:cNvSpPr txBox="1"/>
          <p:nvPr/>
        </p:nvSpPr>
        <p:spPr>
          <a:xfrm>
            <a:off x="913774" y="3428999"/>
            <a:ext cx="10973426" cy="1477328"/>
          </a:xfrm>
          <a:prstGeom prst="rect">
            <a:avLst/>
          </a:prstGeom>
          <a:noFill/>
        </p:spPr>
        <p:txBody>
          <a:bodyPr wrap="square">
            <a:spAutoFit/>
          </a:bodyPr>
          <a:lstStyle/>
          <a:p>
            <a:r>
              <a:rPr lang="en-US" b="1"/>
              <a:t>Stats on Test Dataset:</a:t>
            </a:r>
            <a:r>
              <a:rPr lang="en-US"/>
              <a:t> </a:t>
            </a:r>
          </a:p>
          <a:p>
            <a:pPr marL="742950" lvl="1" indent="-285750">
              <a:buFont typeface="Arial" panose="020B0604020202020204" pitchFamily="34" charset="0"/>
              <a:buChar char="•"/>
            </a:pPr>
            <a:r>
              <a:rPr lang="en-US"/>
              <a:t>Accuracy: 61.88%</a:t>
            </a:r>
          </a:p>
          <a:p>
            <a:pPr marL="742950" lvl="1" indent="-285750">
              <a:buFont typeface="Arial" panose="020B0604020202020204" pitchFamily="34" charset="0"/>
              <a:buChar char="•"/>
            </a:pPr>
            <a:r>
              <a:rPr lang="en-US"/>
              <a:t>Sensitivity: 59.68%</a:t>
            </a:r>
          </a:p>
          <a:p>
            <a:pPr marL="742950" lvl="1" indent="-285750">
              <a:buFont typeface="Arial" panose="020B0604020202020204" pitchFamily="34" charset="0"/>
              <a:buChar char="•"/>
            </a:pPr>
            <a:r>
              <a:rPr lang="en-US"/>
              <a:t>Specificity: 64.65%</a:t>
            </a:r>
          </a:p>
          <a:p>
            <a:endParaRPr lang="en-US"/>
          </a:p>
        </p:txBody>
      </p:sp>
    </p:spTree>
    <p:extLst>
      <p:ext uri="{BB962C8B-B14F-4D97-AF65-F5344CB8AC3E}">
        <p14:creationId xmlns:p14="http://schemas.microsoft.com/office/powerpoint/2010/main" val="4244884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EAEB96-503E-D94A-2BF4-9D0D7DDD2857}"/>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457BC190-0C49-87DE-E563-564A39EECA68}"/>
              </a:ext>
            </a:extLst>
          </p:cNvPr>
          <p:cNvSpPr/>
          <p:nvPr/>
        </p:nvSpPr>
        <p:spPr>
          <a:xfrm>
            <a:off x="1" y="0"/>
            <a:ext cx="498764" cy="6858000"/>
          </a:xfrm>
          <a:prstGeom prst="rect">
            <a:avLst/>
          </a:prstGeom>
          <a:solidFill>
            <a:srgbClr val="0F445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a:extLst>
              <a:ext uri="{FF2B5EF4-FFF2-40B4-BE49-F238E27FC236}">
                <a16:creationId xmlns:a16="http://schemas.microsoft.com/office/drawing/2014/main" id="{64C9BEB9-5510-7772-9207-3A8FA7ADDFA1}"/>
              </a:ext>
            </a:extLst>
          </p:cNvPr>
          <p:cNvGraphicFramePr>
            <a:graphicFrameLocks noGrp="1"/>
          </p:cNvGraphicFramePr>
          <p:nvPr>
            <p:extLst>
              <p:ext uri="{D42A27DB-BD31-4B8C-83A1-F6EECF244321}">
                <p14:modId xmlns:p14="http://schemas.microsoft.com/office/powerpoint/2010/main" val="4159561744"/>
              </p:ext>
            </p:extLst>
          </p:nvPr>
        </p:nvGraphicFramePr>
        <p:xfrm>
          <a:off x="2011680" y="1159027"/>
          <a:ext cx="8168640" cy="1112520"/>
        </p:xfrm>
        <a:graphic>
          <a:graphicData uri="http://schemas.openxmlformats.org/drawingml/2006/table">
            <a:tbl>
              <a:tblPr firstRow="1" bandRow="1">
                <a:tableStyleId>{5C22544A-7EE6-4342-B048-85BDC9FD1C3A}</a:tableStyleId>
              </a:tblPr>
              <a:tblGrid>
                <a:gridCol w="2042160">
                  <a:extLst>
                    <a:ext uri="{9D8B030D-6E8A-4147-A177-3AD203B41FA5}">
                      <a16:colId xmlns:a16="http://schemas.microsoft.com/office/drawing/2014/main" val="2008813457"/>
                    </a:ext>
                  </a:extLst>
                </a:gridCol>
                <a:gridCol w="2042160">
                  <a:extLst>
                    <a:ext uri="{9D8B030D-6E8A-4147-A177-3AD203B41FA5}">
                      <a16:colId xmlns:a16="http://schemas.microsoft.com/office/drawing/2014/main" val="1046689487"/>
                    </a:ext>
                  </a:extLst>
                </a:gridCol>
                <a:gridCol w="2042160">
                  <a:extLst>
                    <a:ext uri="{9D8B030D-6E8A-4147-A177-3AD203B41FA5}">
                      <a16:colId xmlns:a16="http://schemas.microsoft.com/office/drawing/2014/main" val="723310778"/>
                    </a:ext>
                  </a:extLst>
                </a:gridCol>
                <a:gridCol w="2042160">
                  <a:extLst>
                    <a:ext uri="{9D8B030D-6E8A-4147-A177-3AD203B41FA5}">
                      <a16:colId xmlns:a16="http://schemas.microsoft.com/office/drawing/2014/main" val="1811325899"/>
                    </a:ext>
                  </a:extLst>
                </a:gridCol>
              </a:tblGrid>
              <a:tr h="370840">
                <a:tc>
                  <a:txBody>
                    <a:bodyPr/>
                    <a:lstStyle/>
                    <a:p>
                      <a:r>
                        <a:rPr lang="en-GB"/>
                        <a:t>Decision</a:t>
                      </a:r>
                    </a:p>
                  </a:txBody>
                  <a:tcPr/>
                </a:tc>
                <a:tc>
                  <a:txBody>
                    <a:bodyPr/>
                    <a:lstStyle/>
                    <a:p>
                      <a:pPr lvl="0" algn="l">
                        <a:lnSpc>
                          <a:spcPct val="100000"/>
                        </a:lnSpc>
                        <a:spcBef>
                          <a:spcPts val="0"/>
                        </a:spcBef>
                        <a:spcAft>
                          <a:spcPts val="0"/>
                        </a:spcAft>
                        <a:buNone/>
                      </a:pPr>
                      <a:r>
                        <a:rPr lang="en-GB" sz="1800" b="1" i="0" u="none" strike="noStrike" noProof="0">
                          <a:solidFill>
                            <a:srgbClr val="FFFFFF"/>
                          </a:solidFill>
                          <a:latin typeface="Aptos"/>
                        </a:rPr>
                        <a:t>Before the cut off</a:t>
                      </a:r>
                    </a:p>
                  </a:txBody>
                  <a:tcPr/>
                </a:tc>
                <a:tc>
                  <a:txBody>
                    <a:bodyPr/>
                    <a:lstStyle/>
                    <a:p>
                      <a:pPr lvl="0">
                        <a:buNone/>
                      </a:pPr>
                      <a:r>
                        <a:rPr lang="en-GB" sz="1800" b="1" i="0" u="none" strike="noStrike" noProof="0">
                          <a:solidFill>
                            <a:srgbClr val="FFFFFF"/>
                          </a:solidFill>
                          <a:latin typeface="Aptos"/>
                        </a:rPr>
                        <a:t>After 0.4 cut off</a:t>
                      </a:r>
                      <a:endParaRPr lang="en-US"/>
                    </a:p>
                  </a:txBody>
                  <a:tcPr/>
                </a:tc>
                <a:tc>
                  <a:txBody>
                    <a:bodyPr/>
                    <a:lstStyle/>
                    <a:p>
                      <a:pPr lvl="0" algn="l">
                        <a:lnSpc>
                          <a:spcPct val="100000"/>
                        </a:lnSpc>
                        <a:spcBef>
                          <a:spcPts val="0"/>
                        </a:spcBef>
                        <a:spcAft>
                          <a:spcPts val="0"/>
                        </a:spcAft>
                        <a:buNone/>
                      </a:pPr>
                      <a:r>
                        <a:rPr lang="en-GB" sz="1800" b="1" i="0" u="none" strike="noStrike" noProof="0">
                          <a:solidFill>
                            <a:srgbClr val="FFFFFF"/>
                          </a:solidFill>
                          <a:latin typeface="Aptos"/>
                        </a:rPr>
                        <a:t>After 0.35 cut off</a:t>
                      </a:r>
                    </a:p>
                  </a:txBody>
                  <a:tcPr/>
                </a:tc>
                <a:extLst>
                  <a:ext uri="{0D108BD9-81ED-4DB2-BD59-A6C34878D82A}">
                    <a16:rowId xmlns:a16="http://schemas.microsoft.com/office/drawing/2014/main" val="3935114069"/>
                  </a:ext>
                </a:extLst>
              </a:tr>
              <a:tr h="370840">
                <a:tc>
                  <a:txBody>
                    <a:bodyPr/>
                    <a:lstStyle/>
                    <a:p>
                      <a:r>
                        <a:rPr lang="en-GB"/>
                        <a:t>No flip rate</a:t>
                      </a:r>
                    </a:p>
                  </a:txBody>
                  <a:tcPr/>
                </a:tc>
                <a:tc>
                  <a:txBody>
                    <a:bodyPr/>
                    <a:lstStyle/>
                    <a:p>
                      <a:r>
                        <a:rPr lang="en-GB"/>
                        <a:t>0.</a:t>
                      </a:r>
                      <a:r>
                        <a:rPr lang="en-GB" sz="1800" b="0" i="0" u="none" strike="noStrike" noProof="0">
                          <a:solidFill>
                            <a:srgbClr val="000000"/>
                          </a:solidFill>
                          <a:latin typeface="Aptos"/>
                        </a:rPr>
                        <a:t>556</a:t>
                      </a:r>
                      <a:endParaRPr lang="en-GB"/>
                    </a:p>
                  </a:txBody>
                  <a:tcPr/>
                </a:tc>
                <a:tc>
                  <a:txBody>
                    <a:bodyPr/>
                    <a:lstStyle/>
                    <a:p>
                      <a:r>
                        <a:rPr lang="en-GB"/>
                        <a:t>0.</a:t>
                      </a:r>
                      <a:r>
                        <a:rPr lang="en-GB" sz="1800" b="0" i="0" u="none" strike="noStrike" noProof="0">
                          <a:solidFill>
                            <a:srgbClr val="000000"/>
                          </a:solidFill>
                          <a:latin typeface="Aptos"/>
                        </a:rPr>
                        <a:t>714</a:t>
                      </a:r>
                      <a:endParaRPr lang="en-GB"/>
                    </a:p>
                  </a:txBody>
                  <a:tcPr/>
                </a:tc>
                <a:tc>
                  <a:txBody>
                    <a:bodyPr/>
                    <a:lstStyle/>
                    <a:p>
                      <a:r>
                        <a:rPr lang="en-GB"/>
                        <a:t>0.</a:t>
                      </a:r>
                      <a:r>
                        <a:rPr lang="en-GB" sz="1800" b="0" i="0" u="none" strike="noStrike" noProof="0">
                          <a:solidFill>
                            <a:srgbClr val="000000"/>
                          </a:solidFill>
                          <a:latin typeface="Aptos"/>
                        </a:rPr>
                        <a:t>755</a:t>
                      </a:r>
                      <a:endParaRPr lang="en-GB"/>
                    </a:p>
                  </a:txBody>
                  <a:tcPr/>
                </a:tc>
                <a:extLst>
                  <a:ext uri="{0D108BD9-81ED-4DB2-BD59-A6C34878D82A}">
                    <a16:rowId xmlns:a16="http://schemas.microsoft.com/office/drawing/2014/main" val="1299107680"/>
                  </a:ext>
                </a:extLst>
              </a:tr>
              <a:tr h="370840">
                <a:tc>
                  <a:txBody>
                    <a:bodyPr/>
                    <a:lstStyle/>
                    <a:p>
                      <a:r>
                        <a:rPr lang="en-GB"/>
                        <a:t>Flip rate</a:t>
                      </a:r>
                    </a:p>
                  </a:txBody>
                  <a:tcPr/>
                </a:tc>
                <a:tc>
                  <a:txBody>
                    <a:bodyPr/>
                    <a:lstStyle/>
                    <a:p>
                      <a:r>
                        <a:rPr lang="en-GB"/>
                        <a:t>0.</a:t>
                      </a:r>
                      <a:r>
                        <a:rPr lang="en-GB" sz="1800" b="0" i="0" u="none" strike="noStrike" noProof="0">
                          <a:solidFill>
                            <a:srgbClr val="000000"/>
                          </a:solidFill>
                          <a:latin typeface="Aptos"/>
                        </a:rPr>
                        <a:t>443</a:t>
                      </a:r>
                      <a:endParaRPr lang="en-GB"/>
                    </a:p>
                  </a:txBody>
                  <a:tcPr/>
                </a:tc>
                <a:tc>
                  <a:txBody>
                    <a:bodyPr/>
                    <a:lstStyle/>
                    <a:p>
                      <a:r>
                        <a:rPr lang="en-GB"/>
                        <a:t>0.</a:t>
                      </a:r>
                      <a:r>
                        <a:rPr lang="en-GB" sz="1800" b="0" i="0" u="none" strike="noStrike" noProof="0">
                          <a:solidFill>
                            <a:srgbClr val="000000"/>
                          </a:solidFill>
                          <a:latin typeface="Aptos"/>
                        </a:rPr>
                        <a:t>285</a:t>
                      </a:r>
                      <a:endParaRPr lang="en-GB"/>
                    </a:p>
                  </a:txBody>
                  <a:tcPr/>
                </a:tc>
                <a:tc>
                  <a:txBody>
                    <a:bodyPr/>
                    <a:lstStyle/>
                    <a:p>
                      <a:r>
                        <a:rPr lang="en-GB"/>
                        <a:t>0.</a:t>
                      </a:r>
                      <a:r>
                        <a:rPr lang="en-GB" sz="1800" b="0" i="0" u="none" strike="noStrike" noProof="0">
                          <a:solidFill>
                            <a:srgbClr val="000000"/>
                          </a:solidFill>
                          <a:latin typeface="Aptos"/>
                        </a:rPr>
                        <a:t>244</a:t>
                      </a:r>
                      <a:endParaRPr lang="en-GB"/>
                    </a:p>
                  </a:txBody>
                  <a:tcPr/>
                </a:tc>
                <a:extLst>
                  <a:ext uri="{0D108BD9-81ED-4DB2-BD59-A6C34878D82A}">
                    <a16:rowId xmlns:a16="http://schemas.microsoft.com/office/drawing/2014/main" val="3976012618"/>
                  </a:ext>
                </a:extLst>
              </a:tr>
            </a:tbl>
          </a:graphicData>
        </a:graphic>
      </p:graphicFrame>
      <p:graphicFrame>
        <p:nvGraphicFramePr>
          <p:cNvPr id="12" name="Table 11">
            <a:extLst>
              <a:ext uri="{FF2B5EF4-FFF2-40B4-BE49-F238E27FC236}">
                <a16:creationId xmlns:a16="http://schemas.microsoft.com/office/drawing/2014/main" id="{EEFE2676-1FD0-D25E-EC86-33605D0FF8E3}"/>
              </a:ext>
            </a:extLst>
          </p:cNvPr>
          <p:cNvGraphicFramePr>
            <a:graphicFrameLocks noGrp="1"/>
          </p:cNvGraphicFramePr>
          <p:nvPr>
            <p:extLst>
              <p:ext uri="{D42A27DB-BD31-4B8C-83A1-F6EECF244321}">
                <p14:modId xmlns:p14="http://schemas.microsoft.com/office/powerpoint/2010/main" val="507186747"/>
              </p:ext>
            </p:extLst>
          </p:nvPr>
        </p:nvGraphicFramePr>
        <p:xfrm>
          <a:off x="2011680" y="2824297"/>
          <a:ext cx="8168640" cy="1483360"/>
        </p:xfrm>
        <a:graphic>
          <a:graphicData uri="http://schemas.openxmlformats.org/drawingml/2006/table">
            <a:tbl>
              <a:tblPr firstRow="1" bandRow="1">
                <a:tableStyleId>{5C22544A-7EE6-4342-B048-85BDC9FD1C3A}</a:tableStyleId>
              </a:tblPr>
              <a:tblGrid>
                <a:gridCol w="4084320">
                  <a:extLst>
                    <a:ext uri="{9D8B030D-6E8A-4147-A177-3AD203B41FA5}">
                      <a16:colId xmlns:a16="http://schemas.microsoft.com/office/drawing/2014/main" val="4087254913"/>
                    </a:ext>
                  </a:extLst>
                </a:gridCol>
                <a:gridCol w="4084320">
                  <a:extLst>
                    <a:ext uri="{9D8B030D-6E8A-4147-A177-3AD203B41FA5}">
                      <a16:colId xmlns:a16="http://schemas.microsoft.com/office/drawing/2014/main" val="243581968"/>
                    </a:ext>
                  </a:extLst>
                </a:gridCol>
              </a:tblGrid>
              <a:tr h="370840">
                <a:tc>
                  <a:txBody>
                    <a:bodyPr/>
                    <a:lstStyle/>
                    <a:p>
                      <a:r>
                        <a:rPr lang="en-GB"/>
                        <a:t>Type of care</a:t>
                      </a:r>
                    </a:p>
                  </a:txBody>
                  <a:tcPr/>
                </a:tc>
                <a:tc>
                  <a:txBody>
                    <a:bodyPr/>
                    <a:lstStyle/>
                    <a:p>
                      <a:r>
                        <a:rPr lang="en-GB"/>
                        <a:t>Revenue saved</a:t>
                      </a:r>
                    </a:p>
                  </a:txBody>
                  <a:tcPr/>
                </a:tc>
                <a:extLst>
                  <a:ext uri="{0D108BD9-81ED-4DB2-BD59-A6C34878D82A}">
                    <a16:rowId xmlns:a16="http://schemas.microsoft.com/office/drawing/2014/main" val="2513253816"/>
                  </a:ext>
                </a:extLst>
              </a:tr>
              <a:tr h="370840">
                <a:tc>
                  <a:txBody>
                    <a:bodyPr/>
                    <a:lstStyle/>
                    <a:p>
                      <a:r>
                        <a:rPr lang="en-GB"/>
                        <a:t>Post Surgery</a:t>
                      </a:r>
                    </a:p>
                  </a:txBody>
                  <a:tcPr/>
                </a:tc>
                <a:tc>
                  <a:txBody>
                    <a:bodyPr/>
                    <a:lstStyle/>
                    <a:p>
                      <a:r>
                        <a:rPr lang="en-GB"/>
                        <a:t>$10,000</a:t>
                      </a:r>
                    </a:p>
                  </a:txBody>
                  <a:tcPr/>
                </a:tc>
                <a:extLst>
                  <a:ext uri="{0D108BD9-81ED-4DB2-BD59-A6C34878D82A}">
                    <a16:rowId xmlns:a16="http://schemas.microsoft.com/office/drawing/2014/main" val="219233027"/>
                  </a:ext>
                </a:extLst>
              </a:tr>
              <a:tr h="370840">
                <a:tc>
                  <a:txBody>
                    <a:bodyPr/>
                    <a:lstStyle/>
                    <a:p>
                      <a:r>
                        <a:rPr lang="en-GB"/>
                        <a:t>Inpatient</a:t>
                      </a:r>
                    </a:p>
                  </a:txBody>
                  <a:tcPr/>
                </a:tc>
                <a:tc>
                  <a:txBody>
                    <a:bodyPr/>
                    <a:lstStyle/>
                    <a:p>
                      <a:r>
                        <a:rPr lang="en-GB"/>
                        <a:t>$3,000</a:t>
                      </a:r>
                    </a:p>
                  </a:txBody>
                  <a:tcPr/>
                </a:tc>
                <a:extLst>
                  <a:ext uri="{0D108BD9-81ED-4DB2-BD59-A6C34878D82A}">
                    <a16:rowId xmlns:a16="http://schemas.microsoft.com/office/drawing/2014/main" val="3589576223"/>
                  </a:ext>
                </a:extLst>
              </a:tr>
              <a:tr h="370840">
                <a:tc>
                  <a:txBody>
                    <a:bodyPr/>
                    <a:lstStyle/>
                    <a:p>
                      <a:r>
                        <a:rPr lang="en-GB"/>
                        <a:t>Ward</a:t>
                      </a:r>
                    </a:p>
                  </a:txBody>
                  <a:tcPr/>
                </a:tc>
                <a:tc>
                  <a:txBody>
                    <a:bodyPr/>
                    <a:lstStyle/>
                    <a:p>
                      <a:r>
                        <a:rPr lang="en-GB"/>
                        <a:t>$2,283</a:t>
                      </a:r>
                    </a:p>
                  </a:txBody>
                  <a:tcPr/>
                </a:tc>
                <a:extLst>
                  <a:ext uri="{0D108BD9-81ED-4DB2-BD59-A6C34878D82A}">
                    <a16:rowId xmlns:a16="http://schemas.microsoft.com/office/drawing/2014/main" val="4032012271"/>
                  </a:ext>
                </a:extLst>
              </a:tr>
            </a:tbl>
          </a:graphicData>
        </a:graphic>
      </p:graphicFrame>
      <p:sp>
        <p:nvSpPr>
          <p:cNvPr id="13" name="TextBox 12">
            <a:extLst>
              <a:ext uri="{FF2B5EF4-FFF2-40B4-BE49-F238E27FC236}">
                <a16:creationId xmlns:a16="http://schemas.microsoft.com/office/drawing/2014/main" id="{0D248517-E2C7-E9C4-E1D7-EC0FFDAED793}"/>
              </a:ext>
            </a:extLst>
          </p:cNvPr>
          <p:cNvSpPr txBox="1"/>
          <p:nvPr/>
        </p:nvSpPr>
        <p:spPr>
          <a:xfrm>
            <a:off x="913775" y="5114282"/>
            <a:ext cx="1036445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b="1"/>
              <a:t>With a utilization of 73-74% from our simulation, we tend to save approximately $340,000 yearly with a prediction of using 0.35 cut off rate. </a:t>
            </a:r>
          </a:p>
        </p:txBody>
      </p:sp>
      <p:sp>
        <p:nvSpPr>
          <p:cNvPr id="15" name="Title 1">
            <a:extLst>
              <a:ext uri="{FF2B5EF4-FFF2-40B4-BE49-F238E27FC236}">
                <a16:creationId xmlns:a16="http://schemas.microsoft.com/office/drawing/2014/main" id="{74BCB05C-4196-27F4-6D2E-B333A1BB0F8E}"/>
              </a:ext>
            </a:extLst>
          </p:cNvPr>
          <p:cNvSpPr>
            <a:spLocks noGrp="1"/>
          </p:cNvSpPr>
          <p:nvPr>
            <p:ph type="title"/>
          </p:nvPr>
        </p:nvSpPr>
        <p:spPr>
          <a:xfrm>
            <a:off x="913774" y="20188"/>
            <a:ext cx="10364451" cy="917303"/>
          </a:xfrm>
        </p:spPr>
        <p:txBody>
          <a:bodyPr>
            <a:normAutofit/>
          </a:bodyPr>
          <a:lstStyle/>
          <a:p>
            <a:r>
              <a:rPr lang="en-US"/>
              <a:t>Simulation</a:t>
            </a:r>
          </a:p>
        </p:txBody>
      </p:sp>
    </p:spTree>
    <p:extLst>
      <p:ext uri="{BB962C8B-B14F-4D97-AF65-F5344CB8AC3E}">
        <p14:creationId xmlns:p14="http://schemas.microsoft.com/office/powerpoint/2010/main" val="4180675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037402-AA3A-402E-1F88-C1AA93BB1046}"/>
            </a:ext>
          </a:extLst>
        </p:cNvPr>
        <p:cNvGrpSpPr/>
        <p:nvPr/>
      </p:nvGrpSpPr>
      <p:grpSpPr>
        <a:xfrm>
          <a:off x="0" y="0"/>
          <a:ext cx="0" cy="0"/>
          <a:chOff x="0" y="0"/>
          <a:chExt cx="0" cy="0"/>
        </a:xfrm>
      </p:grpSpPr>
      <p:graphicFrame>
        <p:nvGraphicFramePr>
          <p:cNvPr id="6" name="TextBox 6">
            <a:extLst>
              <a:ext uri="{FF2B5EF4-FFF2-40B4-BE49-F238E27FC236}">
                <a16:creationId xmlns:a16="http://schemas.microsoft.com/office/drawing/2014/main" id="{C8F1AD80-C778-0C0C-29E7-19C4C1446F3B}"/>
              </a:ext>
            </a:extLst>
          </p:cNvPr>
          <p:cNvGraphicFramePr/>
          <p:nvPr>
            <p:extLst>
              <p:ext uri="{D42A27DB-BD31-4B8C-83A1-F6EECF244321}">
                <p14:modId xmlns:p14="http://schemas.microsoft.com/office/powerpoint/2010/main" val="2705426105"/>
              </p:ext>
            </p:extLst>
          </p:nvPr>
        </p:nvGraphicFramePr>
        <p:xfrm>
          <a:off x="1726334" y="770082"/>
          <a:ext cx="7597775" cy="53178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11">
            <a:extLst>
              <a:ext uri="{FF2B5EF4-FFF2-40B4-BE49-F238E27FC236}">
                <a16:creationId xmlns:a16="http://schemas.microsoft.com/office/drawing/2014/main" id="{5FC168CB-1F23-5657-AF59-23956B37ABCB}"/>
              </a:ext>
            </a:extLst>
          </p:cNvPr>
          <p:cNvSpPr/>
          <p:nvPr/>
        </p:nvSpPr>
        <p:spPr>
          <a:xfrm>
            <a:off x="1" y="0"/>
            <a:ext cx="498764" cy="6858000"/>
          </a:xfrm>
          <a:prstGeom prst="rect">
            <a:avLst/>
          </a:prstGeom>
          <a:solidFill>
            <a:srgbClr val="0F445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7861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36B7C6D-885A-AAFB-3DFC-A511B76CCE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4CA94C-D005-A8E0-F73E-FCED8BB66E74}"/>
              </a:ext>
            </a:extLst>
          </p:cNvPr>
          <p:cNvSpPr>
            <a:spLocks noGrp="1"/>
          </p:cNvSpPr>
          <p:nvPr>
            <p:ph type="title"/>
          </p:nvPr>
        </p:nvSpPr>
        <p:spPr>
          <a:xfrm>
            <a:off x="913774" y="20188"/>
            <a:ext cx="10364451" cy="917303"/>
          </a:xfrm>
        </p:spPr>
        <p:txBody>
          <a:bodyPr>
            <a:normAutofit/>
          </a:bodyPr>
          <a:lstStyle/>
          <a:p>
            <a:r>
              <a:rPr lang="en-US"/>
              <a:t>Recommendations</a:t>
            </a:r>
          </a:p>
        </p:txBody>
      </p:sp>
      <p:sp>
        <p:nvSpPr>
          <p:cNvPr id="7" name="TextBox 6">
            <a:extLst>
              <a:ext uri="{FF2B5EF4-FFF2-40B4-BE49-F238E27FC236}">
                <a16:creationId xmlns:a16="http://schemas.microsoft.com/office/drawing/2014/main" id="{37A63841-49DF-C9BD-A4E9-B7931E435EBF}"/>
              </a:ext>
            </a:extLst>
          </p:cNvPr>
          <p:cNvSpPr txBox="1"/>
          <p:nvPr/>
        </p:nvSpPr>
        <p:spPr>
          <a:xfrm>
            <a:off x="913774" y="1302882"/>
            <a:ext cx="10252989" cy="4893647"/>
          </a:xfrm>
          <a:prstGeom prst="rect">
            <a:avLst/>
          </a:prstGeom>
          <a:noFill/>
        </p:spPr>
        <p:txBody>
          <a:bodyPr wrap="square" lIns="91440" tIns="45720" rIns="91440" bIns="45720" rtlCol="0" anchor="t">
            <a:spAutoFit/>
          </a:bodyPr>
          <a:lstStyle/>
          <a:p>
            <a:pPr marL="342900" indent="-342900">
              <a:buFont typeface="Arial"/>
              <a:buChar char="•"/>
            </a:pPr>
            <a:r>
              <a:rPr lang="en-US" sz="2400" dirty="0"/>
              <a:t>Suggest doing a pilot run using the Logistic Model created. Review initial results and implement to entire hospital based on results. </a:t>
            </a:r>
          </a:p>
          <a:p>
            <a:pPr marL="342900" indent="-342900">
              <a:buFont typeface="Arial"/>
              <a:buChar char="•"/>
            </a:pPr>
            <a:endParaRPr lang="en-US" sz="2400"/>
          </a:p>
          <a:p>
            <a:pPr marL="342900" indent="-342900">
              <a:buFont typeface="Arial" panose="020B0604020202020204" pitchFamily="34" charset="0"/>
              <a:buChar char="•"/>
            </a:pPr>
            <a:r>
              <a:rPr lang="en-US" sz="2400" dirty="0">
                <a:ea typeface="+mn-lt"/>
                <a:cs typeface="+mn-lt"/>
              </a:rPr>
              <a:t>By lowering the number of patients that flip from operating to inpatient status, we can increase the annual revenue to approximately $340,000.</a:t>
            </a:r>
          </a:p>
          <a:p>
            <a:pPr marL="342900" indent="-342900">
              <a:buFont typeface="Arial" panose="020B0604020202020204" pitchFamily="34" charset="0"/>
              <a:buChar char="•"/>
            </a:pPr>
            <a:endParaRPr lang="en-US" sz="2400">
              <a:ea typeface="+mn-lt"/>
              <a:cs typeface="+mn-lt"/>
            </a:endParaRPr>
          </a:p>
          <a:p>
            <a:pPr marL="342900" indent="-342900">
              <a:buFont typeface="Arial" panose="020B0604020202020204" pitchFamily="34" charset="0"/>
              <a:buChar char="•"/>
            </a:pPr>
            <a:r>
              <a:rPr lang="en-US" sz="2400" dirty="0">
                <a:ea typeface="+mn-lt"/>
                <a:cs typeface="+mn-lt"/>
              </a:rPr>
              <a:t>By reducing the flipped rate, we can increase the utilization to 73-74%, which would mean we can serve more number of patients with a greater efficiency</a:t>
            </a:r>
          </a:p>
          <a:p>
            <a:pPr marL="342900" indent="-342900">
              <a:buFont typeface="Arial" panose="020B0604020202020204" pitchFamily="34" charset="0"/>
              <a:buChar char="•"/>
            </a:pPr>
            <a:endParaRPr lang="en-US" sz="2400">
              <a:ea typeface="+mn-lt"/>
              <a:cs typeface="+mn-lt"/>
            </a:endParaRPr>
          </a:p>
          <a:p>
            <a:pPr marL="342900" indent="-342900">
              <a:buFont typeface="Arial" panose="020B0604020202020204" pitchFamily="34" charset="0"/>
              <a:buChar char="•"/>
            </a:pPr>
            <a:r>
              <a:rPr lang="en-US" sz="2400" dirty="0">
                <a:ea typeface="+mn-lt"/>
                <a:cs typeface="+mn-lt"/>
              </a:rPr>
              <a:t>According to the simulation, we can accommodate approximately 94 patients yearly which will increase the efficiency without impacting the quality of service.</a:t>
            </a:r>
          </a:p>
        </p:txBody>
      </p:sp>
      <p:sp>
        <p:nvSpPr>
          <p:cNvPr id="5" name="Rectangle 4">
            <a:extLst>
              <a:ext uri="{FF2B5EF4-FFF2-40B4-BE49-F238E27FC236}">
                <a16:creationId xmlns:a16="http://schemas.microsoft.com/office/drawing/2014/main" id="{A16819C8-0CE9-A019-3E2D-E7F2DBDFE9BB}"/>
              </a:ext>
            </a:extLst>
          </p:cNvPr>
          <p:cNvSpPr/>
          <p:nvPr/>
        </p:nvSpPr>
        <p:spPr>
          <a:xfrm>
            <a:off x="1" y="0"/>
            <a:ext cx="498764" cy="6858000"/>
          </a:xfrm>
          <a:prstGeom prst="rect">
            <a:avLst/>
          </a:prstGeom>
          <a:solidFill>
            <a:srgbClr val="0F445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2455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9364B1B-648F-758F-9D1F-F9D74967AE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5EDFB2-784C-A324-E090-CD238D71AA85}"/>
              </a:ext>
            </a:extLst>
          </p:cNvPr>
          <p:cNvSpPr>
            <a:spLocks noGrp="1"/>
          </p:cNvSpPr>
          <p:nvPr>
            <p:ph type="title"/>
          </p:nvPr>
        </p:nvSpPr>
        <p:spPr>
          <a:xfrm>
            <a:off x="838200" y="2382982"/>
            <a:ext cx="10515600" cy="1900238"/>
          </a:xfrm>
        </p:spPr>
        <p:txBody>
          <a:bodyPr>
            <a:normAutofit/>
          </a:bodyPr>
          <a:lstStyle/>
          <a:p>
            <a:pPr algn="ctr"/>
            <a:r>
              <a:rPr lang="en-US"/>
              <a:t>Thank you!</a:t>
            </a:r>
            <a:br>
              <a:rPr lang="en-US"/>
            </a:br>
            <a:r>
              <a:rPr lang="en-US"/>
              <a:t>Questions?</a:t>
            </a:r>
          </a:p>
        </p:txBody>
      </p:sp>
      <p:sp>
        <p:nvSpPr>
          <p:cNvPr id="5" name="Rectangle 4">
            <a:extLst>
              <a:ext uri="{FF2B5EF4-FFF2-40B4-BE49-F238E27FC236}">
                <a16:creationId xmlns:a16="http://schemas.microsoft.com/office/drawing/2014/main" id="{16111E6C-500C-15C8-E2F4-AC89FB91BF79}"/>
              </a:ext>
            </a:extLst>
          </p:cNvPr>
          <p:cNvSpPr/>
          <p:nvPr/>
        </p:nvSpPr>
        <p:spPr>
          <a:xfrm>
            <a:off x="1" y="0"/>
            <a:ext cx="498764" cy="6858000"/>
          </a:xfrm>
          <a:prstGeom prst="rect">
            <a:avLst/>
          </a:prstGeom>
          <a:solidFill>
            <a:srgbClr val="0F445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Hospital with solid fill">
            <a:extLst>
              <a:ext uri="{FF2B5EF4-FFF2-40B4-BE49-F238E27FC236}">
                <a16:creationId xmlns:a16="http://schemas.microsoft.com/office/drawing/2014/main" id="{AB5C19F5-06D0-1E3B-F36B-E401A1D3DC7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8800" y="1614054"/>
            <a:ext cx="914400" cy="914400"/>
          </a:xfrm>
          <a:prstGeom prst="rect">
            <a:avLst/>
          </a:prstGeom>
        </p:spPr>
      </p:pic>
      <p:pic>
        <p:nvPicPr>
          <p:cNvPr id="9" name="Graphic 8" descr="Stethoscope with solid fill">
            <a:extLst>
              <a:ext uri="{FF2B5EF4-FFF2-40B4-BE49-F238E27FC236}">
                <a16:creationId xmlns:a16="http://schemas.microsoft.com/office/drawing/2014/main" id="{6E4D5915-287B-866D-9FF3-DAD2F7BC372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38800" y="4283220"/>
            <a:ext cx="914400" cy="914400"/>
          </a:xfrm>
          <a:prstGeom prst="rect">
            <a:avLst/>
          </a:prstGeom>
        </p:spPr>
      </p:pic>
    </p:spTree>
    <p:extLst>
      <p:ext uri="{BB962C8B-B14F-4D97-AF65-F5344CB8AC3E}">
        <p14:creationId xmlns:p14="http://schemas.microsoft.com/office/powerpoint/2010/main" val="3450226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1DC2AA-BE96-FB2A-DC2F-8C128508DC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D61879-2A9F-6356-7413-21FE3CD5AAF0}"/>
              </a:ext>
            </a:extLst>
          </p:cNvPr>
          <p:cNvSpPr>
            <a:spLocks noGrp="1"/>
          </p:cNvSpPr>
          <p:nvPr>
            <p:ph type="title"/>
          </p:nvPr>
        </p:nvSpPr>
        <p:spPr>
          <a:xfrm>
            <a:off x="912185" y="149496"/>
            <a:ext cx="10364451" cy="917303"/>
          </a:xfrm>
        </p:spPr>
        <p:txBody>
          <a:bodyPr>
            <a:normAutofit/>
          </a:bodyPr>
          <a:lstStyle/>
          <a:p>
            <a:r>
              <a:rPr lang="en-US"/>
              <a:t>Background</a:t>
            </a:r>
          </a:p>
        </p:txBody>
      </p:sp>
      <p:graphicFrame>
        <p:nvGraphicFramePr>
          <p:cNvPr id="5" name="Content Placeholder 2">
            <a:extLst>
              <a:ext uri="{FF2B5EF4-FFF2-40B4-BE49-F238E27FC236}">
                <a16:creationId xmlns:a16="http://schemas.microsoft.com/office/drawing/2014/main" id="{C6004928-490D-7EB1-C82D-3C6C73A5D29D}"/>
              </a:ext>
            </a:extLst>
          </p:cNvPr>
          <p:cNvGraphicFramePr>
            <a:graphicFrameLocks noGrp="1"/>
          </p:cNvGraphicFramePr>
          <p:nvPr>
            <p:ph idx="1"/>
            <p:extLst>
              <p:ext uri="{D42A27DB-BD31-4B8C-83A1-F6EECF244321}">
                <p14:modId xmlns:p14="http://schemas.microsoft.com/office/powerpoint/2010/main" val="1414802764"/>
              </p:ext>
            </p:extLst>
          </p:nvPr>
        </p:nvGraphicFramePr>
        <p:xfrm>
          <a:off x="1141412" y="1066799"/>
          <a:ext cx="9905999" cy="51261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F35E073E-4747-D35A-018B-640187A4E466}"/>
              </a:ext>
            </a:extLst>
          </p:cNvPr>
          <p:cNvSpPr/>
          <p:nvPr/>
        </p:nvSpPr>
        <p:spPr>
          <a:xfrm>
            <a:off x="1" y="0"/>
            <a:ext cx="498764" cy="6858000"/>
          </a:xfrm>
          <a:prstGeom prst="rect">
            <a:avLst/>
          </a:prstGeom>
          <a:solidFill>
            <a:srgbClr val="0F445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852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2DAB244-7797-B49D-0ACA-8F6BC6DAE6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BDF07F-36F4-4CEF-EA89-8BE1003C07EC}"/>
              </a:ext>
            </a:extLst>
          </p:cNvPr>
          <p:cNvSpPr>
            <a:spLocks noGrp="1"/>
          </p:cNvSpPr>
          <p:nvPr>
            <p:ph type="title"/>
          </p:nvPr>
        </p:nvSpPr>
        <p:spPr>
          <a:xfrm>
            <a:off x="912185" y="149496"/>
            <a:ext cx="5182225" cy="917303"/>
          </a:xfrm>
        </p:spPr>
        <p:txBody>
          <a:bodyPr>
            <a:normAutofit/>
          </a:bodyPr>
          <a:lstStyle/>
          <a:p>
            <a:r>
              <a:rPr lang="en-US"/>
              <a:t>Dataset Description</a:t>
            </a:r>
          </a:p>
        </p:txBody>
      </p:sp>
      <p:sp>
        <p:nvSpPr>
          <p:cNvPr id="4" name="Content Placeholder 3">
            <a:extLst>
              <a:ext uri="{FF2B5EF4-FFF2-40B4-BE49-F238E27FC236}">
                <a16:creationId xmlns:a16="http://schemas.microsoft.com/office/drawing/2014/main" id="{E77E72A6-CB41-E91D-97AF-43023D91810B}"/>
              </a:ext>
            </a:extLst>
          </p:cNvPr>
          <p:cNvSpPr>
            <a:spLocks noGrp="1"/>
          </p:cNvSpPr>
          <p:nvPr>
            <p:ph idx="1"/>
          </p:nvPr>
        </p:nvSpPr>
        <p:spPr>
          <a:xfrm>
            <a:off x="912185" y="1560022"/>
            <a:ext cx="5389011" cy="4405745"/>
          </a:xfrm>
        </p:spPr>
        <p:txBody>
          <a:bodyPr anchor="t">
            <a:normAutofit/>
          </a:bodyPr>
          <a:lstStyle/>
          <a:p>
            <a:r>
              <a:rPr lang="en-US" sz="2800" cap="none"/>
              <a:t>Patient records from the observation unit at Montanaro Hospital</a:t>
            </a:r>
          </a:p>
          <a:p>
            <a:r>
              <a:rPr lang="en-US" sz="2800" cap="none"/>
              <a:t>Dataset overview​</a:t>
            </a:r>
          </a:p>
          <a:p>
            <a:pPr lvl="1"/>
            <a:r>
              <a:rPr lang="en-US" sz="2400" cap="none"/>
              <a:t>~1,100 records ​</a:t>
            </a:r>
          </a:p>
          <a:p>
            <a:pPr lvl="1"/>
            <a:r>
              <a:rPr lang="en-US" sz="2400" cap="none"/>
              <a:t>13 variables after preprocessing</a:t>
            </a:r>
          </a:p>
          <a:p>
            <a:pPr lvl="1"/>
            <a:endParaRPr lang="en-US" sz="2400" cap="none"/>
          </a:p>
          <a:p>
            <a:r>
              <a:rPr lang="en-US" sz="2600" cap="none"/>
              <a:t>Target Variable: Flipped​</a:t>
            </a:r>
          </a:p>
          <a:p>
            <a:endParaRPr lang="en-US" sz="2800" cap="none"/>
          </a:p>
        </p:txBody>
      </p:sp>
      <p:graphicFrame>
        <p:nvGraphicFramePr>
          <p:cNvPr id="8" name="Table 7">
            <a:extLst>
              <a:ext uri="{FF2B5EF4-FFF2-40B4-BE49-F238E27FC236}">
                <a16:creationId xmlns:a16="http://schemas.microsoft.com/office/drawing/2014/main" id="{23C80DE1-B697-FAEC-5E9E-5F9987241E26}"/>
              </a:ext>
            </a:extLst>
          </p:cNvPr>
          <p:cNvGraphicFramePr>
            <a:graphicFrameLocks noGrp="1"/>
          </p:cNvGraphicFramePr>
          <p:nvPr>
            <p:extLst>
              <p:ext uri="{D42A27DB-BD31-4B8C-83A1-F6EECF244321}">
                <p14:modId xmlns:p14="http://schemas.microsoft.com/office/powerpoint/2010/main" val="2788283262"/>
              </p:ext>
            </p:extLst>
          </p:nvPr>
        </p:nvGraphicFramePr>
        <p:xfrm>
          <a:off x="6881089" y="1385455"/>
          <a:ext cx="4398725" cy="4754880"/>
        </p:xfrm>
        <a:graphic>
          <a:graphicData uri="http://schemas.openxmlformats.org/drawingml/2006/table">
            <a:tbl>
              <a:tblPr firstRow="1" bandRow="1">
                <a:tableStyleId>{5C22544A-7EE6-4342-B048-85BDC9FD1C3A}</a:tableStyleId>
              </a:tblPr>
              <a:tblGrid>
                <a:gridCol w="1641316">
                  <a:extLst>
                    <a:ext uri="{9D8B030D-6E8A-4147-A177-3AD203B41FA5}">
                      <a16:colId xmlns:a16="http://schemas.microsoft.com/office/drawing/2014/main" val="2149591507"/>
                    </a:ext>
                  </a:extLst>
                </a:gridCol>
                <a:gridCol w="2757409">
                  <a:extLst>
                    <a:ext uri="{9D8B030D-6E8A-4147-A177-3AD203B41FA5}">
                      <a16:colId xmlns:a16="http://schemas.microsoft.com/office/drawing/2014/main" val="3343412238"/>
                    </a:ext>
                  </a:extLst>
                </a:gridCol>
              </a:tblGrid>
              <a:tr h="358209">
                <a:tc>
                  <a:txBody>
                    <a:bodyPr/>
                    <a:lstStyle/>
                    <a:p>
                      <a:pPr algn="ctr"/>
                      <a:r>
                        <a:rPr lang="en-US" sz="1800">
                          <a:latin typeface="+mn-lt"/>
                        </a:rPr>
                        <a:t>DRG Code</a:t>
                      </a:r>
                    </a:p>
                  </a:txBody>
                  <a:tcPr anchor="ctr"/>
                </a:tc>
                <a:tc>
                  <a:txBody>
                    <a:bodyPr/>
                    <a:lstStyle/>
                    <a:p>
                      <a:pPr algn="ctr"/>
                      <a:r>
                        <a:rPr lang="en-US" sz="1800">
                          <a:latin typeface="+mn-lt"/>
                        </a:rPr>
                        <a:t>Description</a:t>
                      </a:r>
                    </a:p>
                  </a:txBody>
                  <a:tcPr anchor="ctr"/>
                </a:tc>
                <a:extLst>
                  <a:ext uri="{0D108BD9-81ED-4DB2-BD59-A6C34878D82A}">
                    <a16:rowId xmlns:a16="http://schemas.microsoft.com/office/drawing/2014/main" val="3737551120"/>
                  </a:ext>
                </a:extLst>
              </a:tr>
              <a:tr h="358209">
                <a:tc>
                  <a:txBody>
                    <a:bodyPr/>
                    <a:lstStyle/>
                    <a:p>
                      <a:pPr algn="ctr"/>
                      <a:r>
                        <a:rPr lang="en-US" sz="1800">
                          <a:latin typeface="+mn-lt"/>
                        </a:rPr>
                        <a:t>276</a:t>
                      </a:r>
                    </a:p>
                  </a:txBody>
                  <a:tcPr anchor="ctr"/>
                </a:tc>
                <a:tc>
                  <a:txBody>
                    <a:bodyPr/>
                    <a:lstStyle/>
                    <a:p>
                      <a:pPr algn="ctr"/>
                      <a:r>
                        <a:rPr lang="en-US" sz="1800">
                          <a:effectLst/>
                          <a:latin typeface="+mn-lt"/>
                        </a:rPr>
                        <a:t>Dehydration</a:t>
                      </a:r>
                    </a:p>
                  </a:txBody>
                  <a:tcPr marL="0" marR="0" marT="0" marB="0" anchor="ctr"/>
                </a:tc>
                <a:extLst>
                  <a:ext uri="{0D108BD9-81ED-4DB2-BD59-A6C34878D82A}">
                    <a16:rowId xmlns:a16="http://schemas.microsoft.com/office/drawing/2014/main" val="2810697149"/>
                  </a:ext>
                </a:extLst>
              </a:tr>
              <a:tr h="358209">
                <a:tc>
                  <a:txBody>
                    <a:bodyPr/>
                    <a:lstStyle/>
                    <a:p>
                      <a:pPr algn="ctr"/>
                      <a:r>
                        <a:rPr lang="en-US" sz="1800">
                          <a:latin typeface="+mn-lt"/>
                        </a:rPr>
                        <a:t>428</a:t>
                      </a:r>
                    </a:p>
                  </a:txBody>
                  <a:tcPr anchor="ctr"/>
                </a:tc>
                <a:tc>
                  <a:txBody>
                    <a:bodyPr/>
                    <a:lstStyle/>
                    <a:p>
                      <a:pPr algn="ctr"/>
                      <a:r>
                        <a:rPr lang="en-US" sz="1800">
                          <a:effectLst/>
                          <a:latin typeface="+mn-lt"/>
                        </a:rPr>
                        <a:t>Congestive Heart Failure</a:t>
                      </a:r>
                    </a:p>
                  </a:txBody>
                  <a:tcPr marL="0" marR="0" marT="0" marB="0" anchor="ctr"/>
                </a:tc>
                <a:extLst>
                  <a:ext uri="{0D108BD9-81ED-4DB2-BD59-A6C34878D82A}">
                    <a16:rowId xmlns:a16="http://schemas.microsoft.com/office/drawing/2014/main" val="770460393"/>
                  </a:ext>
                </a:extLst>
              </a:tr>
              <a:tr h="358209">
                <a:tc>
                  <a:txBody>
                    <a:bodyPr/>
                    <a:lstStyle/>
                    <a:p>
                      <a:pPr algn="ctr"/>
                      <a:r>
                        <a:rPr lang="en-US" sz="1800">
                          <a:latin typeface="+mn-lt"/>
                        </a:rPr>
                        <a:t>486</a:t>
                      </a:r>
                    </a:p>
                  </a:txBody>
                  <a:tcPr anchor="ctr"/>
                </a:tc>
                <a:tc>
                  <a:txBody>
                    <a:bodyPr/>
                    <a:lstStyle/>
                    <a:p>
                      <a:pPr algn="ctr"/>
                      <a:r>
                        <a:rPr lang="en-US" sz="1800">
                          <a:effectLst/>
                          <a:latin typeface="+mn-lt"/>
                        </a:rPr>
                        <a:t>Pneumonia</a:t>
                      </a:r>
                    </a:p>
                  </a:txBody>
                  <a:tcPr marL="0" marR="0" marT="0" marB="0" anchor="ctr"/>
                </a:tc>
                <a:extLst>
                  <a:ext uri="{0D108BD9-81ED-4DB2-BD59-A6C34878D82A}">
                    <a16:rowId xmlns:a16="http://schemas.microsoft.com/office/drawing/2014/main" val="3954550073"/>
                  </a:ext>
                </a:extLst>
              </a:tr>
              <a:tr h="356524">
                <a:tc>
                  <a:txBody>
                    <a:bodyPr/>
                    <a:lstStyle/>
                    <a:p>
                      <a:pPr algn="ctr"/>
                      <a:r>
                        <a:rPr lang="en-US" sz="1800">
                          <a:latin typeface="+mn-lt"/>
                        </a:rPr>
                        <a:t>558</a:t>
                      </a:r>
                    </a:p>
                  </a:txBody>
                  <a:tcPr anchor="ctr"/>
                </a:tc>
                <a:tc>
                  <a:txBody>
                    <a:bodyPr/>
                    <a:lstStyle/>
                    <a:p>
                      <a:pPr algn="ctr"/>
                      <a:r>
                        <a:rPr lang="en-US" sz="1800">
                          <a:effectLst/>
                          <a:latin typeface="+mn-lt"/>
                        </a:rPr>
                        <a:t>Colitis</a:t>
                      </a:r>
                    </a:p>
                  </a:txBody>
                  <a:tcPr marL="0" marR="0" marT="0" marB="0" anchor="ctr"/>
                </a:tc>
                <a:extLst>
                  <a:ext uri="{0D108BD9-81ED-4DB2-BD59-A6C34878D82A}">
                    <a16:rowId xmlns:a16="http://schemas.microsoft.com/office/drawing/2014/main" val="3393609124"/>
                  </a:ext>
                </a:extLst>
              </a:tr>
              <a:tr h="358209">
                <a:tc>
                  <a:txBody>
                    <a:bodyPr/>
                    <a:lstStyle/>
                    <a:p>
                      <a:pPr algn="ctr"/>
                      <a:r>
                        <a:rPr lang="en-US" sz="1800">
                          <a:latin typeface="+mn-lt"/>
                        </a:rPr>
                        <a:t>577</a:t>
                      </a:r>
                    </a:p>
                  </a:txBody>
                  <a:tcPr anchor="ctr"/>
                </a:tc>
                <a:tc>
                  <a:txBody>
                    <a:bodyPr/>
                    <a:lstStyle/>
                    <a:p>
                      <a:pPr algn="ctr"/>
                      <a:r>
                        <a:rPr lang="en-US" sz="1800">
                          <a:effectLst/>
                          <a:latin typeface="+mn-lt"/>
                        </a:rPr>
                        <a:t>Pancreatitis</a:t>
                      </a:r>
                    </a:p>
                  </a:txBody>
                  <a:tcPr marL="0" marR="0" marT="0" marB="0" anchor="ctr"/>
                </a:tc>
                <a:extLst>
                  <a:ext uri="{0D108BD9-81ED-4DB2-BD59-A6C34878D82A}">
                    <a16:rowId xmlns:a16="http://schemas.microsoft.com/office/drawing/2014/main" val="133078865"/>
                  </a:ext>
                </a:extLst>
              </a:tr>
              <a:tr h="358209">
                <a:tc>
                  <a:txBody>
                    <a:bodyPr/>
                    <a:lstStyle/>
                    <a:p>
                      <a:pPr algn="ctr"/>
                      <a:r>
                        <a:rPr lang="en-US" sz="1800">
                          <a:latin typeface="+mn-lt"/>
                        </a:rPr>
                        <a:t>578</a:t>
                      </a:r>
                    </a:p>
                  </a:txBody>
                  <a:tcPr anchor="ctr"/>
                </a:tc>
                <a:tc>
                  <a:txBody>
                    <a:bodyPr/>
                    <a:lstStyle/>
                    <a:p>
                      <a:pPr algn="ctr"/>
                      <a:r>
                        <a:rPr lang="en-US" sz="1800" err="1">
                          <a:effectLst/>
                          <a:latin typeface="+mn-lt"/>
                        </a:rPr>
                        <a:t>Gl</a:t>
                      </a:r>
                      <a:r>
                        <a:rPr lang="en-US" sz="1800">
                          <a:effectLst/>
                          <a:latin typeface="+mn-lt"/>
                        </a:rPr>
                        <a:t> Bleeding</a:t>
                      </a:r>
                    </a:p>
                  </a:txBody>
                  <a:tcPr marL="0" marR="0" marT="0" marB="0" anchor="ctr"/>
                </a:tc>
                <a:extLst>
                  <a:ext uri="{0D108BD9-81ED-4DB2-BD59-A6C34878D82A}">
                    <a16:rowId xmlns:a16="http://schemas.microsoft.com/office/drawing/2014/main" val="4162202249"/>
                  </a:ext>
                </a:extLst>
              </a:tr>
              <a:tr h="358209">
                <a:tc>
                  <a:txBody>
                    <a:bodyPr/>
                    <a:lstStyle/>
                    <a:p>
                      <a:pPr algn="ctr"/>
                      <a:r>
                        <a:rPr lang="en-US" sz="1800">
                          <a:latin typeface="+mn-lt"/>
                        </a:rPr>
                        <a:t>599</a:t>
                      </a:r>
                    </a:p>
                  </a:txBody>
                  <a:tcPr anchor="ctr"/>
                </a:tc>
                <a:tc>
                  <a:txBody>
                    <a:bodyPr/>
                    <a:lstStyle/>
                    <a:p>
                      <a:pPr algn="ctr"/>
                      <a:r>
                        <a:rPr lang="en-US" sz="1800">
                          <a:effectLst/>
                          <a:latin typeface="+mn-lt"/>
                        </a:rPr>
                        <a:t>Urinary Tract Infection</a:t>
                      </a:r>
                    </a:p>
                  </a:txBody>
                  <a:tcPr marL="0" marR="0" marT="0" marB="0" anchor="ctr"/>
                </a:tc>
                <a:extLst>
                  <a:ext uri="{0D108BD9-81ED-4DB2-BD59-A6C34878D82A}">
                    <a16:rowId xmlns:a16="http://schemas.microsoft.com/office/drawing/2014/main" val="2039729054"/>
                  </a:ext>
                </a:extLst>
              </a:tr>
              <a:tr h="358209">
                <a:tc>
                  <a:txBody>
                    <a:bodyPr/>
                    <a:lstStyle/>
                    <a:p>
                      <a:pPr algn="ctr"/>
                      <a:r>
                        <a:rPr lang="en-US" sz="1800">
                          <a:latin typeface="+mn-lt"/>
                        </a:rPr>
                        <a:t>780</a:t>
                      </a:r>
                    </a:p>
                  </a:txBody>
                  <a:tcPr anchor="ctr"/>
                </a:tc>
                <a:tc>
                  <a:txBody>
                    <a:bodyPr/>
                    <a:lstStyle/>
                    <a:p>
                      <a:pPr algn="ctr"/>
                      <a:r>
                        <a:rPr lang="en-US" sz="1800">
                          <a:effectLst/>
                          <a:latin typeface="+mn-lt"/>
                        </a:rPr>
                        <a:t>Syncope</a:t>
                      </a:r>
                    </a:p>
                  </a:txBody>
                  <a:tcPr marL="0" marR="0" marT="0" marB="0" anchor="ctr"/>
                </a:tc>
                <a:extLst>
                  <a:ext uri="{0D108BD9-81ED-4DB2-BD59-A6C34878D82A}">
                    <a16:rowId xmlns:a16="http://schemas.microsoft.com/office/drawing/2014/main" val="2771399015"/>
                  </a:ext>
                </a:extLst>
              </a:tr>
              <a:tr h="358209">
                <a:tc>
                  <a:txBody>
                    <a:bodyPr/>
                    <a:lstStyle/>
                    <a:p>
                      <a:pPr algn="ctr"/>
                      <a:r>
                        <a:rPr lang="en-US" sz="1800">
                          <a:latin typeface="+mn-lt"/>
                        </a:rPr>
                        <a:t>782</a:t>
                      </a:r>
                    </a:p>
                  </a:txBody>
                  <a:tcPr anchor="ctr"/>
                </a:tc>
                <a:tc>
                  <a:txBody>
                    <a:bodyPr/>
                    <a:lstStyle/>
                    <a:p>
                      <a:pPr algn="ctr"/>
                      <a:r>
                        <a:rPr lang="en-US" sz="1800">
                          <a:effectLst/>
                          <a:latin typeface="+mn-lt"/>
                        </a:rPr>
                        <a:t>Edema</a:t>
                      </a:r>
                    </a:p>
                  </a:txBody>
                  <a:tcPr marL="0" marR="0" marT="0" marB="0" anchor="ctr"/>
                </a:tc>
                <a:extLst>
                  <a:ext uri="{0D108BD9-81ED-4DB2-BD59-A6C34878D82A}">
                    <a16:rowId xmlns:a16="http://schemas.microsoft.com/office/drawing/2014/main" val="1455406455"/>
                  </a:ext>
                </a:extLst>
              </a:tr>
              <a:tr h="358209">
                <a:tc>
                  <a:txBody>
                    <a:bodyPr/>
                    <a:lstStyle/>
                    <a:p>
                      <a:pPr algn="ctr"/>
                      <a:r>
                        <a:rPr lang="en-US" sz="1800">
                          <a:latin typeface="+mn-lt"/>
                        </a:rPr>
                        <a:t>786</a:t>
                      </a:r>
                    </a:p>
                  </a:txBody>
                  <a:tcPr anchor="ctr"/>
                </a:tc>
                <a:tc>
                  <a:txBody>
                    <a:bodyPr/>
                    <a:lstStyle/>
                    <a:p>
                      <a:pPr algn="ctr"/>
                      <a:r>
                        <a:rPr lang="en-US" sz="1800">
                          <a:effectLst/>
                          <a:latin typeface="+mn-lt"/>
                        </a:rPr>
                        <a:t>Chest Pain</a:t>
                      </a:r>
                    </a:p>
                  </a:txBody>
                  <a:tcPr marL="0" marR="0" marT="0" marB="0" anchor="ctr"/>
                </a:tc>
                <a:extLst>
                  <a:ext uri="{0D108BD9-81ED-4DB2-BD59-A6C34878D82A}">
                    <a16:rowId xmlns:a16="http://schemas.microsoft.com/office/drawing/2014/main" val="3898941549"/>
                  </a:ext>
                </a:extLst>
              </a:tr>
              <a:tr h="358209">
                <a:tc>
                  <a:txBody>
                    <a:bodyPr/>
                    <a:lstStyle/>
                    <a:p>
                      <a:pPr algn="ctr"/>
                      <a:r>
                        <a:rPr lang="en-US" sz="1800">
                          <a:latin typeface="+mn-lt"/>
                        </a:rPr>
                        <a:t>787</a:t>
                      </a:r>
                    </a:p>
                  </a:txBody>
                  <a:tcPr anchor="ctr"/>
                </a:tc>
                <a:tc>
                  <a:txBody>
                    <a:bodyPr/>
                    <a:lstStyle/>
                    <a:p>
                      <a:pPr algn="ctr"/>
                      <a:r>
                        <a:rPr lang="en-US" sz="1800">
                          <a:effectLst/>
                          <a:latin typeface="+mn-lt"/>
                        </a:rPr>
                        <a:t>Nausea</a:t>
                      </a:r>
                    </a:p>
                  </a:txBody>
                  <a:tcPr marL="0" marR="0" marT="0" marB="0" anchor="ctr"/>
                </a:tc>
                <a:extLst>
                  <a:ext uri="{0D108BD9-81ED-4DB2-BD59-A6C34878D82A}">
                    <a16:rowId xmlns:a16="http://schemas.microsoft.com/office/drawing/2014/main" val="444800362"/>
                  </a:ext>
                </a:extLst>
              </a:tr>
              <a:tr h="358209">
                <a:tc>
                  <a:txBody>
                    <a:bodyPr/>
                    <a:lstStyle/>
                    <a:p>
                      <a:pPr algn="ctr"/>
                      <a:r>
                        <a:rPr lang="en-US" sz="1800">
                          <a:latin typeface="+mn-lt"/>
                        </a:rPr>
                        <a:t>789</a:t>
                      </a:r>
                    </a:p>
                  </a:txBody>
                  <a:tcPr anchor="ctr"/>
                </a:tc>
                <a:tc>
                  <a:txBody>
                    <a:bodyPr/>
                    <a:lstStyle/>
                    <a:p>
                      <a:pPr algn="ctr"/>
                      <a:r>
                        <a:rPr lang="en-US" sz="1800">
                          <a:effectLst/>
                          <a:latin typeface="+mn-lt"/>
                        </a:rPr>
                        <a:t>Abdominal Pain</a:t>
                      </a:r>
                    </a:p>
                  </a:txBody>
                  <a:tcPr marL="0" marR="0" marT="0" marB="0" anchor="ctr"/>
                </a:tc>
                <a:extLst>
                  <a:ext uri="{0D108BD9-81ED-4DB2-BD59-A6C34878D82A}">
                    <a16:rowId xmlns:a16="http://schemas.microsoft.com/office/drawing/2014/main" val="3998783535"/>
                  </a:ext>
                </a:extLst>
              </a:tr>
            </a:tbl>
          </a:graphicData>
        </a:graphic>
      </p:graphicFrame>
      <p:sp>
        <p:nvSpPr>
          <p:cNvPr id="11" name="Title 1">
            <a:extLst>
              <a:ext uri="{FF2B5EF4-FFF2-40B4-BE49-F238E27FC236}">
                <a16:creationId xmlns:a16="http://schemas.microsoft.com/office/drawing/2014/main" id="{17374A80-DD94-23A7-F80D-E3DC91EE3A9D}"/>
              </a:ext>
            </a:extLst>
          </p:cNvPr>
          <p:cNvSpPr txBox="1">
            <a:spLocks/>
          </p:cNvSpPr>
          <p:nvPr/>
        </p:nvSpPr>
        <p:spPr>
          <a:xfrm>
            <a:off x="6301196" y="149496"/>
            <a:ext cx="5182225" cy="91730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t>Data Dictionary</a:t>
            </a:r>
          </a:p>
        </p:txBody>
      </p:sp>
      <p:sp>
        <p:nvSpPr>
          <p:cNvPr id="13" name="Rectangle 12">
            <a:extLst>
              <a:ext uri="{FF2B5EF4-FFF2-40B4-BE49-F238E27FC236}">
                <a16:creationId xmlns:a16="http://schemas.microsoft.com/office/drawing/2014/main" id="{6BA09681-3871-4C27-52D5-8859FCD2D198}"/>
              </a:ext>
            </a:extLst>
          </p:cNvPr>
          <p:cNvSpPr/>
          <p:nvPr/>
        </p:nvSpPr>
        <p:spPr>
          <a:xfrm>
            <a:off x="1" y="0"/>
            <a:ext cx="498764" cy="6858000"/>
          </a:xfrm>
          <a:prstGeom prst="rect">
            <a:avLst/>
          </a:prstGeom>
          <a:solidFill>
            <a:srgbClr val="0F445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3382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63FC493-942C-5BC8-C1CD-12DD60451F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CD6561-54F6-F657-B879-FD816176D673}"/>
              </a:ext>
            </a:extLst>
          </p:cNvPr>
          <p:cNvSpPr>
            <a:spLocks noGrp="1"/>
          </p:cNvSpPr>
          <p:nvPr>
            <p:ph type="title"/>
          </p:nvPr>
        </p:nvSpPr>
        <p:spPr>
          <a:xfrm>
            <a:off x="913774" y="20188"/>
            <a:ext cx="10364451" cy="917303"/>
          </a:xfrm>
        </p:spPr>
        <p:txBody>
          <a:bodyPr>
            <a:normAutofit/>
          </a:bodyPr>
          <a:lstStyle/>
          <a:p>
            <a:r>
              <a:rPr lang="en-US"/>
              <a:t>DATA DICTIONARY</a:t>
            </a:r>
          </a:p>
        </p:txBody>
      </p:sp>
      <p:graphicFrame>
        <p:nvGraphicFramePr>
          <p:cNvPr id="6" name="Table 5">
            <a:extLst>
              <a:ext uri="{FF2B5EF4-FFF2-40B4-BE49-F238E27FC236}">
                <a16:creationId xmlns:a16="http://schemas.microsoft.com/office/drawing/2014/main" id="{C86FBD57-9E8C-723D-DE33-CFBA51252AFE}"/>
              </a:ext>
            </a:extLst>
          </p:cNvPr>
          <p:cNvGraphicFramePr>
            <a:graphicFrameLocks noGrp="1"/>
          </p:cNvGraphicFramePr>
          <p:nvPr>
            <p:extLst>
              <p:ext uri="{D42A27DB-BD31-4B8C-83A1-F6EECF244321}">
                <p14:modId xmlns:p14="http://schemas.microsoft.com/office/powerpoint/2010/main" val="1151194095"/>
              </p:ext>
            </p:extLst>
          </p:nvPr>
        </p:nvGraphicFramePr>
        <p:xfrm>
          <a:off x="913775" y="937491"/>
          <a:ext cx="10364450" cy="5539972"/>
        </p:xfrm>
        <a:graphic>
          <a:graphicData uri="http://schemas.openxmlformats.org/drawingml/2006/table">
            <a:tbl>
              <a:tblPr firstRow="1" bandRow="1">
                <a:tableStyleId>{5C22544A-7EE6-4342-B048-85BDC9FD1C3A}</a:tableStyleId>
              </a:tblPr>
              <a:tblGrid>
                <a:gridCol w="5182225">
                  <a:extLst>
                    <a:ext uri="{9D8B030D-6E8A-4147-A177-3AD203B41FA5}">
                      <a16:colId xmlns:a16="http://schemas.microsoft.com/office/drawing/2014/main" val="2149591507"/>
                    </a:ext>
                  </a:extLst>
                </a:gridCol>
                <a:gridCol w="5182225">
                  <a:extLst>
                    <a:ext uri="{9D8B030D-6E8A-4147-A177-3AD203B41FA5}">
                      <a16:colId xmlns:a16="http://schemas.microsoft.com/office/drawing/2014/main" val="3343412238"/>
                    </a:ext>
                  </a:extLst>
                </a:gridCol>
              </a:tblGrid>
              <a:tr h="358209">
                <a:tc>
                  <a:txBody>
                    <a:bodyPr/>
                    <a:lstStyle/>
                    <a:p>
                      <a:r>
                        <a:rPr lang="en-US" sz="1600"/>
                        <a:t>Variable</a:t>
                      </a:r>
                    </a:p>
                  </a:txBody>
                  <a:tcPr/>
                </a:tc>
                <a:tc>
                  <a:txBody>
                    <a:bodyPr/>
                    <a:lstStyle/>
                    <a:p>
                      <a:r>
                        <a:rPr lang="en-US" sz="1600"/>
                        <a:t>Description</a:t>
                      </a:r>
                    </a:p>
                  </a:txBody>
                  <a:tcPr/>
                </a:tc>
                <a:extLst>
                  <a:ext uri="{0D108BD9-81ED-4DB2-BD59-A6C34878D82A}">
                    <a16:rowId xmlns:a16="http://schemas.microsoft.com/office/drawing/2014/main" val="3737551120"/>
                  </a:ext>
                </a:extLst>
              </a:tr>
              <a:tr h="358209">
                <a:tc>
                  <a:txBody>
                    <a:bodyPr/>
                    <a:lstStyle/>
                    <a:p>
                      <a:r>
                        <a:rPr lang="en-US" sz="1600"/>
                        <a:t>Age</a:t>
                      </a:r>
                    </a:p>
                  </a:txBody>
                  <a:tcPr/>
                </a:tc>
                <a:tc>
                  <a:txBody>
                    <a:bodyPr/>
                    <a:lstStyle/>
                    <a:p>
                      <a:r>
                        <a:rPr lang="en-US" sz="1600"/>
                        <a:t>Age of patient (Years)</a:t>
                      </a:r>
                    </a:p>
                  </a:txBody>
                  <a:tcPr/>
                </a:tc>
                <a:extLst>
                  <a:ext uri="{0D108BD9-81ED-4DB2-BD59-A6C34878D82A}">
                    <a16:rowId xmlns:a16="http://schemas.microsoft.com/office/drawing/2014/main" val="2810697149"/>
                  </a:ext>
                </a:extLst>
              </a:tr>
              <a:tr h="358209">
                <a:tc>
                  <a:txBody>
                    <a:bodyPr/>
                    <a:lstStyle/>
                    <a:p>
                      <a:r>
                        <a:rPr lang="en-US" sz="1600"/>
                        <a:t>Gender</a:t>
                      </a:r>
                    </a:p>
                  </a:txBody>
                  <a:tcPr/>
                </a:tc>
                <a:tc>
                  <a:txBody>
                    <a:bodyPr/>
                    <a:lstStyle/>
                    <a:p>
                      <a:r>
                        <a:rPr lang="en-US" sz="1600"/>
                        <a:t>Male/Female</a:t>
                      </a:r>
                    </a:p>
                  </a:txBody>
                  <a:tcPr/>
                </a:tc>
                <a:extLst>
                  <a:ext uri="{0D108BD9-81ED-4DB2-BD59-A6C34878D82A}">
                    <a16:rowId xmlns:a16="http://schemas.microsoft.com/office/drawing/2014/main" val="770460393"/>
                  </a:ext>
                </a:extLst>
              </a:tr>
              <a:tr h="358209">
                <a:tc>
                  <a:txBody>
                    <a:bodyPr/>
                    <a:lstStyle/>
                    <a:p>
                      <a:r>
                        <a:rPr lang="en-US" sz="1600" err="1"/>
                        <a:t>PrimaryInsuranceCategory</a:t>
                      </a:r>
                      <a:endParaRPr lang="en-US" sz="1600"/>
                    </a:p>
                  </a:txBody>
                  <a:tcPr/>
                </a:tc>
                <a:tc>
                  <a:txBody>
                    <a:bodyPr/>
                    <a:lstStyle/>
                    <a:p>
                      <a:r>
                        <a:rPr lang="en-US" sz="1600"/>
                        <a:t>Patient’s Insurance Provider</a:t>
                      </a:r>
                    </a:p>
                  </a:txBody>
                  <a:tcPr/>
                </a:tc>
                <a:extLst>
                  <a:ext uri="{0D108BD9-81ED-4DB2-BD59-A6C34878D82A}">
                    <a16:rowId xmlns:a16="http://schemas.microsoft.com/office/drawing/2014/main" val="3954550073"/>
                  </a:ext>
                </a:extLst>
              </a:tr>
              <a:tr h="883255">
                <a:tc>
                  <a:txBody>
                    <a:bodyPr/>
                    <a:lstStyle/>
                    <a:p>
                      <a:r>
                        <a:rPr lang="en-US" sz="1600"/>
                        <a:t>Flipped</a:t>
                      </a:r>
                    </a:p>
                  </a:txBody>
                  <a:tcPr/>
                </a:tc>
                <a:tc>
                  <a:txBody>
                    <a:bodyPr/>
                    <a:lstStyle/>
                    <a:p>
                      <a:r>
                        <a:rPr lang="en-US" sz="1600"/>
                        <a:t>Binary variable </a:t>
                      </a:r>
                    </a:p>
                    <a:p>
                      <a:r>
                        <a:rPr lang="en-US" sz="1600"/>
                        <a:t>1 = Flipped from Observation Unit to Inpatient Unit</a:t>
                      </a:r>
                    </a:p>
                    <a:p>
                      <a:r>
                        <a:rPr lang="en-US" sz="1600"/>
                        <a:t>0 = Patient stayed in Observation Unit</a:t>
                      </a:r>
                    </a:p>
                  </a:txBody>
                  <a:tcPr/>
                </a:tc>
                <a:extLst>
                  <a:ext uri="{0D108BD9-81ED-4DB2-BD59-A6C34878D82A}">
                    <a16:rowId xmlns:a16="http://schemas.microsoft.com/office/drawing/2014/main" val="3393609124"/>
                  </a:ext>
                </a:extLst>
              </a:tr>
              <a:tr h="358209">
                <a:tc>
                  <a:txBody>
                    <a:bodyPr/>
                    <a:lstStyle/>
                    <a:p>
                      <a:r>
                        <a:rPr lang="en-US" sz="1600" err="1"/>
                        <a:t>OU_LOS_hrs</a:t>
                      </a:r>
                      <a:endParaRPr lang="en-US" sz="1600"/>
                    </a:p>
                  </a:txBody>
                  <a:tcPr/>
                </a:tc>
                <a:tc>
                  <a:txBody>
                    <a:bodyPr/>
                    <a:lstStyle/>
                    <a:p>
                      <a:r>
                        <a:rPr lang="en-US" sz="1600"/>
                        <a:t>Length of Stay in OU (Hours)</a:t>
                      </a:r>
                    </a:p>
                  </a:txBody>
                  <a:tcPr/>
                </a:tc>
                <a:extLst>
                  <a:ext uri="{0D108BD9-81ED-4DB2-BD59-A6C34878D82A}">
                    <a16:rowId xmlns:a16="http://schemas.microsoft.com/office/drawing/2014/main" val="133078865"/>
                  </a:ext>
                </a:extLst>
              </a:tr>
              <a:tr h="358209">
                <a:tc>
                  <a:txBody>
                    <a:bodyPr/>
                    <a:lstStyle/>
                    <a:p>
                      <a:r>
                        <a:rPr lang="en-US" sz="1600"/>
                        <a:t>DRG01</a:t>
                      </a:r>
                    </a:p>
                  </a:txBody>
                  <a:tcPr/>
                </a:tc>
                <a:tc>
                  <a:txBody>
                    <a:bodyPr/>
                    <a:lstStyle/>
                    <a:p>
                      <a:r>
                        <a:rPr lang="en-US" sz="1600"/>
                        <a:t>Diagnosis-related code based on patient’s complaint</a:t>
                      </a:r>
                    </a:p>
                  </a:txBody>
                  <a:tcPr/>
                </a:tc>
                <a:extLst>
                  <a:ext uri="{0D108BD9-81ED-4DB2-BD59-A6C34878D82A}">
                    <a16:rowId xmlns:a16="http://schemas.microsoft.com/office/drawing/2014/main" val="4162202249"/>
                  </a:ext>
                </a:extLst>
              </a:tr>
              <a:tr h="358209">
                <a:tc>
                  <a:txBody>
                    <a:bodyPr/>
                    <a:lstStyle/>
                    <a:p>
                      <a:r>
                        <a:rPr lang="en-US" sz="1600" err="1"/>
                        <a:t>BloodPressureLower</a:t>
                      </a:r>
                      <a:endParaRPr lang="en-US" sz="1600"/>
                    </a:p>
                  </a:txBody>
                  <a:tcPr/>
                </a:tc>
                <a:tc>
                  <a:txBody>
                    <a:bodyPr/>
                    <a:lstStyle/>
                    <a:p>
                      <a:r>
                        <a:rPr lang="en-US" sz="1600"/>
                        <a:t>Diastolic BP (mmHg)</a:t>
                      </a:r>
                    </a:p>
                  </a:txBody>
                  <a:tcPr/>
                </a:tc>
                <a:extLst>
                  <a:ext uri="{0D108BD9-81ED-4DB2-BD59-A6C34878D82A}">
                    <a16:rowId xmlns:a16="http://schemas.microsoft.com/office/drawing/2014/main" val="2039729054"/>
                  </a:ext>
                </a:extLst>
              </a:tr>
              <a:tr h="358209">
                <a:tc>
                  <a:txBody>
                    <a:bodyPr/>
                    <a:lstStyle/>
                    <a:p>
                      <a:r>
                        <a:rPr lang="en-US" sz="1600" err="1"/>
                        <a:t>BloodPressureUpper</a:t>
                      </a:r>
                      <a:endParaRPr lang="en-US" sz="1600"/>
                    </a:p>
                  </a:txBody>
                  <a:tcPr/>
                </a:tc>
                <a:tc>
                  <a:txBody>
                    <a:bodyPr/>
                    <a:lstStyle/>
                    <a:p>
                      <a:r>
                        <a:rPr lang="en-US" sz="1600"/>
                        <a:t>Systolic BP (mmHg)</a:t>
                      </a:r>
                    </a:p>
                  </a:txBody>
                  <a:tcPr/>
                </a:tc>
                <a:extLst>
                  <a:ext uri="{0D108BD9-81ED-4DB2-BD59-A6C34878D82A}">
                    <a16:rowId xmlns:a16="http://schemas.microsoft.com/office/drawing/2014/main" val="2771399015"/>
                  </a:ext>
                </a:extLst>
              </a:tr>
              <a:tr h="358209">
                <a:tc>
                  <a:txBody>
                    <a:bodyPr/>
                    <a:lstStyle/>
                    <a:p>
                      <a:r>
                        <a:rPr lang="en-US" sz="1600" err="1"/>
                        <a:t>BloodPressureDiff</a:t>
                      </a:r>
                      <a:endParaRPr lang="en-US" sz="1600"/>
                    </a:p>
                  </a:txBody>
                  <a:tcPr/>
                </a:tc>
                <a:tc>
                  <a:txBody>
                    <a:bodyPr/>
                    <a:lstStyle/>
                    <a:p>
                      <a:r>
                        <a:rPr lang="en-US" sz="1600"/>
                        <a:t>Systolic - Diastolic</a:t>
                      </a:r>
                    </a:p>
                  </a:txBody>
                  <a:tcPr/>
                </a:tc>
                <a:extLst>
                  <a:ext uri="{0D108BD9-81ED-4DB2-BD59-A6C34878D82A}">
                    <a16:rowId xmlns:a16="http://schemas.microsoft.com/office/drawing/2014/main" val="1455406455"/>
                  </a:ext>
                </a:extLst>
              </a:tr>
              <a:tr h="358209">
                <a:tc>
                  <a:txBody>
                    <a:bodyPr/>
                    <a:lstStyle/>
                    <a:p>
                      <a:r>
                        <a:rPr lang="en-US" sz="1600"/>
                        <a:t>Pulse</a:t>
                      </a:r>
                    </a:p>
                  </a:txBody>
                  <a:tcPr/>
                </a:tc>
                <a:tc>
                  <a:txBody>
                    <a:bodyPr/>
                    <a:lstStyle/>
                    <a:p>
                      <a:r>
                        <a:rPr lang="en-US" sz="1600"/>
                        <a:t>Patient’s Heartrate</a:t>
                      </a:r>
                    </a:p>
                  </a:txBody>
                  <a:tcPr/>
                </a:tc>
                <a:extLst>
                  <a:ext uri="{0D108BD9-81ED-4DB2-BD59-A6C34878D82A}">
                    <a16:rowId xmlns:a16="http://schemas.microsoft.com/office/drawing/2014/main" val="3898941549"/>
                  </a:ext>
                </a:extLst>
              </a:tr>
              <a:tr h="358209">
                <a:tc>
                  <a:txBody>
                    <a:bodyPr/>
                    <a:lstStyle/>
                    <a:p>
                      <a:r>
                        <a:rPr lang="en-US" sz="1600"/>
                        <a:t>Pulse Oximetry</a:t>
                      </a:r>
                    </a:p>
                  </a:txBody>
                  <a:tcPr/>
                </a:tc>
                <a:tc>
                  <a:txBody>
                    <a:bodyPr/>
                    <a:lstStyle/>
                    <a:p>
                      <a:r>
                        <a:rPr lang="en-US" sz="1600"/>
                        <a:t>Patient’s Oxygen Saturation Level (%)</a:t>
                      </a:r>
                    </a:p>
                  </a:txBody>
                  <a:tcPr/>
                </a:tc>
                <a:extLst>
                  <a:ext uri="{0D108BD9-81ED-4DB2-BD59-A6C34878D82A}">
                    <a16:rowId xmlns:a16="http://schemas.microsoft.com/office/drawing/2014/main" val="444800362"/>
                  </a:ext>
                </a:extLst>
              </a:tr>
              <a:tr h="358209">
                <a:tc>
                  <a:txBody>
                    <a:bodyPr/>
                    <a:lstStyle/>
                    <a:p>
                      <a:r>
                        <a:rPr lang="en-US" sz="1600"/>
                        <a:t>Respirations</a:t>
                      </a:r>
                    </a:p>
                  </a:txBody>
                  <a:tcPr/>
                </a:tc>
                <a:tc>
                  <a:txBody>
                    <a:bodyPr/>
                    <a:lstStyle/>
                    <a:p>
                      <a:r>
                        <a:rPr lang="en-US" sz="1600"/>
                        <a:t># Breaths per Minute</a:t>
                      </a:r>
                    </a:p>
                  </a:txBody>
                  <a:tcPr/>
                </a:tc>
                <a:extLst>
                  <a:ext uri="{0D108BD9-81ED-4DB2-BD59-A6C34878D82A}">
                    <a16:rowId xmlns:a16="http://schemas.microsoft.com/office/drawing/2014/main" val="3998783535"/>
                  </a:ext>
                </a:extLst>
              </a:tr>
              <a:tr h="358209">
                <a:tc>
                  <a:txBody>
                    <a:bodyPr/>
                    <a:lstStyle/>
                    <a:p>
                      <a:r>
                        <a:rPr lang="en-US" sz="1600"/>
                        <a:t>Temperature</a:t>
                      </a:r>
                    </a:p>
                  </a:txBody>
                  <a:tcPr/>
                </a:tc>
                <a:tc>
                  <a:txBody>
                    <a:bodyPr/>
                    <a:lstStyle/>
                    <a:p>
                      <a:r>
                        <a:rPr lang="en-US" sz="1600"/>
                        <a:t>Patient’s Body Temperature</a:t>
                      </a:r>
                      <a:r>
                        <a:rPr lang="en-US" sz="1600">
                          <a:latin typeface="+mn-lt"/>
                          <a:cs typeface="Apple Chancery" panose="03020702040506060504" pitchFamily="66" charset="-79"/>
                        </a:rPr>
                        <a:t> (</a:t>
                      </a:r>
                      <a:r>
                        <a:rPr lang="en-US" sz="1600">
                          <a:latin typeface="Ayuthaya" pitchFamily="2" charset="-34"/>
                          <a:ea typeface="Ayuthaya" pitchFamily="2" charset="-34"/>
                          <a:cs typeface="Ayuthaya" pitchFamily="2" charset="-34"/>
                        </a:rPr>
                        <a:t>°</a:t>
                      </a:r>
                      <a:r>
                        <a:rPr lang="en-US" sz="1600">
                          <a:latin typeface="+mn-lt"/>
                          <a:cs typeface="Apple Chancery" panose="03020702040506060504" pitchFamily="66" charset="-79"/>
                        </a:rPr>
                        <a:t>F)</a:t>
                      </a:r>
                    </a:p>
                  </a:txBody>
                  <a:tcPr/>
                </a:tc>
                <a:extLst>
                  <a:ext uri="{0D108BD9-81ED-4DB2-BD59-A6C34878D82A}">
                    <a16:rowId xmlns:a16="http://schemas.microsoft.com/office/drawing/2014/main" val="1099443409"/>
                  </a:ext>
                </a:extLst>
              </a:tr>
            </a:tbl>
          </a:graphicData>
        </a:graphic>
      </p:graphicFrame>
      <p:sp>
        <p:nvSpPr>
          <p:cNvPr id="9" name="Rectangle 8">
            <a:extLst>
              <a:ext uri="{FF2B5EF4-FFF2-40B4-BE49-F238E27FC236}">
                <a16:creationId xmlns:a16="http://schemas.microsoft.com/office/drawing/2014/main" id="{A718E748-B001-479E-E127-FE28D307FFB1}"/>
              </a:ext>
            </a:extLst>
          </p:cNvPr>
          <p:cNvSpPr/>
          <p:nvPr/>
        </p:nvSpPr>
        <p:spPr>
          <a:xfrm>
            <a:off x="1" y="0"/>
            <a:ext cx="498764" cy="6858000"/>
          </a:xfrm>
          <a:prstGeom prst="rect">
            <a:avLst/>
          </a:prstGeom>
          <a:solidFill>
            <a:srgbClr val="0F445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2971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E2F4846-8F43-60B4-7AF0-4F105CC3F1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E610E0-ECED-20D4-E62C-8DA55BC65874}"/>
              </a:ext>
            </a:extLst>
          </p:cNvPr>
          <p:cNvSpPr>
            <a:spLocks noGrp="1"/>
          </p:cNvSpPr>
          <p:nvPr>
            <p:ph type="title"/>
          </p:nvPr>
        </p:nvSpPr>
        <p:spPr>
          <a:xfrm>
            <a:off x="913774" y="20188"/>
            <a:ext cx="10364451" cy="917303"/>
          </a:xfrm>
        </p:spPr>
        <p:txBody>
          <a:bodyPr>
            <a:normAutofit/>
          </a:bodyPr>
          <a:lstStyle/>
          <a:p>
            <a:r>
              <a:rPr lang="en-US"/>
              <a:t>Exploratory Data Analysis</a:t>
            </a:r>
          </a:p>
        </p:txBody>
      </p:sp>
      <p:pic>
        <p:nvPicPr>
          <p:cNvPr id="12" name="Picture 11" descr="A graph showing a number of different colored squares&#10;&#10;AI-generated content may be incorrect.">
            <a:extLst>
              <a:ext uri="{FF2B5EF4-FFF2-40B4-BE49-F238E27FC236}">
                <a16:creationId xmlns:a16="http://schemas.microsoft.com/office/drawing/2014/main" id="{733AF4D0-D4B1-E591-5B46-DA1D3789B8CA}"/>
              </a:ext>
            </a:extLst>
          </p:cNvPr>
          <p:cNvPicPr>
            <a:picLocks noChangeAspect="1"/>
          </p:cNvPicPr>
          <p:nvPr/>
        </p:nvPicPr>
        <p:blipFill>
          <a:blip r:embed="rId3"/>
          <a:stretch>
            <a:fillRect/>
          </a:stretch>
        </p:blipFill>
        <p:spPr>
          <a:xfrm>
            <a:off x="913774" y="1368198"/>
            <a:ext cx="6678517" cy="4121599"/>
          </a:xfrm>
          <a:prstGeom prst="rect">
            <a:avLst/>
          </a:prstGeom>
        </p:spPr>
      </p:pic>
      <p:sp>
        <p:nvSpPr>
          <p:cNvPr id="17" name="TextBox 16">
            <a:extLst>
              <a:ext uri="{FF2B5EF4-FFF2-40B4-BE49-F238E27FC236}">
                <a16:creationId xmlns:a16="http://schemas.microsoft.com/office/drawing/2014/main" id="{D891FF82-0A62-EE73-B835-A51FD87DC32B}"/>
              </a:ext>
            </a:extLst>
          </p:cNvPr>
          <p:cNvSpPr txBox="1"/>
          <p:nvPr/>
        </p:nvSpPr>
        <p:spPr>
          <a:xfrm>
            <a:off x="7980218" y="3105833"/>
            <a:ext cx="3796145" cy="646331"/>
          </a:xfrm>
          <a:prstGeom prst="rect">
            <a:avLst/>
          </a:prstGeom>
          <a:noFill/>
        </p:spPr>
        <p:txBody>
          <a:bodyPr wrap="square" rtlCol="0">
            <a:spAutoFit/>
          </a:bodyPr>
          <a:lstStyle/>
          <a:p>
            <a:pPr marL="285750" indent="-285750">
              <a:buFont typeface="Arial" panose="020B0604020202020204" pitchFamily="34" charset="0"/>
              <a:buChar char="•"/>
            </a:pPr>
            <a:r>
              <a:rPr lang="en-US"/>
              <a:t>Average age of Flipped is 75 years.</a:t>
            </a:r>
          </a:p>
        </p:txBody>
      </p:sp>
      <p:sp>
        <p:nvSpPr>
          <p:cNvPr id="18" name="Rectangle 17">
            <a:extLst>
              <a:ext uri="{FF2B5EF4-FFF2-40B4-BE49-F238E27FC236}">
                <a16:creationId xmlns:a16="http://schemas.microsoft.com/office/drawing/2014/main" id="{379F24B9-CBB3-4677-88EE-57BA8A7B945A}"/>
              </a:ext>
            </a:extLst>
          </p:cNvPr>
          <p:cNvSpPr/>
          <p:nvPr/>
        </p:nvSpPr>
        <p:spPr>
          <a:xfrm>
            <a:off x="1" y="0"/>
            <a:ext cx="498764" cy="6858000"/>
          </a:xfrm>
          <a:prstGeom prst="rect">
            <a:avLst/>
          </a:prstGeom>
          <a:solidFill>
            <a:srgbClr val="0F445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7185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07BB0D-0EE1-02FC-F8F0-3153A5E4AA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3E5BB3-9D3B-BC97-BAA4-0B9B433C22DB}"/>
              </a:ext>
            </a:extLst>
          </p:cNvPr>
          <p:cNvSpPr>
            <a:spLocks noGrp="1"/>
          </p:cNvSpPr>
          <p:nvPr>
            <p:ph type="title"/>
          </p:nvPr>
        </p:nvSpPr>
        <p:spPr>
          <a:xfrm>
            <a:off x="913774" y="20188"/>
            <a:ext cx="10364451" cy="917303"/>
          </a:xfrm>
        </p:spPr>
        <p:txBody>
          <a:bodyPr>
            <a:normAutofit/>
          </a:bodyPr>
          <a:lstStyle/>
          <a:p>
            <a:r>
              <a:rPr lang="en-US"/>
              <a:t>Exploratory Data Analysis</a:t>
            </a:r>
          </a:p>
        </p:txBody>
      </p:sp>
      <p:pic>
        <p:nvPicPr>
          <p:cNvPr id="8" name="Picture 7" descr="A graph showing the number of different colored bars&#10;&#10;AI-generated content may be incorrect.">
            <a:extLst>
              <a:ext uri="{FF2B5EF4-FFF2-40B4-BE49-F238E27FC236}">
                <a16:creationId xmlns:a16="http://schemas.microsoft.com/office/drawing/2014/main" id="{2D3EF141-E41F-ED8B-E498-72AA05851069}"/>
              </a:ext>
            </a:extLst>
          </p:cNvPr>
          <p:cNvPicPr>
            <a:picLocks noChangeAspect="1"/>
          </p:cNvPicPr>
          <p:nvPr/>
        </p:nvPicPr>
        <p:blipFill>
          <a:blip r:embed="rId3"/>
          <a:stretch>
            <a:fillRect/>
          </a:stretch>
        </p:blipFill>
        <p:spPr>
          <a:xfrm>
            <a:off x="913774" y="1371927"/>
            <a:ext cx="6666440" cy="4114146"/>
          </a:xfrm>
          <a:prstGeom prst="rect">
            <a:avLst/>
          </a:prstGeom>
        </p:spPr>
      </p:pic>
      <p:sp>
        <p:nvSpPr>
          <p:cNvPr id="4" name="TextBox 3">
            <a:extLst>
              <a:ext uri="{FF2B5EF4-FFF2-40B4-BE49-F238E27FC236}">
                <a16:creationId xmlns:a16="http://schemas.microsoft.com/office/drawing/2014/main" id="{8E8E2D46-3ED9-6244-1418-7F279B171025}"/>
              </a:ext>
            </a:extLst>
          </p:cNvPr>
          <p:cNvSpPr txBox="1"/>
          <p:nvPr/>
        </p:nvSpPr>
        <p:spPr>
          <a:xfrm>
            <a:off x="7841673" y="2828835"/>
            <a:ext cx="3796145" cy="1754326"/>
          </a:xfrm>
          <a:prstGeom prst="rect">
            <a:avLst/>
          </a:prstGeom>
          <a:noFill/>
        </p:spPr>
        <p:txBody>
          <a:bodyPr wrap="square" rtlCol="0">
            <a:spAutoFit/>
          </a:bodyPr>
          <a:lstStyle/>
          <a:p>
            <a:pPr marL="285750" indent="-285750">
              <a:buFont typeface="Arial" panose="020B0604020202020204" pitchFamily="34" charset="0"/>
              <a:buChar char="•"/>
            </a:pPr>
            <a:r>
              <a:rPr lang="en-US"/>
              <a:t>Majority of Flipped have Medicare followed by Medicare Other Insurance. </a:t>
            </a:r>
          </a:p>
          <a:p>
            <a:pPr marL="285750" indent="-285750">
              <a:buFont typeface="Arial" panose="020B0604020202020204" pitchFamily="34" charset="0"/>
              <a:buChar char="•"/>
            </a:pPr>
            <a:r>
              <a:rPr lang="en-US"/>
              <a:t>Private and Medicaid Other Insurances have the least amount of flipped cases.</a:t>
            </a:r>
          </a:p>
        </p:txBody>
      </p:sp>
      <p:sp>
        <p:nvSpPr>
          <p:cNvPr id="6" name="Rectangle 5">
            <a:extLst>
              <a:ext uri="{FF2B5EF4-FFF2-40B4-BE49-F238E27FC236}">
                <a16:creationId xmlns:a16="http://schemas.microsoft.com/office/drawing/2014/main" id="{E844682E-4DAA-FFFC-9CE8-02E8293243E1}"/>
              </a:ext>
            </a:extLst>
          </p:cNvPr>
          <p:cNvSpPr/>
          <p:nvPr/>
        </p:nvSpPr>
        <p:spPr>
          <a:xfrm>
            <a:off x="1" y="0"/>
            <a:ext cx="498764" cy="6858000"/>
          </a:xfrm>
          <a:prstGeom prst="rect">
            <a:avLst/>
          </a:prstGeom>
          <a:solidFill>
            <a:srgbClr val="0F445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2295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6A7791-66FC-7799-E279-5F03E535AA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181312-B376-CD4E-0ABC-449D35483503}"/>
              </a:ext>
            </a:extLst>
          </p:cNvPr>
          <p:cNvSpPr>
            <a:spLocks noGrp="1"/>
          </p:cNvSpPr>
          <p:nvPr>
            <p:ph type="title"/>
          </p:nvPr>
        </p:nvSpPr>
        <p:spPr>
          <a:xfrm>
            <a:off x="913774" y="20188"/>
            <a:ext cx="10364451" cy="917303"/>
          </a:xfrm>
        </p:spPr>
        <p:txBody>
          <a:bodyPr>
            <a:normAutofit/>
          </a:bodyPr>
          <a:lstStyle/>
          <a:p>
            <a:r>
              <a:rPr lang="en-US"/>
              <a:t>Exploratory Data Analysis</a:t>
            </a:r>
          </a:p>
        </p:txBody>
      </p:sp>
      <p:sp>
        <p:nvSpPr>
          <p:cNvPr id="3" name="TextBox 2">
            <a:extLst>
              <a:ext uri="{FF2B5EF4-FFF2-40B4-BE49-F238E27FC236}">
                <a16:creationId xmlns:a16="http://schemas.microsoft.com/office/drawing/2014/main" id="{44EFD218-0A77-0BE8-294B-6E033981E71E}"/>
              </a:ext>
            </a:extLst>
          </p:cNvPr>
          <p:cNvSpPr txBox="1"/>
          <p:nvPr/>
        </p:nvSpPr>
        <p:spPr>
          <a:xfrm>
            <a:off x="7966364" y="2828834"/>
            <a:ext cx="3796145" cy="1200329"/>
          </a:xfrm>
          <a:prstGeom prst="rect">
            <a:avLst/>
          </a:prstGeom>
          <a:noFill/>
        </p:spPr>
        <p:txBody>
          <a:bodyPr wrap="square" rtlCol="0">
            <a:spAutoFit/>
          </a:bodyPr>
          <a:lstStyle/>
          <a:p>
            <a:pPr marL="285750" indent="-285750">
              <a:buFont typeface="Arial" panose="020B0604020202020204" pitchFamily="34" charset="0"/>
              <a:buChar char="•"/>
            </a:pPr>
            <a:r>
              <a:rPr lang="en-US"/>
              <a:t>DRG01- 780 had the most flipped cases. </a:t>
            </a:r>
          </a:p>
          <a:p>
            <a:pPr marL="285750" indent="-285750">
              <a:buFont typeface="Arial" panose="020B0604020202020204" pitchFamily="34" charset="0"/>
              <a:buChar char="•"/>
            </a:pPr>
            <a:r>
              <a:rPr lang="en-US"/>
              <a:t>DRG01-782 had the least flipped cases. </a:t>
            </a:r>
          </a:p>
        </p:txBody>
      </p:sp>
      <p:sp>
        <p:nvSpPr>
          <p:cNvPr id="4" name="Rectangle 3">
            <a:extLst>
              <a:ext uri="{FF2B5EF4-FFF2-40B4-BE49-F238E27FC236}">
                <a16:creationId xmlns:a16="http://schemas.microsoft.com/office/drawing/2014/main" id="{EB508A65-05AF-1203-94B7-836EAB56AAEB}"/>
              </a:ext>
            </a:extLst>
          </p:cNvPr>
          <p:cNvSpPr/>
          <p:nvPr/>
        </p:nvSpPr>
        <p:spPr>
          <a:xfrm>
            <a:off x="1" y="0"/>
            <a:ext cx="498764" cy="6858000"/>
          </a:xfrm>
          <a:prstGeom prst="rect">
            <a:avLst/>
          </a:prstGeom>
          <a:solidFill>
            <a:srgbClr val="0F445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of a number of patients&#10;&#10;AI-generated content may be incorrect.">
            <a:extLst>
              <a:ext uri="{FF2B5EF4-FFF2-40B4-BE49-F238E27FC236}">
                <a16:creationId xmlns:a16="http://schemas.microsoft.com/office/drawing/2014/main" id="{4F79C870-8E2D-0568-D715-7FC23BBAD1D8}"/>
              </a:ext>
            </a:extLst>
          </p:cNvPr>
          <p:cNvPicPr>
            <a:picLocks noChangeAspect="1"/>
          </p:cNvPicPr>
          <p:nvPr/>
        </p:nvPicPr>
        <p:blipFill>
          <a:blip r:embed="rId3"/>
          <a:stretch>
            <a:fillRect/>
          </a:stretch>
        </p:blipFill>
        <p:spPr>
          <a:xfrm>
            <a:off x="913774" y="1371598"/>
            <a:ext cx="6667500" cy="4114800"/>
          </a:xfrm>
          <a:prstGeom prst="rect">
            <a:avLst/>
          </a:prstGeom>
        </p:spPr>
      </p:pic>
    </p:spTree>
    <p:extLst>
      <p:ext uri="{BB962C8B-B14F-4D97-AF65-F5344CB8AC3E}">
        <p14:creationId xmlns:p14="http://schemas.microsoft.com/office/powerpoint/2010/main" val="3703414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A8C037A-839D-4149-3111-BD1BB68F6A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13F5F1-486C-5AA7-9740-959281CB97CD}"/>
              </a:ext>
            </a:extLst>
          </p:cNvPr>
          <p:cNvSpPr>
            <a:spLocks noGrp="1"/>
          </p:cNvSpPr>
          <p:nvPr>
            <p:ph type="title"/>
          </p:nvPr>
        </p:nvSpPr>
        <p:spPr>
          <a:xfrm>
            <a:off x="913774" y="20188"/>
            <a:ext cx="10364451" cy="917303"/>
          </a:xfrm>
        </p:spPr>
        <p:txBody>
          <a:bodyPr>
            <a:normAutofit/>
          </a:bodyPr>
          <a:lstStyle/>
          <a:p>
            <a:r>
              <a:rPr lang="en-US"/>
              <a:t>Exploratory Data Analysis</a:t>
            </a:r>
          </a:p>
        </p:txBody>
      </p:sp>
      <p:pic>
        <p:nvPicPr>
          <p:cNvPr id="10" name="Picture 9" descr="A graph of different colored squares&#10;&#10;AI-generated content may be incorrect.">
            <a:extLst>
              <a:ext uri="{FF2B5EF4-FFF2-40B4-BE49-F238E27FC236}">
                <a16:creationId xmlns:a16="http://schemas.microsoft.com/office/drawing/2014/main" id="{DD10A62D-E7E1-DEFD-6DD9-132FDBD9985C}"/>
              </a:ext>
            </a:extLst>
          </p:cNvPr>
          <p:cNvPicPr>
            <a:picLocks noChangeAspect="1"/>
          </p:cNvPicPr>
          <p:nvPr/>
        </p:nvPicPr>
        <p:blipFill>
          <a:blip r:embed="rId3"/>
          <a:stretch>
            <a:fillRect/>
          </a:stretch>
        </p:blipFill>
        <p:spPr>
          <a:xfrm>
            <a:off x="913774" y="1371599"/>
            <a:ext cx="6667499" cy="4114800"/>
          </a:xfrm>
          <a:prstGeom prst="rect">
            <a:avLst/>
          </a:prstGeom>
        </p:spPr>
      </p:pic>
      <p:sp>
        <p:nvSpPr>
          <p:cNvPr id="3" name="TextBox 2">
            <a:extLst>
              <a:ext uri="{FF2B5EF4-FFF2-40B4-BE49-F238E27FC236}">
                <a16:creationId xmlns:a16="http://schemas.microsoft.com/office/drawing/2014/main" id="{76481077-3D0C-E6B1-DE86-E01D0FFDE5DF}"/>
              </a:ext>
            </a:extLst>
          </p:cNvPr>
          <p:cNvSpPr txBox="1"/>
          <p:nvPr/>
        </p:nvSpPr>
        <p:spPr>
          <a:xfrm>
            <a:off x="7916718" y="3105834"/>
            <a:ext cx="3796145" cy="646331"/>
          </a:xfrm>
          <a:prstGeom prst="rect">
            <a:avLst/>
          </a:prstGeom>
          <a:noFill/>
        </p:spPr>
        <p:txBody>
          <a:bodyPr wrap="square" rtlCol="0">
            <a:spAutoFit/>
          </a:bodyPr>
          <a:lstStyle/>
          <a:p>
            <a:pPr marL="285750" indent="-285750">
              <a:buFont typeface="Arial" panose="020B0604020202020204" pitchFamily="34" charset="0"/>
              <a:buChar char="•"/>
            </a:pPr>
            <a:r>
              <a:rPr lang="en-US"/>
              <a:t>Females had more flipped cases compared to males. </a:t>
            </a:r>
          </a:p>
        </p:txBody>
      </p:sp>
      <p:sp>
        <p:nvSpPr>
          <p:cNvPr id="4" name="Rectangle 3">
            <a:extLst>
              <a:ext uri="{FF2B5EF4-FFF2-40B4-BE49-F238E27FC236}">
                <a16:creationId xmlns:a16="http://schemas.microsoft.com/office/drawing/2014/main" id="{541DF5A9-F50B-B06C-EB2F-E5D012502BD5}"/>
              </a:ext>
            </a:extLst>
          </p:cNvPr>
          <p:cNvSpPr/>
          <p:nvPr/>
        </p:nvSpPr>
        <p:spPr>
          <a:xfrm>
            <a:off x="1" y="0"/>
            <a:ext cx="498764" cy="6858000"/>
          </a:xfrm>
          <a:prstGeom prst="rect">
            <a:avLst/>
          </a:prstGeom>
          <a:solidFill>
            <a:srgbClr val="0F445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1362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21</Slides>
  <Notes>16</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Operation Optimization: The Future of Patient Placement</vt:lpstr>
      <vt:lpstr>PowerPoint Presentation</vt:lpstr>
      <vt:lpstr>Background</vt:lpstr>
      <vt:lpstr>Dataset Description</vt:lpstr>
      <vt:lpstr>DATA DICTIONARY</vt:lpstr>
      <vt:lpstr>Exploratory Data Analysis</vt:lpstr>
      <vt:lpstr>Exploratory Data Analysis</vt:lpstr>
      <vt:lpstr>Exploratory Data Analysis</vt:lpstr>
      <vt:lpstr>Exploratory Data Analysis</vt:lpstr>
      <vt:lpstr>Exploratory Data Analysis</vt:lpstr>
      <vt:lpstr>HeatMap</vt:lpstr>
      <vt:lpstr>Data Prep</vt:lpstr>
      <vt:lpstr>Full Logistic Model</vt:lpstr>
      <vt:lpstr>Logistic Model II</vt:lpstr>
      <vt:lpstr>Decision Tree Model</vt:lpstr>
      <vt:lpstr>Random Forest Model</vt:lpstr>
      <vt:lpstr>Model Selection</vt:lpstr>
      <vt:lpstr>Final Model: Full Logistic Model</vt:lpstr>
      <vt:lpstr>Simulation</vt:lpstr>
      <vt:lpstr>Recommendations</vt:lpstr>
      <vt:lpstr>Thank you!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Raheela Charania</dc:creator>
  <cp:revision>19</cp:revision>
  <dcterms:created xsi:type="dcterms:W3CDTF">2025-02-26T18:25:54Z</dcterms:created>
  <dcterms:modified xsi:type="dcterms:W3CDTF">2025-02-27T13:40:56Z</dcterms:modified>
</cp:coreProperties>
</file>