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arbon.now.sh/?bg=rgba%28134%2C140%2C154%2C1%29&amp;t=a11y-dark&amp;wt=none&amp;l=python&amp;ds=true&amp;dsyoff=20px&amp;dsblur=68px&amp;wc=true&amp;wa=false&amp;pv=33px&amp;ph=36px&amp;ln=false&amp;fl=1&amp;fm=Hack&amp;fs=14px&amp;lh=133%25&amp;si=false&amp;es=2x&amp;wm=false&amp;code=def%2520__init__%28self%252C%2520name%253A%2520str%252C%2520unit_price%253A%2520float%252C%2520quantity_on_hand%253A%2520int%2520%253D%25200%29%2520-%253E%2520None%253A%250A%2520%2520%2520%2520self.name%2520%253D%2520name%250A%2520%2520%2520%2520self.unit_price%2520%253D%2520unit_price%250A%2520%2520%2520%2520self.quantity_on_hand%2520%253D%2520quantity_on_hand%250A%2520%2520%2520%2520%250Adef%2520__repr__%28self%29%253A%250A%2520%2520%2520%2520return%2520f%27InventoryItem%28name%253D%257Bself.name%21r%257D%252C%2520unit_price%253D%257Bself.unit_price%21r%257D%252C%2520quantity_on_hand%253D%257Bself.quantity_on_hand%21r%257D%29%27%250A%2520%2520%250Adef%2520__eq__%28self%252C%2520other%29%253A%250A%2520%2520%2520%2520if%2520other.__class__%2520is%2520self.__class__%253A%250A%2520%2520%2520%2520%2520%2520%2520%2520return%2520%28self.name%252C%2520self.unit_price%252C%2520self.quantity_on_hand%29%2520%253D%253D%2520%28other.name%252C%2520other.unit_price%252C%2520other.quantity_on_hand%29%250A%2520%2520%2520%2520return%2520NotImplemented%250A%2520%2520%250Adef%2520__ne__%28self%252C%2520other%29%253A%250A%2520%2520%2520%2520if%2520other.__class__%2520is%2520self.__class__%253A%250A%2520%2520%2520%2520%2520%2520%2520%2520return%2520%28self.name%252C%2520self.unit_price%252C%2520self.quantity_on_hand%29%2520%21%253D%2520%28other.name%252C%2520other.unit_price%252C%2520other.quantity_on_hand%29%250A%2520%2520%2520%2520return%2520NotImplemented%250A%2520%2520%250Adef%2520__lt__%28self%252C%2520other%29%253A%250A%2520%2520%2520%2520if%2520other.__class__%2520is%2520self.__class__%253A%250A%2520%2520%2520%2520%2520%2520%2520%2520return%2520%28self.name%252C%2520self.unit_price%252C%2520self.quantity_on_hand%29%2520%253C%2520%28other.name%252C%2520other.unit_price%252C%2520other.quantity_on_hand%29%250A%2520%2520%2520%2520return%2520NotImplemented%250A%2520%2520%250Adef%2520__le__%28self%252C%2520other%29%253A%250A%2520%2520%2520%2520if%2520other.__class__%2520is%2520self.__class__%253A%250A%2520%2520%2520%2520%2520%2520%2520%2520return%2520%28self.name%252C%2520self.unit_price%252C%2520self.quantity_on_hand%29%2520%253C%253D%2520%28other.name%252C%2520other.unit_price%252C%2520other.quantity_on_hand%29%250A%2520%2520%2520%2520return%2520NotImplemented%250A%2520%2520%250Adef%2520__gt__%28self%252C%2520other%29%253A%250A%2520%2520%2520%2520if%2520other.__class__%2520is%2520self.__class__%253A%250A%2520%2520%2520%2520%2520%2520%2520%2520return%2520%28self.name%252C%2520self.unit_price%252C%2520self.quantity_on_hand%29%2520%253E%2520%28other.name%252C%2520other.unit_price%252C%2520other.quantity_on_hand%29%250A%2520%2520%2520%2520return%2520NotImplemented%250A%2520%2520%250Adef%2520__ge__%28self%252C%2520other%29%253A%250A%2520%2520%2520%2520if%2520other.__class__%2520is%2520self.__class__%253A%250A%2520%2520%2520%2520%2520%2520%2520%2520return%2520%28self.name%252C%2520self.unit_price%252C%2520self.quantity_on_hand%29%2520%253E%253D%2520%28other.name%252C%2520other.unit_price%252C%2520other.quantity_on_hand%29%250A%2520%2520%2520%2520return%2520NotImplemente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6ef226d5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6ef226d5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6ef226d5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6ef226d5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</a:t>
            </a:r>
            <a:r>
              <a:rPr lang="en"/>
              <a:t>errors</a:t>
            </a:r>
            <a:r>
              <a:rPr lang="en"/>
              <a:t> actually raise exceptions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6ef226d5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6ef226d5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6ef226d5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6ef226d5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6ef226d5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6ef226d5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6ef226d5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6ef226d5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055da58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055da58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55da58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55da58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fef27b3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fef27b3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ef226d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ef226d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updates: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Occasionally had to delete the pipeline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Couldn’t find what the source of the problem was (if several runs had failed)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4b8dab53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4b8dab53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ef226d5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ef226d5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ef226d5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6ef226d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ef226d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ef226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1 -&gt; 3 -&gt;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have to write the logic once, available in all our pipeline types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6ef226d5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6ef226d5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6ef226d5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6ef226d5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792225"/>
            <a:ext cx="9144000" cy="23511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2F4E"/>
              </a:buClr>
              <a:buSzPts val="4200"/>
              <a:buNone/>
              <a:defRPr sz="4200">
                <a:solidFill>
                  <a:srgbClr val="232F4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887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8873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A1B2E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1A1B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225" y="226048"/>
            <a:ext cx="866075" cy="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32F4E"/>
              </a:buClr>
              <a:buSzPts val="3000"/>
              <a:buFont typeface="Raleway"/>
              <a:buNone/>
              <a:defRPr b="1" sz="3000">
                <a:solidFill>
                  <a:srgbClr val="232F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aleway"/>
              <a:buChar char="●"/>
              <a:defRPr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23700" y="715525"/>
            <a:ext cx="8183700" cy="17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Dataclasses as Pipeline Definitions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32F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Madison Swain-Bowden</a:t>
            </a:r>
            <a:endParaRPr sz="1800">
              <a:solidFill>
                <a:srgbClr val="999999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200" y="3483250"/>
            <a:ext cx="5173600" cy="9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Dataclasses + Dynamic DAGs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50" y="1162325"/>
            <a:ext cx="4518452" cy="34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302" y="1365200"/>
            <a:ext cx="4190797" cy="303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5615325" y="3002100"/>
            <a:ext cx="2359200" cy="269700"/>
          </a:xfrm>
          <a:prstGeom prst="roundRect">
            <a:avLst>
              <a:gd fmla="val 1065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103825" y="1315475"/>
            <a:ext cx="51000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Type validation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2223450" y="3537875"/>
            <a:ext cx="4697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Pre-PR validation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50" y="2571750"/>
            <a:ext cx="1772858" cy="24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625" y="861475"/>
            <a:ext cx="4168700" cy="14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5" y="1026625"/>
            <a:ext cx="4132349" cy="309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175" y="1090937"/>
            <a:ext cx="4751999" cy="296162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702750" y="4319075"/>
            <a:ext cx="29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Production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5078900" y="4319075"/>
            <a:ext cx="29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Development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6027675" y="1799200"/>
            <a:ext cx="2916300" cy="233400"/>
          </a:xfrm>
          <a:prstGeom prst="roundRect">
            <a:avLst>
              <a:gd fmla="val 1065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044550" y="3304875"/>
            <a:ext cx="596700" cy="623400"/>
          </a:xfrm>
          <a:prstGeom prst="roundRect">
            <a:avLst>
              <a:gd fmla="val 1065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</a:t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38" y="768050"/>
            <a:ext cx="4957116" cy="40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388" y="768050"/>
            <a:ext cx="5311231" cy="40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Airflow 2.0 Upgrade</a:t>
            </a:r>
            <a:endParaRPr/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00" y="806375"/>
            <a:ext cx="8193199" cy="3967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27"/>
          <p:cNvGrpSpPr/>
          <p:nvPr/>
        </p:nvGrpSpPr>
        <p:grpSpPr>
          <a:xfrm>
            <a:off x="3586800" y="1698775"/>
            <a:ext cx="1970400" cy="686400"/>
            <a:chOff x="3586800" y="1698775"/>
            <a:chExt cx="1970400" cy="686400"/>
          </a:xfrm>
        </p:grpSpPr>
        <p:cxnSp>
          <p:nvCxnSpPr>
            <p:cNvPr id="200" name="Google Shape;200;p27"/>
            <p:cNvCxnSpPr/>
            <p:nvPr/>
          </p:nvCxnSpPr>
          <p:spPr>
            <a:xfrm>
              <a:off x="4614625" y="2006575"/>
              <a:ext cx="430500" cy="378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1" name="Google Shape;201;p27"/>
            <p:cNvSpPr txBox="1"/>
            <p:nvPr/>
          </p:nvSpPr>
          <p:spPr>
            <a:xfrm>
              <a:off x="3586800" y="1698775"/>
              <a:ext cx="197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Raleway"/>
                  <a:ea typeface="Raleway"/>
                  <a:cs typeface="Raleway"/>
                  <a:sym typeface="Raleway"/>
                </a:rPr>
                <a:t>Update to 1.10.12</a:t>
              </a:r>
              <a:endParaRPr b="1" sz="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5491725" y="1786925"/>
            <a:ext cx="1970400" cy="764100"/>
            <a:chOff x="5491725" y="1786925"/>
            <a:chExt cx="1970400" cy="764100"/>
          </a:xfrm>
        </p:grpSpPr>
        <p:cxnSp>
          <p:nvCxnSpPr>
            <p:cNvPr id="203" name="Google Shape;203;p27"/>
            <p:cNvCxnSpPr/>
            <p:nvPr/>
          </p:nvCxnSpPr>
          <p:spPr>
            <a:xfrm flipH="1">
              <a:off x="5999225" y="2094725"/>
              <a:ext cx="342000" cy="456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" name="Google Shape;204;p27"/>
            <p:cNvSpPr txBox="1"/>
            <p:nvPr/>
          </p:nvSpPr>
          <p:spPr>
            <a:xfrm>
              <a:off x="5491725" y="1786925"/>
              <a:ext cx="197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4"/>
                  </a:solidFill>
                  <a:latin typeface="Raleway"/>
                  <a:ea typeface="Raleway"/>
                  <a:cs typeface="Raleway"/>
                  <a:sym typeface="Raleway"/>
                </a:rPr>
                <a:t>Enable DAG Serialization</a:t>
              </a:r>
              <a:endParaRPr b="1" sz="8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4705625" y="3442700"/>
            <a:ext cx="1970400" cy="540650"/>
            <a:chOff x="4705625" y="3442700"/>
            <a:chExt cx="1970400" cy="540650"/>
          </a:xfrm>
        </p:grpSpPr>
        <p:cxnSp>
          <p:nvCxnSpPr>
            <p:cNvPr id="206" name="Google Shape;206;p27"/>
            <p:cNvCxnSpPr/>
            <p:nvPr/>
          </p:nvCxnSpPr>
          <p:spPr>
            <a:xfrm flipH="1" rot="10800000">
              <a:off x="6075425" y="3442700"/>
              <a:ext cx="528600" cy="281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" name="Google Shape;207;p27"/>
            <p:cNvSpPr txBox="1"/>
            <p:nvPr/>
          </p:nvSpPr>
          <p:spPr>
            <a:xfrm>
              <a:off x="4705625" y="3675550"/>
              <a:ext cx="197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accent5"/>
                  </a:solidFill>
                  <a:latin typeface="Raleway"/>
                  <a:ea typeface="Raleway"/>
                  <a:cs typeface="Raleway"/>
                  <a:sym typeface="Raleway"/>
                </a:rPr>
                <a:t>Update to Airflow 2.0</a:t>
              </a:r>
              <a:endParaRPr b="1" sz="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6604025" y="2385175"/>
            <a:ext cx="1970400" cy="865800"/>
            <a:chOff x="6604025" y="2385175"/>
            <a:chExt cx="1970400" cy="865800"/>
          </a:xfrm>
        </p:grpSpPr>
        <p:cxnSp>
          <p:nvCxnSpPr>
            <p:cNvPr id="209" name="Google Shape;209;p27"/>
            <p:cNvCxnSpPr/>
            <p:nvPr/>
          </p:nvCxnSpPr>
          <p:spPr>
            <a:xfrm flipH="1">
              <a:off x="7367725" y="2692975"/>
              <a:ext cx="85800" cy="558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" name="Google Shape;210;p27"/>
            <p:cNvSpPr txBox="1"/>
            <p:nvPr/>
          </p:nvSpPr>
          <p:spPr>
            <a:xfrm>
              <a:off x="6604025" y="2385175"/>
              <a:ext cx="197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(Redshift issues)</a:t>
              </a:r>
              <a:endParaRPr b="1" sz="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211" name="Google Shape;211;p27"/>
            <p:cNvCxnSpPr/>
            <p:nvPr/>
          </p:nvCxnSpPr>
          <p:spPr>
            <a:xfrm>
              <a:off x="7751550" y="2706550"/>
              <a:ext cx="336900" cy="2802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2" name="Google Shape;212;p27"/>
          <p:cNvSpPr txBox="1"/>
          <p:nvPr/>
        </p:nvSpPr>
        <p:spPr>
          <a:xfrm>
            <a:off x="4780550" y="912550"/>
            <a:ext cx="3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50% Reduction in DAG execution time!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768050"/>
            <a:ext cx="8319600" cy="4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Dataclasses can be used for pipeline definitions (in lieu of YAML/JSON/etc)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Using native Python objects can make it easier to maintain pipelines (validation, testing, alerts, etc.)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400">
                <a:solidFill>
                  <a:schemeClr val="dk2"/>
                </a:solidFill>
              </a:rPr>
              <a:t>Upgrade to Airflow 2.0!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22600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68050"/>
            <a:ext cx="8319600" cy="4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Problem space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Dataclasses intro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Dataclasses for Pipelines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Validation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Testing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Alerts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Documentation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" sz="2400">
                <a:solidFill>
                  <a:schemeClr val="dk2"/>
                </a:solidFill>
              </a:rPr>
              <a:t>Airflow 2.0 performance improvements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ETL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63550"/>
            <a:ext cx="5100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MySQL to Redshift replication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264975"/>
            <a:ext cx="46971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Three pipeline “types”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Full - entire table is copied every interval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Incremental - only new records are copied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Rotating - large chunks of the table are replaced each interval, iterating through the entire table over time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84" name="Google Shape;84;p15"/>
          <p:cNvGrpSpPr/>
          <p:nvPr/>
        </p:nvGrpSpPr>
        <p:grpSpPr>
          <a:xfrm>
            <a:off x="4846538" y="1264962"/>
            <a:ext cx="3985762" cy="1900175"/>
            <a:chOff x="4846538" y="1264963"/>
            <a:chExt cx="3985762" cy="1900175"/>
          </a:xfrm>
        </p:grpSpPr>
        <p:pic>
          <p:nvPicPr>
            <p:cNvPr id="85" name="Google Shape;8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2125" y="1264962"/>
              <a:ext cx="1900175" cy="1900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46538" y="1428888"/>
              <a:ext cx="1550112" cy="1526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7" name="Google Shape;87;p15"/>
            <p:cNvCxnSpPr/>
            <p:nvPr/>
          </p:nvCxnSpPr>
          <p:spPr>
            <a:xfrm>
              <a:off x="6164950" y="2192025"/>
              <a:ext cx="1050900" cy="0"/>
            </a:xfrm>
            <a:prstGeom prst="straightConnector1">
              <a:avLst/>
            </a:prstGeom>
            <a:noFill/>
            <a:ln cap="flat" cmpd="sng" w="38100">
              <a:solidFill>
                <a:srgbClr val="232F4E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955" y="1143725"/>
            <a:ext cx="954150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2955150"/>
            <a:ext cx="46971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AWS Data Pipelines pain-points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Updating was cumbersome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Alerts were unintuitive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Configuration drift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4126925"/>
            <a:ext cx="5100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Perfect Airflow use-case!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863550"/>
            <a:ext cx="51000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“NamedTuples with batteries included”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285950"/>
            <a:ext cx="51000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New in python </a:t>
            </a:r>
            <a:r>
              <a:rPr b="1" lang="en">
                <a:solidFill>
                  <a:schemeClr val="dk2"/>
                </a:solidFill>
              </a:rPr>
              <a:t>3.7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b="1" lang="en">
                <a:solidFill>
                  <a:schemeClr val="dk2"/>
                </a:solidFill>
              </a:rPr>
              <a:t>PEP 557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708350"/>
            <a:ext cx="53139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Features: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Methods auto-generated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Easy to provide defaults (including mutable ones)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Explicit typing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Attribute access (over key access)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52575" y="4039100"/>
            <a:ext cx="426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__init__, __repr__, ==, !=, &gt;, &gt;=, &lt;, &lt;=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3" y="1252275"/>
            <a:ext cx="4688325" cy="236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251" y="536425"/>
            <a:ext cx="3537677" cy="44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dataclasses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518400" y="827025"/>
            <a:ext cx="51000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JSON in UI -&gt; pure Python in git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518400" y="1249425"/>
            <a:ext cx="51000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Subclass by pipeline type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518400" y="1671825"/>
            <a:ext cx="5313900" cy="18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Logic directly in class definition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0" y="768050"/>
            <a:ext cx="3372609" cy="43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711" y="2097924"/>
            <a:ext cx="4204926" cy="30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dataclasses (cont’d)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00" y="768050"/>
            <a:ext cx="4896752" cy="40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275" y="1315825"/>
            <a:ext cx="3898426" cy="2511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385075" y="1215725"/>
            <a:ext cx="4186800" cy="1303800"/>
          </a:xfrm>
          <a:prstGeom prst="roundRect">
            <a:avLst>
              <a:gd fmla="val 1065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5336025" y="1974875"/>
            <a:ext cx="3464400" cy="1562400"/>
          </a:xfrm>
          <a:prstGeom prst="roundRect">
            <a:avLst>
              <a:gd fmla="val 1065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476975" y="2519525"/>
            <a:ext cx="4292400" cy="2090400"/>
          </a:xfrm>
          <a:prstGeom prst="roundRect">
            <a:avLst>
              <a:gd fmla="val 10651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dataclasses (cont’d)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188" y="768050"/>
            <a:ext cx="4771636" cy="407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144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Dataclasses + Dynamic DAGs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863550"/>
            <a:ext cx="51000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180 pipeline definitions ➡ 3 definitions!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64975"/>
            <a:ext cx="46971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Shared queries/steps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638450"/>
            <a:ext cx="5156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Shared alerting + all other Airflow goodies!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