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6" r:id="rId2"/>
    <p:sldId id="263" r:id="rId3"/>
    <p:sldId id="265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B027F-151A-48D4-AFE0-5684D4170D6B}" type="datetimeFigureOut">
              <a:rPr lang="en-US" smtClean="0"/>
              <a:t>04/11/18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12065-10D5-4CB3-A96B-4C1BF2DA2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7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2065-10D5-4CB3-A96B-4C1BF2DA20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2065-10D5-4CB3-A96B-4C1BF2DA20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76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8" y="227013"/>
            <a:ext cx="2711449" cy="5942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227013"/>
            <a:ext cx="7933267" cy="5942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863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B7E5DC6-6B7A-463F-A837-4FFBE2DAD7F0}" type="datetime1">
              <a:rPr lang="en-US" smtClean="0">
                <a:solidFill>
                  <a:srgbClr val="002888"/>
                </a:solidFill>
              </a:rPr>
              <a:pPr/>
              <a:t>04/11/18</a:t>
            </a:fld>
            <a:endParaRPr lang="en-US" dirty="0">
              <a:solidFill>
                <a:srgbClr val="00288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288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F4CDA4B-FC28-4D4E-9990-03B8E45C5B9B}" type="slidenum">
              <a:rPr lang="en-US" smtClean="0">
                <a:solidFill>
                  <a:srgbClr val="002888"/>
                </a:solidFill>
              </a:rPr>
              <a:pPr/>
              <a:t>‹#›</a:t>
            </a:fld>
            <a:endParaRPr lang="en-US" dirty="0">
              <a:solidFill>
                <a:srgbClr val="002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641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1" y="1443039"/>
            <a:ext cx="5321300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451" y="1443039"/>
            <a:ext cx="5323416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36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69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69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07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118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497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704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-10584" y="836613"/>
            <a:ext cx="12213168" cy="0"/>
          </a:xfrm>
          <a:prstGeom prst="line">
            <a:avLst/>
          </a:prstGeom>
          <a:noFill/>
          <a:ln w="19050">
            <a:solidFill>
              <a:srgbClr val="899299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002888"/>
              </a:solidFill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9834" y="260351"/>
            <a:ext cx="1082463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81076"/>
            <a:ext cx="113284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04285" y="6237288"/>
            <a:ext cx="11355916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A6263-ADF9-4AA0-A2E8-D8DCBDE1E581}" type="slidenum">
              <a:rPr lang="en-US" sz="1400">
                <a:solidFill>
                  <a:srgbClr val="00288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002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8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 Black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›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454025" indent="-2222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2pPr>
      <a:lvl3pPr marL="68421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906463" indent="-22066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144588" indent="-236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5pPr>
      <a:lvl6pPr marL="1601788" indent="-23653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058988" indent="-23653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516188" indent="-23653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973388" indent="-23653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305991" y="1514315"/>
            <a:ext cx="8510205" cy="3299225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Test cases needed to be written and uploaded to ALM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</a:t>
            </a:r>
            <a:r>
              <a:rPr lang="en-US" sz="1600" dirty="0" smtClean="0"/>
              <a:t>anual test cases stipulated the design for the automation scripts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Development and maintenance effort was moderate to high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New changes and enhancements needed to be updated in every individual test 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The percentage of actual functional test coverage was always debatable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Much longer ROI cycle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Automation scripts created from scratch with limited reusability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Automation artifacts needed to be created manually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Tested applications on real devices </a:t>
            </a:r>
            <a:r>
              <a:rPr lang="en-US" sz="1600" smtClean="0"/>
              <a:t>or Emulators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5991" y="320862"/>
            <a:ext cx="10571918" cy="648791"/>
          </a:xfrm>
        </p:spPr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en-US" sz="2000" dirty="0" smtClean="0"/>
              <a:t>Yesterday… 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67040" y="208719"/>
            <a:ext cx="8208447" cy="648791"/>
          </a:xfrm>
        </p:spPr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en-US" sz="2000" dirty="0" smtClean="0"/>
              <a:t>Today (DEV/OPS </a:t>
            </a:r>
            <a:r>
              <a:rPr lang="en-US" sz="2000" dirty="0"/>
              <a:t>MOBILE </a:t>
            </a:r>
            <a:r>
              <a:rPr lang="en-US" sz="2000" dirty="0" smtClean="0"/>
              <a:t>AUTOMATION)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29" y="1104180"/>
            <a:ext cx="10530141" cy="5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305991" y="1514315"/>
            <a:ext cx="8510205" cy="3721919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Improved </a:t>
            </a:r>
            <a:r>
              <a:rPr lang="en-US" sz="1600" dirty="0" smtClean="0"/>
              <a:t>efficiency </a:t>
            </a:r>
            <a:r>
              <a:rPr lang="en-US" sz="1600" dirty="0"/>
              <a:t>– Faster Development Cycle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Higher Quality – More Defects </a:t>
            </a:r>
            <a:r>
              <a:rPr lang="en-US" sz="1600" dirty="0" smtClean="0"/>
              <a:t>found earlier in the process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Optimized Test cases with more coverage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Reduced </a:t>
            </a:r>
            <a:r>
              <a:rPr lang="en-US" sz="1600" dirty="0" smtClean="0"/>
              <a:t>creation and maintenance cost equaling increased </a:t>
            </a:r>
            <a:r>
              <a:rPr lang="en-US" sz="1600" dirty="0"/>
              <a:t>ROI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Parallel executions for </a:t>
            </a:r>
            <a:r>
              <a:rPr lang="en-US" sz="1600" dirty="0" smtClean="0"/>
              <a:t>quicker results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Increased </a:t>
            </a:r>
            <a:r>
              <a:rPr lang="en-US" sz="1600" dirty="0" smtClean="0"/>
              <a:t>manageability </a:t>
            </a:r>
            <a:r>
              <a:rPr lang="en-US" sz="1600" dirty="0"/>
              <a:t>– better collaboration with external </a:t>
            </a:r>
            <a:r>
              <a:rPr lang="en-US" sz="1600" dirty="0" smtClean="0"/>
              <a:t>tools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FY2018 Goal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Collaborate with </a:t>
            </a:r>
            <a:r>
              <a:rPr lang="en-US" sz="1600" dirty="0" smtClean="0"/>
              <a:t>Business Analyst / Business System Analyst </a:t>
            </a:r>
            <a:r>
              <a:rPr lang="en-US" sz="1600" dirty="0"/>
              <a:t>to create base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Integrate Requirement Tools (Rally, Doors, etc.) 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Reduce QA cost with increased test coverage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Continued maturity from QA (Quality Assurance) to QE (Quality Engineering)</a:t>
            </a:r>
          </a:p>
          <a:p>
            <a:pPr marL="231775" lvl="1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5991" y="303610"/>
            <a:ext cx="8208447" cy="648791"/>
          </a:xfrm>
        </p:spPr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en-US" sz="2000" dirty="0" smtClean="0"/>
              <a:t>The path to tomorrow…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ondary Slide + Cover">
  <a:themeElements>
    <a:clrScheme name="Secondary Slide + Cover 1">
      <a:dk1>
        <a:srgbClr val="002888"/>
      </a:dk1>
      <a:lt1>
        <a:srgbClr val="FFFFFF"/>
      </a:lt1>
      <a:dk2>
        <a:srgbClr val="FCA311"/>
      </a:dk2>
      <a:lt2>
        <a:srgbClr val="D6CE49"/>
      </a:lt2>
      <a:accent1>
        <a:srgbClr val="002567"/>
      </a:accent1>
      <a:accent2>
        <a:srgbClr val="0073CF"/>
      </a:accent2>
      <a:accent3>
        <a:srgbClr val="FFFFFF"/>
      </a:accent3>
      <a:accent4>
        <a:srgbClr val="002173"/>
      </a:accent4>
      <a:accent5>
        <a:srgbClr val="AAACB8"/>
      </a:accent5>
      <a:accent6>
        <a:srgbClr val="0068BB"/>
      </a:accent6>
      <a:hlink>
        <a:srgbClr val="6AADE4"/>
      </a:hlink>
      <a:folHlink>
        <a:srgbClr val="C2DEEA"/>
      </a:folHlink>
    </a:clrScheme>
    <a:fontScheme name="Secondary Slide + Cov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ondary Slide + Cover 1">
        <a:dk1>
          <a:srgbClr val="002888"/>
        </a:dk1>
        <a:lt1>
          <a:srgbClr val="FFFFFF"/>
        </a:lt1>
        <a:dk2>
          <a:srgbClr val="FCA311"/>
        </a:dk2>
        <a:lt2>
          <a:srgbClr val="D6CE49"/>
        </a:lt2>
        <a:accent1>
          <a:srgbClr val="002567"/>
        </a:accent1>
        <a:accent2>
          <a:srgbClr val="0073CF"/>
        </a:accent2>
        <a:accent3>
          <a:srgbClr val="FFFFFF"/>
        </a:accent3>
        <a:accent4>
          <a:srgbClr val="002173"/>
        </a:accent4>
        <a:accent5>
          <a:srgbClr val="AAACB8"/>
        </a:accent5>
        <a:accent6>
          <a:srgbClr val="0068BB"/>
        </a:accent6>
        <a:hlink>
          <a:srgbClr val="6AADE4"/>
        </a:hlink>
        <a:folHlink>
          <a:srgbClr val="C2D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5842</TotalTime>
  <Words>180</Words>
  <Application>Microsoft Office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Wingdings</vt:lpstr>
      <vt:lpstr>Secondary Slide + Cover</vt:lpstr>
      <vt:lpstr>Yesterday… </vt:lpstr>
      <vt:lpstr>Today (DEV/OPS MOBILE AUTOMATION)</vt:lpstr>
      <vt:lpstr>The path to tomorrow…</vt:lpstr>
    </vt:vector>
  </TitlesOfParts>
  <Company>RBC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Vajjiram, Prabu</dc:creator>
  <cp:keywords>Unclassified</cp:keywords>
  <cp:lastModifiedBy>Vajjiram, Prabu</cp:lastModifiedBy>
  <cp:revision>57</cp:revision>
  <dcterms:created xsi:type="dcterms:W3CDTF">2018-02-20T17:14:14Z</dcterms:created>
  <dcterms:modified xsi:type="dcterms:W3CDTF">2018-04-11T16:26:05Z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3c0c52cc-609b-4030-824e-aef7a7254c2b</vt:lpwstr>
  </property>
  <property fmtid="{D5CDD505-2E9C-101B-9397-08002B2CF9AE}" pid="3" name="Classification">
    <vt:lpwstr>Null</vt:lpwstr>
  </property>
</Properties>
</file>