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735" r:id="rId2"/>
    <p:sldId id="728" r:id="rId3"/>
    <p:sldId id="478" r:id="rId4"/>
    <p:sldId id="589" r:id="rId5"/>
    <p:sldId id="544" r:id="rId6"/>
    <p:sldId id="663" r:id="rId7"/>
    <p:sldId id="664" r:id="rId8"/>
    <p:sldId id="717" r:id="rId9"/>
    <p:sldId id="626" r:id="rId10"/>
    <p:sldId id="590" r:id="rId11"/>
    <p:sldId id="631" r:id="rId12"/>
    <p:sldId id="666" r:id="rId13"/>
    <p:sldId id="595" r:id="rId14"/>
    <p:sldId id="479" r:id="rId15"/>
    <p:sldId id="667" r:id="rId16"/>
    <p:sldId id="668" r:id="rId17"/>
    <p:sldId id="733" r:id="rId18"/>
    <p:sldId id="670" r:id="rId19"/>
    <p:sldId id="632" r:id="rId20"/>
    <p:sldId id="671" r:id="rId21"/>
    <p:sldId id="672" r:id="rId22"/>
    <p:sldId id="673" r:id="rId23"/>
    <p:sldId id="674" r:id="rId24"/>
    <p:sldId id="603" r:id="rId25"/>
    <p:sldId id="675" r:id="rId26"/>
    <p:sldId id="604" r:id="rId27"/>
    <p:sldId id="676" r:id="rId28"/>
    <p:sldId id="606" r:id="rId29"/>
    <p:sldId id="677" r:id="rId30"/>
    <p:sldId id="678" r:id="rId31"/>
    <p:sldId id="609" r:id="rId32"/>
    <p:sldId id="639" r:id="rId33"/>
  </p:sldIdLst>
  <p:sldSz cx="9144000" cy="6858000" type="screen4x3"/>
  <p:notesSz cx="6881813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99CCFF"/>
    <a:srgbClr val="800000"/>
    <a:srgbClr val="CC0000"/>
    <a:srgbClr val="A50021"/>
    <a:srgbClr val="003399"/>
    <a:srgbClr val="80808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2" autoAdjust="0"/>
    <p:restoredTop sz="94316" autoAdjust="0"/>
  </p:normalViewPr>
  <p:slideViewPr>
    <p:cSldViewPr>
      <p:cViewPr varScale="1">
        <p:scale>
          <a:sx n="72" d="100"/>
          <a:sy n="72" d="100"/>
        </p:scale>
        <p:origin x="147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346"/>
    </p:cViewPr>
  </p:sorterViewPr>
  <p:notesViewPr>
    <p:cSldViewPr>
      <p:cViewPr>
        <p:scale>
          <a:sx n="75" d="100"/>
          <a:sy n="75" d="100"/>
        </p:scale>
        <p:origin x="-2406" y="-246"/>
      </p:cViewPr>
      <p:guideLst>
        <p:guide orient="horz" pos="2927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3.xml"/><Relationship Id="rId3" Type="http://schemas.openxmlformats.org/officeDocument/2006/relationships/slide" Target="slides/slide12.xml"/><Relationship Id="rId7" Type="http://schemas.openxmlformats.org/officeDocument/2006/relationships/slide" Target="slides/slide22.xml"/><Relationship Id="rId2" Type="http://schemas.openxmlformats.org/officeDocument/2006/relationships/slide" Target="slides/slide11.xml"/><Relationship Id="rId1" Type="http://schemas.openxmlformats.org/officeDocument/2006/relationships/slide" Target="slides/slide5.xml"/><Relationship Id="rId6" Type="http://schemas.openxmlformats.org/officeDocument/2006/relationships/slide" Target="slides/slide21.xml"/><Relationship Id="rId5" Type="http://schemas.openxmlformats.org/officeDocument/2006/relationships/slide" Target="slides/slide20.xml"/><Relationship Id="rId4" Type="http://schemas.openxmlformats.org/officeDocument/2006/relationships/slide" Target="slides/slide19.xml"/><Relationship Id="rId9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445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82150" y="4416267"/>
            <a:ext cx="6193943" cy="418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71" tIns="45130" rIns="91871" bIns="451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notes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7125" y="703263"/>
            <a:ext cx="4629150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8563389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03263"/>
            <a:ext cx="4629150" cy="3473450"/>
          </a:xfrm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323" y="4416036"/>
            <a:ext cx="6193632" cy="4182236"/>
          </a:xfrm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31941931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029496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54013"/>
            <a:ext cx="2095500" cy="5589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54013"/>
            <a:ext cx="6134100" cy="55895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7589503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1000" y="354013"/>
            <a:ext cx="8382000" cy="5589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3378527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4275999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713983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3308258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8363970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0185967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3261595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6660248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7110675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5003432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149350" y="354013"/>
            <a:ext cx="7607300" cy="560387"/>
          </a:xfrm>
          <a:prstGeom prst="rect">
            <a:avLst/>
          </a:prstGeom>
          <a:solidFill>
            <a:srgbClr val="003399"/>
          </a:solidFill>
          <a:ln w="63500">
            <a:solidFill>
              <a:srgbClr val="54385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562" tIns="46038" rIns="1825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auto">
          <a:xfrm>
            <a:off x="76200" y="6430963"/>
            <a:ext cx="685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1">
                <a:latin typeface="Arial" charset="0"/>
              </a:rPr>
              <a:t>3-</a:t>
            </a:r>
            <a:fld id="{AA9B235B-FDDF-4698-A2FD-501217753574}" type="slidenum">
              <a:rPr lang="en-US" altLang="en-US" sz="1200" b="1">
                <a:latin typeface="Arial" charset="0"/>
              </a:rPr>
              <a:pPr>
                <a:spcBef>
                  <a:spcPct val="50000"/>
                </a:spcBef>
              </a:pPr>
              <a:t>‹#›</a:t>
            </a:fld>
            <a:endParaRPr lang="en-US" altLang="en-US" sz="1200" b="1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8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363B0-A672-05DD-EF34-D4B6260788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Applied Management Accounting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D56D9-A6E0-7C52-0403-2F1D75F31F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Muscat University</a:t>
            </a:r>
          </a:p>
          <a:p>
            <a:r>
              <a:rPr lang="en-US" dirty="0"/>
              <a:t>Dr. Laila Al Taweel</a:t>
            </a:r>
          </a:p>
        </p:txBody>
      </p:sp>
    </p:spTree>
    <p:extLst>
      <p:ext uri="{BB962C8B-B14F-4D97-AF65-F5344CB8AC3E}">
        <p14:creationId xmlns:p14="http://schemas.microsoft.com/office/powerpoint/2010/main" val="125932694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0877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87269"/>
            <a:ext cx="8331958" cy="314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031"/>
          <p:cNvSpPr txBox="1">
            <a:spLocks noChangeArrowheads="1"/>
          </p:cNvSpPr>
          <p:nvPr/>
        </p:nvSpPr>
        <p:spPr>
          <a:xfrm>
            <a:off x="609600" y="381000"/>
            <a:ext cx="7848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>
              <a:defRPr sz="3200" b="1" i="0">
                <a:solidFill>
                  <a:srgbClr val="000099"/>
                </a:solidFill>
                <a:effectLst/>
                <a:latin typeface="Liberation Sans" panose="020B0604020202020204" pitchFamily="34" charset="0"/>
              </a:defRPr>
            </a:lvl1pPr>
            <a:lvl2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r>
              <a:rPr lang="en-US" dirty="0"/>
              <a:t>Job Order Cost and Process Cost Flow</a:t>
            </a:r>
            <a:endParaRPr lang="en-US" altLang="en-US" dirty="0"/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>
            <a:off x="533400" y="1066800"/>
            <a:ext cx="80772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590872" name="Rectangle 24"/>
          <p:cNvSpPr>
            <a:spLocks noChangeArrowheads="1"/>
          </p:cNvSpPr>
          <p:nvPr/>
        </p:nvSpPr>
        <p:spPr bwMode="auto">
          <a:xfrm>
            <a:off x="457200" y="4687669"/>
            <a:ext cx="1905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200" b="1" dirty="0">
                <a:latin typeface="Liberation Sans" panose="020B0604020202020204" pitchFamily="34" charset="0"/>
              </a:rPr>
              <a:t>Illustration 3-4</a:t>
            </a:r>
          </a:p>
          <a:p>
            <a:pPr algn="l"/>
            <a:r>
              <a:rPr lang="en-US" altLang="en-US" sz="1200" dirty="0">
                <a:latin typeface="Liberation Sans" panose="020B0604020202020204" pitchFamily="34" charset="0"/>
              </a:rPr>
              <a:t>Job order versus process cost systems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077200" y="640080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1</a:t>
            </a:r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7" name="Rectangle 3"/>
          <p:cNvSpPr>
            <a:spLocks noChangeArrowheads="1"/>
          </p:cNvSpPr>
          <p:nvPr/>
        </p:nvSpPr>
        <p:spPr bwMode="auto">
          <a:xfrm>
            <a:off x="533400" y="1981200"/>
            <a:ext cx="8077200" cy="396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562" tIns="46038" rIns="182562" bIns="46038"/>
          <a:lstStyle>
            <a:lvl1pPr marL="533400" indent="-5334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1089025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marL="1412875" indent="-3810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marL="1755775" indent="-3810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marL="2209800" indent="-3810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25000"/>
              </a:spcBef>
              <a:buClr>
                <a:schemeClr val="tx1"/>
              </a:buClr>
              <a:buSzTx/>
              <a:buNone/>
            </a:pPr>
            <a:r>
              <a:rPr lang="en-US" altLang="en-US" sz="2000" b="0" dirty="0">
                <a:effectLst/>
                <a:latin typeface="Liberation Sans" panose="020B0604020202020204" pitchFamily="34" charset="0"/>
              </a:rPr>
              <a:t>Indicate which of the following statements is not correct:</a:t>
            </a:r>
            <a:endParaRPr lang="en-US" altLang="en-US" sz="2000" b="0" dirty="0"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  <a:p>
            <a:pPr marL="682625" indent="-450850">
              <a:lnSpc>
                <a:spcPct val="120000"/>
              </a:lnSpc>
              <a:spcBef>
                <a:spcPct val="25000"/>
              </a:spcBef>
              <a:buClr>
                <a:schemeClr val="tx1"/>
              </a:buClr>
              <a:buSzTx/>
              <a:buFont typeface="Wingdings" pitchFamily="2" charset="2"/>
              <a:buAutoNum type="alphaLcPeriod"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Both a job order and a process cost system track the same three manufacturing cost elements – direct materials, direct labor, and manufacturing overhead.</a:t>
            </a:r>
          </a:p>
          <a:p>
            <a:pPr marL="682625" indent="-450850">
              <a:lnSpc>
                <a:spcPct val="10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b. 	In a job order cost system, only one work in process account is used, whereas in a process cost system, multiple work in process accounts are used.</a:t>
            </a:r>
          </a:p>
          <a:p>
            <a:pPr marL="682625" indent="-450850">
              <a:lnSpc>
                <a:spcPct val="12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c. 	Manufacturing costs are accumulated the same way in a job order and in a process cost system.</a:t>
            </a:r>
          </a:p>
          <a:p>
            <a:pPr marL="682625" indent="-450850">
              <a:lnSpc>
                <a:spcPct val="12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d. 	Manufacturing costs are assigned the same way in a job order and in a process cost system. </a:t>
            </a:r>
          </a:p>
        </p:txBody>
      </p:sp>
      <p:sp>
        <p:nvSpPr>
          <p:cNvPr id="10" name="Rectangle 1028"/>
          <p:cNvSpPr>
            <a:spLocks noChangeArrowheads="1"/>
          </p:cNvSpPr>
          <p:nvPr/>
        </p:nvSpPr>
        <p:spPr bwMode="auto">
          <a:xfrm>
            <a:off x="609600" y="1371600"/>
            <a:ext cx="5334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3000" b="1" dirty="0">
                <a:latin typeface="Liberation Sans" panose="020B0604020202020204" pitchFamily="34" charset="0"/>
              </a:rPr>
              <a:t>Question</a:t>
            </a:r>
          </a:p>
        </p:txBody>
      </p:sp>
      <p:sp>
        <p:nvSpPr>
          <p:cNvPr id="11" name="Rectangle 1031"/>
          <p:cNvSpPr txBox="1">
            <a:spLocks noChangeArrowheads="1"/>
          </p:cNvSpPr>
          <p:nvPr/>
        </p:nvSpPr>
        <p:spPr>
          <a:xfrm>
            <a:off x="609600" y="381000"/>
            <a:ext cx="7848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pPr algn="l"/>
            <a:r>
              <a:rPr lang="en-US" altLang="en-US" sz="3200" i="0" kern="1200" dirty="0">
                <a:solidFill>
                  <a:srgbClr val="000099"/>
                </a:solidFill>
                <a:effectLst/>
                <a:latin typeface="Liberation Sans" panose="020B0604020202020204" pitchFamily="34" charset="0"/>
                <a:ea typeface="+mn-ea"/>
                <a:cs typeface="+mn-cs"/>
              </a:rPr>
              <a:t>Use of Process Cost Systems</a:t>
            </a:r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533400" y="1066800"/>
            <a:ext cx="80772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04800" y="5486400"/>
            <a:ext cx="533400" cy="457200"/>
          </a:xfrm>
          <a:prstGeom prst="rightArrow">
            <a:avLst/>
          </a:prstGeom>
          <a:solidFill>
            <a:srgbClr val="000099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8077200" y="640080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1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6" y="357188"/>
            <a:ext cx="8636000" cy="82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715780" name="Rectangle 4"/>
          <p:cNvSpPr>
            <a:spLocks noChangeArrowheads="1"/>
          </p:cNvSpPr>
          <p:nvPr/>
        </p:nvSpPr>
        <p:spPr bwMode="auto">
          <a:xfrm>
            <a:off x="685800" y="1371600"/>
            <a:ext cx="8001000" cy="43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en-US" sz="2200" dirty="0">
                <a:latin typeface="Liberation Sans" panose="020B0604020202020204" pitchFamily="34" charset="0"/>
              </a:rPr>
              <a:t>Indicate whether the following statements are </a:t>
            </a:r>
            <a:r>
              <a:rPr lang="en-US" altLang="en-US" sz="2200" b="1" dirty="0">
                <a:latin typeface="Liberation Sans" panose="020B0604020202020204" pitchFamily="34" charset="0"/>
              </a:rPr>
              <a:t>true</a:t>
            </a:r>
            <a:r>
              <a:rPr lang="en-US" altLang="en-US" sz="2200" dirty="0">
                <a:latin typeface="Liberation Sans" panose="020B0604020202020204" pitchFamily="34" charset="0"/>
              </a:rPr>
              <a:t> or </a:t>
            </a:r>
            <a:r>
              <a:rPr lang="en-US" altLang="en-US" sz="2200" b="1" dirty="0">
                <a:latin typeface="Liberation Sans" panose="020B0604020202020204" pitchFamily="34" charset="0"/>
              </a:rPr>
              <a:t>false</a:t>
            </a:r>
            <a:r>
              <a:rPr lang="en-US" altLang="en-US" sz="2200" dirty="0">
                <a:latin typeface="Liberation Sans" panose="020B0604020202020204" pitchFamily="34" charset="0"/>
              </a:rPr>
              <a:t>.</a:t>
            </a:r>
          </a:p>
        </p:txBody>
      </p:sp>
      <p:sp>
        <p:nvSpPr>
          <p:cNvPr id="715781" name="Rectangle 5"/>
          <p:cNvSpPr>
            <a:spLocks noChangeArrowheads="1"/>
          </p:cNvSpPr>
          <p:nvPr/>
        </p:nvSpPr>
        <p:spPr bwMode="auto">
          <a:xfrm>
            <a:off x="1371600" y="1905000"/>
            <a:ext cx="7391400" cy="4459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30000"/>
              </a:lnSpc>
              <a:spcBef>
                <a:spcPct val="40000"/>
              </a:spcBef>
              <a:buFontTx/>
              <a:buAutoNum type="arabicPeriod"/>
            </a:pPr>
            <a:r>
              <a:rPr lang="en-US" altLang="en-US" sz="2200" dirty="0">
                <a:latin typeface="Liberation Sans" panose="020B0604020202020204" pitchFamily="34" charset="0"/>
              </a:rPr>
              <a:t>A law firm is likely to use process costing for major lawsuits.</a:t>
            </a:r>
          </a:p>
          <a:p>
            <a:pPr>
              <a:lnSpc>
                <a:spcPct val="130000"/>
              </a:lnSpc>
              <a:spcBef>
                <a:spcPct val="40000"/>
              </a:spcBef>
              <a:buFontTx/>
              <a:buAutoNum type="arabicPeriod"/>
            </a:pPr>
            <a:r>
              <a:rPr lang="en-US" altLang="en-US" sz="2200" dirty="0">
                <a:latin typeface="Liberation Sans" panose="020B0604020202020204" pitchFamily="34" charset="0"/>
              </a:rPr>
              <a:t>A manufacturer of paintballs is likely to use process costing.</a:t>
            </a:r>
          </a:p>
          <a:p>
            <a:pPr>
              <a:lnSpc>
                <a:spcPct val="130000"/>
              </a:lnSpc>
              <a:spcBef>
                <a:spcPct val="40000"/>
              </a:spcBef>
              <a:buFontTx/>
              <a:buAutoNum type="arabicPeriod"/>
            </a:pPr>
            <a:r>
              <a:rPr lang="en-US" altLang="en-US" sz="2200" dirty="0">
                <a:latin typeface="Liberation Sans" panose="020B0604020202020204" pitchFamily="34" charset="0"/>
              </a:rPr>
              <a:t>Both job order and process costing determine product costs at the end of a period of time, rather than when a product is completed.</a:t>
            </a:r>
          </a:p>
          <a:p>
            <a:pPr>
              <a:lnSpc>
                <a:spcPct val="130000"/>
              </a:lnSpc>
              <a:spcBef>
                <a:spcPct val="40000"/>
              </a:spcBef>
              <a:buFontTx/>
              <a:buAutoNum type="arabicPeriod"/>
            </a:pPr>
            <a:r>
              <a:rPr lang="en-US" altLang="en-US" sz="2200" dirty="0">
                <a:latin typeface="Liberation Sans" panose="020B0604020202020204" pitchFamily="34" charset="0"/>
              </a:rPr>
              <a:t>Process costing does not keep track of manufacturing overhead.</a:t>
            </a:r>
          </a:p>
        </p:txBody>
      </p:sp>
      <p:sp>
        <p:nvSpPr>
          <p:cNvPr id="715782" name="Text Box 6"/>
          <p:cNvSpPr txBox="1">
            <a:spLocks noChangeArrowheads="1"/>
          </p:cNvSpPr>
          <p:nvPr/>
        </p:nvSpPr>
        <p:spPr bwMode="auto">
          <a:xfrm>
            <a:off x="381000" y="2133600"/>
            <a:ext cx="914400" cy="430887"/>
          </a:xfrm>
          <a:prstGeom prst="rect">
            <a:avLst/>
          </a:prstGeom>
          <a:noFill/>
          <a:ln w="28575" cap="sq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00">
                <a:latin typeface="Liberation Sans" panose="020B0604020202020204" pitchFamily="34" charset="0"/>
              </a:rPr>
              <a:t>False</a:t>
            </a:r>
          </a:p>
        </p:txBody>
      </p:sp>
      <p:sp>
        <p:nvSpPr>
          <p:cNvPr id="715783" name="Text Box 7"/>
          <p:cNvSpPr txBox="1">
            <a:spLocks noChangeArrowheads="1"/>
          </p:cNvSpPr>
          <p:nvPr/>
        </p:nvSpPr>
        <p:spPr bwMode="auto">
          <a:xfrm>
            <a:off x="381000" y="3124200"/>
            <a:ext cx="914400" cy="430887"/>
          </a:xfrm>
          <a:prstGeom prst="rect">
            <a:avLst/>
          </a:prstGeom>
          <a:noFill/>
          <a:ln w="28575" cap="sq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00">
                <a:latin typeface="Liberation Sans" panose="020B0604020202020204" pitchFamily="34" charset="0"/>
              </a:rPr>
              <a:t>True</a:t>
            </a:r>
          </a:p>
        </p:txBody>
      </p:sp>
      <p:sp>
        <p:nvSpPr>
          <p:cNvPr id="715784" name="Text Box 8"/>
          <p:cNvSpPr txBox="1">
            <a:spLocks noChangeArrowheads="1"/>
          </p:cNvSpPr>
          <p:nvPr/>
        </p:nvSpPr>
        <p:spPr bwMode="auto">
          <a:xfrm>
            <a:off x="381000" y="4114800"/>
            <a:ext cx="914400" cy="430887"/>
          </a:xfrm>
          <a:prstGeom prst="rect">
            <a:avLst/>
          </a:prstGeom>
          <a:noFill/>
          <a:ln w="28575" cap="sq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00">
                <a:latin typeface="Liberation Sans" panose="020B0604020202020204" pitchFamily="34" charset="0"/>
              </a:rPr>
              <a:t>False</a:t>
            </a:r>
          </a:p>
        </p:txBody>
      </p:sp>
      <p:sp>
        <p:nvSpPr>
          <p:cNvPr id="715793" name="Text Box 17"/>
          <p:cNvSpPr txBox="1">
            <a:spLocks noChangeArrowheads="1"/>
          </p:cNvSpPr>
          <p:nvPr/>
        </p:nvSpPr>
        <p:spPr bwMode="auto">
          <a:xfrm>
            <a:off x="381000" y="5564188"/>
            <a:ext cx="914400" cy="430887"/>
          </a:xfrm>
          <a:prstGeom prst="rect">
            <a:avLst/>
          </a:prstGeom>
          <a:noFill/>
          <a:ln w="28575" cap="sq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00">
                <a:latin typeface="Liberation Sans" panose="020B0604020202020204" pitchFamily="34" charset="0"/>
              </a:rPr>
              <a:t>False</a:t>
            </a:r>
          </a:p>
        </p:txBody>
      </p:sp>
      <p:sp>
        <p:nvSpPr>
          <p:cNvPr id="715794" name="Text Box 18"/>
          <p:cNvSpPr txBox="1">
            <a:spLocks noChangeArrowheads="1"/>
          </p:cNvSpPr>
          <p:nvPr/>
        </p:nvSpPr>
        <p:spPr bwMode="auto">
          <a:xfrm>
            <a:off x="381000" y="2133600"/>
            <a:ext cx="914400" cy="446088"/>
          </a:xfrm>
          <a:prstGeom prst="rect">
            <a:avLst/>
          </a:prstGeom>
          <a:solidFill>
            <a:schemeClr val="bg1"/>
          </a:solidFill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2200">
              <a:latin typeface="Liberation Sans" panose="020B0604020202020204" pitchFamily="34" charset="0"/>
            </a:endParaRPr>
          </a:p>
        </p:txBody>
      </p:sp>
      <p:sp>
        <p:nvSpPr>
          <p:cNvPr id="715795" name="Text Box 19"/>
          <p:cNvSpPr txBox="1">
            <a:spLocks noChangeArrowheads="1"/>
          </p:cNvSpPr>
          <p:nvPr/>
        </p:nvSpPr>
        <p:spPr bwMode="auto">
          <a:xfrm>
            <a:off x="381000" y="3125788"/>
            <a:ext cx="914400" cy="446087"/>
          </a:xfrm>
          <a:prstGeom prst="rect">
            <a:avLst/>
          </a:prstGeom>
          <a:solidFill>
            <a:schemeClr val="bg1"/>
          </a:solidFill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2200">
              <a:latin typeface="Liberation Sans" panose="020B0604020202020204" pitchFamily="34" charset="0"/>
            </a:endParaRPr>
          </a:p>
        </p:txBody>
      </p:sp>
      <p:sp>
        <p:nvSpPr>
          <p:cNvPr id="715796" name="Text Box 20"/>
          <p:cNvSpPr txBox="1">
            <a:spLocks noChangeArrowheads="1"/>
          </p:cNvSpPr>
          <p:nvPr/>
        </p:nvSpPr>
        <p:spPr bwMode="auto">
          <a:xfrm>
            <a:off x="381000" y="4116388"/>
            <a:ext cx="914400" cy="446087"/>
          </a:xfrm>
          <a:prstGeom prst="rect">
            <a:avLst/>
          </a:prstGeom>
          <a:solidFill>
            <a:schemeClr val="bg1"/>
          </a:solidFill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2200">
              <a:latin typeface="Liberation Sans" panose="020B0604020202020204" pitchFamily="34" charset="0"/>
            </a:endParaRPr>
          </a:p>
        </p:txBody>
      </p:sp>
      <p:sp>
        <p:nvSpPr>
          <p:cNvPr id="715797" name="Text Box 21"/>
          <p:cNvSpPr txBox="1">
            <a:spLocks noChangeArrowheads="1"/>
          </p:cNvSpPr>
          <p:nvPr/>
        </p:nvSpPr>
        <p:spPr bwMode="auto">
          <a:xfrm>
            <a:off x="381000" y="5564188"/>
            <a:ext cx="914400" cy="446087"/>
          </a:xfrm>
          <a:prstGeom prst="rect">
            <a:avLst/>
          </a:prstGeom>
          <a:solidFill>
            <a:schemeClr val="bg1"/>
          </a:solidFill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2200">
              <a:latin typeface="Liberation Sans" panose="020B0604020202020204" pitchFamily="34" charset="0"/>
            </a:endParaRPr>
          </a:p>
        </p:txBody>
      </p:sp>
      <p:pic>
        <p:nvPicPr>
          <p:cNvPr id="21" name="Picture 3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857" y="586815"/>
            <a:ext cx="3144567" cy="41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472" y="571501"/>
            <a:ext cx="409385" cy="34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467428" y="428625"/>
            <a:ext cx="435429" cy="641336"/>
          </a:xfrm>
          <a:prstGeom prst="rect">
            <a:avLst/>
          </a:prstGeom>
          <a:noFill/>
        </p:spPr>
        <p:txBody>
          <a:bodyPr wrap="square" lIns="86493" tIns="43247" rIns="86493" bIns="43247" rtlCol="0">
            <a:spAutoFit/>
          </a:bodyPr>
          <a:lstStyle/>
          <a:p>
            <a:r>
              <a:rPr lang="en-US" sz="3600" b="1" dirty="0">
                <a:solidFill>
                  <a:srgbClr val="A50021"/>
                </a:solidFill>
                <a:latin typeface="Liberation Sans" panose="020B0604020202020204" pitchFamily="34" charset="0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38286" y="457200"/>
            <a:ext cx="5588000" cy="672114"/>
          </a:xfrm>
          <a:prstGeom prst="rect">
            <a:avLst/>
          </a:prstGeom>
          <a:noFill/>
        </p:spPr>
        <p:txBody>
          <a:bodyPr wrap="square" lIns="86493" tIns="43247" rIns="86493" bIns="43247" rtlCol="0">
            <a:spAutoFit/>
          </a:bodyPr>
          <a:lstStyle/>
          <a:p>
            <a:pPr algn="l"/>
            <a:r>
              <a:rPr lang="en-US" sz="19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Compare Job Order and Process Cost Systems</a:t>
            </a: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8077200" y="640080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1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7157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7157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7157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7157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94" grpId="0" animBg="1"/>
      <p:bldP spid="715795" grpId="0" animBg="1"/>
      <p:bldP spid="715796" grpId="0" animBg="1"/>
      <p:bldP spid="71579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700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235450"/>
            <a:ext cx="8715375" cy="193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7004" name="Text Box 12"/>
          <p:cNvSpPr txBox="1">
            <a:spLocks noChangeArrowheads="1"/>
          </p:cNvSpPr>
          <p:nvPr/>
        </p:nvSpPr>
        <p:spPr bwMode="auto">
          <a:xfrm>
            <a:off x="609600" y="1455738"/>
            <a:ext cx="563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2800" b="1" dirty="0">
                <a:solidFill>
                  <a:srgbClr val="000099"/>
                </a:solidFill>
                <a:latin typeface="Liberation Sans" panose="020B0604020202020204" pitchFamily="34" charset="0"/>
              </a:rPr>
              <a:t>Process Cost Flow</a:t>
            </a:r>
          </a:p>
        </p:txBody>
      </p:sp>
      <p:sp>
        <p:nvSpPr>
          <p:cNvPr id="597006" name="Rectangle 14"/>
          <p:cNvSpPr>
            <a:spLocks noChangeArrowheads="1"/>
          </p:cNvSpPr>
          <p:nvPr/>
        </p:nvSpPr>
        <p:spPr bwMode="auto">
          <a:xfrm>
            <a:off x="609600" y="2025650"/>
            <a:ext cx="8229600" cy="201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en-US" sz="2100" dirty="0">
                <a:latin typeface="Liberation Sans" panose="020B0604020202020204" pitchFamily="34" charset="0"/>
              </a:rPr>
              <a:t>Tyler Company manufactures roller blade and skateboard wheels that it sells to manufactures and retail outlets. Manufacturing consists of two processes: machining and assembly. The Machining Department shapes, hones, and drills the raw materials. The Assembly Department assembles and packages the parts.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90286" y="274320"/>
            <a:ext cx="2249714" cy="928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86493" tIns="43247" rIns="86493" bIns="43247" anchor="ctr"/>
          <a:lstStyle/>
          <a:p>
            <a:pPr algn="l"/>
            <a:r>
              <a:rPr lang="en-US" altLang="en-US" sz="1700" b="1" dirty="0">
                <a:latin typeface="Liberation Sans" panose="020B0604020202020204" pitchFamily="34" charset="0"/>
              </a:rPr>
              <a:t>LEARNING</a:t>
            </a:r>
          </a:p>
          <a:p>
            <a:pPr algn="l"/>
            <a:r>
              <a:rPr lang="en-US" altLang="en-US" sz="1700" b="1" dirty="0">
                <a:latin typeface="Liberation Sans" panose="020B0604020202020204" pitchFamily="34" charset="0"/>
              </a:rPr>
              <a:t>OBJECTIVE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540000" y="274320"/>
            <a:ext cx="6241143" cy="928688"/>
          </a:xfrm>
          <a:prstGeom prst="rect">
            <a:avLst/>
          </a:prstGeom>
          <a:solidFill>
            <a:srgbClr val="045072"/>
          </a:solidFill>
          <a:ln>
            <a:noFill/>
          </a:ln>
          <a:effectLst/>
        </p:spPr>
        <p:txBody>
          <a:bodyPr wrap="square" anchor="ctr"/>
          <a:lstStyle/>
          <a:p>
            <a:pPr marL="53975" algn="l"/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ans" panose="020B0604020202020204" pitchFamily="34" charset="0"/>
              </a:rPr>
              <a:t>Explain the flow of costs in a process cost system and the journal entries to assign manufacturing costs.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1872343" y="485775"/>
            <a:ext cx="522514" cy="514350"/>
          </a:xfrm>
          <a:prstGeom prst="ellipse">
            <a:avLst/>
          </a:prstGeom>
          <a:solidFill>
            <a:srgbClr val="C8002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6493" tIns="0" rIns="86493" bIns="432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iberation Sans" panose="020B0604020202020204" pitchFamily="34" charset="0"/>
              </a:rPr>
              <a:t>2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6172200"/>
            <a:ext cx="457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 b="1" dirty="0">
                <a:latin typeface="Liberation Sans" panose="020B0604020202020204" pitchFamily="34" charset="0"/>
              </a:rPr>
              <a:t>Illustration 3-5</a:t>
            </a:r>
          </a:p>
          <a:p>
            <a:pPr algn="l"/>
            <a:r>
              <a:rPr lang="en-US" sz="1200" dirty="0">
                <a:latin typeface="Liberation Sans" panose="020B0604020202020204" pitchFamily="34" charset="0"/>
              </a:rPr>
              <a:t>Flow of costs in process cost system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8077200" y="640080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2</a:t>
            </a:r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609600" y="1295400"/>
            <a:ext cx="7848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9EFA9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54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/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688975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100" dirty="0">
                <a:latin typeface="Liberation Sans" panose="020B0604020202020204" pitchFamily="34" charset="0"/>
              </a:rPr>
              <a:t>Accumulation of the cost of materials, labor, and overhead is the </a:t>
            </a:r>
            <a:r>
              <a:rPr lang="en-US" altLang="en-US" sz="2100" b="1" dirty="0">
                <a:latin typeface="Liberation Sans" panose="020B0604020202020204" pitchFamily="34" charset="0"/>
              </a:rPr>
              <a:t>same</a:t>
            </a:r>
            <a:r>
              <a:rPr lang="en-US" altLang="en-US" sz="2100" dirty="0">
                <a:latin typeface="Liberation Sans" panose="020B0604020202020204" pitchFamily="34" charset="0"/>
              </a:rPr>
              <a:t> as in job order costing.</a:t>
            </a:r>
          </a:p>
          <a:p>
            <a:pPr marL="1382713" lvl="1" indent="-468313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Arial" charset="0"/>
              <a:buChar char="►"/>
            </a:pPr>
            <a:r>
              <a:rPr lang="en-US" altLang="en-US" sz="2000" b="1" dirty="0">
                <a:latin typeface="Liberation Sans" panose="020B0604020202020204" pitchFamily="34" charset="0"/>
              </a:rPr>
              <a:t>Debit Raw Materials Inventory</a:t>
            </a:r>
            <a:r>
              <a:rPr lang="en-US" altLang="en-US" sz="2000" dirty="0">
                <a:latin typeface="Liberation Sans" panose="020B0604020202020204" pitchFamily="34" charset="0"/>
              </a:rPr>
              <a:t> for purchases of raw materials.</a:t>
            </a:r>
          </a:p>
          <a:p>
            <a:pPr marL="1382713" lvl="1" indent="-468313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Arial" charset="0"/>
              <a:buChar char="►"/>
            </a:pPr>
            <a:r>
              <a:rPr lang="en-US" altLang="en-US" sz="2000" b="1" dirty="0">
                <a:latin typeface="Liberation Sans" panose="020B0604020202020204" pitchFamily="34" charset="0"/>
              </a:rPr>
              <a:t>Debit Factory Labor for factory labor incurred</a:t>
            </a:r>
            <a:r>
              <a:rPr lang="en-US" altLang="en-US" sz="2000" dirty="0">
                <a:latin typeface="Liberation Sans" panose="020B0604020202020204" pitchFamily="34" charset="0"/>
              </a:rPr>
              <a:t>.</a:t>
            </a:r>
          </a:p>
          <a:p>
            <a:pPr marL="1382713" lvl="1" indent="-468313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Arial" charset="0"/>
              <a:buChar char="►"/>
            </a:pPr>
            <a:r>
              <a:rPr lang="en-US" altLang="en-US" sz="2000" b="1" dirty="0">
                <a:latin typeface="Liberation Sans" panose="020B0604020202020204" pitchFamily="34" charset="0"/>
              </a:rPr>
              <a:t>Debit Manufacturing Overhead</a:t>
            </a:r>
            <a:r>
              <a:rPr lang="en-US" altLang="en-US" sz="2000" dirty="0">
                <a:latin typeface="Liberation Sans" panose="020B0604020202020204" pitchFamily="34" charset="0"/>
              </a:rPr>
              <a:t> for overhead cost incurred.</a:t>
            </a:r>
          </a:p>
          <a:p>
            <a:pPr marL="688975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100" b="1" dirty="0">
                <a:latin typeface="Liberation Sans" panose="020B0604020202020204" pitchFamily="34" charset="0"/>
              </a:rPr>
              <a:t>Assignment</a:t>
            </a:r>
            <a:r>
              <a:rPr lang="en-US" altLang="en-US" sz="2100" dirty="0">
                <a:latin typeface="Liberation Sans" panose="020B0604020202020204" pitchFamily="34" charset="0"/>
              </a:rPr>
              <a:t> of the three manufacturing cost elements to </a:t>
            </a:r>
            <a:r>
              <a:rPr lang="en-US" altLang="en-US" sz="2100" b="1" dirty="0">
                <a:latin typeface="Liberation Sans" panose="020B0604020202020204" pitchFamily="34" charset="0"/>
              </a:rPr>
              <a:t>Work in Process</a:t>
            </a:r>
            <a:r>
              <a:rPr lang="en-US" altLang="en-US" sz="2100" dirty="0">
                <a:latin typeface="Liberation Sans" panose="020B0604020202020204" pitchFamily="34" charset="0"/>
              </a:rPr>
              <a:t> in a process cost system is different from a job order cost system.</a:t>
            </a:r>
          </a:p>
        </p:txBody>
      </p:sp>
      <p:sp>
        <p:nvSpPr>
          <p:cNvPr id="7" name="Rectangle 1031"/>
          <p:cNvSpPr txBox="1">
            <a:spLocks noChangeArrowheads="1"/>
          </p:cNvSpPr>
          <p:nvPr/>
        </p:nvSpPr>
        <p:spPr>
          <a:xfrm>
            <a:off x="609600" y="381000"/>
            <a:ext cx="7848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>
              <a:defRPr sz="3200" b="1" i="0">
                <a:solidFill>
                  <a:srgbClr val="000099"/>
                </a:solidFill>
                <a:effectLst/>
                <a:latin typeface="Liberation Sans" panose="020B0604020202020204" pitchFamily="34" charset="0"/>
              </a:defRPr>
            </a:lvl1pPr>
            <a:lvl2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r>
              <a:rPr lang="en-US" dirty="0"/>
              <a:t>Assigning Manufacturing Costs</a:t>
            </a:r>
            <a:endParaRPr lang="en-US" altLang="en-US" dirty="0"/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>
            <a:off x="533400" y="1066800"/>
            <a:ext cx="80772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077200" y="640080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2</a:t>
            </a:r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ChangeArrowheads="1"/>
          </p:cNvSpPr>
          <p:nvPr/>
        </p:nvSpPr>
        <p:spPr bwMode="auto">
          <a:xfrm>
            <a:off x="609600" y="1874837"/>
            <a:ext cx="78486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9EFA9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54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/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688975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100" dirty="0">
                <a:latin typeface="Liberation Sans" panose="020B0604020202020204" pitchFamily="34" charset="0"/>
              </a:rPr>
              <a:t>A process cost system requires fewer material requisition slips than a job order cost system.</a:t>
            </a:r>
          </a:p>
          <a:p>
            <a:pPr marL="688975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100" dirty="0">
                <a:latin typeface="Liberation Sans" panose="020B0604020202020204" pitchFamily="34" charset="0"/>
              </a:rPr>
              <a:t>Materials are used for processes and not specific jobs.</a:t>
            </a:r>
          </a:p>
          <a:p>
            <a:pPr marL="688975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100" dirty="0">
                <a:latin typeface="Liberation Sans" panose="020B0604020202020204" pitchFamily="34" charset="0"/>
              </a:rPr>
              <a:t>Requisitions are for larger quantities of materials. </a:t>
            </a:r>
          </a:p>
          <a:p>
            <a:pPr marL="688975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100" b="1" dirty="0">
                <a:latin typeface="Liberation Sans" panose="020B0604020202020204" pitchFamily="34" charset="0"/>
              </a:rPr>
              <a:t>Journal entry to record materials used</a:t>
            </a:r>
            <a:r>
              <a:rPr lang="en-US" altLang="en-US" sz="2100" dirty="0">
                <a:latin typeface="Liberation Sans" panose="020B0604020202020204" pitchFamily="34" charset="0"/>
              </a:rPr>
              <a:t>:</a:t>
            </a:r>
          </a:p>
        </p:txBody>
      </p:sp>
      <p:sp>
        <p:nvSpPr>
          <p:cNvPr id="717828" name="Text Box 4"/>
          <p:cNvSpPr txBox="1">
            <a:spLocks noChangeArrowheads="1"/>
          </p:cNvSpPr>
          <p:nvPr/>
        </p:nvSpPr>
        <p:spPr bwMode="auto">
          <a:xfrm>
            <a:off x="609600" y="1371600"/>
            <a:ext cx="563880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2700" b="1" dirty="0">
                <a:latin typeface="Liberation Sans" panose="020B0604020202020204" pitchFamily="34" charset="0"/>
              </a:rPr>
              <a:t>Material Costs</a:t>
            </a:r>
          </a:p>
        </p:txBody>
      </p:sp>
      <p:sp>
        <p:nvSpPr>
          <p:cNvPr id="8" name="Rectangle 1031"/>
          <p:cNvSpPr txBox="1">
            <a:spLocks noChangeArrowheads="1"/>
          </p:cNvSpPr>
          <p:nvPr/>
        </p:nvSpPr>
        <p:spPr>
          <a:xfrm>
            <a:off x="609600" y="381000"/>
            <a:ext cx="7848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>
              <a:defRPr sz="3200" b="1" i="0">
                <a:solidFill>
                  <a:srgbClr val="000099"/>
                </a:solidFill>
                <a:effectLst/>
                <a:latin typeface="Liberation Sans" panose="020B0604020202020204" pitchFamily="34" charset="0"/>
              </a:defRPr>
            </a:lvl1pPr>
            <a:lvl2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r>
              <a:rPr lang="en-US" dirty="0"/>
              <a:t>Assigning Manufacturing Costs</a:t>
            </a:r>
            <a:endParaRPr lang="en-US" altLang="en-US" dirty="0"/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533400" y="1066800"/>
            <a:ext cx="80772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077200" y="640080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2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838200" y="4495800"/>
            <a:ext cx="7848600" cy="1481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9EFA9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54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>
            <a:spAutoFit/>
          </a:bodyPr>
          <a:lstStyle>
            <a:lvl1pPr marL="346075" indent="-34607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73138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44638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16138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687638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1448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020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0592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164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14400" indent="-450850">
              <a:lnSpc>
                <a:spcPct val="110000"/>
              </a:lnSpc>
              <a:spcBef>
                <a:spcPts val="900"/>
              </a:spcBef>
              <a:tabLst>
                <a:tab pos="6346825" algn="r"/>
                <a:tab pos="7546975" algn="r"/>
              </a:tabLst>
            </a:pPr>
            <a:r>
              <a:rPr lang="en-US" sz="2100" dirty="0">
                <a:latin typeface="Liberation Sans" panose="020B0604020202020204" pitchFamily="34" charset="0"/>
              </a:rPr>
              <a:t>Work in Process—Machining 	XXXXX</a:t>
            </a:r>
          </a:p>
          <a:p>
            <a:pPr marL="914400" indent="-450850">
              <a:lnSpc>
                <a:spcPct val="110000"/>
              </a:lnSpc>
              <a:spcBef>
                <a:spcPts val="900"/>
              </a:spcBef>
              <a:tabLst>
                <a:tab pos="6346825" algn="r"/>
                <a:tab pos="7546975" algn="r"/>
              </a:tabLst>
            </a:pPr>
            <a:r>
              <a:rPr lang="en-US" sz="2100" dirty="0">
                <a:latin typeface="Liberation Sans" panose="020B0604020202020204" pitchFamily="34" charset="0"/>
              </a:rPr>
              <a:t>Work in Process—Assembly 	XXXXX </a:t>
            </a:r>
          </a:p>
          <a:p>
            <a:pPr marL="914400" indent="-450850">
              <a:lnSpc>
                <a:spcPct val="110000"/>
              </a:lnSpc>
              <a:spcBef>
                <a:spcPts val="900"/>
              </a:spcBef>
              <a:tabLst>
                <a:tab pos="6346825" algn="r"/>
                <a:tab pos="7546975" algn="r"/>
              </a:tabLst>
            </a:pPr>
            <a:r>
              <a:rPr lang="en-US" sz="2100" dirty="0">
                <a:latin typeface="Liberation Sans" panose="020B0604020202020204" pitchFamily="34" charset="0"/>
              </a:rPr>
              <a:t>	Raw Materials Inventory		XXXXX</a:t>
            </a:r>
            <a:endParaRPr lang="en-US" altLang="en-US" sz="2100" dirty="0">
              <a:latin typeface="Liberation Sans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ChangeArrowheads="1"/>
          </p:cNvSpPr>
          <p:nvPr/>
        </p:nvSpPr>
        <p:spPr bwMode="auto">
          <a:xfrm>
            <a:off x="838200" y="1874837"/>
            <a:ext cx="7848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9EFA9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54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/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100" dirty="0">
                <a:latin typeface="Liberation Sans" panose="020B0604020202020204" pitchFamily="34" charset="0"/>
              </a:rPr>
              <a:t>Time tickets may be used in both systems.</a:t>
            </a: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100" dirty="0">
                <a:latin typeface="Liberation Sans" panose="020B0604020202020204" pitchFamily="34" charset="0"/>
              </a:rPr>
              <a:t>All labor costs incurred within a production department are a cost of processing.</a:t>
            </a: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100" b="1" dirty="0">
                <a:latin typeface="Liberation Sans" panose="020B0604020202020204" pitchFamily="34" charset="0"/>
              </a:rPr>
              <a:t>The journal entry to record factory labor costs</a:t>
            </a:r>
            <a:r>
              <a:rPr lang="en-US" altLang="en-US" sz="2100" dirty="0">
                <a:latin typeface="Liberation Sans" panose="020B0604020202020204" pitchFamily="34" charset="0"/>
              </a:rPr>
              <a:t>: </a:t>
            </a:r>
          </a:p>
        </p:txBody>
      </p:sp>
      <p:sp>
        <p:nvSpPr>
          <p:cNvPr id="718858" name="Text Box 10"/>
          <p:cNvSpPr txBox="1">
            <a:spLocks noChangeArrowheads="1"/>
          </p:cNvSpPr>
          <p:nvPr/>
        </p:nvSpPr>
        <p:spPr bwMode="auto">
          <a:xfrm>
            <a:off x="609600" y="1371600"/>
            <a:ext cx="563880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2700" b="1" dirty="0">
                <a:latin typeface="Liberation Sans" panose="020B0604020202020204" pitchFamily="34" charset="0"/>
              </a:rPr>
              <a:t>Factory Labor Costs</a:t>
            </a:r>
          </a:p>
        </p:txBody>
      </p:sp>
      <p:sp>
        <p:nvSpPr>
          <p:cNvPr id="8" name="Rectangle 1031"/>
          <p:cNvSpPr txBox="1">
            <a:spLocks noChangeArrowheads="1"/>
          </p:cNvSpPr>
          <p:nvPr/>
        </p:nvSpPr>
        <p:spPr>
          <a:xfrm>
            <a:off x="609600" y="381000"/>
            <a:ext cx="7848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>
              <a:defRPr sz="3200" b="1" i="0">
                <a:solidFill>
                  <a:srgbClr val="000099"/>
                </a:solidFill>
                <a:effectLst/>
                <a:latin typeface="Liberation Sans" panose="020B0604020202020204" pitchFamily="34" charset="0"/>
              </a:defRPr>
            </a:lvl1pPr>
            <a:lvl2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r>
              <a:rPr lang="en-US" dirty="0"/>
              <a:t>Assigning Manufacturing Costs</a:t>
            </a:r>
            <a:endParaRPr lang="en-US" altLang="en-US" dirty="0"/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533400" y="1066800"/>
            <a:ext cx="80772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077200" y="640080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2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838200" y="3962400"/>
            <a:ext cx="7848600" cy="1481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9EFA9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54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>
            <a:spAutoFit/>
          </a:bodyPr>
          <a:lstStyle>
            <a:lvl1pPr marL="346075" indent="-34607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73138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44638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16138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687638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1448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020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0592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164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14400" indent="-450850">
              <a:lnSpc>
                <a:spcPct val="110000"/>
              </a:lnSpc>
              <a:spcBef>
                <a:spcPts val="900"/>
              </a:spcBef>
              <a:tabLst>
                <a:tab pos="6346825" algn="r"/>
                <a:tab pos="7546975" algn="r"/>
              </a:tabLst>
            </a:pPr>
            <a:r>
              <a:rPr lang="en-US" sz="2100" dirty="0">
                <a:latin typeface="Liberation Sans" panose="020B0604020202020204" pitchFamily="34" charset="0"/>
              </a:rPr>
              <a:t>Work in Process—Machining 	XXXXX</a:t>
            </a:r>
          </a:p>
          <a:p>
            <a:pPr marL="914400" indent="-450850">
              <a:lnSpc>
                <a:spcPct val="110000"/>
              </a:lnSpc>
              <a:spcBef>
                <a:spcPts val="900"/>
              </a:spcBef>
              <a:tabLst>
                <a:tab pos="6346825" algn="r"/>
                <a:tab pos="7546975" algn="r"/>
              </a:tabLst>
            </a:pPr>
            <a:r>
              <a:rPr lang="en-US" sz="2100" dirty="0">
                <a:latin typeface="Liberation Sans" panose="020B0604020202020204" pitchFamily="34" charset="0"/>
              </a:rPr>
              <a:t>Work in Process—Assembly 	XXXXX </a:t>
            </a:r>
          </a:p>
          <a:p>
            <a:pPr marL="914400" indent="-450850">
              <a:lnSpc>
                <a:spcPct val="110000"/>
              </a:lnSpc>
              <a:spcBef>
                <a:spcPts val="900"/>
              </a:spcBef>
              <a:tabLst>
                <a:tab pos="6346825" algn="r"/>
                <a:tab pos="7546975" algn="r"/>
              </a:tabLst>
            </a:pPr>
            <a:r>
              <a:rPr lang="en-US" sz="2100" dirty="0">
                <a:latin typeface="Liberation Sans" panose="020B0604020202020204" pitchFamily="34" charset="0"/>
              </a:rPr>
              <a:t>	Factory Labor		XXXXX</a:t>
            </a:r>
            <a:endParaRPr lang="en-US" altLang="en-US" sz="2100" dirty="0">
              <a:latin typeface="Liberation Sans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ChangeArrowheads="1"/>
          </p:cNvSpPr>
          <p:nvPr/>
        </p:nvSpPr>
        <p:spPr bwMode="auto">
          <a:xfrm>
            <a:off x="838200" y="1874837"/>
            <a:ext cx="7848600" cy="2620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9EFA9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54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/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100" dirty="0">
                <a:latin typeface="Liberation Sans" panose="020B0604020202020204" pitchFamily="34" charset="0"/>
              </a:rPr>
              <a:t>Objective of assigning overhead is to allocate overhead to production departments on objective and equitable basis.</a:t>
            </a: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100" dirty="0">
                <a:latin typeface="Liberation Sans" panose="020B0604020202020204" pitchFamily="34" charset="0"/>
              </a:rPr>
              <a:t>Use the activity that “drives” or causes the costs.</a:t>
            </a: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100" dirty="0">
                <a:latin typeface="Liberation Sans" panose="020B0604020202020204" pitchFamily="34" charset="0"/>
              </a:rPr>
              <a:t>Machine time used  - primary driver.</a:t>
            </a: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100" b="1" dirty="0">
                <a:latin typeface="Liberation Sans" panose="020B0604020202020204" pitchFamily="34" charset="0"/>
              </a:rPr>
              <a:t>Journal entry to allocate overhead</a:t>
            </a:r>
            <a:r>
              <a:rPr lang="en-US" altLang="en-US" sz="2100" dirty="0">
                <a:latin typeface="Liberation Sans" panose="020B0604020202020204" pitchFamily="34" charset="0"/>
              </a:rPr>
              <a:t>:</a:t>
            </a:r>
          </a:p>
        </p:txBody>
      </p:sp>
      <p:sp>
        <p:nvSpPr>
          <p:cNvPr id="719876" name="Text Box 4"/>
          <p:cNvSpPr txBox="1">
            <a:spLocks noChangeArrowheads="1"/>
          </p:cNvSpPr>
          <p:nvPr/>
        </p:nvSpPr>
        <p:spPr bwMode="auto">
          <a:xfrm>
            <a:off x="609600" y="1371600"/>
            <a:ext cx="563880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2700" b="1" dirty="0">
                <a:latin typeface="Liberation Sans" panose="020B0604020202020204" pitchFamily="34" charset="0"/>
              </a:rPr>
              <a:t>Manufacturing Overhead Costs</a:t>
            </a:r>
          </a:p>
        </p:txBody>
      </p:sp>
      <p:sp>
        <p:nvSpPr>
          <p:cNvPr id="8" name="Rectangle 1031"/>
          <p:cNvSpPr txBox="1">
            <a:spLocks noChangeArrowheads="1"/>
          </p:cNvSpPr>
          <p:nvPr/>
        </p:nvSpPr>
        <p:spPr>
          <a:xfrm>
            <a:off x="609600" y="381000"/>
            <a:ext cx="7848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>
              <a:defRPr sz="3200" b="1" i="0">
                <a:solidFill>
                  <a:srgbClr val="000099"/>
                </a:solidFill>
                <a:effectLst/>
                <a:latin typeface="Liberation Sans" panose="020B0604020202020204" pitchFamily="34" charset="0"/>
              </a:defRPr>
            </a:lvl1pPr>
            <a:lvl2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r>
              <a:rPr lang="en-US" dirty="0"/>
              <a:t>Assigning Manufacturing Costs</a:t>
            </a:r>
            <a:endParaRPr lang="en-US" altLang="en-US" dirty="0"/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533400" y="1066800"/>
            <a:ext cx="80772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077200" y="640080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2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838200" y="4495800"/>
            <a:ext cx="7848600" cy="1481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9EFA9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54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>
            <a:spAutoFit/>
          </a:bodyPr>
          <a:lstStyle>
            <a:lvl1pPr marL="346075" indent="-34607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73138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44638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16138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687638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1448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020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0592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164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14400" indent="-450850">
              <a:lnSpc>
                <a:spcPct val="110000"/>
              </a:lnSpc>
              <a:spcBef>
                <a:spcPts val="900"/>
              </a:spcBef>
              <a:tabLst>
                <a:tab pos="6346825" algn="r"/>
                <a:tab pos="7546975" algn="r"/>
              </a:tabLst>
            </a:pPr>
            <a:r>
              <a:rPr lang="en-US" sz="2100" dirty="0">
                <a:latin typeface="Liberation Sans" panose="020B0604020202020204" pitchFamily="34" charset="0"/>
              </a:rPr>
              <a:t>Work in Process—Machining 	XXXXX</a:t>
            </a:r>
          </a:p>
          <a:p>
            <a:pPr marL="914400" indent="-450850">
              <a:lnSpc>
                <a:spcPct val="110000"/>
              </a:lnSpc>
              <a:spcBef>
                <a:spcPts val="900"/>
              </a:spcBef>
              <a:tabLst>
                <a:tab pos="6346825" algn="r"/>
                <a:tab pos="7546975" algn="r"/>
              </a:tabLst>
            </a:pPr>
            <a:r>
              <a:rPr lang="en-US" sz="2100" dirty="0">
                <a:latin typeface="Liberation Sans" panose="020B0604020202020204" pitchFamily="34" charset="0"/>
              </a:rPr>
              <a:t>Work in Process—Assembly 	XXXXX </a:t>
            </a:r>
          </a:p>
          <a:p>
            <a:pPr marL="914400" indent="-450850">
              <a:lnSpc>
                <a:spcPct val="110000"/>
              </a:lnSpc>
              <a:spcBef>
                <a:spcPts val="900"/>
              </a:spcBef>
              <a:tabLst>
                <a:tab pos="6346825" algn="r"/>
                <a:tab pos="7546975" algn="r"/>
              </a:tabLst>
            </a:pPr>
            <a:r>
              <a:rPr lang="en-US" sz="2100" dirty="0">
                <a:latin typeface="Liberation Sans" panose="020B0604020202020204" pitchFamily="34" charset="0"/>
              </a:rPr>
              <a:t>	Manufacturing Overhead		XXXXX</a:t>
            </a:r>
            <a:endParaRPr lang="en-US" altLang="en-US" sz="2100" dirty="0">
              <a:latin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82693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ChangeArrowheads="1"/>
          </p:cNvSpPr>
          <p:nvPr/>
        </p:nvSpPr>
        <p:spPr bwMode="auto">
          <a:xfrm>
            <a:off x="609600" y="1941512"/>
            <a:ext cx="7848600" cy="57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9EFA9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54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/>
          <a:lstStyle>
            <a:lvl1pPr marL="346075" indent="-34607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73138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44638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16138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687638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1448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020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0592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164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63550" indent="-463550">
              <a:lnSpc>
                <a:spcPct val="110000"/>
              </a:lnSpc>
              <a:spcBef>
                <a:spcPts val="1200"/>
              </a:spcBef>
              <a:buFont typeface="Comic Sans MS" pitchFamily="66" charset="0"/>
              <a:buNone/>
              <a:tabLst>
                <a:tab pos="6113463" algn="r"/>
                <a:tab pos="7546975" algn="r"/>
              </a:tabLst>
            </a:pPr>
            <a:r>
              <a:rPr lang="en-US" altLang="en-US" sz="2100" b="1" dirty="0">
                <a:latin typeface="Liberation Sans" panose="020B0604020202020204" pitchFamily="34" charset="0"/>
              </a:rPr>
              <a:t>Monthly Entry to transfer goods to </a:t>
            </a:r>
            <a:r>
              <a:rPr lang="en-US" altLang="en-US" sz="2100" b="1" u="sng" dirty="0">
                <a:latin typeface="Liberation Sans" panose="020B0604020202020204" pitchFamily="34" charset="0"/>
              </a:rPr>
              <a:t>next department</a:t>
            </a:r>
            <a:r>
              <a:rPr lang="en-US" altLang="en-US" sz="2100" b="1" dirty="0">
                <a:latin typeface="Liberation Sans" panose="020B0604020202020204" pitchFamily="34" charset="0"/>
              </a:rPr>
              <a:t>:</a:t>
            </a:r>
          </a:p>
        </p:txBody>
      </p:sp>
      <p:sp>
        <p:nvSpPr>
          <p:cNvPr id="720905" name="Rectangle 9"/>
          <p:cNvSpPr>
            <a:spLocks noChangeArrowheads="1"/>
          </p:cNvSpPr>
          <p:nvPr/>
        </p:nvSpPr>
        <p:spPr bwMode="auto">
          <a:xfrm>
            <a:off x="609600" y="3505200"/>
            <a:ext cx="7848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9EFA9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54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/>
          <a:lstStyle/>
          <a:p>
            <a:pPr marL="346075" indent="-346075" algn="l">
              <a:lnSpc>
                <a:spcPct val="105000"/>
              </a:lnSpc>
              <a:buFont typeface="Comic Sans MS" pitchFamily="66" charset="0"/>
              <a:buNone/>
            </a:pPr>
            <a:r>
              <a:rPr lang="en-US" altLang="en-US" sz="2100" b="1" dirty="0">
                <a:latin typeface="Liberation Sans" panose="020B0604020202020204" pitchFamily="34" charset="0"/>
              </a:rPr>
              <a:t>Entry to transfer completed goods to </a:t>
            </a:r>
            <a:r>
              <a:rPr lang="en-US" altLang="en-US" sz="2100" b="1" u="sng" dirty="0">
                <a:latin typeface="Liberation Sans" panose="020B0604020202020204" pitchFamily="34" charset="0"/>
              </a:rPr>
              <a:t>Finished Goods</a:t>
            </a:r>
            <a:r>
              <a:rPr lang="en-US" altLang="en-US" sz="2100" b="1" dirty="0">
                <a:latin typeface="Liberation Sans" panose="020B0604020202020204" pitchFamily="34" charset="0"/>
              </a:rPr>
              <a:t>:</a:t>
            </a:r>
          </a:p>
        </p:txBody>
      </p:sp>
      <p:sp>
        <p:nvSpPr>
          <p:cNvPr id="720908" name="Rectangle 12"/>
          <p:cNvSpPr>
            <a:spLocks noChangeArrowheads="1"/>
          </p:cNvSpPr>
          <p:nvPr/>
        </p:nvSpPr>
        <p:spPr bwMode="auto">
          <a:xfrm>
            <a:off x="609600" y="5029200"/>
            <a:ext cx="7848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9EFA9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54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/>
          <a:lstStyle/>
          <a:p>
            <a:pPr marL="346075" indent="-346075" algn="l">
              <a:lnSpc>
                <a:spcPct val="105000"/>
              </a:lnSpc>
              <a:buFont typeface="Comic Sans MS" pitchFamily="66" charset="0"/>
              <a:buNone/>
            </a:pPr>
            <a:r>
              <a:rPr lang="en-US" altLang="en-US" sz="2100" b="1" dirty="0">
                <a:latin typeface="Liberation Sans" panose="020B0604020202020204" pitchFamily="34" charset="0"/>
              </a:rPr>
              <a:t>Entry to record </a:t>
            </a:r>
            <a:r>
              <a:rPr lang="en-US" altLang="en-US" sz="2100" b="1" u="sng" dirty="0">
                <a:latin typeface="Liberation Sans" panose="020B0604020202020204" pitchFamily="34" charset="0"/>
              </a:rPr>
              <a:t>Cost of Goods </a:t>
            </a:r>
            <a:r>
              <a:rPr lang="en-US" altLang="en-US" sz="2100" b="1" dirty="0">
                <a:latin typeface="Liberation Sans" panose="020B0604020202020204" pitchFamily="34" charset="0"/>
              </a:rPr>
              <a:t>sold at the time of sale:</a:t>
            </a:r>
          </a:p>
        </p:txBody>
      </p:sp>
      <p:sp>
        <p:nvSpPr>
          <p:cNvPr id="720913" name="Text Box 17"/>
          <p:cNvSpPr txBox="1">
            <a:spLocks noChangeArrowheads="1"/>
          </p:cNvSpPr>
          <p:nvPr/>
        </p:nvSpPr>
        <p:spPr bwMode="auto">
          <a:xfrm>
            <a:off x="609600" y="1371600"/>
            <a:ext cx="563880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>
            <a:spAutoFit/>
          </a:bodyPr>
          <a:lstStyle/>
          <a:p>
            <a:pPr algn="l"/>
            <a:r>
              <a:rPr lang="en-US" altLang="en-US" sz="2700" b="1" dirty="0">
                <a:latin typeface="Liberation Sans" panose="020B0604020202020204" pitchFamily="34" charset="0"/>
              </a:rPr>
              <a:t>Transfers</a:t>
            </a:r>
          </a:p>
        </p:txBody>
      </p:sp>
      <p:sp>
        <p:nvSpPr>
          <p:cNvPr id="12" name="Rectangle 1031"/>
          <p:cNvSpPr txBox="1">
            <a:spLocks noChangeArrowheads="1"/>
          </p:cNvSpPr>
          <p:nvPr/>
        </p:nvSpPr>
        <p:spPr>
          <a:xfrm>
            <a:off x="609600" y="381000"/>
            <a:ext cx="7848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>
              <a:defRPr sz="3200" b="1" i="0">
                <a:solidFill>
                  <a:srgbClr val="000099"/>
                </a:solidFill>
                <a:effectLst/>
                <a:latin typeface="Liberation Sans" panose="020B0604020202020204" pitchFamily="34" charset="0"/>
              </a:defRPr>
            </a:lvl1pPr>
            <a:lvl2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r>
              <a:rPr lang="en-US" dirty="0"/>
              <a:t>Assigning Manufacturing Costs</a:t>
            </a:r>
            <a:endParaRPr lang="en-US" altLang="en-US" dirty="0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533400" y="1066800"/>
            <a:ext cx="80772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381000" y="2438400"/>
            <a:ext cx="7848600" cy="107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9EFA9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54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/>
          <a:lstStyle>
            <a:lvl1pPr marL="346075" indent="-34607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73138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44638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16138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687638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1448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020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0592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164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14400" indent="-450850">
              <a:lnSpc>
                <a:spcPct val="110000"/>
              </a:lnSpc>
              <a:spcBef>
                <a:spcPts val="1200"/>
              </a:spcBef>
              <a:tabLst>
                <a:tab pos="6346825" algn="r"/>
                <a:tab pos="7546975" algn="r"/>
              </a:tabLst>
            </a:pPr>
            <a:r>
              <a:rPr lang="en-US" sz="2000" dirty="0">
                <a:latin typeface="Liberation Sans" panose="020B0604020202020204" pitchFamily="34" charset="0"/>
              </a:rPr>
              <a:t>Work in Process—Assembly 	XXXXX</a:t>
            </a:r>
          </a:p>
          <a:p>
            <a:pPr marL="914400" indent="-450850">
              <a:lnSpc>
                <a:spcPct val="110000"/>
              </a:lnSpc>
              <a:spcBef>
                <a:spcPts val="600"/>
              </a:spcBef>
              <a:tabLst>
                <a:tab pos="6346825" algn="r"/>
                <a:tab pos="7546975" algn="r"/>
              </a:tabLst>
            </a:pPr>
            <a:r>
              <a:rPr lang="en-US" sz="2000" dirty="0">
                <a:latin typeface="Liberation Sans" panose="020B0604020202020204" pitchFamily="34" charset="0"/>
              </a:rPr>
              <a:t>	Work in Process—Machining 		XXXXX</a:t>
            </a:r>
            <a:endParaRPr lang="en-US" altLang="en-US" sz="2000" dirty="0">
              <a:latin typeface="Liberation Sans" panose="020B0604020202020204" pitchFamily="34" charset="0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381000" y="4030663"/>
            <a:ext cx="7848600" cy="107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9EFA9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54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/>
          <a:lstStyle/>
          <a:p>
            <a:pPr marL="914400" indent="-450850" algn="l">
              <a:lnSpc>
                <a:spcPct val="110000"/>
              </a:lnSpc>
              <a:spcBef>
                <a:spcPts val="600"/>
              </a:spcBef>
              <a:tabLst>
                <a:tab pos="6346825" algn="r"/>
                <a:tab pos="7546975" algn="r"/>
              </a:tabLst>
            </a:pPr>
            <a:r>
              <a:rPr lang="en-US" sz="2000" dirty="0">
                <a:latin typeface="Liberation Sans" panose="020B0604020202020204" pitchFamily="34" charset="0"/>
              </a:rPr>
              <a:t>Finished Goods Inventory 	XXXXX</a:t>
            </a:r>
          </a:p>
          <a:p>
            <a:pPr marL="914400" indent="-450850" algn="l">
              <a:lnSpc>
                <a:spcPct val="110000"/>
              </a:lnSpc>
              <a:spcBef>
                <a:spcPts val="600"/>
              </a:spcBef>
              <a:tabLst>
                <a:tab pos="6346825" algn="r"/>
                <a:tab pos="7546975" algn="r"/>
              </a:tabLst>
            </a:pPr>
            <a:r>
              <a:rPr lang="en-US" sz="2000" dirty="0">
                <a:latin typeface="Liberation Sans" panose="020B0604020202020204" pitchFamily="34" charset="0"/>
              </a:rPr>
              <a:t>	Work in Process—Assembly		XXXXX</a:t>
            </a:r>
            <a:endParaRPr lang="en-US" altLang="en-US" sz="2000" dirty="0">
              <a:latin typeface="Liberation Sans" panose="020B0604020202020204" pitchFamily="34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381000" y="5554663"/>
            <a:ext cx="7848600" cy="107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9EFA9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54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/>
          <a:lstStyle/>
          <a:p>
            <a:pPr marL="914400" indent="-450850" algn="l">
              <a:lnSpc>
                <a:spcPct val="110000"/>
              </a:lnSpc>
              <a:spcBef>
                <a:spcPts val="600"/>
              </a:spcBef>
              <a:tabLst>
                <a:tab pos="6346825" algn="r"/>
                <a:tab pos="7546975" algn="r"/>
              </a:tabLst>
            </a:pPr>
            <a:r>
              <a:rPr lang="en-US" sz="2000" dirty="0">
                <a:latin typeface="Liberation Sans" panose="020B0604020202020204" pitchFamily="34" charset="0"/>
              </a:rPr>
              <a:t>Cost of Goods Sold 	XXXXX</a:t>
            </a:r>
          </a:p>
          <a:p>
            <a:pPr marL="914400" indent="-450850" algn="l">
              <a:lnSpc>
                <a:spcPct val="110000"/>
              </a:lnSpc>
              <a:spcBef>
                <a:spcPts val="600"/>
              </a:spcBef>
              <a:tabLst>
                <a:tab pos="6346825" algn="r"/>
                <a:tab pos="7546975" algn="r"/>
              </a:tabLst>
            </a:pPr>
            <a:r>
              <a:rPr lang="en-US" sz="2000" dirty="0">
                <a:latin typeface="Liberation Sans" panose="020B0604020202020204" pitchFamily="34" charset="0"/>
              </a:rPr>
              <a:t>	Finished Goods Inventory 		XXXXX</a:t>
            </a:r>
            <a:endParaRPr lang="en-US" altLang="en-US" sz="2000" dirty="0">
              <a:latin typeface="Liberation Sans" panose="020B0604020202020204" pitchFamily="34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8077200" y="640080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2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5" name="Rectangle 3"/>
          <p:cNvSpPr>
            <a:spLocks noChangeArrowheads="1"/>
          </p:cNvSpPr>
          <p:nvPr/>
        </p:nvSpPr>
        <p:spPr bwMode="auto">
          <a:xfrm>
            <a:off x="533400" y="1981200"/>
            <a:ext cx="7696200" cy="297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562" tIns="46038" rIns="182562" bIns="46038"/>
          <a:lstStyle>
            <a:lvl1pPr marL="517525" indent="-517525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917575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marL="1260475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marL="1603375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>
              <a:lnSpc>
                <a:spcPct val="125000"/>
              </a:lnSpc>
              <a:spcBef>
                <a:spcPts val="1200"/>
              </a:spcBef>
              <a:buNone/>
            </a:pPr>
            <a:r>
              <a:rPr lang="en-US" altLang="en-US" sz="2200" b="0" dirty="0">
                <a:effectLst/>
                <a:latin typeface="Liberation Sans" panose="020B0604020202020204" pitchFamily="34" charset="0"/>
              </a:rPr>
              <a:t>In making the journal entry to assign raw materials costs:</a:t>
            </a:r>
            <a:endParaRPr lang="en-US" altLang="en-US" sz="2200" b="0" dirty="0"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  <a:p>
            <a:pPr marL="682625" indent="-450850">
              <a:lnSpc>
                <a:spcPct val="125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en-US" sz="2200" b="0" dirty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a.	The debit is to Finished goods Inventory.</a:t>
            </a:r>
          </a:p>
          <a:p>
            <a:pPr marL="682625" indent="-450850">
              <a:lnSpc>
                <a:spcPct val="125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en-US" sz="2200" b="0" dirty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b. 	The debit is often to two or more work in process accounts. </a:t>
            </a:r>
          </a:p>
          <a:p>
            <a:pPr marL="682625" indent="-450850">
              <a:lnSpc>
                <a:spcPct val="125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en-US" sz="2200" b="0" dirty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c. 	The credit is generally to two or more work in process accounts.</a:t>
            </a:r>
          </a:p>
          <a:p>
            <a:pPr marL="682625" indent="-450850">
              <a:lnSpc>
                <a:spcPct val="125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en-US" sz="2200" b="0" dirty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d. 	The credit is to Finished Goods Inventory. </a:t>
            </a:r>
          </a:p>
        </p:txBody>
      </p:sp>
      <p:sp>
        <p:nvSpPr>
          <p:cNvPr id="9" name="Rectangle 1031"/>
          <p:cNvSpPr txBox="1">
            <a:spLocks noChangeArrowheads="1"/>
          </p:cNvSpPr>
          <p:nvPr/>
        </p:nvSpPr>
        <p:spPr>
          <a:xfrm>
            <a:off x="609600" y="381000"/>
            <a:ext cx="7848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>
              <a:defRPr sz="3200" b="1" i="0">
                <a:solidFill>
                  <a:srgbClr val="000099"/>
                </a:solidFill>
                <a:effectLst/>
                <a:latin typeface="Liberation Sans" panose="020B0604020202020204" pitchFamily="34" charset="0"/>
              </a:defRPr>
            </a:lvl1pPr>
            <a:lvl2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r>
              <a:rPr lang="en-US" dirty="0"/>
              <a:t>Assigning Manufacturing Costs</a:t>
            </a:r>
            <a:endParaRPr lang="en-US" altLang="en-US" dirty="0"/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>
            <a:off x="533400" y="1066800"/>
            <a:ext cx="80772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1" name="Rectangle 1028"/>
          <p:cNvSpPr>
            <a:spLocks noChangeArrowheads="1"/>
          </p:cNvSpPr>
          <p:nvPr/>
        </p:nvSpPr>
        <p:spPr bwMode="auto">
          <a:xfrm>
            <a:off x="609600" y="1348517"/>
            <a:ext cx="5334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>
            <a:spAutoFit/>
          </a:bodyPr>
          <a:lstStyle/>
          <a:p>
            <a:pPr algn="l"/>
            <a:r>
              <a:rPr lang="en-US" altLang="en-US" sz="3000" b="1" dirty="0">
                <a:latin typeface="Liberation Sans" panose="020B0604020202020204" pitchFamily="34" charset="0"/>
              </a:rPr>
              <a:t>Question</a:t>
            </a:r>
          </a:p>
        </p:txBody>
      </p:sp>
      <p:sp>
        <p:nvSpPr>
          <p:cNvPr id="13" name="Right Arrow 12"/>
          <p:cNvSpPr/>
          <p:nvPr/>
        </p:nvSpPr>
        <p:spPr bwMode="auto">
          <a:xfrm>
            <a:off x="304800" y="3200400"/>
            <a:ext cx="533400" cy="457200"/>
          </a:xfrm>
          <a:prstGeom prst="rightArrow">
            <a:avLst/>
          </a:prstGeom>
          <a:solidFill>
            <a:srgbClr val="000099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8077200" y="640080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2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5" name="Rectangle 5"/>
          <p:cNvSpPr>
            <a:spLocks noChangeArrowheads="1"/>
          </p:cNvSpPr>
          <p:nvPr/>
        </p:nvSpPr>
        <p:spPr bwMode="auto">
          <a:xfrm>
            <a:off x="508000" y="214312"/>
            <a:ext cx="8055429" cy="1643063"/>
          </a:xfrm>
          <a:prstGeom prst="rect">
            <a:avLst/>
          </a:prstGeom>
          <a:solidFill>
            <a:srgbClr val="045072"/>
          </a:solidFill>
          <a:ln>
            <a:noFill/>
          </a:ln>
          <a:effectLst/>
        </p:spPr>
        <p:txBody>
          <a:bodyPr wrap="none" lIns="86493" tIns="43247" rIns="86493" bIns="43247" anchor="ctr"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465926" name="Rectangle 6"/>
          <p:cNvSpPr>
            <a:spLocks noChangeArrowheads="1"/>
          </p:cNvSpPr>
          <p:nvPr/>
        </p:nvSpPr>
        <p:spPr bwMode="auto">
          <a:xfrm>
            <a:off x="508000" y="642938"/>
            <a:ext cx="2032000" cy="8572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86493" tIns="43247" rIns="86493" bIns="43247" anchor="ctr"/>
          <a:lstStyle/>
          <a:p>
            <a:pPr algn="ctr"/>
            <a:endParaRPr lang="en-US" altLang="en-US" dirty="0">
              <a:latin typeface="Liberation Sans" panose="020B0604020202020204" pitchFamily="34" charset="0"/>
            </a:endParaRPr>
          </a:p>
        </p:txBody>
      </p:sp>
      <p:sp>
        <p:nvSpPr>
          <p:cNvPr id="4659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540000" y="500063"/>
            <a:ext cx="5660571" cy="1125308"/>
          </a:xfrm>
          <a:noFill/>
          <a:ln w="2857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</p:spPr>
        <p:txBody>
          <a:bodyPr wrap="square" lIns="86493" tIns="43247" rIns="86493" bIns="43247" anchor="ctr" anchorCtr="0">
            <a:noAutofit/>
          </a:bodyPr>
          <a:lstStyle/>
          <a:p>
            <a:pPr marL="55560" indent="0" defTabSz="864931">
              <a:spcBef>
                <a:spcPct val="50000"/>
              </a:spcBef>
              <a:buSzTx/>
              <a:buNone/>
            </a:pPr>
            <a:r>
              <a:rPr lang="en-US" altLang="en-US" sz="3600" dirty="0">
                <a:solidFill>
                  <a:schemeClr val="bg1"/>
                </a:solidFill>
                <a:effectLst/>
                <a:latin typeface="Liberation Sans" panose="020B0604020202020204" pitchFamily="34" charset="0"/>
              </a:rPr>
              <a:t>Process Costing I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870857" y="357187"/>
            <a:ext cx="1378857" cy="1357313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6493" tIns="0" rIns="86493" bIns="43247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500" b="1" dirty="0">
                <a:solidFill>
                  <a:srgbClr val="06638C"/>
                </a:solidFill>
                <a:latin typeface="Liberation Sans" panose="020B0604020202020204" pitchFamily="34" charset="0"/>
              </a:rPr>
              <a:t>5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35429" y="1991245"/>
            <a:ext cx="4209143" cy="52335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86493" tIns="43247" rIns="86493" bIns="43247">
            <a:spAutoFit/>
          </a:bodyPr>
          <a:lstStyle>
            <a:lvl1pPr marL="461963" indent="-4619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62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en-US" sz="2600" b="1" dirty="0">
                <a:latin typeface="Liberation Sans" panose="020B0604020202020204" pitchFamily="34" charset="0"/>
              </a:rPr>
              <a:t>Learning Objectives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533400" y="2590800"/>
            <a:ext cx="870857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lIns="86493" tIns="43247" rIns="86493" bIns="43247" anchor="ctr"/>
          <a:lstStyle/>
          <a:p>
            <a:pPr algn="ctr"/>
            <a:endParaRPr lang="en-US" altLang="en-US" dirty="0">
              <a:latin typeface="Liberation Sans" panose="020B0604020202020204" pitchFamily="34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1411224" y="2590800"/>
            <a:ext cx="7184571" cy="762000"/>
          </a:xfrm>
          <a:prstGeom prst="rect">
            <a:avLst/>
          </a:prstGeom>
          <a:solidFill>
            <a:srgbClr val="045072"/>
          </a:solidFill>
          <a:ln>
            <a:noFill/>
          </a:ln>
          <a:effectLst/>
        </p:spPr>
        <p:txBody>
          <a:bodyPr wrap="square" anchor="ctr"/>
          <a:lstStyle/>
          <a:p>
            <a:pPr marL="117475" algn="l"/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ans" panose="020B0604020202020204" pitchFamily="34" charset="0"/>
              </a:rPr>
              <a:t>Discuss the uses of a process cost system and how it compares to a job order system.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709023" y="2715768"/>
            <a:ext cx="522514" cy="514350"/>
          </a:xfrm>
          <a:prstGeom prst="ellipse">
            <a:avLst/>
          </a:prstGeom>
          <a:solidFill>
            <a:srgbClr val="C8002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6493" tIns="0" rIns="86493" bIns="432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ans" panose="020B0604020202020204" pitchFamily="34" charset="0"/>
              </a:rPr>
              <a:t>1</a:t>
            </a: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533400" y="3505200"/>
            <a:ext cx="870857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lIns="86493" tIns="43247" rIns="86493" bIns="43247" anchor="ctr"/>
          <a:lstStyle/>
          <a:p>
            <a:pPr algn="ctr"/>
            <a:endParaRPr lang="en-US" altLang="en-US" dirty="0">
              <a:latin typeface="Liberation Sans" panose="020B0604020202020204" pitchFamily="34" charset="0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1411224" y="3505200"/>
            <a:ext cx="7184571" cy="762000"/>
          </a:xfrm>
          <a:prstGeom prst="rect">
            <a:avLst/>
          </a:prstGeom>
          <a:solidFill>
            <a:srgbClr val="045072"/>
          </a:solidFill>
          <a:ln>
            <a:noFill/>
          </a:ln>
          <a:effectLst/>
        </p:spPr>
        <p:txBody>
          <a:bodyPr wrap="square" anchor="ctr"/>
          <a:lstStyle/>
          <a:p>
            <a:pPr marL="117475" algn="l"/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ans" panose="020B0604020202020204" pitchFamily="34" charset="0"/>
              </a:rPr>
              <a:t>Explain the flow of costs in a process cost system and the journal entries to assign manufacturing costs.</a:t>
            </a:r>
          </a:p>
        </p:txBody>
      </p:sp>
      <p:sp>
        <p:nvSpPr>
          <p:cNvPr id="26" name="Oval 25"/>
          <p:cNvSpPr/>
          <p:nvPr/>
        </p:nvSpPr>
        <p:spPr bwMode="auto">
          <a:xfrm>
            <a:off x="709023" y="3630168"/>
            <a:ext cx="522514" cy="514350"/>
          </a:xfrm>
          <a:prstGeom prst="ellipse">
            <a:avLst/>
          </a:prstGeom>
          <a:solidFill>
            <a:srgbClr val="C8002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6493" tIns="0" rIns="86493" bIns="432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ans" panose="020B0604020202020204" pitchFamily="34" charset="0"/>
              </a:rPr>
              <a:t>2</a:t>
            </a: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533400" y="4419600"/>
            <a:ext cx="870857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lIns="86493" tIns="43247" rIns="86493" bIns="43247" anchor="ctr"/>
          <a:lstStyle/>
          <a:p>
            <a:pPr algn="ctr"/>
            <a:endParaRPr lang="en-US" altLang="en-US" dirty="0">
              <a:latin typeface="Liberation Sans" panose="020B0604020202020204" pitchFamily="34" charset="0"/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1411224" y="4419600"/>
            <a:ext cx="7184571" cy="762000"/>
          </a:xfrm>
          <a:prstGeom prst="rect">
            <a:avLst/>
          </a:prstGeom>
          <a:solidFill>
            <a:srgbClr val="045072"/>
          </a:solidFill>
          <a:ln>
            <a:noFill/>
          </a:ln>
          <a:effectLst/>
        </p:spPr>
        <p:txBody>
          <a:bodyPr wrap="square" anchor="ctr"/>
          <a:lstStyle/>
          <a:p>
            <a:pPr marL="117475" algn="l"/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ans" panose="020B0604020202020204" pitchFamily="34" charset="0"/>
              </a:rPr>
              <a:t>Compute equivalent units.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709023" y="4544568"/>
            <a:ext cx="522514" cy="514350"/>
          </a:xfrm>
          <a:prstGeom prst="ellipse">
            <a:avLst/>
          </a:prstGeom>
          <a:solidFill>
            <a:srgbClr val="C8002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6493" tIns="0" rIns="86493" bIns="432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ans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43309711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7" name="Rectangle 3"/>
          <p:cNvSpPr>
            <a:spLocks noChangeArrowheads="1"/>
          </p:cNvSpPr>
          <p:nvPr/>
        </p:nvSpPr>
        <p:spPr bwMode="auto">
          <a:xfrm>
            <a:off x="609600" y="1377950"/>
            <a:ext cx="807720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en-US" sz="2200" dirty="0">
                <a:latin typeface="Liberation Sans" panose="020B0604020202020204" pitchFamily="34" charset="0"/>
              </a:rPr>
              <a:t>Blue Diamond Company manufactures ZEBO through two processes: blending and bottling. In June, raw materials used were Blending $18,000 and Bottling $4,000. Factory labor costs were Blending $12,000 and Bottling $5,000. Manufacturing overhead costs were Blending $6,000 and Bottling $2,500. The company transfers units completed at a cost of $19,000 in the Blending Department to the Bottling Department. The Bottling Department transfers units completed at a cost of $11,000 to Finished Goods. Journalize the assignment of these costs to the two processes and the transfer of units as appropriate. </a:t>
            </a:r>
          </a:p>
        </p:txBody>
      </p:sp>
      <p:sp>
        <p:nvSpPr>
          <p:cNvPr id="8" name="Line 29"/>
          <p:cNvSpPr>
            <a:spLocks noChangeShapeType="1"/>
          </p:cNvSpPr>
          <p:nvPr/>
        </p:nvSpPr>
        <p:spPr bwMode="auto">
          <a:xfrm>
            <a:off x="290286" y="784324"/>
            <a:ext cx="8636000" cy="1489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593" tIns="42045" rIns="85593" bIns="42045"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pic>
        <p:nvPicPr>
          <p:cNvPr id="9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71" y="395883"/>
            <a:ext cx="1669143" cy="604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6" y="357188"/>
            <a:ext cx="8636000" cy="82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857" y="586815"/>
            <a:ext cx="3144567" cy="41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472" y="571501"/>
            <a:ext cx="409385" cy="34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467428" y="428625"/>
            <a:ext cx="435429" cy="641336"/>
          </a:xfrm>
          <a:prstGeom prst="rect">
            <a:avLst/>
          </a:prstGeom>
          <a:noFill/>
        </p:spPr>
        <p:txBody>
          <a:bodyPr wrap="square" lIns="86493" tIns="43247" rIns="86493" bIns="43247" rtlCol="0">
            <a:spAutoFit/>
          </a:bodyPr>
          <a:lstStyle/>
          <a:p>
            <a:r>
              <a:rPr lang="en-US" sz="3600" b="1" dirty="0">
                <a:solidFill>
                  <a:srgbClr val="A50021"/>
                </a:solidFill>
                <a:latin typeface="Liberation Sans" panose="020B0604020202020204" pitchFamily="34" charset="0"/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38286" y="564707"/>
            <a:ext cx="5588000" cy="425893"/>
          </a:xfrm>
          <a:prstGeom prst="rect">
            <a:avLst/>
          </a:prstGeom>
          <a:noFill/>
        </p:spPr>
        <p:txBody>
          <a:bodyPr wrap="square" lIns="86493" tIns="43247" rIns="86493" bIns="43247" rtlCol="0">
            <a:spAutoFit/>
          </a:bodyPr>
          <a:lstStyle/>
          <a:p>
            <a:pPr algn="l"/>
            <a:r>
              <a:rPr lang="en-US" sz="22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Manufacturing Costs in Process Costing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8077200" y="640080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2</a:t>
            </a:r>
          </a:p>
        </p:txBody>
      </p:sp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5" name="Rectangle 3"/>
          <p:cNvSpPr>
            <a:spLocks noChangeArrowheads="1"/>
          </p:cNvSpPr>
          <p:nvPr/>
        </p:nvSpPr>
        <p:spPr bwMode="auto">
          <a:xfrm>
            <a:off x="609600" y="1371600"/>
            <a:ext cx="80772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5000"/>
              </a:lnSpc>
              <a:spcBef>
                <a:spcPct val="40000"/>
              </a:spcBef>
            </a:pPr>
            <a:r>
              <a:rPr lang="en-US" altLang="en-US" sz="2200" dirty="0">
                <a:latin typeface="Liberation Sans" panose="020B0604020202020204" pitchFamily="34" charset="0"/>
              </a:rPr>
              <a:t>Journalize the assignment of these costs to 	the two processes. </a:t>
            </a:r>
          </a:p>
        </p:txBody>
      </p:sp>
      <p:sp>
        <p:nvSpPr>
          <p:cNvPr id="724998" name="Text Box 6"/>
          <p:cNvSpPr txBox="1">
            <a:spLocks noChangeArrowheads="1"/>
          </p:cNvSpPr>
          <p:nvPr/>
        </p:nvSpPr>
        <p:spPr bwMode="auto">
          <a:xfrm>
            <a:off x="609600" y="2078038"/>
            <a:ext cx="3810000" cy="448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5000"/>
              </a:lnSpc>
              <a:spcBef>
                <a:spcPct val="40000"/>
              </a:spcBef>
            </a:pPr>
            <a:r>
              <a:rPr lang="en-US" altLang="en-US" sz="2200" dirty="0">
                <a:latin typeface="Liberation Sans" panose="020B0604020202020204" pitchFamily="34" charset="0"/>
              </a:rPr>
              <a:t>To Record</a:t>
            </a:r>
            <a:r>
              <a:rPr lang="en-US" altLang="en-US" sz="2200" b="1" dirty="0">
                <a:latin typeface="Liberation Sans" panose="020B0604020202020204" pitchFamily="34" charset="0"/>
              </a:rPr>
              <a:t> Materials</a:t>
            </a:r>
            <a:r>
              <a:rPr lang="en-US" altLang="en-US" sz="2200" dirty="0">
                <a:latin typeface="Liberation Sans" panose="020B0604020202020204" pitchFamily="34" charset="0"/>
              </a:rPr>
              <a:t> Used:</a:t>
            </a:r>
          </a:p>
        </p:txBody>
      </p:sp>
      <p:sp>
        <p:nvSpPr>
          <p:cNvPr id="724999" name="Rectangle 7"/>
          <p:cNvSpPr>
            <a:spLocks noChangeArrowheads="1"/>
          </p:cNvSpPr>
          <p:nvPr/>
        </p:nvSpPr>
        <p:spPr bwMode="auto">
          <a:xfrm>
            <a:off x="1066800" y="2611438"/>
            <a:ext cx="754380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tabLst>
                <a:tab pos="5715000" algn="r"/>
                <a:tab pos="7143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tabLst>
                <a:tab pos="5715000" algn="r"/>
                <a:tab pos="7143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5715000" algn="r"/>
                <a:tab pos="7143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5715000" algn="r"/>
                <a:tab pos="7143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5715000" algn="r"/>
                <a:tab pos="7143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0" algn="r"/>
                <a:tab pos="7143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0" algn="r"/>
                <a:tab pos="7143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0" algn="r"/>
                <a:tab pos="7143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0" algn="r"/>
                <a:tab pos="7143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30000"/>
              </a:spcBef>
            </a:pPr>
            <a:r>
              <a:rPr lang="en-US" altLang="en-US" sz="2000" dirty="0">
                <a:latin typeface="Liberation Sans" panose="020B0604020202020204" pitchFamily="34" charset="0"/>
              </a:rPr>
              <a:t>Work in Process—Blending 	18,000</a:t>
            </a:r>
          </a:p>
          <a:p>
            <a:pPr>
              <a:lnSpc>
                <a:spcPct val="105000"/>
              </a:lnSpc>
              <a:spcBef>
                <a:spcPct val="30000"/>
              </a:spcBef>
            </a:pPr>
            <a:r>
              <a:rPr lang="en-US" altLang="en-US" sz="2000" dirty="0">
                <a:latin typeface="Liberation Sans" panose="020B0604020202020204" pitchFamily="34" charset="0"/>
              </a:rPr>
              <a:t>Work in Process—Bottling 	4,000</a:t>
            </a:r>
          </a:p>
          <a:p>
            <a:pPr>
              <a:lnSpc>
                <a:spcPct val="105000"/>
              </a:lnSpc>
              <a:spcBef>
                <a:spcPct val="30000"/>
              </a:spcBef>
            </a:pPr>
            <a:r>
              <a:rPr lang="en-US" altLang="en-US" sz="2000" dirty="0">
                <a:latin typeface="Liberation Sans" panose="020B0604020202020204" pitchFamily="34" charset="0"/>
              </a:rPr>
              <a:t>	Raw Materials Inventory 		22,000</a:t>
            </a:r>
          </a:p>
        </p:txBody>
      </p:sp>
      <p:sp>
        <p:nvSpPr>
          <p:cNvPr id="725000" name="Text Box 8"/>
          <p:cNvSpPr txBox="1">
            <a:spLocks noChangeArrowheads="1"/>
          </p:cNvSpPr>
          <p:nvPr/>
        </p:nvSpPr>
        <p:spPr bwMode="auto">
          <a:xfrm>
            <a:off x="609600" y="4138613"/>
            <a:ext cx="8001000" cy="448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5000"/>
              </a:lnSpc>
              <a:spcBef>
                <a:spcPct val="40000"/>
              </a:spcBef>
            </a:pPr>
            <a:r>
              <a:rPr lang="en-US" altLang="en-US" sz="2200">
                <a:latin typeface="Liberation Sans" panose="020B0604020202020204" pitchFamily="34" charset="0"/>
              </a:rPr>
              <a:t>To Assign </a:t>
            </a:r>
            <a:r>
              <a:rPr lang="en-US" altLang="en-US" sz="2200" b="1">
                <a:latin typeface="Liberation Sans" panose="020B0604020202020204" pitchFamily="34" charset="0"/>
              </a:rPr>
              <a:t>Factory Labor</a:t>
            </a:r>
            <a:r>
              <a:rPr lang="en-US" altLang="en-US" sz="2200">
                <a:latin typeface="Liberation Sans" panose="020B0604020202020204" pitchFamily="34" charset="0"/>
              </a:rPr>
              <a:t> to Production:</a:t>
            </a:r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1066800" y="4725988"/>
            <a:ext cx="754380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tabLst>
                <a:tab pos="5715000" algn="r"/>
                <a:tab pos="7143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tabLst>
                <a:tab pos="5715000" algn="r"/>
                <a:tab pos="7143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5715000" algn="r"/>
                <a:tab pos="7143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5715000" algn="r"/>
                <a:tab pos="7143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5715000" algn="r"/>
                <a:tab pos="7143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0" algn="r"/>
                <a:tab pos="7143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0" algn="r"/>
                <a:tab pos="7143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0" algn="r"/>
                <a:tab pos="7143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0" algn="r"/>
                <a:tab pos="7143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30000"/>
              </a:spcBef>
            </a:pPr>
            <a:r>
              <a:rPr lang="en-US" altLang="en-US" sz="2000">
                <a:latin typeface="Liberation Sans" panose="020B0604020202020204" pitchFamily="34" charset="0"/>
              </a:rPr>
              <a:t>Work in Process—Blending 	12,000</a:t>
            </a:r>
          </a:p>
          <a:p>
            <a:pPr>
              <a:lnSpc>
                <a:spcPct val="105000"/>
              </a:lnSpc>
              <a:spcBef>
                <a:spcPct val="30000"/>
              </a:spcBef>
            </a:pPr>
            <a:r>
              <a:rPr lang="en-US" altLang="en-US" sz="2000">
                <a:latin typeface="Liberation Sans" panose="020B0604020202020204" pitchFamily="34" charset="0"/>
              </a:rPr>
              <a:t>Work in Process—Bottling 	5,000</a:t>
            </a:r>
          </a:p>
          <a:p>
            <a:pPr>
              <a:lnSpc>
                <a:spcPct val="105000"/>
              </a:lnSpc>
              <a:spcBef>
                <a:spcPct val="30000"/>
              </a:spcBef>
            </a:pPr>
            <a:r>
              <a:rPr lang="en-US" altLang="en-US" sz="2000">
                <a:latin typeface="Liberation Sans" panose="020B0604020202020204" pitchFamily="34" charset="0"/>
              </a:rPr>
              <a:t>	Factory Labor		17,000</a:t>
            </a:r>
          </a:p>
        </p:txBody>
      </p:sp>
      <p:sp>
        <p:nvSpPr>
          <p:cNvPr id="12" name="Line 29"/>
          <p:cNvSpPr>
            <a:spLocks noChangeShapeType="1"/>
          </p:cNvSpPr>
          <p:nvPr/>
        </p:nvSpPr>
        <p:spPr bwMode="auto">
          <a:xfrm>
            <a:off x="290286" y="784324"/>
            <a:ext cx="8636000" cy="1489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593" tIns="42045" rIns="85593" bIns="42045"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pic>
        <p:nvPicPr>
          <p:cNvPr id="13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71" y="395883"/>
            <a:ext cx="1669143" cy="604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6" y="357188"/>
            <a:ext cx="8636000" cy="82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857" y="586815"/>
            <a:ext cx="3144567" cy="41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472" y="571501"/>
            <a:ext cx="409385" cy="34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67428" y="428625"/>
            <a:ext cx="435429" cy="641336"/>
          </a:xfrm>
          <a:prstGeom prst="rect">
            <a:avLst/>
          </a:prstGeom>
          <a:noFill/>
        </p:spPr>
        <p:txBody>
          <a:bodyPr wrap="square" lIns="86493" tIns="43247" rIns="86493" bIns="43247" rtlCol="0">
            <a:spAutoFit/>
          </a:bodyPr>
          <a:lstStyle/>
          <a:p>
            <a:r>
              <a:rPr lang="en-US" sz="3600" b="1" dirty="0">
                <a:solidFill>
                  <a:srgbClr val="A50021"/>
                </a:solidFill>
                <a:latin typeface="Liberation Sans" panose="020B0604020202020204" pitchFamily="34" charset="0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38286" y="564707"/>
            <a:ext cx="5588000" cy="425893"/>
          </a:xfrm>
          <a:prstGeom prst="rect">
            <a:avLst/>
          </a:prstGeom>
          <a:noFill/>
        </p:spPr>
        <p:txBody>
          <a:bodyPr wrap="square" lIns="86493" tIns="43247" rIns="86493" bIns="43247" rtlCol="0">
            <a:spAutoFit/>
          </a:bodyPr>
          <a:lstStyle/>
          <a:p>
            <a:pPr algn="l"/>
            <a:r>
              <a:rPr lang="en-US" sz="22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Manufacturing Costs in Process Costing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8077200" y="640080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2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4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49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49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5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50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50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9" grpId="0" build="p"/>
      <p:bldP spid="72500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5" name="Text Box 5"/>
          <p:cNvSpPr txBox="1">
            <a:spLocks noChangeArrowheads="1"/>
          </p:cNvSpPr>
          <p:nvPr/>
        </p:nvSpPr>
        <p:spPr bwMode="auto">
          <a:xfrm>
            <a:off x="609600" y="2078038"/>
            <a:ext cx="7467600" cy="448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5000"/>
              </a:lnSpc>
              <a:spcBef>
                <a:spcPct val="40000"/>
              </a:spcBef>
            </a:pPr>
            <a:r>
              <a:rPr lang="en-US" altLang="en-US" sz="2200" dirty="0">
                <a:latin typeface="Liberation Sans" panose="020B0604020202020204" pitchFamily="34" charset="0"/>
              </a:rPr>
              <a:t>To Assign</a:t>
            </a:r>
            <a:r>
              <a:rPr lang="en-US" altLang="en-US" sz="2200" b="1" dirty="0">
                <a:latin typeface="Liberation Sans" panose="020B0604020202020204" pitchFamily="34" charset="0"/>
              </a:rPr>
              <a:t> Overhead </a:t>
            </a:r>
            <a:r>
              <a:rPr lang="en-US" altLang="en-US" sz="2200" dirty="0">
                <a:latin typeface="Liberation Sans" panose="020B0604020202020204" pitchFamily="34" charset="0"/>
              </a:rPr>
              <a:t>to Production:</a:t>
            </a:r>
          </a:p>
        </p:txBody>
      </p:sp>
      <p:sp>
        <p:nvSpPr>
          <p:cNvPr id="727046" name="Rectangle 6"/>
          <p:cNvSpPr>
            <a:spLocks noChangeArrowheads="1"/>
          </p:cNvSpPr>
          <p:nvPr/>
        </p:nvSpPr>
        <p:spPr bwMode="auto">
          <a:xfrm>
            <a:off x="1066800" y="2611438"/>
            <a:ext cx="754380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tabLst>
                <a:tab pos="5715000" algn="r"/>
                <a:tab pos="7143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tabLst>
                <a:tab pos="5715000" algn="r"/>
                <a:tab pos="7143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5715000" algn="r"/>
                <a:tab pos="7143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5715000" algn="r"/>
                <a:tab pos="7143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5715000" algn="r"/>
                <a:tab pos="7143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0" algn="r"/>
                <a:tab pos="7143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0" algn="r"/>
                <a:tab pos="7143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0" algn="r"/>
                <a:tab pos="7143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0" algn="r"/>
                <a:tab pos="7143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30000"/>
              </a:spcBef>
            </a:pPr>
            <a:r>
              <a:rPr lang="en-US" altLang="en-US" sz="2000">
                <a:latin typeface="Liberation Sans" panose="020B0604020202020204" pitchFamily="34" charset="0"/>
              </a:rPr>
              <a:t>Work in Process—Blending 	6,000</a:t>
            </a:r>
          </a:p>
          <a:p>
            <a:pPr>
              <a:lnSpc>
                <a:spcPct val="105000"/>
              </a:lnSpc>
              <a:spcBef>
                <a:spcPct val="30000"/>
              </a:spcBef>
            </a:pPr>
            <a:r>
              <a:rPr lang="en-US" altLang="en-US" sz="2000">
                <a:latin typeface="Liberation Sans" panose="020B0604020202020204" pitchFamily="34" charset="0"/>
              </a:rPr>
              <a:t>Work in Process—Bottling 	2,500</a:t>
            </a:r>
          </a:p>
          <a:p>
            <a:pPr>
              <a:lnSpc>
                <a:spcPct val="105000"/>
              </a:lnSpc>
              <a:spcBef>
                <a:spcPct val="30000"/>
              </a:spcBef>
            </a:pPr>
            <a:r>
              <a:rPr lang="en-US" altLang="en-US" sz="2000">
                <a:latin typeface="Liberation Sans" panose="020B0604020202020204" pitchFamily="34" charset="0"/>
              </a:rPr>
              <a:t>	Manufacturing Overhead 		8,500</a:t>
            </a:r>
          </a:p>
        </p:txBody>
      </p:sp>
      <p:sp>
        <p:nvSpPr>
          <p:cNvPr id="727054" name="Rectangle 14"/>
          <p:cNvSpPr>
            <a:spLocks noChangeArrowheads="1"/>
          </p:cNvSpPr>
          <p:nvPr/>
        </p:nvSpPr>
        <p:spPr bwMode="auto">
          <a:xfrm>
            <a:off x="609600" y="1371600"/>
            <a:ext cx="80772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5000"/>
              </a:lnSpc>
              <a:spcBef>
                <a:spcPct val="40000"/>
              </a:spcBef>
            </a:pPr>
            <a:r>
              <a:rPr lang="en-US" altLang="en-US" sz="2200" dirty="0">
                <a:latin typeface="Liberation Sans" panose="020B0604020202020204" pitchFamily="34" charset="0"/>
              </a:rPr>
              <a:t>Journalize the assignment of these costs to 	the two processes. </a:t>
            </a:r>
          </a:p>
        </p:txBody>
      </p:sp>
      <p:sp>
        <p:nvSpPr>
          <p:cNvPr id="10" name="Line 29"/>
          <p:cNvSpPr>
            <a:spLocks noChangeShapeType="1"/>
          </p:cNvSpPr>
          <p:nvPr/>
        </p:nvSpPr>
        <p:spPr bwMode="auto">
          <a:xfrm>
            <a:off x="290286" y="784324"/>
            <a:ext cx="8636000" cy="1489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593" tIns="42045" rIns="85593" bIns="42045"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pic>
        <p:nvPicPr>
          <p:cNvPr id="11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71" y="395883"/>
            <a:ext cx="1669143" cy="604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6" y="357188"/>
            <a:ext cx="8636000" cy="82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857" y="586815"/>
            <a:ext cx="3144567" cy="41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472" y="571501"/>
            <a:ext cx="409385" cy="34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467428" y="428625"/>
            <a:ext cx="435429" cy="641336"/>
          </a:xfrm>
          <a:prstGeom prst="rect">
            <a:avLst/>
          </a:prstGeom>
          <a:noFill/>
        </p:spPr>
        <p:txBody>
          <a:bodyPr wrap="square" lIns="86493" tIns="43247" rIns="86493" bIns="43247" rtlCol="0">
            <a:spAutoFit/>
          </a:bodyPr>
          <a:lstStyle/>
          <a:p>
            <a:r>
              <a:rPr lang="en-US" sz="3600" b="1" dirty="0">
                <a:solidFill>
                  <a:srgbClr val="A50021"/>
                </a:solidFill>
                <a:latin typeface="Liberation Sans" panose="020B0604020202020204" pitchFamily="34" charset="0"/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38286" y="564707"/>
            <a:ext cx="5588000" cy="425893"/>
          </a:xfrm>
          <a:prstGeom prst="rect">
            <a:avLst/>
          </a:prstGeom>
          <a:noFill/>
        </p:spPr>
        <p:txBody>
          <a:bodyPr wrap="square" lIns="86493" tIns="43247" rIns="86493" bIns="43247" rtlCol="0">
            <a:spAutoFit/>
          </a:bodyPr>
          <a:lstStyle/>
          <a:p>
            <a:pPr algn="l"/>
            <a:r>
              <a:rPr lang="en-US" sz="22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Manufacturing Costs in Process Costing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8077200" y="640080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2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0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0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1" name="Rectangle 3"/>
          <p:cNvSpPr>
            <a:spLocks noChangeArrowheads="1"/>
          </p:cNvSpPr>
          <p:nvPr/>
        </p:nvSpPr>
        <p:spPr bwMode="auto">
          <a:xfrm>
            <a:off x="609600" y="1371600"/>
            <a:ext cx="80772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5000"/>
              </a:lnSpc>
              <a:spcBef>
                <a:spcPct val="40000"/>
              </a:spcBef>
            </a:pPr>
            <a:r>
              <a:rPr lang="en-US" altLang="en-US" sz="2200" dirty="0">
                <a:latin typeface="Liberation Sans" panose="020B0604020202020204" pitchFamily="34" charset="0"/>
              </a:rPr>
              <a:t>Journalize the transfer of units as appropriate. </a:t>
            </a:r>
          </a:p>
        </p:txBody>
      </p:sp>
      <p:sp>
        <p:nvSpPr>
          <p:cNvPr id="729093" name="Text Box 5"/>
          <p:cNvSpPr txBox="1">
            <a:spLocks noChangeArrowheads="1"/>
          </p:cNvSpPr>
          <p:nvPr/>
        </p:nvSpPr>
        <p:spPr bwMode="auto">
          <a:xfrm>
            <a:off x="609600" y="2078038"/>
            <a:ext cx="7924800" cy="448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5000"/>
              </a:lnSpc>
              <a:spcBef>
                <a:spcPct val="40000"/>
              </a:spcBef>
            </a:pPr>
            <a:r>
              <a:rPr lang="en-US" altLang="en-US" sz="2200" dirty="0">
                <a:latin typeface="Liberation Sans" panose="020B0604020202020204" pitchFamily="34" charset="0"/>
              </a:rPr>
              <a:t>To Record </a:t>
            </a:r>
            <a:r>
              <a:rPr lang="en-US" altLang="en-US" sz="2200" b="1" dirty="0">
                <a:latin typeface="Liberation Sans" panose="020B0604020202020204" pitchFamily="34" charset="0"/>
              </a:rPr>
              <a:t>Transfer of Units</a:t>
            </a:r>
            <a:r>
              <a:rPr lang="en-US" altLang="en-US" sz="2200" dirty="0">
                <a:latin typeface="Liberation Sans" panose="020B0604020202020204" pitchFamily="34" charset="0"/>
              </a:rPr>
              <a:t> to the Bottling Department:</a:t>
            </a:r>
          </a:p>
        </p:txBody>
      </p:sp>
      <p:sp>
        <p:nvSpPr>
          <p:cNvPr id="729094" name="Rectangle 6"/>
          <p:cNvSpPr>
            <a:spLocks noChangeArrowheads="1"/>
          </p:cNvSpPr>
          <p:nvPr/>
        </p:nvSpPr>
        <p:spPr bwMode="auto">
          <a:xfrm>
            <a:off x="1066800" y="2611438"/>
            <a:ext cx="75438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tabLst>
                <a:tab pos="5715000" algn="r"/>
                <a:tab pos="7143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tabLst>
                <a:tab pos="5715000" algn="r"/>
                <a:tab pos="7143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5715000" algn="r"/>
                <a:tab pos="7143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5715000" algn="r"/>
                <a:tab pos="7143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5715000" algn="r"/>
                <a:tab pos="7143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0" algn="r"/>
                <a:tab pos="7143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0" algn="r"/>
                <a:tab pos="7143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0" algn="r"/>
                <a:tab pos="7143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0" algn="r"/>
                <a:tab pos="7143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30000"/>
              </a:spcBef>
            </a:pPr>
            <a:r>
              <a:rPr lang="en-US" altLang="en-US" sz="2000">
                <a:latin typeface="Liberation Sans" panose="020B0604020202020204" pitchFamily="34" charset="0"/>
              </a:rPr>
              <a:t>Work in Process—Bottling 	19,000</a:t>
            </a:r>
          </a:p>
          <a:p>
            <a:pPr>
              <a:lnSpc>
                <a:spcPct val="105000"/>
              </a:lnSpc>
              <a:spcBef>
                <a:spcPct val="30000"/>
              </a:spcBef>
            </a:pPr>
            <a:r>
              <a:rPr lang="en-US" altLang="en-US" sz="2000">
                <a:latin typeface="Liberation Sans" panose="020B0604020202020204" pitchFamily="34" charset="0"/>
              </a:rPr>
              <a:t>	Work in Process—Blending 		19,000</a:t>
            </a:r>
          </a:p>
        </p:txBody>
      </p:sp>
      <p:sp>
        <p:nvSpPr>
          <p:cNvPr id="729095" name="Text Box 7"/>
          <p:cNvSpPr txBox="1">
            <a:spLocks noChangeArrowheads="1"/>
          </p:cNvSpPr>
          <p:nvPr/>
        </p:nvSpPr>
        <p:spPr bwMode="auto">
          <a:xfrm>
            <a:off x="609600" y="3830638"/>
            <a:ext cx="8001000" cy="448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5000"/>
              </a:lnSpc>
              <a:spcBef>
                <a:spcPct val="40000"/>
              </a:spcBef>
            </a:pPr>
            <a:r>
              <a:rPr lang="en-US" altLang="en-US" sz="2200">
                <a:latin typeface="Liberation Sans" panose="020B0604020202020204" pitchFamily="34" charset="0"/>
              </a:rPr>
              <a:t>To Record </a:t>
            </a:r>
            <a:r>
              <a:rPr lang="en-US" altLang="en-US" sz="2200" b="1">
                <a:latin typeface="Liberation Sans" panose="020B0604020202020204" pitchFamily="34" charset="0"/>
              </a:rPr>
              <a:t>Transfer of Units</a:t>
            </a:r>
            <a:r>
              <a:rPr lang="en-US" altLang="en-US" sz="2200">
                <a:latin typeface="Liberation Sans" panose="020B0604020202020204" pitchFamily="34" charset="0"/>
              </a:rPr>
              <a:t> to Finished Goods:</a:t>
            </a:r>
          </a:p>
        </p:txBody>
      </p:sp>
      <p:sp>
        <p:nvSpPr>
          <p:cNvPr id="729096" name="Rectangle 8"/>
          <p:cNvSpPr>
            <a:spLocks noChangeArrowheads="1"/>
          </p:cNvSpPr>
          <p:nvPr/>
        </p:nvSpPr>
        <p:spPr bwMode="auto">
          <a:xfrm>
            <a:off x="1066800" y="4418013"/>
            <a:ext cx="75438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tabLst>
                <a:tab pos="5715000" algn="r"/>
                <a:tab pos="7143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tabLst>
                <a:tab pos="5715000" algn="r"/>
                <a:tab pos="7143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5715000" algn="r"/>
                <a:tab pos="7143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5715000" algn="r"/>
                <a:tab pos="7143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5715000" algn="r"/>
                <a:tab pos="7143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0" algn="r"/>
                <a:tab pos="7143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0" algn="r"/>
                <a:tab pos="7143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0" algn="r"/>
                <a:tab pos="7143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0" algn="r"/>
                <a:tab pos="7143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30000"/>
              </a:spcBef>
            </a:pPr>
            <a:r>
              <a:rPr lang="en-US" altLang="en-US" sz="2000">
                <a:latin typeface="Liberation Sans" panose="020B0604020202020204" pitchFamily="34" charset="0"/>
              </a:rPr>
              <a:t>Finished Goods Inventory 	11,000</a:t>
            </a:r>
          </a:p>
          <a:p>
            <a:pPr>
              <a:lnSpc>
                <a:spcPct val="105000"/>
              </a:lnSpc>
              <a:spcBef>
                <a:spcPct val="30000"/>
              </a:spcBef>
            </a:pPr>
            <a:r>
              <a:rPr lang="en-US" altLang="en-US" sz="2000">
                <a:latin typeface="Liberation Sans" panose="020B0604020202020204" pitchFamily="34" charset="0"/>
              </a:rPr>
              <a:t>	Work in Process—Bottling 		11,000</a:t>
            </a:r>
          </a:p>
        </p:txBody>
      </p:sp>
      <p:sp>
        <p:nvSpPr>
          <p:cNvPr id="12" name="Line 29"/>
          <p:cNvSpPr>
            <a:spLocks noChangeShapeType="1"/>
          </p:cNvSpPr>
          <p:nvPr/>
        </p:nvSpPr>
        <p:spPr bwMode="auto">
          <a:xfrm>
            <a:off x="290286" y="784324"/>
            <a:ext cx="8636000" cy="1489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593" tIns="42045" rIns="85593" bIns="42045"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pic>
        <p:nvPicPr>
          <p:cNvPr id="13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71" y="395883"/>
            <a:ext cx="1669143" cy="604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6" y="357188"/>
            <a:ext cx="8636000" cy="82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857" y="586815"/>
            <a:ext cx="3144567" cy="41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472" y="571501"/>
            <a:ext cx="409385" cy="34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67428" y="428625"/>
            <a:ext cx="435429" cy="641336"/>
          </a:xfrm>
          <a:prstGeom prst="rect">
            <a:avLst/>
          </a:prstGeom>
          <a:noFill/>
        </p:spPr>
        <p:txBody>
          <a:bodyPr wrap="square" lIns="86493" tIns="43247" rIns="86493" bIns="43247" rtlCol="0">
            <a:spAutoFit/>
          </a:bodyPr>
          <a:lstStyle/>
          <a:p>
            <a:r>
              <a:rPr lang="en-US" sz="3600" b="1" dirty="0">
                <a:solidFill>
                  <a:srgbClr val="A50021"/>
                </a:solidFill>
                <a:latin typeface="Liberation Sans" panose="020B0604020202020204" pitchFamily="34" charset="0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38286" y="564707"/>
            <a:ext cx="5588000" cy="425893"/>
          </a:xfrm>
          <a:prstGeom prst="rect">
            <a:avLst/>
          </a:prstGeom>
          <a:noFill/>
        </p:spPr>
        <p:txBody>
          <a:bodyPr wrap="square" lIns="86493" tIns="43247" rIns="86493" bIns="43247" rtlCol="0">
            <a:spAutoFit/>
          </a:bodyPr>
          <a:lstStyle/>
          <a:p>
            <a:pPr algn="l"/>
            <a:r>
              <a:rPr lang="en-US" sz="22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Manufacturing Costs in Process Costing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8077200" y="640080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2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9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9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9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90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094" grpId="0" build="p"/>
      <p:bldP spid="72909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90" name="Text Box 10"/>
          <p:cNvSpPr txBox="1">
            <a:spLocks noChangeArrowheads="1"/>
          </p:cNvSpPr>
          <p:nvPr/>
        </p:nvSpPr>
        <p:spPr bwMode="auto">
          <a:xfrm>
            <a:off x="609600" y="1487487"/>
            <a:ext cx="8077200" cy="202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5000"/>
              </a:lnSpc>
              <a:spcBef>
                <a:spcPct val="40000"/>
              </a:spcBef>
            </a:pPr>
            <a:r>
              <a:rPr lang="en-US" altLang="en-US" sz="2200" b="1" dirty="0">
                <a:latin typeface="Liberation Sans" panose="020B0604020202020204" pitchFamily="34" charset="0"/>
              </a:rPr>
              <a:t>Illustration:</a:t>
            </a:r>
            <a:r>
              <a:rPr lang="en-US" altLang="en-US" sz="2200" dirty="0">
                <a:latin typeface="Liberation Sans" panose="020B0604020202020204" pitchFamily="34" charset="0"/>
              </a:rPr>
              <a:t>  Suppose you have a work-study job in the office of your college’s president, and she asks you to compute the cost of instruction per full-time equivalent student at your college. The college’s vice president for finance provides the following information.</a:t>
            </a:r>
          </a:p>
        </p:txBody>
      </p:sp>
      <p:sp>
        <p:nvSpPr>
          <p:cNvPr id="609293" name="Rectangle 13"/>
          <p:cNvSpPr>
            <a:spLocks noChangeArrowheads="1"/>
          </p:cNvSpPr>
          <p:nvPr/>
        </p:nvSpPr>
        <p:spPr bwMode="auto">
          <a:xfrm>
            <a:off x="1066800" y="3657600"/>
            <a:ext cx="7086600" cy="2306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tabLst>
                <a:tab pos="61150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tabLst>
                <a:tab pos="61150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61150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61150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61150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1150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1150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1150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1150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5000"/>
              </a:lnSpc>
              <a:spcBef>
                <a:spcPct val="40000"/>
              </a:spcBef>
            </a:pPr>
            <a:r>
              <a:rPr lang="en-US" altLang="en-US" sz="2100" dirty="0">
                <a:latin typeface="Liberation Sans" panose="020B0604020202020204" pitchFamily="34" charset="0"/>
              </a:rPr>
              <a:t>Costs:</a:t>
            </a:r>
          </a:p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en-US" altLang="en-US" sz="2100" dirty="0">
                <a:latin typeface="Liberation Sans" panose="020B0604020202020204" pitchFamily="34" charset="0"/>
              </a:rPr>
              <a:t>	Total cost of instruction 	$9,000,000</a:t>
            </a:r>
          </a:p>
          <a:p>
            <a:pPr>
              <a:lnSpc>
                <a:spcPct val="115000"/>
              </a:lnSpc>
              <a:spcBef>
                <a:spcPct val="60000"/>
              </a:spcBef>
            </a:pPr>
            <a:r>
              <a:rPr lang="en-US" altLang="en-US" sz="2100" dirty="0">
                <a:latin typeface="Liberation Sans" panose="020B0604020202020204" pitchFamily="34" charset="0"/>
              </a:rPr>
              <a:t>Student population:</a:t>
            </a:r>
          </a:p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en-US" altLang="en-US" sz="2100" dirty="0">
                <a:latin typeface="Liberation Sans" panose="020B0604020202020204" pitchFamily="34" charset="0"/>
              </a:rPr>
              <a:t>	Full-time students 	900</a:t>
            </a:r>
          </a:p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en-US" altLang="en-US" sz="2100" dirty="0">
                <a:latin typeface="Liberation Sans" panose="020B0604020202020204" pitchFamily="34" charset="0"/>
              </a:rPr>
              <a:t>	Part-time students 	1,000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90286" y="274320"/>
            <a:ext cx="2249714" cy="928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86493" tIns="43247" rIns="86493" bIns="43247" anchor="ctr"/>
          <a:lstStyle/>
          <a:p>
            <a:pPr algn="l"/>
            <a:r>
              <a:rPr lang="en-US" altLang="en-US" sz="1700" b="1" dirty="0">
                <a:latin typeface="Liberation Sans" panose="020B0604020202020204" pitchFamily="34" charset="0"/>
              </a:rPr>
              <a:t>LEARNING</a:t>
            </a:r>
          </a:p>
          <a:p>
            <a:pPr algn="l"/>
            <a:r>
              <a:rPr lang="en-US" altLang="en-US" sz="1700" b="1" dirty="0">
                <a:latin typeface="Liberation Sans" panose="020B0604020202020204" pitchFamily="34" charset="0"/>
              </a:rPr>
              <a:t>OBJECTIVE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40000" y="274320"/>
            <a:ext cx="6241143" cy="928688"/>
          </a:xfrm>
          <a:prstGeom prst="rect">
            <a:avLst/>
          </a:prstGeom>
          <a:solidFill>
            <a:srgbClr val="045072"/>
          </a:solidFill>
          <a:ln>
            <a:noFill/>
          </a:ln>
          <a:effectLst/>
        </p:spPr>
        <p:txBody>
          <a:bodyPr wrap="square" anchor="ctr"/>
          <a:lstStyle/>
          <a:p>
            <a:pPr marL="117475" algn="l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ans" panose="020B0604020202020204" pitchFamily="34" charset="0"/>
              </a:rPr>
              <a:t>Compute equivalent units.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1872343" y="485775"/>
            <a:ext cx="522514" cy="514350"/>
          </a:xfrm>
          <a:prstGeom prst="ellipse">
            <a:avLst/>
          </a:prstGeom>
          <a:solidFill>
            <a:srgbClr val="C8002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6493" tIns="0" rIns="86493" bIns="432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iberation Sans" panose="020B0604020202020204" pitchFamily="34" charset="0"/>
              </a:rPr>
              <a:t>3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5867400" y="4495800"/>
            <a:ext cx="1447800" cy="0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>
            <a:off x="5867400" y="4572000"/>
            <a:ext cx="1447800" cy="0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Rectangle 3"/>
          <p:cNvSpPr/>
          <p:nvPr/>
        </p:nvSpPr>
        <p:spPr>
          <a:xfrm>
            <a:off x="6858000" y="3334434"/>
            <a:ext cx="1828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200" b="1" dirty="0">
                <a:latin typeface="Liberation Sans" panose="020B0604020202020204" pitchFamily="34" charset="0"/>
              </a:rPr>
              <a:t>Illustration 3-6</a:t>
            </a:r>
          </a:p>
          <a:p>
            <a:pPr algn="l"/>
            <a:r>
              <a:rPr lang="en-US" sz="1200" dirty="0">
                <a:latin typeface="Liberation Sans" panose="020B0604020202020204" pitchFamily="34" charset="0"/>
              </a:rPr>
              <a:t>Information for full-time</a:t>
            </a:r>
          </a:p>
          <a:p>
            <a:pPr algn="l"/>
            <a:r>
              <a:rPr lang="en-US" sz="1200" dirty="0">
                <a:latin typeface="Liberation Sans" panose="020B0604020202020204" pitchFamily="34" charset="0"/>
              </a:rPr>
              <a:t>student example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8077200" y="640080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3</a:t>
            </a:r>
          </a:p>
        </p:txBody>
      </p:sp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47" name="Rectangle 11"/>
          <p:cNvSpPr>
            <a:spLocks noChangeArrowheads="1"/>
          </p:cNvSpPr>
          <p:nvPr/>
        </p:nvSpPr>
        <p:spPr bwMode="auto">
          <a:xfrm>
            <a:off x="609600" y="5076245"/>
            <a:ext cx="8077200" cy="1248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7486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7486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7486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7486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7486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486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486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486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486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5000"/>
              </a:lnSpc>
              <a:spcBef>
                <a:spcPct val="40000"/>
              </a:spcBef>
            </a:pPr>
            <a:r>
              <a:rPr lang="en-US" altLang="en-US" sz="2100" dirty="0">
                <a:latin typeface="Liberation Sans" panose="020B0604020202020204" pitchFamily="34" charset="0"/>
              </a:rPr>
              <a:t>Total cost of instruction 	$9,000,000</a:t>
            </a: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en-US" altLang="en-US" sz="2100" dirty="0">
                <a:latin typeface="Liberation Sans" panose="020B0604020202020204" pitchFamily="34" charset="0"/>
              </a:rPr>
              <a:t>Number of full-time equivalent students 	 </a:t>
            </a:r>
            <a:r>
              <a:rPr lang="en-US" altLang="en-US" sz="2100" dirty="0">
                <a:latin typeface="Liberation Sans" panose="020B0604020202020204" pitchFamily="34" charset="0"/>
                <a:cs typeface="Arial" charset="0"/>
              </a:rPr>
              <a:t>÷</a:t>
            </a:r>
            <a:r>
              <a:rPr lang="en-US" altLang="en-US" sz="2100" dirty="0">
                <a:latin typeface="Liberation Sans" panose="020B0604020202020204" pitchFamily="34" charset="0"/>
              </a:rPr>
              <a:t>       1,500 </a:t>
            </a: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en-US" altLang="en-US" sz="2100" dirty="0">
                <a:latin typeface="Liberation Sans" panose="020B0604020202020204" pitchFamily="34" charset="0"/>
              </a:rPr>
              <a:t>	$       6,000</a:t>
            </a:r>
          </a:p>
        </p:txBody>
      </p:sp>
      <p:sp>
        <p:nvSpPr>
          <p:cNvPr id="731142" name="Text Box 6"/>
          <p:cNvSpPr txBox="1">
            <a:spLocks noChangeArrowheads="1"/>
          </p:cNvSpPr>
          <p:nvPr/>
        </p:nvSpPr>
        <p:spPr bwMode="auto">
          <a:xfrm>
            <a:off x="609600" y="1371600"/>
            <a:ext cx="8077200" cy="163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5000"/>
              </a:lnSpc>
              <a:spcBef>
                <a:spcPct val="40000"/>
              </a:spcBef>
            </a:pPr>
            <a:r>
              <a:rPr lang="en-US" altLang="en-US" sz="2200" b="1" dirty="0">
                <a:latin typeface="Liberation Sans" panose="020B0604020202020204" pitchFamily="34" charset="0"/>
              </a:rPr>
              <a:t>Illustration:</a:t>
            </a:r>
            <a:r>
              <a:rPr lang="en-US" altLang="en-US" sz="2200" dirty="0">
                <a:latin typeface="Liberation Sans" panose="020B0604020202020204" pitchFamily="34" charset="0"/>
              </a:rPr>
              <a:t>  Part-time students take 60% of the classes of a full-time student during the year. To compute the number of full-time equivalent students per year, you would make the following computation.</a:t>
            </a:r>
          </a:p>
        </p:txBody>
      </p:sp>
      <p:sp>
        <p:nvSpPr>
          <p:cNvPr id="731144" name="Rectangle 8"/>
          <p:cNvSpPr>
            <a:spLocks noChangeArrowheads="1"/>
          </p:cNvSpPr>
          <p:nvPr/>
        </p:nvSpPr>
        <p:spPr bwMode="auto">
          <a:xfrm>
            <a:off x="609600" y="4620632"/>
            <a:ext cx="8077200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7486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7486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7486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7486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7486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486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486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486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486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5000"/>
              </a:lnSpc>
              <a:spcBef>
                <a:spcPct val="40000"/>
              </a:spcBef>
            </a:pPr>
            <a:r>
              <a:rPr lang="en-US" altLang="en-US" sz="2100" dirty="0">
                <a:latin typeface="Liberation Sans" panose="020B0604020202020204" pitchFamily="34" charset="0"/>
              </a:rPr>
              <a:t>Cost of instruction per full-time equivalent student = </a:t>
            </a:r>
          </a:p>
        </p:txBody>
      </p:sp>
      <p:sp>
        <p:nvSpPr>
          <p:cNvPr id="731145" name="Line 9"/>
          <p:cNvSpPr>
            <a:spLocks noChangeShapeType="1"/>
          </p:cNvSpPr>
          <p:nvPr/>
        </p:nvSpPr>
        <p:spPr bwMode="auto">
          <a:xfrm>
            <a:off x="6629400" y="5928732"/>
            <a:ext cx="16002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Liberation Sans" panose="020B0604020202020204" pitchFamily="34" charset="0"/>
            </a:endParaRPr>
          </a:p>
        </p:txBody>
      </p:sp>
      <p:sp>
        <p:nvSpPr>
          <p:cNvPr id="731146" name="Line 10"/>
          <p:cNvSpPr>
            <a:spLocks noChangeShapeType="1"/>
          </p:cNvSpPr>
          <p:nvPr/>
        </p:nvSpPr>
        <p:spPr bwMode="auto">
          <a:xfrm>
            <a:off x="6629400" y="6309732"/>
            <a:ext cx="16002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Liberation Sans" panose="020B0604020202020204" pitchFamily="34" charset="0"/>
            </a:endParaRPr>
          </a:p>
        </p:txBody>
      </p:sp>
      <p:sp>
        <p:nvSpPr>
          <p:cNvPr id="12" name="Rectangle 1031"/>
          <p:cNvSpPr txBox="1">
            <a:spLocks noChangeArrowheads="1"/>
          </p:cNvSpPr>
          <p:nvPr/>
        </p:nvSpPr>
        <p:spPr>
          <a:xfrm>
            <a:off x="609600" y="381000"/>
            <a:ext cx="7848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>
              <a:defRPr sz="3200" b="1" i="0">
                <a:solidFill>
                  <a:srgbClr val="000099"/>
                </a:solidFill>
                <a:effectLst/>
                <a:latin typeface="Liberation Sans" panose="020B0604020202020204" pitchFamily="34" charset="0"/>
              </a:defRPr>
            </a:lvl1pPr>
            <a:lvl2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r>
              <a:rPr lang="en-US" dirty="0"/>
              <a:t>Compute Equivalent Units</a:t>
            </a:r>
            <a:endParaRPr lang="en-US" altLang="en-US" dirty="0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533400" y="1066800"/>
            <a:ext cx="80772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Liberation Sans" panose="020B0604020202020204" pitchFamily="34" charset="0"/>
            </a:endParaRPr>
          </a:p>
        </p:txBody>
      </p:sp>
      <p:pic>
        <p:nvPicPr>
          <p:cNvPr id="731155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85532"/>
            <a:ext cx="8077200" cy="122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19800" y="2723867"/>
            <a:ext cx="2895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200" b="1" dirty="0">
                <a:latin typeface="Liberation Sans" panose="020B0604020202020204" pitchFamily="34" charset="0"/>
              </a:rPr>
              <a:t>Illustration 3-7</a:t>
            </a:r>
          </a:p>
          <a:p>
            <a:pPr algn="l"/>
            <a:r>
              <a:rPr lang="en-US" sz="1200" dirty="0">
                <a:latin typeface="Liberation Sans" panose="020B0604020202020204" pitchFamily="34" charset="0"/>
              </a:rPr>
              <a:t>Full-time equivalent unit computation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8077200" y="640080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3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990600" y="4038600"/>
            <a:ext cx="1219200" cy="304800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667000" y="4038600"/>
            <a:ext cx="2438400" cy="304800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715000" y="4038600"/>
            <a:ext cx="2286000" cy="304800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1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1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1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147" grpId="0" build="p"/>
      <p:bldP spid="3" grpId="0" animBg="1"/>
      <p:bldP spid="14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347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52950"/>
            <a:ext cx="8458200" cy="1009650"/>
          </a:xfrm>
          <a:prstGeom prst="rect">
            <a:avLst/>
          </a:prstGeom>
          <a:noFill/>
          <a:ln w="1905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1332" name="Rectangle 4"/>
          <p:cNvSpPr>
            <a:spLocks noChangeArrowheads="1"/>
          </p:cNvSpPr>
          <p:nvPr/>
        </p:nvSpPr>
        <p:spPr bwMode="auto">
          <a:xfrm>
            <a:off x="609600" y="1295400"/>
            <a:ext cx="76962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9EFA9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54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/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120000"/>
              </a:lnSpc>
              <a:spcBef>
                <a:spcPct val="4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dirty="0">
                <a:latin typeface="Liberation Sans" panose="020B0604020202020204" pitchFamily="34" charset="0"/>
              </a:rPr>
              <a:t>Considers the degree of completion (weighting) of units completed and transferred out and units in ending work in process.</a:t>
            </a:r>
          </a:p>
          <a:p>
            <a:pPr lvl="1">
              <a:lnSpc>
                <a:spcPct val="120000"/>
              </a:lnSpc>
              <a:spcBef>
                <a:spcPct val="4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dirty="0">
                <a:latin typeface="Liberation Sans" panose="020B0604020202020204" pitchFamily="34" charset="0"/>
              </a:rPr>
              <a:t>Most widely used method.</a:t>
            </a:r>
          </a:p>
          <a:p>
            <a:pPr lvl="1">
              <a:lnSpc>
                <a:spcPct val="120000"/>
              </a:lnSpc>
              <a:spcBef>
                <a:spcPct val="4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dirty="0">
                <a:latin typeface="Liberation Sans" panose="020B0604020202020204" pitchFamily="34" charset="0"/>
              </a:rPr>
              <a:t>Beginning work in process not part of computation of equivalent units.</a:t>
            </a:r>
          </a:p>
        </p:txBody>
      </p:sp>
      <p:sp>
        <p:nvSpPr>
          <p:cNvPr id="9" name="Rectangle 1031"/>
          <p:cNvSpPr txBox="1">
            <a:spLocks noChangeArrowheads="1"/>
          </p:cNvSpPr>
          <p:nvPr/>
        </p:nvSpPr>
        <p:spPr>
          <a:xfrm>
            <a:off x="609600" y="381000"/>
            <a:ext cx="7848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>
              <a:defRPr sz="3200" b="1" i="0">
                <a:solidFill>
                  <a:srgbClr val="000099"/>
                </a:solidFill>
                <a:effectLst/>
                <a:latin typeface="Liberation Sans" panose="020B0604020202020204" pitchFamily="34" charset="0"/>
              </a:defRPr>
            </a:lvl1pPr>
            <a:lvl2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r>
              <a:rPr lang="en-US" dirty="0"/>
              <a:t>Weighted-Average Method</a:t>
            </a:r>
            <a:endParaRPr lang="en-US" altLang="en-US" dirty="0"/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>
            <a:off x="533400" y="1066800"/>
            <a:ext cx="80772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5638800"/>
            <a:ext cx="28182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200" b="1" dirty="0">
                <a:latin typeface="Liberation Sans" panose="020B0604020202020204" pitchFamily="34" charset="0"/>
              </a:rPr>
              <a:t>Illustration 3-8</a:t>
            </a:r>
          </a:p>
          <a:p>
            <a:pPr algn="l"/>
            <a:r>
              <a:rPr lang="en-US" sz="1200" dirty="0">
                <a:latin typeface="Liberation Sans" panose="020B0604020202020204" pitchFamily="34" charset="0"/>
              </a:rPr>
              <a:t>Equivalent units of production</a:t>
            </a:r>
          </a:p>
          <a:p>
            <a:pPr algn="l"/>
            <a:r>
              <a:rPr lang="en-US" sz="1200" dirty="0">
                <a:latin typeface="Liberation Sans" panose="020B0604020202020204" pitchFamily="34" charset="0"/>
              </a:rPr>
              <a:t>formula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077200" y="640080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3</a:t>
            </a:r>
          </a:p>
        </p:txBody>
      </p:sp>
    </p:spTree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ChangeArrowheads="1"/>
          </p:cNvSpPr>
          <p:nvPr/>
        </p:nvSpPr>
        <p:spPr bwMode="auto">
          <a:xfrm>
            <a:off x="609600" y="1371600"/>
            <a:ext cx="8001000" cy="2428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30000"/>
              </a:lnSpc>
              <a:spcBef>
                <a:spcPct val="40000"/>
              </a:spcBef>
            </a:pPr>
            <a:r>
              <a:rPr lang="en-US" altLang="en-US" sz="2200" b="1" dirty="0">
                <a:latin typeface="Liberation Sans" panose="020B0604020202020204" pitchFamily="34" charset="0"/>
              </a:rPr>
              <a:t>Illustration: </a:t>
            </a:r>
            <a:r>
              <a:rPr lang="en-US" altLang="en-US" sz="2200" dirty="0">
                <a:latin typeface="Liberation Sans" panose="020B0604020202020204" pitchFamily="34" charset="0"/>
              </a:rPr>
              <a:t> The output of Kori Company’s Packaging Department during the period consists of 10,000 units completed and transferred out, and 5,000 units in ending work in process which are 70% completed. </a:t>
            </a:r>
          </a:p>
          <a:p>
            <a:pPr>
              <a:lnSpc>
                <a:spcPct val="130000"/>
              </a:lnSpc>
              <a:spcBef>
                <a:spcPct val="40000"/>
              </a:spcBef>
            </a:pPr>
            <a:r>
              <a:rPr lang="en-US" altLang="en-US" sz="2200" dirty="0">
                <a:latin typeface="Liberation Sans" panose="020B0604020202020204" pitchFamily="34" charset="0"/>
              </a:rPr>
              <a:t>Calculate the equivalent units of production. </a:t>
            </a:r>
          </a:p>
        </p:txBody>
      </p:sp>
      <p:sp>
        <p:nvSpPr>
          <p:cNvPr id="733194" name="Rectangle 10"/>
          <p:cNvSpPr>
            <a:spLocks noChangeArrowheads="1"/>
          </p:cNvSpPr>
          <p:nvPr/>
        </p:nvSpPr>
        <p:spPr bwMode="auto">
          <a:xfrm>
            <a:off x="609600" y="4076700"/>
            <a:ext cx="8077200" cy="1328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7143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7143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7143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7143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7143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5000"/>
              </a:lnSpc>
              <a:spcBef>
                <a:spcPct val="40000"/>
              </a:spcBef>
              <a:tabLst>
                <a:tab pos="7424738" algn="r"/>
              </a:tabLst>
            </a:pPr>
            <a:r>
              <a:rPr lang="en-US" altLang="en-US" sz="2200" dirty="0">
                <a:latin typeface="Liberation Sans" panose="020B0604020202020204" pitchFamily="34" charset="0"/>
              </a:rPr>
              <a:t>Completed units 	10,000</a:t>
            </a:r>
          </a:p>
          <a:p>
            <a:pPr>
              <a:lnSpc>
                <a:spcPct val="105000"/>
              </a:lnSpc>
              <a:spcBef>
                <a:spcPct val="20000"/>
              </a:spcBef>
              <a:tabLst>
                <a:tab pos="7424738" algn="r"/>
              </a:tabLst>
            </a:pPr>
            <a:r>
              <a:rPr lang="en-US" altLang="en-US" sz="2200" dirty="0">
                <a:latin typeface="Liberation Sans" panose="020B0604020202020204" pitchFamily="34" charset="0"/>
              </a:rPr>
              <a:t>Work in process equivalent units   (5,000 x 70%)	     3,500 </a:t>
            </a:r>
          </a:p>
          <a:p>
            <a:pPr>
              <a:lnSpc>
                <a:spcPct val="105000"/>
              </a:lnSpc>
              <a:spcBef>
                <a:spcPct val="20000"/>
              </a:spcBef>
              <a:tabLst>
                <a:tab pos="7424738" algn="r"/>
              </a:tabLst>
            </a:pPr>
            <a:r>
              <a:rPr lang="en-US" altLang="en-US" sz="2200" dirty="0">
                <a:latin typeface="Liberation Sans" panose="020B0604020202020204" pitchFamily="34" charset="0"/>
              </a:rPr>
              <a:t>	       13,500</a:t>
            </a:r>
          </a:p>
        </p:txBody>
      </p:sp>
      <p:sp>
        <p:nvSpPr>
          <p:cNvPr id="733197" name="Line 13"/>
          <p:cNvSpPr>
            <a:spLocks noChangeShapeType="1"/>
          </p:cNvSpPr>
          <p:nvPr/>
        </p:nvSpPr>
        <p:spPr bwMode="auto">
          <a:xfrm>
            <a:off x="7086600" y="5376672"/>
            <a:ext cx="1066800" cy="1587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Liberation Sans" panose="020B0604020202020204" pitchFamily="34" charset="0"/>
            </a:endParaRPr>
          </a:p>
        </p:txBody>
      </p:sp>
      <p:sp>
        <p:nvSpPr>
          <p:cNvPr id="10" name="Rectangle 1031"/>
          <p:cNvSpPr txBox="1">
            <a:spLocks noChangeArrowheads="1"/>
          </p:cNvSpPr>
          <p:nvPr/>
        </p:nvSpPr>
        <p:spPr>
          <a:xfrm>
            <a:off x="609600" y="381000"/>
            <a:ext cx="7848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>
              <a:defRPr sz="3200" b="1" i="0">
                <a:solidFill>
                  <a:srgbClr val="000099"/>
                </a:solidFill>
                <a:effectLst/>
                <a:latin typeface="Liberation Sans" panose="020B0604020202020204" pitchFamily="34" charset="0"/>
              </a:defRPr>
            </a:lvl1pPr>
            <a:lvl2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r>
              <a:rPr lang="en-US" dirty="0"/>
              <a:t>Weighted-Average Method</a:t>
            </a:r>
            <a:endParaRPr lang="en-US" altLang="en-US" dirty="0"/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533400" y="1066800"/>
            <a:ext cx="80772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077200" y="640080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3</a:t>
            </a: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7086600" y="4951414"/>
            <a:ext cx="10668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Liberation Sans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3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3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3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9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609600" y="1828800"/>
            <a:ext cx="7924800" cy="374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30000"/>
              </a:lnSpc>
              <a:spcBef>
                <a:spcPct val="40000"/>
              </a:spcBef>
            </a:pPr>
            <a:r>
              <a:rPr lang="en-US" altLang="en-US" sz="2200" b="1" dirty="0">
                <a:latin typeface="Liberation Sans" panose="020B0604020202020204" pitchFamily="34" charset="0"/>
              </a:rPr>
              <a:t>Illustration:</a:t>
            </a:r>
            <a:r>
              <a:rPr lang="en-US" altLang="en-US" sz="2200" dirty="0">
                <a:latin typeface="Liberation Sans" panose="020B0604020202020204" pitchFamily="34" charset="0"/>
              </a:rPr>
              <a:t>  </a:t>
            </a:r>
            <a:r>
              <a:rPr lang="en-US" altLang="en-US" sz="2200" b="1" dirty="0">
                <a:solidFill>
                  <a:schemeClr val="accent6">
                    <a:lumMod val="50000"/>
                  </a:schemeClr>
                </a:solidFill>
                <a:latin typeface="Liberation Sans" panose="020B0604020202020204" pitchFamily="34" charset="0"/>
              </a:rPr>
              <a:t>Kellogg Company </a:t>
            </a:r>
            <a:r>
              <a:rPr lang="en-US" altLang="en-US" sz="2200" dirty="0">
                <a:latin typeface="Liberation Sans" panose="020B0604020202020204" pitchFamily="34" charset="0"/>
              </a:rPr>
              <a:t>has produced </a:t>
            </a:r>
            <a:r>
              <a:rPr lang="en-US" altLang="en-US" sz="2200" dirty="0" err="1">
                <a:latin typeface="Liberation Sans" panose="020B0604020202020204" pitchFamily="34" charset="0"/>
              </a:rPr>
              <a:t>Eggo</a:t>
            </a:r>
            <a:r>
              <a:rPr lang="en-US" altLang="en-US" sz="2200" dirty="0">
                <a:latin typeface="Liberation Sans" panose="020B0604020202020204" pitchFamily="34" charset="0"/>
              </a:rPr>
              <a:t>® Waffles since 1970. Three departments produce these waffles: Mixing, Baking, and Freezing/Packaging. The Mixing Department combines dry ingredients, including flour, salt, and baking powder, with liquid ingredients, including eggs and vegetable oil, to make waffle batter.</a:t>
            </a:r>
          </a:p>
          <a:p>
            <a:pPr>
              <a:lnSpc>
                <a:spcPct val="130000"/>
              </a:lnSpc>
              <a:spcBef>
                <a:spcPct val="40000"/>
              </a:spcBef>
            </a:pPr>
            <a:r>
              <a:rPr lang="en-US" altLang="en-US" sz="2200" dirty="0">
                <a:latin typeface="Liberation Sans" panose="020B0604020202020204" pitchFamily="34" charset="0"/>
              </a:rPr>
              <a:t>Illustration 3-9 provides information related to the Mixing Department at the end of June.</a:t>
            </a:r>
          </a:p>
        </p:txBody>
      </p:sp>
      <p:sp>
        <p:nvSpPr>
          <p:cNvPr id="7" name="Rectangle 1031"/>
          <p:cNvSpPr txBox="1">
            <a:spLocks noChangeArrowheads="1"/>
          </p:cNvSpPr>
          <p:nvPr/>
        </p:nvSpPr>
        <p:spPr>
          <a:xfrm>
            <a:off x="609600" y="381000"/>
            <a:ext cx="7848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>
              <a:defRPr sz="3200" b="1" i="0">
                <a:solidFill>
                  <a:srgbClr val="000099"/>
                </a:solidFill>
                <a:effectLst/>
                <a:latin typeface="Liberation Sans" panose="020B0604020202020204" pitchFamily="34" charset="0"/>
              </a:defRPr>
            </a:lvl1pPr>
            <a:lvl2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r>
              <a:rPr lang="en-US" altLang="en-US" dirty="0"/>
              <a:t>Refinements on the Weighted-Average Method</a:t>
            </a: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>
            <a:off x="533400" y="1524000"/>
            <a:ext cx="80772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077200" y="640080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3</a:t>
            </a:r>
          </a:p>
        </p:txBody>
      </p:sp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ChangeArrowheads="1"/>
          </p:cNvSpPr>
          <p:nvPr/>
        </p:nvSpPr>
        <p:spPr bwMode="auto">
          <a:xfrm>
            <a:off x="609600" y="1371600"/>
            <a:ext cx="7924800" cy="926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30000"/>
              </a:lnSpc>
              <a:spcBef>
                <a:spcPct val="40000"/>
              </a:spcBef>
            </a:pPr>
            <a:r>
              <a:rPr lang="en-US" altLang="en-US" sz="2200" b="1" dirty="0">
                <a:latin typeface="Liberation Sans" panose="020B0604020202020204" pitchFamily="34" charset="0"/>
              </a:rPr>
              <a:t>Illustration:</a:t>
            </a:r>
            <a:r>
              <a:rPr lang="en-US" altLang="en-US" sz="2200" dirty="0">
                <a:latin typeface="Liberation Sans" panose="020B0604020202020204" pitchFamily="34" charset="0"/>
              </a:rPr>
              <a:t>  Information related to the Mixing Department at the end of June.</a:t>
            </a:r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>
            <a:off x="533400" y="1066800"/>
            <a:ext cx="80772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1" name="Rectangle 1031"/>
          <p:cNvSpPr txBox="1">
            <a:spLocks noChangeArrowheads="1"/>
          </p:cNvSpPr>
          <p:nvPr/>
        </p:nvSpPr>
        <p:spPr>
          <a:xfrm>
            <a:off x="609600" y="381000"/>
            <a:ext cx="7848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>
              <a:defRPr sz="3200" b="1" i="0">
                <a:solidFill>
                  <a:srgbClr val="000099"/>
                </a:solidFill>
                <a:effectLst/>
                <a:latin typeface="Liberation Sans" panose="020B0604020202020204" pitchFamily="34" charset="0"/>
              </a:defRPr>
            </a:lvl1pPr>
            <a:lvl2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r>
              <a:rPr lang="en-US" altLang="en-US" dirty="0"/>
              <a:t>Refinements Weighted-Average Method</a:t>
            </a:r>
          </a:p>
        </p:txBody>
      </p:sp>
      <p:pic>
        <p:nvPicPr>
          <p:cNvPr id="735249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14600"/>
            <a:ext cx="8077200" cy="3063267"/>
          </a:xfrm>
          <a:prstGeom prst="rect">
            <a:avLst/>
          </a:prstGeom>
          <a:noFill/>
          <a:ln w="19050" cap="sq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" y="5638800"/>
            <a:ext cx="457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200" b="1" dirty="0">
                <a:latin typeface="Liberation Sans" panose="020B0604020202020204" pitchFamily="34" charset="0"/>
              </a:rPr>
              <a:t>Illustration 3-9</a:t>
            </a:r>
          </a:p>
          <a:p>
            <a:pPr algn="l"/>
            <a:r>
              <a:rPr lang="en-US" sz="1200" dirty="0">
                <a:latin typeface="Liberation Sans" panose="020B0604020202020204" pitchFamily="34" charset="0"/>
              </a:rPr>
              <a:t>Information for Mixing</a:t>
            </a:r>
          </a:p>
          <a:p>
            <a:pPr algn="l"/>
            <a:r>
              <a:rPr lang="en-US" sz="1200" dirty="0">
                <a:latin typeface="Liberation Sans" panose="020B0604020202020204" pitchFamily="34" charset="0"/>
              </a:rPr>
              <a:t>Department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8077200" y="640080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3</a:t>
            </a: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41" name="Rectangle 9"/>
          <p:cNvSpPr>
            <a:spLocks noChangeArrowheads="1"/>
          </p:cNvSpPr>
          <p:nvPr/>
        </p:nvSpPr>
        <p:spPr bwMode="auto">
          <a:xfrm>
            <a:off x="609600" y="2039937"/>
            <a:ext cx="7848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9EFA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100" dirty="0">
                <a:latin typeface="Liberation Sans" panose="020B0604020202020204" pitchFamily="34" charset="0"/>
              </a:rPr>
              <a:t>Use to apply costs to</a:t>
            </a:r>
            <a:r>
              <a:rPr lang="en-US" altLang="en-US" sz="2100" b="1" i="1" dirty="0">
                <a:latin typeface="Liberation Sans" panose="020B0604020202020204" pitchFamily="34" charset="0"/>
              </a:rPr>
              <a:t> similar </a:t>
            </a:r>
            <a:r>
              <a:rPr lang="en-US" altLang="en-US" sz="2100" dirty="0">
                <a:latin typeface="Liberation Sans" panose="020B0604020202020204" pitchFamily="34" charset="0"/>
              </a:rPr>
              <a:t>products that are </a:t>
            </a:r>
            <a:r>
              <a:rPr lang="en-US" altLang="en-US" sz="2100" b="1" i="1" dirty="0">
                <a:latin typeface="Liberation Sans" panose="020B0604020202020204" pitchFamily="34" charset="0"/>
              </a:rPr>
              <a:t>mass-produced</a:t>
            </a:r>
            <a:r>
              <a:rPr lang="en-US" altLang="en-US" sz="2100" i="1" dirty="0">
                <a:latin typeface="Liberation Sans" panose="020B0604020202020204" pitchFamily="34" charset="0"/>
              </a:rPr>
              <a:t> </a:t>
            </a:r>
            <a:r>
              <a:rPr lang="en-US" altLang="en-US" sz="2100" dirty="0">
                <a:latin typeface="Liberation Sans" panose="020B0604020202020204" pitchFamily="34" charset="0"/>
              </a:rPr>
              <a:t>in a</a:t>
            </a:r>
            <a:r>
              <a:rPr lang="en-US" altLang="en-US" sz="2100" i="1" dirty="0">
                <a:latin typeface="Liberation Sans" panose="020B0604020202020204" pitchFamily="34" charset="0"/>
              </a:rPr>
              <a:t> </a:t>
            </a:r>
            <a:r>
              <a:rPr lang="en-US" altLang="en-US" sz="2100" b="1" i="1" dirty="0">
                <a:latin typeface="Liberation Sans" panose="020B0604020202020204" pitchFamily="34" charset="0"/>
              </a:rPr>
              <a:t>continuous</a:t>
            </a:r>
            <a:r>
              <a:rPr lang="en-US" altLang="en-US" sz="2100" i="1" dirty="0">
                <a:latin typeface="Liberation Sans" panose="020B0604020202020204" pitchFamily="34" charset="0"/>
              </a:rPr>
              <a:t> </a:t>
            </a:r>
            <a:r>
              <a:rPr lang="en-US" altLang="en-US" sz="2100" dirty="0">
                <a:latin typeface="Liberation Sans" panose="020B0604020202020204" pitchFamily="34" charset="0"/>
              </a:rPr>
              <a:t>fashion.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100" b="1" dirty="0">
                <a:latin typeface="Liberation Sans" panose="020B0604020202020204" pitchFamily="34" charset="0"/>
              </a:rPr>
              <a:t>Examples </a:t>
            </a:r>
            <a:r>
              <a:rPr lang="en-US" altLang="en-US" sz="2100" dirty="0">
                <a:latin typeface="Liberation Sans" panose="020B0604020202020204" pitchFamily="34" charset="0"/>
              </a:rPr>
              <a:t>include the production of Cereal, Paint, Manufacturing Steel, Oil Refining and Soft Drinks.</a:t>
            </a:r>
            <a:r>
              <a:rPr lang="en-US" altLang="en-US" sz="2100" b="1" i="1" dirty="0">
                <a:latin typeface="Liberation Sans" panose="020B0604020202020204" pitchFamily="34" charset="0"/>
              </a:rPr>
              <a:t> </a:t>
            </a:r>
          </a:p>
        </p:txBody>
      </p:sp>
      <p:sp>
        <p:nvSpPr>
          <p:cNvPr id="428051" name="Text Box 19"/>
          <p:cNvSpPr txBox="1">
            <a:spLocks noChangeArrowheads="1"/>
          </p:cNvSpPr>
          <p:nvPr/>
        </p:nvSpPr>
        <p:spPr bwMode="auto">
          <a:xfrm>
            <a:off x="609600" y="1444625"/>
            <a:ext cx="701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2800" b="1" dirty="0">
                <a:solidFill>
                  <a:srgbClr val="000099"/>
                </a:solidFill>
                <a:latin typeface="Liberation Sans" panose="020B0604020202020204" pitchFamily="34" charset="0"/>
              </a:rPr>
              <a:t>Uses of Process Cost Systems</a:t>
            </a:r>
          </a:p>
        </p:txBody>
      </p:sp>
      <p:pic>
        <p:nvPicPr>
          <p:cNvPr id="428057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97337"/>
            <a:ext cx="8001000" cy="177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90286" y="274320"/>
            <a:ext cx="2249714" cy="928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86493" tIns="43247" rIns="86493" bIns="43247" anchor="ctr"/>
          <a:lstStyle/>
          <a:p>
            <a:pPr algn="l"/>
            <a:r>
              <a:rPr lang="en-US" altLang="en-US" sz="1700" b="1" dirty="0">
                <a:latin typeface="Liberation Sans" panose="020B0604020202020204" pitchFamily="34" charset="0"/>
              </a:rPr>
              <a:t>LEARNING</a:t>
            </a:r>
          </a:p>
          <a:p>
            <a:pPr algn="l"/>
            <a:r>
              <a:rPr lang="en-US" altLang="en-US" sz="1700" b="1" dirty="0">
                <a:latin typeface="Liberation Sans" panose="020B0604020202020204" pitchFamily="34" charset="0"/>
              </a:rPr>
              <a:t>OBJECTIVE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540000" y="274320"/>
            <a:ext cx="6241143" cy="928688"/>
          </a:xfrm>
          <a:prstGeom prst="rect">
            <a:avLst/>
          </a:prstGeom>
          <a:solidFill>
            <a:srgbClr val="045072"/>
          </a:solidFill>
          <a:ln>
            <a:noFill/>
          </a:ln>
          <a:effectLst/>
        </p:spPr>
        <p:txBody>
          <a:bodyPr wrap="square" anchor="ctr"/>
          <a:lstStyle/>
          <a:p>
            <a:pPr marL="117475" algn="l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ans" panose="020B0604020202020204" pitchFamily="34" charset="0"/>
              </a:rPr>
              <a:t>Discuss the uses of a process cost system and how it compares to a job order system.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1872343" y="485775"/>
            <a:ext cx="522514" cy="514350"/>
          </a:xfrm>
          <a:prstGeom prst="ellipse">
            <a:avLst/>
          </a:prstGeom>
          <a:solidFill>
            <a:srgbClr val="C8002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6493" tIns="0" rIns="86493" bIns="432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iberation Sans" panose="020B0604020202020204" pitchFamily="34" charset="0"/>
              </a:rPr>
              <a:t>1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5710535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00" b="1" dirty="0">
                <a:latin typeface="Liberation Sans" panose="020B0604020202020204" pitchFamily="34" charset="0"/>
              </a:rPr>
              <a:t>Illustration 3-1</a:t>
            </a:r>
          </a:p>
          <a:p>
            <a:pPr algn="l"/>
            <a:r>
              <a:rPr lang="en-US" sz="1200" dirty="0">
                <a:latin typeface="Liberation Sans" panose="020B0604020202020204" pitchFamily="34" charset="0"/>
              </a:rPr>
              <a:t>Manufacturing processes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8077200" y="640080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1</a:t>
            </a:r>
          </a:p>
        </p:txBody>
      </p:sp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9" name="Rectangle 3"/>
          <p:cNvSpPr>
            <a:spLocks noChangeArrowheads="1"/>
          </p:cNvSpPr>
          <p:nvPr/>
        </p:nvSpPr>
        <p:spPr bwMode="auto">
          <a:xfrm>
            <a:off x="533400" y="4495800"/>
            <a:ext cx="6172200" cy="190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30000"/>
              </a:lnSpc>
              <a:spcBef>
                <a:spcPct val="4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100" dirty="0">
                <a:latin typeface="Liberation Sans" panose="020B0604020202020204" pitchFamily="34" charset="0"/>
              </a:rPr>
              <a:t>Conversion costs are labor costs plus overhead costs.</a:t>
            </a:r>
          </a:p>
          <a:p>
            <a:pPr>
              <a:lnSpc>
                <a:spcPct val="130000"/>
              </a:lnSpc>
              <a:spcBef>
                <a:spcPct val="4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100" dirty="0">
                <a:latin typeface="Liberation Sans" panose="020B0604020202020204" pitchFamily="34" charset="0"/>
              </a:rPr>
              <a:t>Beginning work in process is not part of the equivalent-units-of-production formula.</a:t>
            </a:r>
          </a:p>
        </p:txBody>
      </p:sp>
      <p:pic>
        <p:nvPicPr>
          <p:cNvPr id="736271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14500"/>
            <a:ext cx="784860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ine 16"/>
          <p:cNvSpPr>
            <a:spLocks noChangeShapeType="1"/>
          </p:cNvSpPr>
          <p:nvPr/>
        </p:nvSpPr>
        <p:spPr bwMode="auto">
          <a:xfrm>
            <a:off x="533400" y="1066800"/>
            <a:ext cx="80772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9" name="Rectangle 1031"/>
          <p:cNvSpPr txBox="1">
            <a:spLocks noChangeArrowheads="1"/>
          </p:cNvSpPr>
          <p:nvPr/>
        </p:nvSpPr>
        <p:spPr>
          <a:xfrm>
            <a:off x="609600" y="381000"/>
            <a:ext cx="7848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>
              <a:defRPr sz="3200" b="1" i="0">
                <a:solidFill>
                  <a:srgbClr val="000099"/>
                </a:solidFill>
                <a:effectLst/>
                <a:latin typeface="Liberation Sans" panose="020B0604020202020204" pitchFamily="34" charset="0"/>
              </a:defRPr>
            </a:lvl1pPr>
            <a:lvl2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r>
              <a:rPr lang="en-US" altLang="en-US" dirty="0"/>
              <a:t>Refinements Weighted-Average Method</a:t>
            </a:r>
          </a:p>
        </p:txBody>
      </p:sp>
      <p:pic>
        <p:nvPicPr>
          <p:cNvPr id="736272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8077200" cy="2861005"/>
          </a:xfrm>
          <a:prstGeom prst="rect">
            <a:avLst/>
          </a:prstGeom>
          <a:noFill/>
          <a:ln w="19050" cap="sq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781800" y="4382869"/>
            <a:ext cx="2286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200" b="1" dirty="0">
                <a:latin typeface="Liberation Sans" panose="020B0604020202020204" pitchFamily="34" charset="0"/>
              </a:rPr>
              <a:t>Illustration 3-10</a:t>
            </a:r>
          </a:p>
          <a:p>
            <a:pPr algn="l"/>
            <a:r>
              <a:rPr lang="en-US" sz="1200" dirty="0">
                <a:latin typeface="Liberation Sans" panose="020B0604020202020204" pitchFamily="34" charset="0"/>
              </a:rPr>
              <a:t>Computation of equivalent</a:t>
            </a:r>
          </a:p>
          <a:p>
            <a:pPr algn="l"/>
            <a:r>
              <a:rPr lang="en-US" sz="1200" dirty="0">
                <a:latin typeface="Liberation Sans" panose="020B0604020202020204" pitchFamily="34" charset="0"/>
              </a:rPr>
              <a:t>units—Mixing Department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077200" y="640080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3</a:t>
            </a:r>
          </a:p>
        </p:txBody>
      </p:sp>
    </p:spTree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9" name="Rectangle 11"/>
          <p:cNvSpPr>
            <a:spLocks noChangeArrowheads="1"/>
          </p:cNvSpPr>
          <p:nvPr/>
        </p:nvSpPr>
        <p:spPr bwMode="auto">
          <a:xfrm>
            <a:off x="381000" y="3886200"/>
            <a:ext cx="2057400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200" b="1" dirty="0">
                <a:latin typeface="Arial" charset="0"/>
              </a:rPr>
              <a:t>Illustration 3-11 </a:t>
            </a:r>
          </a:p>
          <a:p>
            <a:pPr algn="l"/>
            <a:r>
              <a:rPr lang="en-US" altLang="en-US" sz="1200" dirty="0">
                <a:latin typeface="Arial" charset="0"/>
              </a:rPr>
              <a:t>Refined equivalent units of production formula</a:t>
            </a:r>
          </a:p>
        </p:txBody>
      </p:sp>
      <p:pic>
        <p:nvPicPr>
          <p:cNvPr id="616464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90663"/>
            <a:ext cx="8382000" cy="231933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Line 16"/>
          <p:cNvSpPr>
            <a:spLocks noChangeShapeType="1"/>
          </p:cNvSpPr>
          <p:nvPr/>
        </p:nvSpPr>
        <p:spPr bwMode="auto">
          <a:xfrm>
            <a:off x="533400" y="1066800"/>
            <a:ext cx="80772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8" name="Rectangle 1031"/>
          <p:cNvSpPr txBox="1">
            <a:spLocks noChangeArrowheads="1"/>
          </p:cNvSpPr>
          <p:nvPr/>
        </p:nvSpPr>
        <p:spPr>
          <a:xfrm>
            <a:off x="609600" y="381000"/>
            <a:ext cx="7848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>
              <a:defRPr sz="3200" b="1" i="0">
                <a:solidFill>
                  <a:srgbClr val="000099"/>
                </a:solidFill>
                <a:effectLst/>
                <a:latin typeface="Liberation Sans" panose="020B0604020202020204" pitchFamily="34" charset="0"/>
              </a:defRPr>
            </a:lvl1pPr>
            <a:lvl2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r>
              <a:rPr lang="en-US" altLang="en-US" dirty="0"/>
              <a:t>Refinements Weighted-Average Method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077200" y="640080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3</a:t>
            </a:r>
          </a:p>
        </p:txBody>
      </p:sp>
    </p:spTree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305800" cy="2819400"/>
          </a:xfrm>
          <a:solidFill>
            <a:schemeClr val="bg1"/>
          </a:solidFill>
          <a:ln/>
        </p:spPr>
        <p:txBody>
          <a:bodyPr/>
          <a:lstStyle/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sz="2200" b="0" dirty="0">
                <a:effectLst/>
                <a:latin typeface="Liberation Sans" panose="020B0604020202020204" pitchFamily="34" charset="0"/>
              </a:rPr>
              <a:t>The Mixing Department’s output during the period consists of 20,000 units completed and transferred out, and 5,000 units in ending work in process 60% complete as to materials and conversions costs.  Beginning inventory is 1,000 units, 40% complete as to materials and conversion costs.  The equivalent units of production are:</a:t>
            </a:r>
          </a:p>
        </p:txBody>
      </p:sp>
      <p:sp>
        <p:nvSpPr>
          <p:cNvPr id="675843" name="Rectangle 3"/>
          <p:cNvSpPr>
            <a:spLocks noChangeArrowheads="1"/>
          </p:cNvSpPr>
          <p:nvPr/>
        </p:nvSpPr>
        <p:spPr bwMode="auto">
          <a:xfrm>
            <a:off x="914400" y="4572000"/>
            <a:ext cx="68580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562" tIns="46038" rIns="182562" bIns="46038"/>
          <a:lstStyle>
            <a:lvl1pPr marL="517525" indent="-517525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917575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marL="1260475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marL="1603375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2200" b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a.	22,600			b. 	23,000 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2200" b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c. 	24,000			d. 	25,000</a:t>
            </a:r>
          </a:p>
        </p:txBody>
      </p:sp>
      <p:sp>
        <p:nvSpPr>
          <p:cNvPr id="11" name="Rectangle 1028"/>
          <p:cNvSpPr>
            <a:spLocks noChangeArrowheads="1"/>
          </p:cNvSpPr>
          <p:nvPr/>
        </p:nvSpPr>
        <p:spPr bwMode="auto">
          <a:xfrm>
            <a:off x="609600" y="1348517"/>
            <a:ext cx="5334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>
            <a:spAutoFit/>
          </a:bodyPr>
          <a:lstStyle/>
          <a:p>
            <a:pPr algn="l"/>
            <a:r>
              <a:rPr lang="en-US" altLang="en-US" sz="3000" b="1" dirty="0">
                <a:latin typeface="Liberation Sans" panose="020B0604020202020204" pitchFamily="34" charset="0"/>
              </a:rPr>
              <a:t>Question</a:t>
            </a:r>
          </a:p>
        </p:txBody>
      </p:sp>
      <p:sp>
        <p:nvSpPr>
          <p:cNvPr id="12" name="Right Arrow 11"/>
          <p:cNvSpPr/>
          <p:nvPr/>
        </p:nvSpPr>
        <p:spPr bwMode="auto">
          <a:xfrm>
            <a:off x="4038600" y="4593207"/>
            <a:ext cx="533400" cy="457200"/>
          </a:xfrm>
          <a:prstGeom prst="rightArrow">
            <a:avLst/>
          </a:prstGeom>
          <a:solidFill>
            <a:srgbClr val="000099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031"/>
          <p:cNvSpPr txBox="1">
            <a:spLocks noChangeArrowheads="1"/>
          </p:cNvSpPr>
          <p:nvPr/>
        </p:nvSpPr>
        <p:spPr>
          <a:xfrm>
            <a:off x="609600" y="381000"/>
            <a:ext cx="7848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>
              <a:defRPr sz="3200" b="1" i="0">
                <a:solidFill>
                  <a:srgbClr val="000099"/>
                </a:solidFill>
                <a:effectLst/>
                <a:latin typeface="Liberation Sans" panose="020B0604020202020204" pitchFamily="34" charset="0"/>
              </a:defRPr>
            </a:lvl1pPr>
            <a:lvl2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r>
              <a:rPr lang="en-US" dirty="0"/>
              <a:t>Compute Equivalent Units</a:t>
            </a:r>
            <a:endParaRPr lang="en-US" altLang="en-US" dirty="0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533400" y="1066800"/>
            <a:ext cx="80772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8077200" y="640080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3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41" name="Text Box 17"/>
          <p:cNvSpPr txBox="1">
            <a:spLocks noChangeArrowheads="1"/>
          </p:cNvSpPr>
          <p:nvPr/>
        </p:nvSpPr>
        <p:spPr bwMode="auto">
          <a:xfrm>
            <a:off x="609599" y="1371600"/>
            <a:ext cx="8105775" cy="90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sz="2100" b="1" dirty="0">
                <a:latin typeface="Liberation Sans" panose="020B0604020202020204" pitchFamily="34" charset="0"/>
              </a:rPr>
              <a:t>Examples of companies </a:t>
            </a:r>
            <a:r>
              <a:rPr lang="en-US" sz="2100" dirty="0">
                <a:latin typeface="Liberation Sans" panose="020B0604020202020204" pitchFamily="34" charset="0"/>
              </a:rPr>
              <a:t>that primarily use either a process cost system or a job order cost system.</a:t>
            </a:r>
            <a:endParaRPr lang="en-US" altLang="en-US" sz="2100" b="1" dirty="0">
              <a:latin typeface="Liberation Sans" panose="020B0604020202020204" pitchFamily="34" charset="0"/>
            </a:endParaRPr>
          </a:p>
        </p:txBody>
      </p:sp>
      <p:sp>
        <p:nvSpPr>
          <p:cNvPr id="8" name="Rectangle 1031"/>
          <p:cNvSpPr txBox="1">
            <a:spLocks noChangeArrowheads="1"/>
          </p:cNvSpPr>
          <p:nvPr/>
        </p:nvSpPr>
        <p:spPr>
          <a:xfrm>
            <a:off x="609600" y="381000"/>
            <a:ext cx="7848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pPr algn="l"/>
            <a:r>
              <a:rPr lang="en-US" altLang="en-US" sz="3200" i="0" kern="1200" dirty="0">
                <a:solidFill>
                  <a:srgbClr val="000099"/>
                </a:solidFill>
                <a:effectLst/>
                <a:latin typeface="Liberation Sans" panose="020B0604020202020204" pitchFamily="34" charset="0"/>
                <a:ea typeface="+mn-ea"/>
                <a:cs typeface="+mn-cs"/>
              </a:rPr>
              <a:t>Use of Process Cost Systems</a:t>
            </a:r>
          </a:p>
        </p:txBody>
      </p:sp>
      <p:pic>
        <p:nvPicPr>
          <p:cNvPr id="589848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2474871"/>
            <a:ext cx="8458200" cy="324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1000" y="5746045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00" b="1" dirty="0">
                <a:latin typeface="Liberation Sans" panose="020B0604020202020204" pitchFamily="34" charset="0"/>
              </a:rPr>
              <a:t>Illustration 3-2</a:t>
            </a:r>
          </a:p>
          <a:p>
            <a:pPr algn="l"/>
            <a:r>
              <a:rPr lang="en-US" sz="1200" dirty="0">
                <a:latin typeface="Liberation Sans" panose="020B0604020202020204" pitchFamily="34" charset="0"/>
              </a:rPr>
              <a:t>Process cost and job order cost</a:t>
            </a:r>
          </a:p>
          <a:p>
            <a:pPr algn="l"/>
            <a:r>
              <a:rPr lang="en-US" sz="1200" dirty="0">
                <a:latin typeface="Liberation Sans" panose="020B0604020202020204" pitchFamily="34" charset="0"/>
              </a:rPr>
              <a:t>companies and products</a:t>
            </a:r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533400" y="1066800"/>
            <a:ext cx="80772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8077200" y="640080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1</a:t>
            </a: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1" name="Rectangle 3"/>
          <p:cNvSpPr>
            <a:spLocks noChangeArrowheads="1"/>
          </p:cNvSpPr>
          <p:nvPr/>
        </p:nvSpPr>
        <p:spPr bwMode="auto">
          <a:xfrm>
            <a:off x="533400" y="1981200"/>
            <a:ext cx="8229600" cy="4038600"/>
          </a:xfrm>
          <a:prstGeom prst="rect">
            <a:avLst/>
          </a:prstGeom>
          <a:noFill/>
          <a:ln>
            <a:noFill/>
          </a:ln>
          <a:effectLst/>
        </p:spPr>
        <p:txBody>
          <a:bodyPr lIns="182562" tIns="46038" rIns="182562" bIns="46038"/>
          <a:lstStyle>
            <a:lvl1pPr marL="4572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917575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marL="1260475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marL="1603375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1200"/>
              </a:spcBef>
              <a:buNone/>
            </a:pPr>
            <a:r>
              <a:rPr lang="en-US" altLang="en-US" sz="2100" b="0" dirty="0">
                <a:effectLst/>
                <a:latin typeface="Liberation Sans" panose="020B0604020202020204" pitchFamily="34" charset="0"/>
              </a:rPr>
              <a:t>Which of the following items is </a:t>
            </a:r>
            <a:r>
              <a:rPr lang="en-US" altLang="en-US" sz="2100" b="0" i="1" dirty="0">
                <a:effectLst/>
                <a:latin typeface="Liberation Sans" panose="020B0604020202020204" pitchFamily="34" charset="0"/>
              </a:rPr>
              <a:t>not</a:t>
            </a:r>
            <a:r>
              <a:rPr lang="en-US" altLang="en-US" sz="2100" b="0" dirty="0">
                <a:effectLst/>
                <a:latin typeface="Liberation Sans" panose="020B0604020202020204" pitchFamily="34" charset="0"/>
              </a:rPr>
              <a:t> a characteristic of a process cost system:</a:t>
            </a:r>
            <a:endParaRPr lang="en-US" altLang="en-US" sz="2100" b="0" dirty="0"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  <a:p>
            <a:pPr marL="688975">
              <a:lnSpc>
                <a:spcPct val="125000"/>
              </a:lnSpc>
              <a:spcBef>
                <a:spcPts val="1200"/>
              </a:spcBef>
              <a:buClrTx/>
              <a:buSzPct val="100000"/>
              <a:buFont typeface="+mj-lt"/>
              <a:buAutoNum type="alphaLcPeriod"/>
            </a:pPr>
            <a:r>
              <a:rPr lang="en-US" altLang="en-US" sz="2100" b="0" dirty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Once production begins, it continues until the finished product emerges.</a:t>
            </a:r>
          </a:p>
          <a:p>
            <a:pPr marL="688975">
              <a:lnSpc>
                <a:spcPct val="125000"/>
              </a:lnSpc>
              <a:spcBef>
                <a:spcPts val="1200"/>
              </a:spcBef>
              <a:buClrTx/>
              <a:buSzPct val="100000"/>
              <a:buFont typeface="+mj-lt"/>
              <a:buAutoNum type="alphaLcPeriod"/>
            </a:pPr>
            <a:r>
              <a:rPr lang="en-US" altLang="en-US" sz="2100" b="0" dirty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The focus is on continually producing homogenous products. </a:t>
            </a:r>
          </a:p>
          <a:p>
            <a:pPr marL="688975">
              <a:lnSpc>
                <a:spcPct val="125000"/>
              </a:lnSpc>
              <a:spcBef>
                <a:spcPts val="1200"/>
              </a:spcBef>
              <a:buClrTx/>
              <a:buSzPct val="100000"/>
              <a:buFont typeface="+mj-lt"/>
              <a:buAutoNum type="alphaLcPeriod"/>
            </a:pPr>
            <a:r>
              <a:rPr lang="en-US" altLang="en-US" sz="2100" b="0" dirty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When the finished product emerges, all units have precisely the same amount of materials, labor, and overhead.</a:t>
            </a:r>
          </a:p>
          <a:p>
            <a:pPr marL="688975">
              <a:lnSpc>
                <a:spcPct val="125000"/>
              </a:lnSpc>
              <a:spcBef>
                <a:spcPts val="1200"/>
              </a:spcBef>
              <a:buClrTx/>
              <a:buSzPct val="100000"/>
              <a:buFont typeface="+mj-lt"/>
              <a:buAutoNum type="alphaLcPeriod"/>
            </a:pPr>
            <a:r>
              <a:rPr lang="en-US" altLang="en-US" sz="2100" b="0" dirty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The products produced are heterogeneous in nature. </a:t>
            </a:r>
          </a:p>
        </p:txBody>
      </p:sp>
      <p:sp>
        <p:nvSpPr>
          <p:cNvPr id="674820" name="Rectangle 1028"/>
          <p:cNvSpPr>
            <a:spLocks noChangeArrowheads="1"/>
          </p:cNvSpPr>
          <p:nvPr/>
        </p:nvSpPr>
        <p:spPr bwMode="auto">
          <a:xfrm>
            <a:off x="609600" y="1371600"/>
            <a:ext cx="5334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3000" b="1" dirty="0">
                <a:latin typeface="Liberation Sans" panose="020B0604020202020204" pitchFamily="34" charset="0"/>
              </a:rPr>
              <a:t>Question</a:t>
            </a:r>
          </a:p>
        </p:txBody>
      </p:sp>
      <p:sp>
        <p:nvSpPr>
          <p:cNvPr id="9" name="Rectangle 1031"/>
          <p:cNvSpPr txBox="1">
            <a:spLocks noChangeArrowheads="1"/>
          </p:cNvSpPr>
          <p:nvPr/>
        </p:nvSpPr>
        <p:spPr>
          <a:xfrm>
            <a:off x="609600" y="381000"/>
            <a:ext cx="7848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pPr algn="l"/>
            <a:r>
              <a:rPr lang="en-US" altLang="en-US" sz="3200" i="0" kern="1200" dirty="0">
                <a:solidFill>
                  <a:srgbClr val="000099"/>
                </a:solidFill>
                <a:effectLst/>
                <a:latin typeface="Liberation Sans" panose="020B0604020202020204" pitchFamily="34" charset="0"/>
                <a:ea typeface="+mn-ea"/>
                <a:cs typeface="+mn-cs"/>
              </a:rPr>
              <a:t>Use of Process Cost Systems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304800" y="5427260"/>
            <a:ext cx="533400" cy="457200"/>
          </a:xfrm>
          <a:prstGeom prst="rightArrow">
            <a:avLst/>
          </a:prstGeom>
          <a:solidFill>
            <a:srgbClr val="000099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533400" y="1066800"/>
            <a:ext cx="80772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8077200" y="640080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1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9" name="Rectangle 3"/>
          <p:cNvSpPr>
            <a:spLocks noChangeArrowheads="1"/>
          </p:cNvSpPr>
          <p:nvPr/>
        </p:nvSpPr>
        <p:spPr bwMode="auto">
          <a:xfrm>
            <a:off x="609600" y="1371600"/>
            <a:ext cx="78486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9EFA9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54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44638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16138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687638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1448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020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0592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164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  <a:spcBef>
                <a:spcPts val="1200"/>
              </a:spcBef>
              <a:buSzPct val="80000"/>
              <a:buFont typeface="Comic Sans MS" pitchFamily="66" charset="0"/>
              <a:buNone/>
            </a:pPr>
            <a:r>
              <a:rPr lang="en-US" altLang="en-US" sz="2200" dirty="0">
                <a:latin typeface="Liberation Sans" panose="020B0604020202020204" pitchFamily="34" charset="0"/>
              </a:rPr>
              <a:t>Service companies that provide individualized, </a:t>
            </a:r>
            <a:r>
              <a:rPr lang="en-US" altLang="en-US" sz="2200" dirty="0" err="1">
                <a:latin typeface="Liberation Sans" panose="020B0604020202020204" pitchFamily="34" charset="0"/>
              </a:rPr>
              <a:t>nonroutine</a:t>
            </a:r>
            <a:r>
              <a:rPr lang="en-US" altLang="en-US" sz="2200" dirty="0">
                <a:latin typeface="Liberation Sans" panose="020B0604020202020204" pitchFamily="34" charset="0"/>
              </a:rPr>
              <a:t> services will probably benefit from using a </a:t>
            </a:r>
            <a:r>
              <a:rPr lang="en-US" altLang="en-US" sz="2200" b="1" dirty="0">
                <a:latin typeface="Liberation Sans" panose="020B0604020202020204" pitchFamily="34" charset="0"/>
              </a:rPr>
              <a:t>job order</a:t>
            </a:r>
            <a:r>
              <a:rPr lang="en-US" altLang="en-US" sz="2200" dirty="0">
                <a:latin typeface="Liberation Sans" panose="020B0604020202020204" pitchFamily="34" charset="0"/>
              </a:rPr>
              <a:t> cost system. </a:t>
            </a:r>
          </a:p>
          <a:p>
            <a:pPr>
              <a:lnSpc>
                <a:spcPct val="125000"/>
              </a:lnSpc>
              <a:spcBef>
                <a:spcPts val="1200"/>
              </a:spcBef>
              <a:buSzPct val="80000"/>
              <a:buFont typeface="Comic Sans MS" pitchFamily="66" charset="0"/>
              <a:buNone/>
            </a:pPr>
            <a:r>
              <a:rPr lang="en-US" altLang="en-US" sz="2200" dirty="0">
                <a:latin typeface="Liberation Sans" panose="020B0604020202020204" pitchFamily="34" charset="0"/>
              </a:rPr>
              <a:t>Those that perform routine, repetitive services will probably be better off with a </a:t>
            </a:r>
            <a:r>
              <a:rPr lang="en-US" altLang="en-US" sz="2200" b="1" dirty="0">
                <a:latin typeface="Liberation Sans" panose="020B0604020202020204" pitchFamily="34" charset="0"/>
              </a:rPr>
              <a:t>process cost</a:t>
            </a:r>
            <a:r>
              <a:rPr lang="en-US" altLang="en-US" sz="2200" dirty="0">
                <a:latin typeface="Liberation Sans" panose="020B0604020202020204" pitchFamily="34" charset="0"/>
              </a:rPr>
              <a:t> system.</a:t>
            </a:r>
          </a:p>
        </p:txBody>
      </p:sp>
      <p:sp>
        <p:nvSpPr>
          <p:cNvPr id="7" name="Rectangle 1031"/>
          <p:cNvSpPr txBox="1">
            <a:spLocks noChangeArrowheads="1"/>
          </p:cNvSpPr>
          <p:nvPr/>
        </p:nvSpPr>
        <p:spPr>
          <a:xfrm>
            <a:off x="609600" y="381000"/>
            <a:ext cx="7848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pPr algn="l"/>
            <a:r>
              <a:rPr lang="en-US" altLang="en-US" sz="3200" i="0" kern="1200" dirty="0">
                <a:solidFill>
                  <a:srgbClr val="000099"/>
                </a:solidFill>
                <a:effectLst/>
                <a:latin typeface="Liberation Sans" panose="020B0604020202020204" pitchFamily="34" charset="0"/>
                <a:ea typeface="+mn-ea"/>
                <a:cs typeface="+mn-cs"/>
              </a:rPr>
              <a:t>Process Cost for Service Companies</a:t>
            </a: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533400" y="1066800"/>
            <a:ext cx="80772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077200" y="640080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1</a:t>
            </a: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7" name="Rectangle 7"/>
          <p:cNvSpPr>
            <a:spLocks noChangeArrowheads="1"/>
          </p:cNvSpPr>
          <p:nvPr/>
        </p:nvSpPr>
        <p:spPr bwMode="auto">
          <a:xfrm>
            <a:off x="457200" y="2286000"/>
            <a:ext cx="41148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9EFA9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562" tIns="46038" rIns="182562" bIns="46038"/>
          <a:lstStyle>
            <a:lvl1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 algn="ctr">
              <a:lnSpc>
                <a:spcPct val="125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Job Order Cost</a:t>
            </a:r>
            <a:endParaRPr lang="en-US" altLang="en-US" sz="1000" dirty="0"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  <a:p>
            <a:pPr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100" b="0" dirty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Costs assigned to </a:t>
            </a:r>
            <a:r>
              <a:rPr lang="en-US" altLang="en-US" sz="2100" dirty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each job</a:t>
            </a:r>
            <a:r>
              <a:rPr lang="en-US" altLang="en-US" sz="2100" b="0" dirty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.</a:t>
            </a:r>
          </a:p>
          <a:p>
            <a:pPr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100" b="0" dirty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Products have </a:t>
            </a:r>
            <a:r>
              <a:rPr lang="en-US" altLang="en-US" sz="2100" dirty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unique characteristics</a:t>
            </a:r>
            <a:r>
              <a:rPr lang="en-US" altLang="en-US" sz="2100" b="0" dirty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.</a:t>
            </a:r>
          </a:p>
        </p:txBody>
      </p:sp>
      <p:sp>
        <p:nvSpPr>
          <p:cNvPr id="711688" name="Rectangle 8"/>
          <p:cNvSpPr>
            <a:spLocks noChangeArrowheads="1"/>
          </p:cNvSpPr>
          <p:nvPr/>
        </p:nvSpPr>
        <p:spPr bwMode="auto">
          <a:xfrm>
            <a:off x="4648200" y="2286000"/>
            <a:ext cx="41148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9EFA9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562" tIns="46038" rIns="182562" bIns="46038"/>
          <a:lstStyle>
            <a:lvl1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 algn="ctr">
              <a:lnSpc>
                <a:spcPct val="125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Process Cost</a:t>
            </a:r>
            <a:endParaRPr lang="en-US" altLang="en-US" sz="1000" dirty="0"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  <a:p>
            <a:pPr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100" b="0" dirty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Costs tracked through a </a:t>
            </a:r>
            <a:r>
              <a:rPr lang="en-US" altLang="en-US" sz="2100" dirty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series of connected manufacturing processes or departments</a:t>
            </a:r>
            <a:r>
              <a:rPr lang="en-US" altLang="en-US" sz="2100" b="0" dirty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.</a:t>
            </a:r>
          </a:p>
          <a:p>
            <a:pPr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100" b="0" dirty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Products are </a:t>
            </a:r>
            <a:r>
              <a:rPr lang="en-US" altLang="en-US" sz="2100" dirty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uniform</a:t>
            </a:r>
            <a:r>
              <a:rPr lang="en-US" altLang="en-US" sz="2100" b="0" dirty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 or relatively homogeneous and produced in a </a:t>
            </a:r>
            <a:r>
              <a:rPr lang="en-US" altLang="en-US" sz="2100" dirty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large volume</a:t>
            </a:r>
            <a:r>
              <a:rPr lang="en-US" altLang="en-US" sz="2100" b="0" dirty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.</a:t>
            </a:r>
          </a:p>
        </p:txBody>
      </p:sp>
      <p:sp>
        <p:nvSpPr>
          <p:cNvPr id="8" name="Rectangle 1031"/>
          <p:cNvSpPr txBox="1">
            <a:spLocks noChangeArrowheads="1"/>
          </p:cNvSpPr>
          <p:nvPr/>
        </p:nvSpPr>
        <p:spPr>
          <a:xfrm>
            <a:off x="609600" y="381000"/>
            <a:ext cx="7848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>
              <a:defRPr sz="3200" b="1" i="0">
                <a:solidFill>
                  <a:srgbClr val="000099"/>
                </a:solidFill>
                <a:effectLst/>
                <a:latin typeface="Liberation Sans" panose="020B0604020202020204" pitchFamily="34" charset="0"/>
              </a:defRPr>
            </a:lvl1pPr>
            <a:lvl2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r>
              <a:rPr lang="en-US" dirty="0"/>
              <a:t>Similarities and Differences Between Job Order Cost and Process Cost Systems</a:t>
            </a:r>
            <a:endParaRPr lang="en-US" altLang="en-US" dirty="0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533400" y="1981200"/>
            <a:ext cx="80772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8077200" y="640080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1</a:t>
            </a:r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095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534400" cy="348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0955" name="Rectangle 11"/>
          <p:cNvSpPr>
            <a:spLocks noChangeArrowheads="1"/>
          </p:cNvSpPr>
          <p:nvPr/>
        </p:nvSpPr>
        <p:spPr bwMode="auto">
          <a:xfrm>
            <a:off x="381000" y="4992469"/>
            <a:ext cx="1676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200" b="1" dirty="0">
                <a:latin typeface="Liberation Sans" panose="020B0604020202020204" pitchFamily="34" charset="0"/>
              </a:rPr>
              <a:t>Illustration 3-3</a:t>
            </a:r>
          </a:p>
          <a:p>
            <a:pPr algn="l"/>
            <a:r>
              <a:rPr lang="en-US" altLang="en-US" sz="1200" dirty="0">
                <a:latin typeface="Liberation Sans" panose="020B0604020202020204" pitchFamily="34" charset="0"/>
              </a:rPr>
              <a:t>Job order cost and process cost flow</a:t>
            </a:r>
          </a:p>
        </p:txBody>
      </p:sp>
      <p:sp>
        <p:nvSpPr>
          <p:cNvPr id="9" name="Rectangle 1031"/>
          <p:cNvSpPr txBox="1">
            <a:spLocks noChangeArrowheads="1"/>
          </p:cNvSpPr>
          <p:nvPr/>
        </p:nvSpPr>
        <p:spPr>
          <a:xfrm>
            <a:off x="609600" y="381000"/>
            <a:ext cx="7848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>
              <a:defRPr sz="3200" b="1" i="0">
                <a:solidFill>
                  <a:srgbClr val="000099"/>
                </a:solidFill>
                <a:effectLst/>
                <a:latin typeface="Liberation Sans" panose="020B0604020202020204" pitchFamily="34" charset="0"/>
              </a:defRPr>
            </a:lvl1pPr>
            <a:lvl2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r>
              <a:rPr lang="en-US" dirty="0"/>
              <a:t>Job Order Cost and Process Cost Flow</a:t>
            </a:r>
            <a:endParaRPr lang="en-US" altLang="en-US" dirty="0"/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533400" y="1066800"/>
            <a:ext cx="80772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077200" y="640080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1</a:t>
            </a:r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44" name="Text Box 12"/>
          <p:cNvSpPr txBox="1">
            <a:spLocks noChangeArrowheads="1"/>
          </p:cNvSpPr>
          <p:nvPr/>
        </p:nvSpPr>
        <p:spPr bwMode="auto">
          <a:xfrm>
            <a:off x="990600" y="1371600"/>
            <a:ext cx="26670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700" b="1" dirty="0">
                <a:latin typeface="Liberation Sans" panose="020B0604020202020204" pitchFamily="34" charset="0"/>
              </a:rPr>
              <a:t>Similarities</a:t>
            </a:r>
          </a:p>
        </p:txBody>
      </p:sp>
      <p:sp>
        <p:nvSpPr>
          <p:cNvPr id="658445" name="Rectangle 13"/>
          <p:cNvSpPr>
            <a:spLocks noChangeArrowheads="1"/>
          </p:cNvSpPr>
          <p:nvPr/>
        </p:nvSpPr>
        <p:spPr bwMode="auto">
          <a:xfrm>
            <a:off x="609600" y="2030413"/>
            <a:ext cx="36576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70000"/>
              </a:spcBef>
              <a:buFontTx/>
              <a:buAutoNum type="arabicPeriod"/>
            </a:pPr>
            <a:r>
              <a:rPr lang="en-US" altLang="en-US" sz="2200" dirty="0">
                <a:latin typeface="Liberation Sans" panose="020B0604020202020204" pitchFamily="34" charset="0"/>
              </a:rPr>
              <a:t>Manufacturing cost elements. </a:t>
            </a:r>
          </a:p>
          <a:p>
            <a:pPr>
              <a:lnSpc>
                <a:spcPct val="110000"/>
              </a:lnSpc>
              <a:spcBef>
                <a:spcPct val="70000"/>
              </a:spcBef>
              <a:buFontTx/>
              <a:buAutoNum type="arabicPeriod"/>
            </a:pPr>
            <a:r>
              <a:rPr lang="en-US" altLang="en-US" sz="2200" dirty="0">
                <a:latin typeface="Liberation Sans" panose="020B0604020202020204" pitchFamily="34" charset="0"/>
              </a:rPr>
              <a:t>Accumulation of the costs of materials, labor, and overhead. </a:t>
            </a:r>
          </a:p>
          <a:p>
            <a:pPr>
              <a:lnSpc>
                <a:spcPct val="110000"/>
              </a:lnSpc>
              <a:spcBef>
                <a:spcPct val="70000"/>
              </a:spcBef>
              <a:buFontTx/>
              <a:buAutoNum type="arabicPeriod"/>
            </a:pPr>
            <a:r>
              <a:rPr lang="en-US" altLang="en-US" sz="2200" dirty="0">
                <a:latin typeface="Liberation Sans" panose="020B0604020202020204" pitchFamily="34" charset="0"/>
              </a:rPr>
              <a:t>Flow of costs.</a:t>
            </a:r>
          </a:p>
        </p:txBody>
      </p:sp>
      <p:sp>
        <p:nvSpPr>
          <p:cNvPr id="658446" name="Rectangle 14"/>
          <p:cNvSpPr>
            <a:spLocks noChangeArrowheads="1"/>
          </p:cNvSpPr>
          <p:nvPr/>
        </p:nvSpPr>
        <p:spPr bwMode="auto">
          <a:xfrm>
            <a:off x="4800600" y="2028825"/>
            <a:ext cx="3810000" cy="341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70000"/>
              </a:spcBef>
              <a:buFontTx/>
              <a:buAutoNum type="arabicPeriod"/>
            </a:pPr>
            <a:r>
              <a:rPr lang="en-US" altLang="en-US" sz="2200" dirty="0">
                <a:latin typeface="Liberation Sans" panose="020B0604020202020204" pitchFamily="34" charset="0"/>
              </a:rPr>
              <a:t>Number of work in process accounts used.</a:t>
            </a:r>
          </a:p>
          <a:p>
            <a:pPr>
              <a:lnSpc>
                <a:spcPct val="110000"/>
              </a:lnSpc>
              <a:spcBef>
                <a:spcPct val="70000"/>
              </a:spcBef>
              <a:buFontTx/>
              <a:buAutoNum type="arabicPeriod"/>
            </a:pPr>
            <a:r>
              <a:rPr lang="en-US" altLang="en-US" sz="2200" dirty="0">
                <a:latin typeface="Liberation Sans" panose="020B0604020202020204" pitchFamily="34" charset="0"/>
              </a:rPr>
              <a:t>Documents used to track costs. </a:t>
            </a:r>
          </a:p>
          <a:p>
            <a:pPr>
              <a:lnSpc>
                <a:spcPct val="110000"/>
              </a:lnSpc>
              <a:spcBef>
                <a:spcPct val="70000"/>
              </a:spcBef>
              <a:buFontTx/>
              <a:buAutoNum type="arabicPeriod"/>
            </a:pPr>
            <a:r>
              <a:rPr lang="en-US" altLang="en-US" sz="2200" dirty="0">
                <a:latin typeface="Liberation Sans" panose="020B0604020202020204" pitchFamily="34" charset="0"/>
              </a:rPr>
              <a:t>Point at which costs are totaled. </a:t>
            </a:r>
          </a:p>
          <a:p>
            <a:pPr>
              <a:lnSpc>
                <a:spcPct val="110000"/>
              </a:lnSpc>
              <a:spcBef>
                <a:spcPct val="70000"/>
              </a:spcBef>
              <a:buFontTx/>
              <a:buAutoNum type="arabicPeriod"/>
            </a:pPr>
            <a:r>
              <a:rPr lang="en-US" altLang="en-US" sz="2200" dirty="0">
                <a:latin typeface="Liberation Sans" panose="020B0604020202020204" pitchFamily="34" charset="0"/>
              </a:rPr>
              <a:t>Unit cost computations.</a:t>
            </a:r>
          </a:p>
        </p:txBody>
      </p:sp>
      <p:sp>
        <p:nvSpPr>
          <p:cNvPr id="658447" name="Text Box 15"/>
          <p:cNvSpPr txBox="1">
            <a:spLocks noChangeArrowheads="1"/>
          </p:cNvSpPr>
          <p:nvPr/>
        </p:nvSpPr>
        <p:spPr bwMode="auto">
          <a:xfrm>
            <a:off x="5181600" y="1371600"/>
            <a:ext cx="26670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700" b="1">
                <a:latin typeface="Liberation Sans" panose="020B0604020202020204" pitchFamily="34" charset="0"/>
              </a:rPr>
              <a:t>Differences</a:t>
            </a:r>
          </a:p>
        </p:txBody>
      </p:sp>
      <p:sp>
        <p:nvSpPr>
          <p:cNvPr id="11" name="Rectangle 1031"/>
          <p:cNvSpPr txBox="1">
            <a:spLocks noChangeArrowheads="1"/>
          </p:cNvSpPr>
          <p:nvPr/>
        </p:nvSpPr>
        <p:spPr>
          <a:xfrm>
            <a:off x="609600" y="381000"/>
            <a:ext cx="7848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>
              <a:defRPr sz="3200" b="1" i="0">
                <a:solidFill>
                  <a:srgbClr val="000099"/>
                </a:solidFill>
                <a:effectLst/>
                <a:latin typeface="Liberation Sans" panose="020B0604020202020204" pitchFamily="34" charset="0"/>
              </a:defRPr>
            </a:lvl1pPr>
            <a:lvl2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2pPr>
            <a:lvl3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3pPr>
            <a:lvl4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4pPr>
            <a:lvl5pPr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defRPr>
            </a:lvl9pPr>
          </a:lstStyle>
          <a:p>
            <a:r>
              <a:rPr lang="en-US" dirty="0"/>
              <a:t>Job Order Cost and Process Cost Flow</a:t>
            </a:r>
            <a:endParaRPr lang="en-US" altLang="en-US" dirty="0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533400" y="1066800"/>
            <a:ext cx="80772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8077200" y="640080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1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5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5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45" grpId="0"/>
      <p:bldP spid="658446" grpId="0"/>
    </p:bldLst>
  </p:timing>
</p:sld>
</file>

<file path=ppt/theme/theme1.xml><?xml version="1.0" encoding="utf-8"?>
<a:theme xmlns:a="http://schemas.openxmlformats.org/drawingml/2006/main" name="movnglnc">
  <a:themeElements>
    <a:clrScheme name="">
      <a:dk1>
        <a:srgbClr val="000000"/>
      </a:dk1>
      <a:lt1>
        <a:srgbClr val="FFFFFF"/>
      </a:lt1>
      <a:dk2>
        <a:srgbClr val="0000FF"/>
      </a:dk2>
      <a:lt2>
        <a:srgbClr val="000000"/>
      </a:lt2>
      <a:accent1>
        <a:srgbClr val="00FFFF"/>
      </a:accent1>
      <a:accent2>
        <a:srgbClr val="FF0000"/>
      </a:accent2>
      <a:accent3>
        <a:srgbClr val="FFFFFF"/>
      </a:accent3>
      <a:accent4>
        <a:srgbClr val="000000"/>
      </a:accent4>
      <a:accent5>
        <a:srgbClr val="AAFFFF"/>
      </a:accent5>
      <a:accent6>
        <a:srgbClr val="E70000"/>
      </a:accent6>
      <a:hlink>
        <a:srgbClr val="000099"/>
      </a:hlink>
      <a:folHlink>
        <a:srgbClr val="000000"/>
      </a:folHlink>
    </a:clrScheme>
    <a:fontScheme name="movnglnc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vngln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vngln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Office\Templates\1033\Company Handbook.pot</Template>
  <TotalTime>12141</TotalTime>
  <Pages>43</Pages>
  <Words>1949</Words>
  <Application>Microsoft Office PowerPoint</Application>
  <PresentationFormat>On-screen Show (4:3)</PresentationFormat>
  <Paragraphs>251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Comic Sans MS</vt:lpstr>
      <vt:lpstr>Liberation Sans</vt:lpstr>
      <vt:lpstr>Times New Roman</vt:lpstr>
      <vt:lpstr>Wingdings</vt:lpstr>
      <vt:lpstr>movnglnc</vt:lpstr>
      <vt:lpstr>Applied Management Accounting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Accounting Principles 8th Edition</dc:title>
  <dc:subject>Chapter 21</dc:subject>
  <dc:creator>Dan &amp; Suzanne Ward</dc:creator>
  <cp:lastModifiedBy>Laila Al Taweel</cp:lastModifiedBy>
  <cp:revision>1598</cp:revision>
  <cp:lastPrinted>2014-09-05T15:25:39Z</cp:lastPrinted>
  <dcterms:created xsi:type="dcterms:W3CDTF">1997-03-28T18:03:02Z</dcterms:created>
  <dcterms:modified xsi:type="dcterms:W3CDTF">2023-09-23T04:13:14Z</dcterms:modified>
</cp:coreProperties>
</file>