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67" r:id="rId3"/>
    <p:sldId id="259" r:id="rId4"/>
    <p:sldId id="274" r:id="rId5"/>
    <p:sldId id="650" r:id="rId6"/>
    <p:sldId id="651" r:id="rId7"/>
    <p:sldId id="652" r:id="rId8"/>
    <p:sldId id="65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2" pos="384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3" autoAdjust="0"/>
    <p:restoredTop sz="95226" autoAdjust="0"/>
  </p:normalViewPr>
  <p:slideViewPr>
    <p:cSldViewPr snapToGrid="0" showGuides="1">
      <p:cViewPr>
        <p:scale>
          <a:sx n="50" d="100"/>
          <a:sy n="50" d="100"/>
        </p:scale>
        <p:origin x="-307" y="-97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002C11-C09A-4ACE-9D7A-CCD5AA8B4878}" type="datetimeFigureOut">
              <a:rPr lang="en-US" smtClean="0"/>
              <a:t>8/20/2024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BE20FA-FA32-4756-B1EB-057B8A95DD2C}" type="slidenum">
              <a:rPr lang="en-US" smtClean="0"/>
              <a:t>‹#›</a:t>
            </a:fld>
            <a:endParaRPr lang="en-US"/>
          </a:p>
        </p:txBody>
      </p:sp>
    </p:spTree>
    <p:extLst>
      <p:ext uri="{BB962C8B-B14F-4D97-AF65-F5344CB8AC3E}">
        <p14:creationId xmlns:p14="http://schemas.microsoft.com/office/powerpoint/2010/main" val="439287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t>https://www.pexels.com/photo/black-sail-ship-on-body-of-water-906982/</a:t>
            </a:r>
          </a:p>
        </p:txBody>
      </p:sp>
      <p:sp>
        <p:nvSpPr>
          <p:cNvPr id="4" name="Slide Number Placeholder 3"/>
          <p:cNvSpPr>
            <a:spLocks noGrp="1"/>
          </p:cNvSpPr>
          <p:nvPr>
            <p:ph type="sldNum" sz="quarter" idx="5"/>
          </p:nvPr>
        </p:nvSpPr>
        <p:spPr/>
        <p:txBody>
          <a:bodyPr/>
          <a:lstStyle/>
          <a:p>
            <a:fld id="{64BE20FA-FA32-4756-B1EB-057B8A95DD2C}" type="slidenum">
              <a:rPr lang="en-US" smtClean="0"/>
              <a:t>1</a:t>
            </a:fld>
            <a:endParaRPr lang="en-US"/>
          </a:p>
        </p:txBody>
      </p:sp>
    </p:spTree>
    <p:extLst>
      <p:ext uri="{BB962C8B-B14F-4D97-AF65-F5344CB8AC3E}">
        <p14:creationId xmlns:p14="http://schemas.microsoft.com/office/powerpoint/2010/main" val="3004257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t>https://www.pexels.com/photo/assorted-color-trailer-boxes-2881632/</a:t>
            </a:r>
          </a:p>
        </p:txBody>
      </p:sp>
      <p:sp>
        <p:nvSpPr>
          <p:cNvPr id="4" name="Slide Number Placeholder 3"/>
          <p:cNvSpPr>
            <a:spLocks noGrp="1"/>
          </p:cNvSpPr>
          <p:nvPr>
            <p:ph type="sldNum" sz="quarter" idx="5"/>
          </p:nvPr>
        </p:nvSpPr>
        <p:spPr/>
        <p:txBody>
          <a:bodyPr/>
          <a:lstStyle/>
          <a:p>
            <a:fld id="{64BE20FA-FA32-4756-B1EB-057B8A95DD2C}" type="slidenum">
              <a:rPr lang="en-US" smtClean="0"/>
              <a:t>3</a:t>
            </a:fld>
            <a:endParaRPr lang="en-US"/>
          </a:p>
        </p:txBody>
      </p:sp>
    </p:spTree>
    <p:extLst>
      <p:ext uri="{BB962C8B-B14F-4D97-AF65-F5344CB8AC3E}">
        <p14:creationId xmlns:p14="http://schemas.microsoft.com/office/powerpoint/2010/main" val="3583715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t>https://www.pexels.com/photo/men-s-wearing-black-suit-jacket-and-pants-937481/</a:t>
            </a:r>
          </a:p>
          <a:p>
            <a:r>
              <a:rPr lang="en-US" dirty="0"/>
              <a:t>https://www.pexels.com/photo/business-businessman-contemporary-corporate-532220/</a:t>
            </a:r>
          </a:p>
          <a:p>
            <a:r>
              <a:rPr lang="en-US" dirty="0"/>
              <a:t>https://www.pexels.com/photo/happy-ethnic-woman-sitting-at-table-with-laptop-3769021/</a:t>
            </a:r>
          </a:p>
          <a:p>
            <a:r>
              <a:rPr lang="en-US" dirty="0"/>
              <a:t>https://www.pexels.com/photo/cheerful-woman-smiling-while-sitting-at-table-with-laptop-4467687/</a:t>
            </a:r>
          </a:p>
        </p:txBody>
      </p:sp>
      <p:sp>
        <p:nvSpPr>
          <p:cNvPr id="4" name="Slide Number Placeholder 3"/>
          <p:cNvSpPr>
            <a:spLocks noGrp="1"/>
          </p:cNvSpPr>
          <p:nvPr>
            <p:ph type="sldNum" sz="quarter" idx="5"/>
          </p:nvPr>
        </p:nvSpPr>
        <p:spPr/>
        <p:txBody>
          <a:bodyPr/>
          <a:lstStyle/>
          <a:p>
            <a:fld id="{64BE20FA-FA32-4756-B1EB-057B8A95DD2C}" type="slidenum">
              <a:rPr lang="en-US" smtClean="0"/>
              <a:t>4</a:t>
            </a:fld>
            <a:endParaRPr lang="en-US"/>
          </a:p>
        </p:txBody>
      </p:sp>
    </p:spTree>
    <p:extLst>
      <p:ext uri="{BB962C8B-B14F-4D97-AF65-F5344CB8AC3E}">
        <p14:creationId xmlns:p14="http://schemas.microsoft.com/office/powerpoint/2010/main" val="3278095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98F12BDB-ED0E-4830-856E-E45322015B7C}"/>
              </a:ext>
            </a:extLst>
          </p:cNvPr>
          <p:cNvSpPr>
            <a:spLocks noGrp="1"/>
          </p:cNvSpPr>
          <p:nvPr>
            <p:ph type="pic" sz="quarter" idx="10"/>
          </p:nvPr>
        </p:nvSpPr>
        <p:spPr>
          <a:xfrm>
            <a:off x="0" y="0"/>
            <a:ext cx="9985829" cy="6858000"/>
          </a:xfrm>
          <a:solidFill>
            <a:schemeClr val="bg1">
              <a:lumMod val="85000"/>
            </a:schemeClr>
          </a:solidFill>
        </p:spPr>
        <p:txBody>
          <a:bodyPr>
            <a:normAutofit/>
          </a:bodyPr>
          <a:lstStyle>
            <a:lvl1pPr>
              <a:defRPr sz="1800"/>
            </a:lvl1pPr>
          </a:lstStyle>
          <a:p>
            <a:endParaRPr lang="en-US"/>
          </a:p>
        </p:txBody>
      </p:sp>
    </p:spTree>
    <p:extLst>
      <p:ext uri="{BB962C8B-B14F-4D97-AF65-F5344CB8AC3E}">
        <p14:creationId xmlns:p14="http://schemas.microsoft.com/office/powerpoint/2010/main" val="410622544"/>
      </p:ext>
    </p:extLst>
  </p:cSld>
  <p:clrMapOvr>
    <a:masterClrMapping/>
  </p:clrMapOvr>
  <p:extLst>
    <p:ext uri="{DCECCB84-F9BA-43D5-87BE-67443E8EF086}">
      <p15:sldGuideLst xmlns=""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
    <p:bg>
      <p:bgPr>
        <a:solidFill>
          <a:schemeClr val="accent2"/>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09600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1364343 w 6096000"/>
              <a:gd name="connsiteY4" fmla="*/ 3429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6096000" y="6858000"/>
                </a:lnTo>
                <a:lnTo>
                  <a:pt x="0" y="6858000"/>
                </a:lnTo>
                <a:lnTo>
                  <a:pt x="1364343" y="3429000"/>
                </a:lnTo>
                <a:close/>
              </a:path>
            </a:pathLst>
          </a:custGeom>
          <a:solidFill>
            <a:schemeClr val="bg1">
              <a:lumMod val="85000"/>
            </a:schemeClr>
          </a:solidFill>
        </p:spPr>
        <p:txBody>
          <a:bodyPr wrap="square" anchor="t" anchorCtr="0">
            <a:noAutofit/>
          </a:bodyPr>
          <a:lstStyle>
            <a:lvl1pPr algn="l">
              <a:defRPr sz="1800">
                <a:solidFill>
                  <a:schemeClr val="tx1"/>
                </a:solidFill>
              </a:defRPr>
            </a:lvl1pPr>
          </a:lstStyle>
          <a:p>
            <a:endParaRPr lang="en-US" dirty="0"/>
          </a:p>
        </p:txBody>
      </p:sp>
    </p:spTree>
    <p:extLst>
      <p:ext uri="{BB962C8B-B14F-4D97-AF65-F5344CB8AC3E}">
        <p14:creationId xmlns:p14="http://schemas.microsoft.com/office/powerpoint/2010/main" val="4246122587"/>
      </p:ext>
    </p:extLst>
  </p:cSld>
  <p:clrMapOvr>
    <a:masterClrMapping/>
  </p:clrMapOvr>
  <p:extLst>
    <p:ext uri="{DCECCB84-F9BA-43D5-87BE-67443E8EF086}">
      <p15:sldGuideLst xmlns=""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6">
    <p:spTree>
      <p:nvGrpSpPr>
        <p:cNvPr id="1" name=""/>
        <p:cNvGrpSpPr/>
        <p:nvPr/>
      </p:nvGrpSpPr>
      <p:grpSpPr>
        <a:xfrm>
          <a:off x="0" y="0"/>
          <a:ext cx="0" cy="0"/>
          <a:chOff x="0" y="0"/>
          <a:chExt cx="0" cy="0"/>
        </a:xfrm>
      </p:grpSpPr>
      <p:sp>
        <p:nvSpPr>
          <p:cNvPr id="16" name="Picture Placeholder 15"/>
          <p:cNvSpPr>
            <a:spLocks noGrp="1"/>
          </p:cNvSpPr>
          <p:nvPr>
            <p:ph type="pic" sz="quarter" idx="14"/>
          </p:nvPr>
        </p:nvSpPr>
        <p:spPr>
          <a:xfrm>
            <a:off x="6474756" y="1221441"/>
            <a:ext cx="2033459" cy="2033459"/>
          </a:xfrm>
          <a:custGeom>
            <a:avLst/>
            <a:gdLst>
              <a:gd name="connsiteX0" fmla="*/ 0 w 2033459"/>
              <a:gd name="connsiteY0" fmla="*/ 0 h 2033459"/>
              <a:gd name="connsiteX1" fmla="*/ 2033459 w 2033459"/>
              <a:gd name="connsiteY1" fmla="*/ 0 h 2033459"/>
              <a:gd name="connsiteX2" fmla="*/ 2033459 w 2033459"/>
              <a:gd name="connsiteY2" fmla="*/ 2033459 h 2033459"/>
              <a:gd name="connsiteX3" fmla="*/ 0 w 2033459"/>
              <a:gd name="connsiteY3" fmla="*/ 2033459 h 2033459"/>
            </a:gdLst>
            <a:ahLst/>
            <a:cxnLst>
              <a:cxn ang="0">
                <a:pos x="connsiteX0" y="connsiteY0"/>
              </a:cxn>
              <a:cxn ang="0">
                <a:pos x="connsiteX1" y="connsiteY1"/>
              </a:cxn>
              <a:cxn ang="0">
                <a:pos x="connsiteX2" y="connsiteY2"/>
              </a:cxn>
              <a:cxn ang="0">
                <a:pos x="connsiteX3" y="connsiteY3"/>
              </a:cxn>
            </a:cxnLst>
            <a:rect l="l" t="t" r="r" b="b"/>
            <a:pathLst>
              <a:path w="2033459" h="2033459">
                <a:moveTo>
                  <a:pt x="0" y="0"/>
                </a:moveTo>
                <a:lnTo>
                  <a:pt x="2033459" y="0"/>
                </a:lnTo>
                <a:lnTo>
                  <a:pt x="2033459" y="2033459"/>
                </a:lnTo>
                <a:lnTo>
                  <a:pt x="0" y="2033459"/>
                </a:lnTo>
                <a:close/>
              </a:path>
            </a:pathLst>
          </a:custGeom>
          <a:solidFill>
            <a:schemeClr val="bg1">
              <a:lumMod val="85000"/>
            </a:schemeClr>
          </a:solidFill>
        </p:spPr>
        <p:txBody>
          <a:bodyPr wrap="square" anchor="t" anchorCtr="0">
            <a:noAutofit/>
          </a:bodyPr>
          <a:lstStyle>
            <a:lvl1pPr algn="l">
              <a:defRPr sz="1800">
                <a:solidFill>
                  <a:schemeClr val="tx1"/>
                </a:solidFill>
              </a:defRPr>
            </a:lvl1pPr>
          </a:lstStyle>
          <a:p>
            <a:endParaRPr lang="en-US" dirty="0"/>
          </a:p>
        </p:txBody>
      </p:sp>
      <p:sp>
        <p:nvSpPr>
          <p:cNvPr id="17" name="Picture Placeholder 16"/>
          <p:cNvSpPr>
            <a:spLocks noGrp="1"/>
          </p:cNvSpPr>
          <p:nvPr>
            <p:ph type="pic" sz="quarter" idx="15"/>
          </p:nvPr>
        </p:nvSpPr>
        <p:spPr>
          <a:xfrm>
            <a:off x="8856412" y="1221441"/>
            <a:ext cx="2033459" cy="2033459"/>
          </a:xfrm>
          <a:custGeom>
            <a:avLst/>
            <a:gdLst>
              <a:gd name="connsiteX0" fmla="*/ 0 w 2033459"/>
              <a:gd name="connsiteY0" fmla="*/ 0 h 2033459"/>
              <a:gd name="connsiteX1" fmla="*/ 2033459 w 2033459"/>
              <a:gd name="connsiteY1" fmla="*/ 0 h 2033459"/>
              <a:gd name="connsiteX2" fmla="*/ 2033459 w 2033459"/>
              <a:gd name="connsiteY2" fmla="*/ 2033459 h 2033459"/>
              <a:gd name="connsiteX3" fmla="*/ 0 w 2033459"/>
              <a:gd name="connsiteY3" fmla="*/ 2033459 h 2033459"/>
            </a:gdLst>
            <a:ahLst/>
            <a:cxnLst>
              <a:cxn ang="0">
                <a:pos x="connsiteX0" y="connsiteY0"/>
              </a:cxn>
              <a:cxn ang="0">
                <a:pos x="connsiteX1" y="connsiteY1"/>
              </a:cxn>
              <a:cxn ang="0">
                <a:pos x="connsiteX2" y="connsiteY2"/>
              </a:cxn>
              <a:cxn ang="0">
                <a:pos x="connsiteX3" y="connsiteY3"/>
              </a:cxn>
            </a:cxnLst>
            <a:rect l="l" t="t" r="r" b="b"/>
            <a:pathLst>
              <a:path w="2033459" h="2033459">
                <a:moveTo>
                  <a:pt x="0" y="0"/>
                </a:moveTo>
                <a:lnTo>
                  <a:pt x="2033459" y="0"/>
                </a:lnTo>
                <a:lnTo>
                  <a:pt x="2033459" y="2033459"/>
                </a:lnTo>
                <a:lnTo>
                  <a:pt x="0" y="2033459"/>
                </a:lnTo>
                <a:close/>
              </a:path>
            </a:pathLst>
          </a:custGeom>
          <a:solidFill>
            <a:schemeClr val="bg1">
              <a:lumMod val="85000"/>
            </a:schemeClr>
          </a:solidFill>
        </p:spPr>
        <p:txBody>
          <a:bodyPr wrap="square" anchor="t" anchorCtr="0">
            <a:noAutofit/>
          </a:bodyPr>
          <a:lstStyle>
            <a:lvl1pPr algn="l">
              <a:defRPr sz="1800">
                <a:solidFill>
                  <a:schemeClr val="tx1"/>
                </a:solidFill>
              </a:defRPr>
            </a:lvl1pPr>
          </a:lstStyle>
          <a:p>
            <a:endParaRPr lang="en-US" dirty="0"/>
          </a:p>
        </p:txBody>
      </p:sp>
      <p:sp>
        <p:nvSpPr>
          <p:cNvPr id="15" name="Picture Placeholder 14"/>
          <p:cNvSpPr>
            <a:spLocks noGrp="1"/>
          </p:cNvSpPr>
          <p:nvPr>
            <p:ph type="pic" sz="quarter" idx="16"/>
          </p:nvPr>
        </p:nvSpPr>
        <p:spPr>
          <a:xfrm>
            <a:off x="6474756" y="3603098"/>
            <a:ext cx="2033459" cy="2033459"/>
          </a:xfrm>
          <a:custGeom>
            <a:avLst/>
            <a:gdLst>
              <a:gd name="connsiteX0" fmla="*/ 0 w 2033459"/>
              <a:gd name="connsiteY0" fmla="*/ 0 h 2033459"/>
              <a:gd name="connsiteX1" fmla="*/ 2033459 w 2033459"/>
              <a:gd name="connsiteY1" fmla="*/ 0 h 2033459"/>
              <a:gd name="connsiteX2" fmla="*/ 2033459 w 2033459"/>
              <a:gd name="connsiteY2" fmla="*/ 2033459 h 2033459"/>
              <a:gd name="connsiteX3" fmla="*/ 0 w 2033459"/>
              <a:gd name="connsiteY3" fmla="*/ 2033459 h 2033459"/>
            </a:gdLst>
            <a:ahLst/>
            <a:cxnLst>
              <a:cxn ang="0">
                <a:pos x="connsiteX0" y="connsiteY0"/>
              </a:cxn>
              <a:cxn ang="0">
                <a:pos x="connsiteX1" y="connsiteY1"/>
              </a:cxn>
              <a:cxn ang="0">
                <a:pos x="connsiteX2" y="connsiteY2"/>
              </a:cxn>
              <a:cxn ang="0">
                <a:pos x="connsiteX3" y="connsiteY3"/>
              </a:cxn>
            </a:cxnLst>
            <a:rect l="l" t="t" r="r" b="b"/>
            <a:pathLst>
              <a:path w="2033459" h="2033459">
                <a:moveTo>
                  <a:pt x="0" y="0"/>
                </a:moveTo>
                <a:lnTo>
                  <a:pt x="2033459" y="0"/>
                </a:lnTo>
                <a:lnTo>
                  <a:pt x="2033459" y="2033459"/>
                </a:lnTo>
                <a:lnTo>
                  <a:pt x="0" y="2033459"/>
                </a:lnTo>
                <a:close/>
              </a:path>
            </a:pathLst>
          </a:custGeom>
          <a:solidFill>
            <a:schemeClr val="bg1">
              <a:lumMod val="85000"/>
            </a:schemeClr>
          </a:solidFill>
        </p:spPr>
        <p:txBody>
          <a:bodyPr wrap="square" anchor="t" anchorCtr="0">
            <a:noAutofit/>
          </a:bodyPr>
          <a:lstStyle>
            <a:lvl1pPr algn="l">
              <a:defRPr sz="1800">
                <a:solidFill>
                  <a:schemeClr val="tx1"/>
                </a:solidFill>
              </a:defRPr>
            </a:lvl1pPr>
          </a:lstStyle>
          <a:p>
            <a:endParaRPr lang="en-US" dirty="0"/>
          </a:p>
        </p:txBody>
      </p:sp>
      <p:sp>
        <p:nvSpPr>
          <p:cNvPr id="14" name="Picture Placeholder 13"/>
          <p:cNvSpPr>
            <a:spLocks noGrp="1"/>
          </p:cNvSpPr>
          <p:nvPr>
            <p:ph type="pic" sz="quarter" idx="17"/>
          </p:nvPr>
        </p:nvSpPr>
        <p:spPr>
          <a:xfrm>
            <a:off x="8856412" y="3603098"/>
            <a:ext cx="2033459" cy="2033459"/>
          </a:xfrm>
          <a:custGeom>
            <a:avLst/>
            <a:gdLst>
              <a:gd name="connsiteX0" fmla="*/ 0 w 2033459"/>
              <a:gd name="connsiteY0" fmla="*/ 0 h 2033459"/>
              <a:gd name="connsiteX1" fmla="*/ 2033459 w 2033459"/>
              <a:gd name="connsiteY1" fmla="*/ 0 h 2033459"/>
              <a:gd name="connsiteX2" fmla="*/ 2033459 w 2033459"/>
              <a:gd name="connsiteY2" fmla="*/ 2033459 h 2033459"/>
              <a:gd name="connsiteX3" fmla="*/ 0 w 2033459"/>
              <a:gd name="connsiteY3" fmla="*/ 2033459 h 2033459"/>
            </a:gdLst>
            <a:ahLst/>
            <a:cxnLst>
              <a:cxn ang="0">
                <a:pos x="connsiteX0" y="connsiteY0"/>
              </a:cxn>
              <a:cxn ang="0">
                <a:pos x="connsiteX1" y="connsiteY1"/>
              </a:cxn>
              <a:cxn ang="0">
                <a:pos x="connsiteX2" y="connsiteY2"/>
              </a:cxn>
              <a:cxn ang="0">
                <a:pos x="connsiteX3" y="connsiteY3"/>
              </a:cxn>
            </a:cxnLst>
            <a:rect l="l" t="t" r="r" b="b"/>
            <a:pathLst>
              <a:path w="2033459" h="2033459">
                <a:moveTo>
                  <a:pt x="0" y="0"/>
                </a:moveTo>
                <a:lnTo>
                  <a:pt x="2033459" y="0"/>
                </a:lnTo>
                <a:lnTo>
                  <a:pt x="2033459" y="2033459"/>
                </a:lnTo>
                <a:lnTo>
                  <a:pt x="0" y="2033459"/>
                </a:lnTo>
                <a:close/>
              </a:path>
            </a:pathLst>
          </a:custGeom>
          <a:solidFill>
            <a:schemeClr val="bg1">
              <a:lumMod val="85000"/>
            </a:schemeClr>
          </a:solidFill>
        </p:spPr>
        <p:txBody>
          <a:bodyPr wrap="square" anchor="t" anchorCtr="0">
            <a:noAutofit/>
          </a:bodyPr>
          <a:lstStyle>
            <a:lvl1pPr algn="l">
              <a:defRPr sz="1800">
                <a:solidFill>
                  <a:schemeClr val="tx1"/>
                </a:solidFill>
              </a:defRPr>
            </a:lvl1pPr>
          </a:lstStyle>
          <a:p>
            <a:endParaRPr lang="en-US" dirty="0"/>
          </a:p>
        </p:txBody>
      </p:sp>
    </p:spTree>
    <p:extLst>
      <p:ext uri="{BB962C8B-B14F-4D97-AF65-F5344CB8AC3E}">
        <p14:creationId xmlns:p14="http://schemas.microsoft.com/office/powerpoint/2010/main" val="1458214090"/>
      </p:ext>
    </p:extLst>
  </p:cSld>
  <p:clrMapOvr>
    <a:masterClrMapping/>
  </p:clrMapOvr>
  <p:extLst>
    <p:ext uri="{DCECCB84-F9BA-43D5-87BE-67443E8EF086}">
      <p15:sldGuideLst xmlns=""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8">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423253"/>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hyperlink" Target="https://www.free-power-point-templates.com/" TargetMode="Externa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65B4CCA-C686-4D32-8D7B-1C32B2E248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A5E125A5-8160-4EAD-B6B2-791E3A7424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EF2F5E0-79D1-4D7D-99B3-1FE815F8B7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2C188B-3DDD-4AB5-80E3-A20B86A22CA2}" type="datetimeFigureOut">
              <a:rPr lang="en-US" smtClean="0"/>
              <a:t>8/20/2024</a:t>
            </a:fld>
            <a:endParaRPr lang="en-US"/>
          </a:p>
        </p:txBody>
      </p:sp>
      <p:sp>
        <p:nvSpPr>
          <p:cNvPr id="5" name="Footer Placeholder 4">
            <a:extLst>
              <a:ext uri="{FF2B5EF4-FFF2-40B4-BE49-F238E27FC236}">
                <a16:creationId xmlns="" xmlns:a16="http://schemas.microsoft.com/office/drawing/2014/main" id="{EA1110E6-02DB-4E2C-A882-EEFDBD8CA1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6C76CEE8-22D2-4D78-8ABA-E658B7F302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BB0034-9495-41C0-AFFF-1AC6AD4E6651}" type="slidenum">
              <a:rPr lang="en-US" smtClean="0"/>
              <a:t>‹#›</a:t>
            </a:fld>
            <a:endParaRPr lang="en-US"/>
          </a:p>
        </p:txBody>
      </p:sp>
      <p:sp>
        <p:nvSpPr>
          <p:cNvPr id="8" name="TextBox 7">
            <a:extLst>
              <a:ext uri="{FF2B5EF4-FFF2-40B4-BE49-F238E27FC236}">
                <a16:creationId xmlns="" xmlns:a16="http://schemas.microsoft.com/office/drawing/2014/main" id="{104129C7-7B76-4A11-B0F7-CE5D177B89A6}"/>
              </a:ext>
            </a:extLst>
          </p:cNvPr>
          <p:cNvSpPr txBox="1"/>
          <p:nvPr userDrawn="1"/>
        </p:nvSpPr>
        <p:spPr>
          <a:xfrm>
            <a:off x="-46180" y="6889888"/>
            <a:ext cx="6096000" cy="276999"/>
          </a:xfrm>
          <a:prstGeom prst="rect">
            <a:avLst/>
          </a:prstGeom>
          <a:noFill/>
        </p:spPr>
        <p:txBody>
          <a:bodyPr wrap="square">
            <a:spAutoFit/>
          </a:bodyPr>
          <a:lstStyle/>
          <a:p>
            <a:r>
              <a:rPr lang="en-US" sz="1200">
                <a:solidFill>
                  <a:schemeClr val="bg1">
                    <a:lumMod val="65000"/>
                  </a:schemeClr>
                </a:solidFill>
                <a:hlinkClick r:id="rId6">
                  <a:extLst>
                    <a:ext uri="{A12FA001-AC4F-418D-AE19-62706E023703}">
                      <ahyp:hlinkClr xmlns="" xmlns:ahyp="http://schemas.microsoft.com/office/drawing/2018/hyperlinkcolor" val="tx"/>
                    </a:ext>
                  </a:extLst>
                </a:hlinkClick>
              </a:rPr>
              <a:t>https://www.free-power-point-templates.com/</a:t>
            </a:r>
            <a:endParaRPr lang="en-US" sz="1200">
              <a:solidFill>
                <a:schemeClr val="bg1">
                  <a:lumMod val="65000"/>
                </a:schemeClr>
              </a:solidFill>
            </a:endParaRPr>
          </a:p>
        </p:txBody>
      </p:sp>
      <p:sp>
        <p:nvSpPr>
          <p:cNvPr id="10" name="TextBox 9">
            <a:extLst>
              <a:ext uri="{FF2B5EF4-FFF2-40B4-BE49-F238E27FC236}">
                <a16:creationId xmlns="" xmlns:a16="http://schemas.microsoft.com/office/drawing/2014/main" id="{CEE9A7BB-8B38-42D8-92D7-777095D4F016}"/>
              </a:ext>
            </a:extLst>
          </p:cNvPr>
          <p:cNvSpPr txBox="1"/>
          <p:nvPr userDrawn="1"/>
        </p:nvSpPr>
        <p:spPr>
          <a:xfrm>
            <a:off x="11042213" y="6889887"/>
            <a:ext cx="1206062" cy="276999"/>
          </a:xfrm>
          <a:prstGeom prst="rect">
            <a:avLst/>
          </a:prstGeom>
          <a:noFill/>
        </p:spPr>
        <p:txBody>
          <a:bodyPr wrap="square">
            <a:spAutoFit/>
          </a:bodyPr>
          <a:lstStyle/>
          <a:p>
            <a:pPr algn="r"/>
            <a:r>
              <a:rPr lang="en-US" sz="1200">
                <a:solidFill>
                  <a:schemeClr val="bg1">
                    <a:lumMod val="65000"/>
                  </a:schemeClr>
                </a:solidFill>
              </a:rPr>
              <a:t>FPPT.com</a:t>
            </a:r>
          </a:p>
        </p:txBody>
      </p:sp>
    </p:spTree>
    <p:extLst>
      <p:ext uri="{BB962C8B-B14F-4D97-AF65-F5344CB8AC3E}">
        <p14:creationId xmlns:p14="http://schemas.microsoft.com/office/powerpoint/2010/main" val="28009165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55" r:id="rId3"/>
    <p:sldLayoutId id="2147483657"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9049" r="9049"/>
          <a:stretch>
            <a:fillRect/>
          </a:stretch>
        </p:blipFill>
        <p:spPr/>
      </p:pic>
      <p:sp>
        <p:nvSpPr>
          <p:cNvPr id="12" name="Rectangle 11">
            <a:extLst>
              <a:ext uri="{FF2B5EF4-FFF2-40B4-BE49-F238E27FC236}">
                <a16:creationId xmlns="" xmlns:a16="http://schemas.microsoft.com/office/drawing/2014/main" id="{E6965792-35C8-476C-823B-425804EAF515}"/>
              </a:ext>
            </a:extLst>
          </p:cNvPr>
          <p:cNvSpPr/>
          <p:nvPr/>
        </p:nvSpPr>
        <p:spPr>
          <a:xfrm>
            <a:off x="0" y="0"/>
            <a:ext cx="9915525" cy="6858000"/>
          </a:xfrm>
          <a:prstGeom prst="rect">
            <a:avLst/>
          </a:prstGeom>
          <a:solidFill>
            <a:schemeClr val="accent3">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reeform: Shape 129">
            <a:extLst>
              <a:ext uri="{FF2B5EF4-FFF2-40B4-BE49-F238E27FC236}">
                <a16:creationId xmlns="" xmlns:a16="http://schemas.microsoft.com/office/drawing/2014/main" id="{1BD84AF7-A16C-4866-B41C-BD870FF33EE0}"/>
              </a:ext>
            </a:extLst>
          </p:cNvPr>
          <p:cNvSpPr/>
          <p:nvPr userDrawn="1"/>
        </p:nvSpPr>
        <p:spPr>
          <a:xfrm>
            <a:off x="4916844" y="0"/>
            <a:ext cx="7275156" cy="6858000"/>
          </a:xfrm>
          <a:custGeom>
            <a:avLst/>
            <a:gdLst>
              <a:gd name="connsiteX0" fmla="*/ 4124200 w 7275156"/>
              <a:gd name="connsiteY0" fmla="*/ 0 h 6857999"/>
              <a:gd name="connsiteX1" fmla="*/ 7275156 w 7275156"/>
              <a:gd name="connsiteY1" fmla="*/ 0 h 6857999"/>
              <a:gd name="connsiteX2" fmla="*/ 7275156 w 7275156"/>
              <a:gd name="connsiteY2" fmla="*/ 6857999 h 6857999"/>
              <a:gd name="connsiteX3" fmla="*/ 89795 w 7275156"/>
              <a:gd name="connsiteY3" fmla="*/ 6857999 h 6857999"/>
              <a:gd name="connsiteX4" fmla="*/ 80764 w 7275156"/>
              <a:gd name="connsiteY4" fmla="*/ 6822877 h 6857999"/>
              <a:gd name="connsiteX5" fmla="*/ 0 w 7275156"/>
              <a:gd name="connsiteY5" fmla="*/ 6021716 h 6857999"/>
              <a:gd name="connsiteX6" fmla="*/ 2981808 w 7275156"/>
              <a:gd name="connsiteY6" fmla="*/ 2171572 h 6857999"/>
              <a:gd name="connsiteX7" fmla="*/ 3159799 w 7275156"/>
              <a:gd name="connsiteY7" fmla="*/ 2130492 h 6857999"/>
              <a:gd name="connsiteX8" fmla="*/ 3173670 w 7275156"/>
              <a:gd name="connsiteY8" fmla="*/ 2021333 h 6857999"/>
              <a:gd name="connsiteX9" fmla="*/ 4020494 w 7275156"/>
              <a:gd name="connsiteY9" fmla="*/ 11652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75156" h="6857999">
                <a:moveTo>
                  <a:pt x="4124200" y="0"/>
                </a:moveTo>
                <a:lnTo>
                  <a:pt x="7275156" y="0"/>
                </a:lnTo>
                <a:lnTo>
                  <a:pt x="7275156" y="6857999"/>
                </a:lnTo>
                <a:lnTo>
                  <a:pt x="89795" y="6857999"/>
                </a:lnTo>
                <a:lnTo>
                  <a:pt x="80764" y="6822877"/>
                </a:lnTo>
                <a:cubicBezTo>
                  <a:pt x="27810" y="6564095"/>
                  <a:pt x="0" y="6296153"/>
                  <a:pt x="0" y="6021716"/>
                </a:cubicBezTo>
                <a:cubicBezTo>
                  <a:pt x="0" y="4169267"/>
                  <a:pt x="1267066" y="2612756"/>
                  <a:pt x="2981808" y="2171572"/>
                </a:cubicBezTo>
                <a:lnTo>
                  <a:pt x="3159799" y="2130492"/>
                </a:lnTo>
                <a:lnTo>
                  <a:pt x="3173670" y="2021333"/>
                </a:lnTo>
                <a:cubicBezTo>
                  <a:pt x="3283006" y="1305770"/>
                  <a:pt x="3583127" y="652987"/>
                  <a:pt x="4020494" y="11652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 xmlns:a16="http://schemas.microsoft.com/office/drawing/2014/main" id="{2C5CBC25-A196-4993-99CE-30194DDF646C}"/>
              </a:ext>
            </a:extLst>
          </p:cNvPr>
          <p:cNvSpPr txBox="1"/>
          <p:nvPr/>
        </p:nvSpPr>
        <p:spPr>
          <a:xfrm>
            <a:off x="4233333" y="4340285"/>
            <a:ext cx="7449780" cy="1754326"/>
          </a:xfrm>
          <a:prstGeom prst="rect">
            <a:avLst/>
          </a:prstGeom>
          <a:noFill/>
        </p:spPr>
        <p:txBody>
          <a:bodyPr wrap="square" rtlCol="0">
            <a:spAutoFit/>
          </a:bodyPr>
          <a:lstStyle/>
          <a:p>
            <a:pPr algn="r"/>
            <a:r>
              <a:rPr lang="en-US" sz="54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FURNITURE</a:t>
            </a:r>
          </a:p>
          <a:p>
            <a:pPr algn="r"/>
            <a:r>
              <a:rPr lang="en-US" sz="54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ECOMMERCE SITE</a:t>
            </a:r>
            <a:endParaRPr lang="en-US" sz="5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89722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 xmlns:a16="http://schemas.microsoft.com/office/drawing/2014/main" id="{F59AD4D1-30D5-46F9-9DBE-A2E9BD7B27F7}"/>
              </a:ext>
            </a:extLst>
          </p:cNvPr>
          <p:cNvSpPr txBox="1"/>
          <p:nvPr/>
        </p:nvSpPr>
        <p:spPr>
          <a:xfrm>
            <a:off x="2525869" y="564169"/>
            <a:ext cx="7140259" cy="769441"/>
          </a:xfrm>
          <a:prstGeom prst="rect">
            <a:avLst/>
          </a:prstGeom>
          <a:noFill/>
        </p:spPr>
        <p:txBody>
          <a:bodyPr wrap="square" rtlCol="0">
            <a:spAutoFit/>
          </a:bodyPr>
          <a:lstStyle/>
          <a:p>
            <a:pPr algn="ctr"/>
            <a:r>
              <a:rPr lang="en-US" sz="44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INTRODUCTION</a:t>
            </a:r>
            <a:endParaRPr lang="en-US" sz="44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Text Placeholder 10">
            <a:extLst>
              <a:ext uri="{FF2B5EF4-FFF2-40B4-BE49-F238E27FC236}">
                <a16:creationId xmlns="" xmlns:a16="http://schemas.microsoft.com/office/drawing/2014/main" id="{172B4D10-1082-4E3E-B18E-76F86805830A}"/>
              </a:ext>
            </a:extLst>
          </p:cNvPr>
          <p:cNvSpPr txBox="1">
            <a:spLocks/>
          </p:cNvSpPr>
          <p:nvPr/>
        </p:nvSpPr>
        <p:spPr>
          <a:xfrm>
            <a:off x="709303" y="1448598"/>
            <a:ext cx="10805363" cy="501675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20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E-commerce platform </a:t>
            </a:r>
            <a:r>
              <a:rPr lang="en-US" sz="32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is fast gaining ground as an accepted and used business paradigm. More and more business houses are implementing web sites providing functionality for performing commercial transactions over the web</a:t>
            </a:r>
            <a:r>
              <a:rPr lang="en-US" sz="320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p>
            <a:pPr algn="l"/>
            <a:endParaRPr lang="en-US" sz="320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algn="l"/>
            <a:r>
              <a:rPr lang="en-US" sz="32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The objective of this project is to develop a general purpose e-commerce based furniture store where product like furniture can be bought from the comfort of home through the Internet.</a:t>
            </a:r>
          </a:p>
        </p:txBody>
      </p:sp>
      <p:sp>
        <p:nvSpPr>
          <p:cNvPr id="22" name="Rectangle 21">
            <a:extLst>
              <a:ext uri="{FF2B5EF4-FFF2-40B4-BE49-F238E27FC236}">
                <a16:creationId xmlns="" xmlns:a16="http://schemas.microsoft.com/office/drawing/2014/main" id="{422D24B8-5366-4F60-8DB7-03104991E720}"/>
              </a:ext>
            </a:extLst>
          </p:cNvPr>
          <p:cNvSpPr/>
          <p:nvPr/>
        </p:nvSpPr>
        <p:spPr>
          <a:xfrm>
            <a:off x="0" y="0"/>
            <a:ext cx="12192000" cy="2279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 xmlns:a16="http://schemas.microsoft.com/office/drawing/2014/main" id="{C0C70AF6-E364-4E39-8702-38BDB2AB6A60}"/>
              </a:ext>
            </a:extLst>
          </p:cNvPr>
          <p:cNvSpPr/>
          <p:nvPr/>
        </p:nvSpPr>
        <p:spPr>
          <a:xfrm>
            <a:off x="0" y="6635788"/>
            <a:ext cx="12192000" cy="22797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l="-10140" t="12577" r="11668" b="12577"/>
          <a:stretch/>
        </p:blipFill>
        <p:spPr>
          <a:xfrm>
            <a:off x="6641768" y="0"/>
            <a:ext cx="6002867" cy="6858000"/>
          </a:xfrm>
        </p:spPr>
      </p:pic>
      <p:sp>
        <p:nvSpPr>
          <p:cNvPr id="9" name="Freeform 8"/>
          <p:cNvSpPr/>
          <p:nvPr/>
        </p:nvSpPr>
        <p:spPr>
          <a:xfrm>
            <a:off x="6633301" y="0"/>
            <a:ext cx="1521300" cy="6858000"/>
          </a:xfrm>
          <a:custGeom>
            <a:avLst/>
            <a:gdLst>
              <a:gd name="connsiteX0" fmla="*/ 0 w 1521300"/>
              <a:gd name="connsiteY0" fmla="*/ 0 h 6858000"/>
              <a:gd name="connsiteX1" fmla="*/ 156957 w 1521300"/>
              <a:gd name="connsiteY1" fmla="*/ 0 h 6858000"/>
              <a:gd name="connsiteX2" fmla="*/ 1521300 w 1521300"/>
              <a:gd name="connsiteY2" fmla="*/ 3429000 h 6858000"/>
              <a:gd name="connsiteX3" fmla="*/ 156957 w 1521300"/>
              <a:gd name="connsiteY3" fmla="*/ 6858000 h 6858000"/>
              <a:gd name="connsiteX4" fmla="*/ 0 w 1521300"/>
              <a:gd name="connsiteY4" fmla="*/ 6858000 h 6858000"/>
              <a:gd name="connsiteX5" fmla="*/ 1364343 w 1521300"/>
              <a:gd name="connsiteY5" fmla="*/ 3429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1300" h="6858000">
                <a:moveTo>
                  <a:pt x="0" y="0"/>
                </a:moveTo>
                <a:lnTo>
                  <a:pt x="156957" y="0"/>
                </a:lnTo>
                <a:lnTo>
                  <a:pt x="1521300" y="3429000"/>
                </a:lnTo>
                <a:lnTo>
                  <a:pt x="156957" y="6858000"/>
                </a:lnTo>
                <a:lnTo>
                  <a:pt x="0" y="6858000"/>
                </a:lnTo>
                <a:lnTo>
                  <a:pt x="1364343" y="3429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 xmlns:a16="http://schemas.microsoft.com/office/drawing/2014/main" id="{D94042FC-A3C9-432E-ABAB-2157FC622B10}"/>
              </a:ext>
            </a:extLst>
          </p:cNvPr>
          <p:cNvSpPr txBox="1"/>
          <p:nvPr/>
        </p:nvSpPr>
        <p:spPr>
          <a:xfrm>
            <a:off x="450772" y="580532"/>
            <a:ext cx="5950029" cy="707886"/>
          </a:xfrm>
          <a:prstGeom prst="rect">
            <a:avLst/>
          </a:prstGeom>
          <a:noFill/>
        </p:spPr>
        <p:txBody>
          <a:bodyPr wrap="square" rtlCol="0">
            <a:spAutoFit/>
          </a:bodyPr>
          <a:lstStyle/>
          <a:p>
            <a:r>
              <a:rPr lang="en-US" sz="40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AIM OF THE PROJECT</a:t>
            </a:r>
            <a:endParaRPr lang="en-US" sz="40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Text Placeholder 10">
            <a:extLst>
              <a:ext uri="{FF2B5EF4-FFF2-40B4-BE49-F238E27FC236}">
                <a16:creationId xmlns="" xmlns:a16="http://schemas.microsoft.com/office/drawing/2014/main" id="{09740832-DF24-4FDD-81CC-4403B4D0C8AA}"/>
              </a:ext>
            </a:extLst>
          </p:cNvPr>
          <p:cNvSpPr txBox="1">
            <a:spLocks/>
          </p:cNvSpPr>
          <p:nvPr/>
        </p:nvSpPr>
        <p:spPr>
          <a:xfrm>
            <a:off x="364066" y="1518519"/>
            <a:ext cx="6417733" cy="4893647"/>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gn="just">
              <a:buFont typeface="Arial" pitchFamily="34" charset="0"/>
              <a:buChar char="•"/>
            </a:pPr>
            <a:r>
              <a:rPr lang="en-US"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This application allows the student like us to understand the basics about the appearance of a first web page and how a complete working application can be built from scratch</a:t>
            </a:r>
            <a:r>
              <a:rPr lang="en-US" sz="2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a:t>
            </a:r>
          </a:p>
          <a:p>
            <a:pPr marL="457200" indent="-457200" algn="just">
              <a:buFont typeface="Arial" pitchFamily="34" charset="0"/>
              <a:buChar char="•"/>
            </a:pPr>
            <a:endParaRPr lang="en-US" sz="2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457200" indent="-457200" algn="just">
              <a:buFont typeface="Arial" pitchFamily="34" charset="0"/>
              <a:buChar char="•"/>
            </a:pPr>
            <a:r>
              <a:rPr lang="en-US" sz="2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This </a:t>
            </a:r>
            <a:r>
              <a:rPr lang="en-US"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shopping-cart application is designed, primarily, to learn and understand the concept of application development, and can also be used to teach ecommerce and web-application topics. </a:t>
            </a:r>
          </a:p>
        </p:txBody>
      </p:sp>
    </p:spTree>
    <p:extLst>
      <p:ext uri="{BB962C8B-B14F-4D97-AF65-F5344CB8AC3E}">
        <p14:creationId xmlns:p14="http://schemas.microsoft.com/office/powerpoint/2010/main" val="2167893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Rectangle 1"/>
          <p:cNvSpPr/>
          <p:nvPr/>
        </p:nvSpPr>
        <p:spPr>
          <a:xfrm rot="2700000">
            <a:off x="10318977" y="408546"/>
            <a:ext cx="1329114" cy="13291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 xmlns:a16="http://schemas.microsoft.com/office/drawing/2014/main" id="{E4CA915B-ED59-4EC1-9285-FD2F53587AA0}"/>
              </a:ext>
            </a:extLst>
          </p:cNvPr>
          <p:cNvSpPr txBox="1"/>
          <p:nvPr/>
        </p:nvSpPr>
        <p:spPr>
          <a:xfrm>
            <a:off x="706708" y="572058"/>
            <a:ext cx="4837886" cy="1015663"/>
          </a:xfrm>
          <a:prstGeom prst="rect">
            <a:avLst/>
          </a:prstGeom>
          <a:noFill/>
        </p:spPr>
        <p:txBody>
          <a:bodyPr wrap="square" rtlCol="0">
            <a:spAutoFit/>
          </a:bodyPr>
          <a:lstStyle/>
          <a:p>
            <a:r>
              <a:rPr lang="en-US" sz="60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INTERFACE</a:t>
            </a:r>
            <a:endParaRPr lang="en-US" sz="60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 Placeholder 10">
            <a:extLst>
              <a:ext uri="{FF2B5EF4-FFF2-40B4-BE49-F238E27FC236}">
                <a16:creationId xmlns="" xmlns:a16="http://schemas.microsoft.com/office/drawing/2014/main" id="{D9F21402-1B48-4305-B256-324B7408D051}"/>
              </a:ext>
            </a:extLst>
          </p:cNvPr>
          <p:cNvSpPr txBox="1">
            <a:spLocks/>
          </p:cNvSpPr>
          <p:nvPr/>
        </p:nvSpPr>
        <p:spPr>
          <a:xfrm>
            <a:off x="719667" y="1552369"/>
            <a:ext cx="10778066" cy="501675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200" b="1" dirty="0" smtClean="0">
                <a:solidFill>
                  <a:srgbClr val="FFC000"/>
                </a:solidFill>
                <a:latin typeface="Open Sans" panose="020B0606030504020204" pitchFamily="34" charset="0"/>
                <a:ea typeface="Open Sans" panose="020B0606030504020204" pitchFamily="34" charset="0"/>
                <a:cs typeface="Open Sans" panose="020B0606030504020204" pitchFamily="34" charset="0"/>
              </a:rPr>
              <a:t>User </a:t>
            </a:r>
            <a:r>
              <a:rPr lang="en-US" sz="3200" b="1" dirty="0">
                <a:solidFill>
                  <a:srgbClr val="FFC000"/>
                </a:solidFill>
                <a:latin typeface="Open Sans" panose="020B0606030504020204" pitchFamily="34" charset="0"/>
                <a:ea typeface="Open Sans" panose="020B0606030504020204" pitchFamily="34" charset="0"/>
                <a:cs typeface="Open Sans" panose="020B0606030504020204" pitchFamily="34" charset="0"/>
              </a:rPr>
              <a:t>Interface: </a:t>
            </a:r>
            <a:r>
              <a:rPr lang="en-US" sz="3200" dirty="0">
                <a:solidFill>
                  <a:schemeClr val="bg1"/>
                </a:solidFill>
                <a:latin typeface="Open Sans" panose="020B0606030504020204" pitchFamily="34" charset="0"/>
                <a:ea typeface="Open Sans" panose="020B0606030504020204" pitchFamily="34" charset="0"/>
                <a:cs typeface="Open Sans" panose="020B0606030504020204" pitchFamily="34" charset="0"/>
              </a:rPr>
              <a:t>Users are able to view the home page of the shopping-cart application, browse the different categories, browse and add any number of items from any categories in the shopping </a:t>
            </a:r>
            <a:r>
              <a:rPr lang="en-US" sz="32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cart.</a:t>
            </a:r>
          </a:p>
          <a:p>
            <a:pPr algn="l"/>
            <a:endParaRPr lang="en-US" sz="32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3200" b="1" dirty="0" smtClean="0">
                <a:solidFill>
                  <a:srgbClr val="FFC000"/>
                </a:solidFill>
                <a:latin typeface="Open Sans" panose="020B0606030504020204" pitchFamily="34" charset="0"/>
                <a:ea typeface="Open Sans" panose="020B0606030504020204" pitchFamily="34" charset="0"/>
                <a:cs typeface="Open Sans" panose="020B0606030504020204" pitchFamily="34" charset="0"/>
              </a:rPr>
              <a:t>Admin </a:t>
            </a:r>
            <a:r>
              <a:rPr lang="en-US" sz="3200" b="1" dirty="0">
                <a:solidFill>
                  <a:srgbClr val="FFC000"/>
                </a:solidFill>
                <a:latin typeface="Open Sans" panose="020B0606030504020204" pitchFamily="34" charset="0"/>
                <a:ea typeface="Open Sans" panose="020B0606030504020204" pitchFamily="34" charset="0"/>
                <a:cs typeface="Open Sans" panose="020B0606030504020204" pitchFamily="34" charset="0"/>
              </a:rPr>
              <a:t>Interface: </a:t>
            </a:r>
            <a:r>
              <a:rPr lang="en-US" sz="3200" dirty="0">
                <a:solidFill>
                  <a:schemeClr val="bg1"/>
                </a:solidFill>
                <a:latin typeface="Open Sans" panose="020B0606030504020204" pitchFamily="34" charset="0"/>
                <a:ea typeface="Open Sans" panose="020B0606030504020204" pitchFamily="34" charset="0"/>
                <a:cs typeface="Open Sans" panose="020B0606030504020204" pitchFamily="34" charset="0"/>
              </a:rPr>
              <a:t>The administrator is able to view the users’ information that was entered during checkout in the database, can update the information, price, shipping costs of the items, add or remove items from the main display. </a:t>
            </a:r>
          </a:p>
        </p:txBody>
      </p:sp>
    </p:spTree>
    <p:extLst>
      <p:ext uri="{BB962C8B-B14F-4D97-AF65-F5344CB8AC3E}">
        <p14:creationId xmlns:p14="http://schemas.microsoft.com/office/powerpoint/2010/main" val="372838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 xmlns:a16="http://schemas.microsoft.com/office/drawing/2014/main" id="{F59AD4D1-30D5-46F9-9DBE-A2E9BD7B27F7}"/>
              </a:ext>
            </a:extLst>
          </p:cNvPr>
          <p:cNvSpPr txBox="1"/>
          <p:nvPr/>
        </p:nvSpPr>
        <p:spPr>
          <a:xfrm>
            <a:off x="1312333" y="564169"/>
            <a:ext cx="9508067" cy="1446550"/>
          </a:xfrm>
          <a:prstGeom prst="rect">
            <a:avLst/>
          </a:prstGeom>
          <a:noFill/>
        </p:spPr>
        <p:txBody>
          <a:bodyPr wrap="square" rtlCol="0">
            <a:spAutoFit/>
          </a:bodyPr>
          <a:lstStyle/>
          <a:p>
            <a:pPr algn="ctr"/>
            <a:r>
              <a:rPr lang="en-US" sz="44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Programming Language and Framework Used</a:t>
            </a:r>
          </a:p>
        </p:txBody>
      </p:sp>
      <p:sp>
        <p:nvSpPr>
          <p:cNvPr id="21" name="Text Placeholder 10">
            <a:extLst>
              <a:ext uri="{FF2B5EF4-FFF2-40B4-BE49-F238E27FC236}">
                <a16:creationId xmlns="" xmlns:a16="http://schemas.microsoft.com/office/drawing/2014/main" id="{172B4D10-1082-4E3E-B18E-76F86805830A}"/>
              </a:ext>
            </a:extLst>
          </p:cNvPr>
          <p:cNvSpPr txBox="1">
            <a:spLocks/>
          </p:cNvSpPr>
          <p:nvPr/>
        </p:nvSpPr>
        <p:spPr>
          <a:xfrm>
            <a:off x="709303" y="2091266"/>
            <a:ext cx="10890030" cy="3600986"/>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2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PHP</a:t>
            </a:r>
            <a:endParaRPr lang="en-US" sz="28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algn="l"/>
            <a:r>
              <a:rPr lang="en-US" sz="28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PHP started out as a small open source project that evolved as more and more people found out how useful it was. </a:t>
            </a:r>
            <a:r>
              <a:rPr lang="en-US" sz="2800" dirty="0" err="1">
                <a:solidFill>
                  <a:schemeClr val="accent2"/>
                </a:solidFill>
                <a:latin typeface="Open Sans" panose="020B0606030504020204" pitchFamily="34" charset="0"/>
                <a:ea typeface="Open Sans" panose="020B0606030504020204" pitchFamily="34" charset="0"/>
                <a:cs typeface="Open Sans" panose="020B0606030504020204" pitchFamily="34" charset="0"/>
              </a:rPr>
              <a:t>Rasmus</a:t>
            </a:r>
            <a:r>
              <a:rPr lang="en-US" sz="28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US" sz="2800" dirty="0" err="1">
                <a:solidFill>
                  <a:schemeClr val="accent2"/>
                </a:solidFill>
                <a:latin typeface="Open Sans" panose="020B0606030504020204" pitchFamily="34" charset="0"/>
                <a:ea typeface="Open Sans" panose="020B0606030504020204" pitchFamily="34" charset="0"/>
                <a:cs typeface="Open Sans" panose="020B0606030504020204" pitchFamily="34" charset="0"/>
              </a:rPr>
              <a:t>Lerdorf</a:t>
            </a:r>
            <a:r>
              <a:rPr lang="en-US" sz="28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unleashed the first version of PHP way back in 1994</a:t>
            </a:r>
            <a:r>
              <a:rPr lang="en-US" sz="280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p>
            <a:pPr algn="l"/>
            <a:endParaRPr lang="en-US" sz="280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algn="l"/>
            <a:r>
              <a:rPr lang="en-US" sz="280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PHP </a:t>
            </a:r>
            <a:r>
              <a:rPr lang="en-US" sz="28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is a server side scripting language that is embedded in HTML. It is used to manage dynamic content, databases, session tracking, even build entire e-commerce sites.</a:t>
            </a:r>
          </a:p>
        </p:txBody>
      </p:sp>
      <p:sp>
        <p:nvSpPr>
          <p:cNvPr id="22" name="Rectangle 21">
            <a:extLst>
              <a:ext uri="{FF2B5EF4-FFF2-40B4-BE49-F238E27FC236}">
                <a16:creationId xmlns="" xmlns:a16="http://schemas.microsoft.com/office/drawing/2014/main" id="{422D24B8-5366-4F60-8DB7-03104991E720}"/>
              </a:ext>
            </a:extLst>
          </p:cNvPr>
          <p:cNvSpPr/>
          <p:nvPr/>
        </p:nvSpPr>
        <p:spPr>
          <a:xfrm>
            <a:off x="0" y="0"/>
            <a:ext cx="12192000" cy="2279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 xmlns:a16="http://schemas.microsoft.com/office/drawing/2014/main" id="{C0C70AF6-E364-4E39-8702-38BDB2AB6A60}"/>
              </a:ext>
            </a:extLst>
          </p:cNvPr>
          <p:cNvSpPr/>
          <p:nvPr/>
        </p:nvSpPr>
        <p:spPr>
          <a:xfrm>
            <a:off x="0" y="6635788"/>
            <a:ext cx="12192000" cy="22797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4885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 xmlns:a16="http://schemas.microsoft.com/office/drawing/2014/main" id="{F59AD4D1-30D5-46F9-9DBE-A2E9BD7B27F7}"/>
              </a:ext>
            </a:extLst>
          </p:cNvPr>
          <p:cNvSpPr txBox="1"/>
          <p:nvPr/>
        </p:nvSpPr>
        <p:spPr>
          <a:xfrm>
            <a:off x="1312333" y="564169"/>
            <a:ext cx="9508067" cy="1446550"/>
          </a:xfrm>
          <a:prstGeom prst="rect">
            <a:avLst/>
          </a:prstGeom>
          <a:noFill/>
        </p:spPr>
        <p:txBody>
          <a:bodyPr wrap="square" rtlCol="0">
            <a:spAutoFit/>
          </a:bodyPr>
          <a:lstStyle/>
          <a:p>
            <a:pPr algn="ctr"/>
            <a:r>
              <a:rPr lang="en-US" sz="44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Programming Language and Framework Used</a:t>
            </a:r>
          </a:p>
        </p:txBody>
      </p:sp>
      <p:sp>
        <p:nvSpPr>
          <p:cNvPr id="21" name="Text Placeholder 10">
            <a:extLst>
              <a:ext uri="{FF2B5EF4-FFF2-40B4-BE49-F238E27FC236}">
                <a16:creationId xmlns="" xmlns:a16="http://schemas.microsoft.com/office/drawing/2014/main" id="{172B4D10-1082-4E3E-B18E-76F86805830A}"/>
              </a:ext>
            </a:extLst>
          </p:cNvPr>
          <p:cNvSpPr txBox="1">
            <a:spLocks/>
          </p:cNvSpPr>
          <p:nvPr/>
        </p:nvSpPr>
        <p:spPr>
          <a:xfrm>
            <a:off x="709303" y="2353743"/>
            <a:ext cx="10890030" cy="3539430"/>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2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Laravel Framework</a:t>
            </a:r>
          </a:p>
          <a:p>
            <a:pPr algn="l"/>
            <a:r>
              <a:rPr lang="en-US" sz="32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Laravel is an open-source PHP framework, which is robust and easy to understand. It follows a model-view-controller design pattern. Laravel reuses the existing components of different frameworks which help in creating a web application. The web application thus designed is more structured and pragmatic.</a:t>
            </a:r>
          </a:p>
        </p:txBody>
      </p:sp>
      <p:sp>
        <p:nvSpPr>
          <p:cNvPr id="22" name="Rectangle 21">
            <a:extLst>
              <a:ext uri="{FF2B5EF4-FFF2-40B4-BE49-F238E27FC236}">
                <a16:creationId xmlns="" xmlns:a16="http://schemas.microsoft.com/office/drawing/2014/main" id="{422D24B8-5366-4F60-8DB7-03104991E720}"/>
              </a:ext>
            </a:extLst>
          </p:cNvPr>
          <p:cNvSpPr/>
          <p:nvPr/>
        </p:nvSpPr>
        <p:spPr>
          <a:xfrm>
            <a:off x="0" y="0"/>
            <a:ext cx="12192000" cy="2279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 xmlns:a16="http://schemas.microsoft.com/office/drawing/2014/main" id="{C0C70AF6-E364-4E39-8702-38BDB2AB6A60}"/>
              </a:ext>
            </a:extLst>
          </p:cNvPr>
          <p:cNvSpPr/>
          <p:nvPr/>
        </p:nvSpPr>
        <p:spPr>
          <a:xfrm>
            <a:off x="0" y="6635788"/>
            <a:ext cx="12192000" cy="22797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7424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 xmlns:a16="http://schemas.microsoft.com/office/drawing/2014/main" id="{F59AD4D1-30D5-46F9-9DBE-A2E9BD7B27F7}"/>
              </a:ext>
            </a:extLst>
          </p:cNvPr>
          <p:cNvSpPr txBox="1"/>
          <p:nvPr/>
        </p:nvSpPr>
        <p:spPr>
          <a:xfrm>
            <a:off x="1312333" y="564169"/>
            <a:ext cx="9508067" cy="1446550"/>
          </a:xfrm>
          <a:prstGeom prst="rect">
            <a:avLst/>
          </a:prstGeom>
          <a:noFill/>
        </p:spPr>
        <p:txBody>
          <a:bodyPr wrap="square" rtlCol="0">
            <a:spAutoFit/>
          </a:bodyPr>
          <a:lstStyle/>
          <a:p>
            <a:pPr algn="ctr"/>
            <a:r>
              <a:rPr lang="en-US" sz="44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Programming Language and Framework Used</a:t>
            </a:r>
          </a:p>
        </p:txBody>
      </p:sp>
      <p:sp>
        <p:nvSpPr>
          <p:cNvPr id="21" name="Text Placeholder 10">
            <a:extLst>
              <a:ext uri="{FF2B5EF4-FFF2-40B4-BE49-F238E27FC236}">
                <a16:creationId xmlns="" xmlns:a16="http://schemas.microsoft.com/office/drawing/2014/main" id="{172B4D10-1082-4E3E-B18E-76F86805830A}"/>
              </a:ext>
            </a:extLst>
          </p:cNvPr>
          <p:cNvSpPr txBox="1">
            <a:spLocks/>
          </p:cNvSpPr>
          <p:nvPr/>
        </p:nvSpPr>
        <p:spPr>
          <a:xfrm>
            <a:off x="709303" y="2353743"/>
            <a:ext cx="10890030" cy="4031873"/>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2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Visual </a:t>
            </a:r>
            <a:r>
              <a:rPr lang="en-US" sz="32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Studio Code</a:t>
            </a:r>
          </a:p>
          <a:p>
            <a:pPr algn="l"/>
            <a:r>
              <a:rPr lang="en-US" sz="32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Visual Studio Code is a lightweight but powerful source code editor which runs on your desktop and is available for Windows, macOS and Linux. It comes with built-in support for JavaScript, Typescript and Node.js and has a rich ecosystem of extensions for other languages (such as C++, C#, Java, Python, PHP, Go) and runtimes (such as .NET and Unity</a:t>
            </a:r>
            <a:r>
              <a:rPr lang="en-US" sz="320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US" sz="320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Rectangle 21">
            <a:extLst>
              <a:ext uri="{FF2B5EF4-FFF2-40B4-BE49-F238E27FC236}">
                <a16:creationId xmlns="" xmlns:a16="http://schemas.microsoft.com/office/drawing/2014/main" id="{422D24B8-5366-4F60-8DB7-03104991E720}"/>
              </a:ext>
            </a:extLst>
          </p:cNvPr>
          <p:cNvSpPr/>
          <p:nvPr/>
        </p:nvSpPr>
        <p:spPr>
          <a:xfrm>
            <a:off x="0" y="0"/>
            <a:ext cx="12192000" cy="2279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 xmlns:a16="http://schemas.microsoft.com/office/drawing/2014/main" id="{C0C70AF6-E364-4E39-8702-38BDB2AB6A60}"/>
              </a:ext>
            </a:extLst>
          </p:cNvPr>
          <p:cNvSpPr/>
          <p:nvPr/>
        </p:nvSpPr>
        <p:spPr>
          <a:xfrm>
            <a:off x="0" y="6635788"/>
            <a:ext cx="12192000" cy="22797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3107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 xmlns:a16="http://schemas.microsoft.com/office/drawing/2014/main" id="{F59AD4D1-30D5-46F9-9DBE-A2E9BD7B27F7}"/>
              </a:ext>
            </a:extLst>
          </p:cNvPr>
          <p:cNvSpPr txBox="1"/>
          <p:nvPr/>
        </p:nvSpPr>
        <p:spPr>
          <a:xfrm>
            <a:off x="1312333" y="564169"/>
            <a:ext cx="9508067" cy="1446550"/>
          </a:xfrm>
          <a:prstGeom prst="rect">
            <a:avLst/>
          </a:prstGeom>
          <a:noFill/>
        </p:spPr>
        <p:txBody>
          <a:bodyPr wrap="square" rtlCol="0">
            <a:spAutoFit/>
          </a:bodyPr>
          <a:lstStyle/>
          <a:p>
            <a:pPr algn="ctr"/>
            <a:r>
              <a:rPr lang="en-US" sz="44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Programming Language and Framework Used</a:t>
            </a:r>
          </a:p>
        </p:txBody>
      </p:sp>
      <p:sp>
        <p:nvSpPr>
          <p:cNvPr id="21" name="Text Placeholder 10">
            <a:extLst>
              <a:ext uri="{FF2B5EF4-FFF2-40B4-BE49-F238E27FC236}">
                <a16:creationId xmlns="" xmlns:a16="http://schemas.microsoft.com/office/drawing/2014/main" id="{172B4D10-1082-4E3E-B18E-76F86805830A}"/>
              </a:ext>
            </a:extLst>
          </p:cNvPr>
          <p:cNvSpPr txBox="1">
            <a:spLocks/>
          </p:cNvSpPr>
          <p:nvPr/>
        </p:nvSpPr>
        <p:spPr>
          <a:xfrm>
            <a:off x="709303" y="2353743"/>
            <a:ext cx="10890030" cy="2554545"/>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2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MySQL Database</a:t>
            </a:r>
          </a:p>
          <a:p>
            <a:pPr algn="l"/>
            <a:r>
              <a:rPr lang="en-US" sz="32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MySQL is a fast, easy-to-use RDBMS being used for many small and big businesses. MySQL is developed, marketed and supported by MySQL AB, which is a Swedish company. </a:t>
            </a:r>
          </a:p>
        </p:txBody>
      </p:sp>
      <p:sp>
        <p:nvSpPr>
          <p:cNvPr id="22" name="Rectangle 21">
            <a:extLst>
              <a:ext uri="{FF2B5EF4-FFF2-40B4-BE49-F238E27FC236}">
                <a16:creationId xmlns="" xmlns:a16="http://schemas.microsoft.com/office/drawing/2014/main" id="{422D24B8-5366-4F60-8DB7-03104991E720}"/>
              </a:ext>
            </a:extLst>
          </p:cNvPr>
          <p:cNvSpPr/>
          <p:nvPr/>
        </p:nvSpPr>
        <p:spPr>
          <a:xfrm>
            <a:off x="0" y="0"/>
            <a:ext cx="12192000" cy="2279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 xmlns:a16="http://schemas.microsoft.com/office/drawing/2014/main" id="{C0C70AF6-E364-4E39-8702-38BDB2AB6A60}"/>
              </a:ext>
            </a:extLst>
          </p:cNvPr>
          <p:cNvSpPr/>
          <p:nvPr/>
        </p:nvSpPr>
        <p:spPr>
          <a:xfrm>
            <a:off x="0" y="6635788"/>
            <a:ext cx="12192000" cy="22797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007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30166-logistics-presentation-1">
  <a:themeElements>
    <a:clrScheme name="Slidehelper - 019">
      <a:dk1>
        <a:sysClr val="windowText" lastClr="000000"/>
      </a:dk1>
      <a:lt1>
        <a:sysClr val="window" lastClr="FFFFFF"/>
      </a:lt1>
      <a:dk2>
        <a:srgbClr val="323232"/>
      </a:dk2>
      <a:lt2>
        <a:srgbClr val="E3DED1"/>
      </a:lt2>
      <a:accent1>
        <a:srgbClr val="06AED5"/>
      </a:accent1>
      <a:accent2>
        <a:srgbClr val="086788"/>
      </a:accent2>
      <a:accent3>
        <a:srgbClr val="F0C808"/>
      </a:accent3>
      <a:accent4>
        <a:srgbClr val="FFF1D0"/>
      </a:accent4>
      <a:accent5>
        <a:srgbClr val="DD1C1A"/>
      </a:accent5>
      <a:accent6>
        <a:srgbClr val="BFBFBF"/>
      </a:accent6>
      <a:hlink>
        <a:srgbClr val="06AED5"/>
      </a:hlink>
      <a:folHlink>
        <a:srgbClr val="086788"/>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566</TotalTime>
  <Words>497</Words>
  <Application>Microsoft Office PowerPoint</Application>
  <PresentationFormat>Custom</PresentationFormat>
  <Paragraphs>43</Paragraphs>
  <Slides>8</Slides>
  <Notes>3</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30166-logistics-presentation-1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30166-logistics-presentation-1</dc:title>
  <dc:creator/>
  <cp:lastModifiedBy>Dell</cp:lastModifiedBy>
  <cp:revision>39</cp:revision>
  <dcterms:created xsi:type="dcterms:W3CDTF">2020-10-10T09:58:13Z</dcterms:created>
  <dcterms:modified xsi:type="dcterms:W3CDTF">2024-08-20T16:24:34Z</dcterms:modified>
</cp:coreProperties>
</file>