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Roboto"/>
      <p:regular r:id="rId24"/>
      <p:bold r:id="rId25"/>
      <p:italic r:id="rId26"/>
      <p:boldItalic r:id="rId27"/>
    </p:embeddedFont>
    <p:embeddedFont>
      <p:font typeface="Lato Black"/>
      <p:bold r:id="rId28"/>
      <p:boldItalic r:id="rId29"/>
    </p:embeddedFont>
    <p:embeddedFont>
      <p:font typeface="Libre Baskerville"/>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Black-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lack-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Baskerville-bold.fntdata"/><Relationship Id="rId30" Type="http://schemas.openxmlformats.org/officeDocument/2006/relationships/font" Target="fonts/LibreBaskerville-regular.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ibreBaskerville-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77971ed12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3077971ed12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77971ed12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3077971ed12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77971ed12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3077971ed12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77971ed12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3077971ed12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77971ed12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3077971ed12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77971ed12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3077971ed12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77971ed12_0_1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3077971ed12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77971ed12_0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3077971ed12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77971ed12_0_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3077971ed12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0" name="Google Shape;2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77971ed12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3077971ed1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77971ed12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3077971ed12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77971ed12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3077971ed12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77971ed12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3077971ed12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77971ed12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3077971ed12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77971ed12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3077971ed12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77971ed12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3077971ed12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p:nvPr>
            <p:ph idx="2" type="pic"/>
          </p:nvPr>
        </p:nvSpPr>
        <p:spPr>
          <a:xfrm>
            <a:off x="5183188" y="987425"/>
            <a:ext cx="6172200" cy="4873625"/>
          </a:xfrm>
          <a:prstGeom prst="rect">
            <a:avLst/>
          </a:prstGeom>
          <a:noFill/>
          <a:ln>
            <a:noFill/>
          </a:ln>
        </p:spPr>
      </p:sp>
      <p:sp>
        <p:nvSpPr>
          <p:cNvPr id="76" name="Google Shape;7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b="0" l="0" r="0" t="0"/>
          <a:stretch/>
        </p:blipFill>
        <p:spPr>
          <a:xfrm>
            <a:off x="592" y="0"/>
            <a:ext cx="12190813" cy="6694100"/>
          </a:xfrm>
          <a:prstGeom prst="rect">
            <a:avLst/>
          </a:prstGeom>
          <a:noFill/>
          <a:ln>
            <a:noFill/>
          </a:ln>
        </p:spPr>
      </p:pic>
      <p:sp>
        <p:nvSpPr>
          <p:cNvPr id="99" name="Google Shape;99;p13"/>
          <p:cNvSpPr txBox="1"/>
          <p:nvPr/>
        </p:nvSpPr>
        <p:spPr>
          <a:xfrm>
            <a:off x="2472904" y="3717986"/>
            <a:ext cx="72462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IN" sz="4800">
                <a:solidFill>
                  <a:srgbClr val="C00000"/>
                </a:solidFill>
                <a:highlight>
                  <a:srgbClr val="F7F7F7"/>
                </a:highlight>
                <a:latin typeface="Courier New"/>
                <a:ea typeface="Courier New"/>
                <a:cs typeface="Courier New"/>
                <a:sym typeface="Courier New"/>
              </a:rPr>
              <a:t>AMCAT EDA Project</a:t>
            </a:r>
            <a:endParaRPr b="1" sz="4800">
              <a:solidFill>
                <a:srgbClr val="C00000"/>
              </a:solidFill>
              <a:highlight>
                <a:srgbClr val="F7F7F7"/>
              </a:highlight>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t/>
            </a:r>
            <a:endParaRPr b="1" sz="4800">
              <a:solidFill>
                <a:srgbClr val="C00000"/>
              </a:solidFill>
              <a:latin typeface="Calibri"/>
              <a:ea typeface="Calibri"/>
              <a:cs typeface="Calibri"/>
              <a:sym typeface="Calibri"/>
            </a:endParaRPr>
          </a:p>
        </p:txBody>
      </p:sp>
      <p:sp>
        <p:nvSpPr>
          <p:cNvPr id="100" name="Google Shape;100;p13"/>
          <p:cNvSpPr txBox="1"/>
          <p:nvPr/>
        </p:nvSpPr>
        <p:spPr>
          <a:xfrm>
            <a:off x="4155750" y="4603750"/>
            <a:ext cx="3880500" cy="100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800">
                <a:solidFill>
                  <a:srgbClr val="C00000"/>
                </a:solidFill>
                <a:latin typeface="Calibri"/>
                <a:ea typeface="Calibri"/>
                <a:cs typeface="Calibri"/>
                <a:sym typeface="Calibri"/>
              </a:rPr>
              <a:t>By : Prabin Basyal</a:t>
            </a:r>
            <a:endParaRPr b="1" sz="2800">
              <a:solidFill>
                <a:srgbClr val="C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72" name="Google Shape;172;p22"/>
          <p:cNvSpPr txBox="1"/>
          <p:nvPr/>
        </p:nvSpPr>
        <p:spPr>
          <a:xfrm>
            <a:off x="427650" y="1017575"/>
            <a:ext cx="11443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Bivariate Analysis : </a:t>
            </a:r>
            <a:r>
              <a:rPr b="1" lang="en-IN" sz="2600">
                <a:solidFill>
                  <a:srgbClr val="FF0000"/>
                </a:solidFill>
                <a:highlight>
                  <a:srgbClr val="FFFFFF"/>
                </a:highlight>
                <a:latin typeface="Roboto"/>
                <a:ea typeface="Roboto"/>
                <a:cs typeface="Roboto"/>
                <a:sym typeface="Roboto"/>
              </a:rPr>
              <a:t>Relationships between numerical columns</a:t>
            </a:r>
            <a:endParaRPr b="1" sz="2600">
              <a:solidFill>
                <a:srgbClr val="FF0000"/>
              </a:solidFill>
              <a:latin typeface="Calibri"/>
              <a:ea typeface="Calibri"/>
              <a:cs typeface="Calibri"/>
              <a:sym typeface="Calibri"/>
            </a:endParaRPr>
          </a:p>
        </p:txBody>
      </p:sp>
      <p:sp>
        <p:nvSpPr>
          <p:cNvPr id="173" name="Google Shape;173;p22"/>
          <p:cNvSpPr txBox="1"/>
          <p:nvPr/>
        </p:nvSpPr>
        <p:spPr>
          <a:xfrm>
            <a:off x="6014850" y="1393475"/>
            <a:ext cx="6050100" cy="4868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Clr>
                <a:srgbClr val="212121"/>
              </a:buClr>
              <a:buSzPts val="1500"/>
              <a:buFont typeface="Roboto"/>
              <a:buChar char="●"/>
            </a:pPr>
            <a:r>
              <a:rPr lang="en-IN" sz="1500">
                <a:solidFill>
                  <a:srgbClr val="212121"/>
                </a:solidFill>
                <a:highlight>
                  <a:srgbClr val="FFFFFF"/>
                </a:highlight>
                <a:latin typeface="Roboto"/>
                <a:ea typeface="Roboto"/>
                <a:cs typeface="Roboto"/>
                <a:sym typeface="Roboto"/>
              </a:rPr>
              <a:t>There is a better relationship between Salary and MBA percentage; that means performance in the MBA program may directly influence job roles or salaries among the candidates, marking the importance of postgraduate education.</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n-IN" sz="1500">
                <a:solidFill>
                  <a:srgbClr val="212121"/>
                </a:solidFill>
                <a:highlight>
                  <a:srgbClr val="FFFFFF"/>
                </a:highlight>
                <a:latin typeface="Roboto"/>
                <a:ea typeface="Roboto"/>
                <a:cs typeface="Roboto"/>
                <a:sym typeface="Roboto"/>
              </a:rPr>
              <a:t>The outliers in the scatter plots represent a specific number of workers whose wage is significantly higher or lower compared to other workers of their caliber with similar academic performances. This indicates that other determining factors besides grades play a vital role, such as their work experiences or types of industries they work within.</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n-IN" sz="1500">
                <a:solidFill>
                  <a:srgbClr val="212121"/>
                </a:solidFill>
                <a:highlight>
                  <a:srgbClr val="FFFFFF"/>
                </a:highlight>
                <a:latin typeface="Roboto"/>
                <a:ea typeface="Roboto"/>
                <a:cs typeface="Roboto"/>
                <a:sym typeface="Roboto"/>
              </a:rPr>
              <a:t>On the whole, academic performance isn't a very great predictor of salary in each and every case, especially in the case of 10th and 12th grades. This would, in turn, suggest that salaries could be better linked to job experience, certain skill sets, industry, or even location.</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n-IN" sz="1500">
                <a:solidFill>
                  <a:srgbClr val="212121"/>
                </a:solidFill>
                <a:highlight>
                  <a:srgbClr val="FFFFFF"/>
                </a:highlight>
                <a:latin typeface="Roboto"/>
                <a:ea typeface="Roboto"/>
                <a:cs typeface="Roboto"/>
                <a:sym typeface="Roboto"/>
              </a:rPr>
              <a:t>Scatters would also most likely hint that the large bulk of wages falls within a particular range, which should, alone, support the fact that academic performance cannot be the only determinant of the variation in wages.</a:t>
            </a:r>
            <a:endParaRPr sz="1500">
              <a:solidFill>
                <a:srgbClr val="212121"/>
              </a:solidFill>
              <a:highlight>
                <a:srgbClr val="FFFFFF"/>
              </a:highlight>
              <a:latin typeface="Roboto"/>
              <a:ea typeface="Roboto"/>
              <a:cs typeface="Roboto"/>
              <a:sym typeface="Roboto"/>
            </a:endParaRPr>
          </a:p>
          <a:p>
            <a:pPr indent="0" lvl="0" marL="0" rtl="0" algn="just">
              <a:spcBef>
                <a:spcPts val="500"/>
              </a:spcBef>
              <a:spcAft>
                <a:spcPts val="0"/>
              </a:spcAft>
              <a:buNone/>
            </a:pPr>
            <a:r>
              <a:t/>
            </a:r>
            <a:endParaRPr sz="1500">
              <a:solidFill>
                <a:srgbClr val="212121"/>
              </a:solidFill>
              <a:highlight>
                <a:srgbClr val="FFFFFF"/>
              </a:highlight>
              <a:latin typeface="Roboto"/>
              <a:ea typeface="Roboto"/>
              <a:cs typeface="Roboto"/>
              <a:sym typeface="Roboto"/>
            </a:endParaRPr>
          </a:p>
        </p:txBody>
      </p:sp>
      <p:pic>
        <p:nvPicPr>
          <p:cNvPr id="174" name="Google Shape;174;p22"/>
          <p:cNvPicPr preferRelativeResize="0"/>
          <p:nvPr/>
        </p:nvPicPr>
        <p:blipFill>
          <a:blip r:embed="rId3">
            <a:alphaModFix/>
          </a:blip>
          <a:stretch>
            <a:fillRect/>
          </a:stretch>
        </p:blipFill>
        <p:spPr>
          <a:xfrm>
            <a:off x="152400" y="1662575"/>
            <a:ext cx="5862450" cy="415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80" name="Google Shape;180;p23"/>
          <p:cNvSpPr txBox="1"/>
          <p:nvPr/>
        </p:nvSpPr>
        <p:spPr>
          <a:xfrm>
            <a:off x="427650" y="1017575"/>
            <a:ext cx="11443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Bivariate Analysis : </a:t>
            </a:r>
            <a:r>
              <a:rPr b="1" lang="en-IN" sz="2600">
                <a:solidFill>
                  <a:srgbClr val="FF0000"/>
                </a:solidFill>
                <a:highlight>
                  <a:srgbClr val="FFFFFF"/>
                </a:highlight>
                <a:latin typeface="Roboto"/>
                <a:ea typeface="Roboto"/>
                <a:cs typeface="Roboto"/>
                <a:sym typeface="Roboto"/>
              </a:rPr>
              <a:t>Continuous Numerical vs Discrete Data</a:t>
            </a:r>
            <a:endParaRPr b="1" sz="2600">
              <a:solidFill>
                <a:srgbClr val="FF0000"/>
              </a:solidFill>
              <a:latin typeface="Calibri"/>
              <a:ea typeface="Calibri"/>
              <a:cs typeface="Calibri"/>
              <a:sym typeface="Calibri"/>
            </a:endParaRPr>
          </a:p>
        </p:txBody>
      </p:sp>
      <p:pic>
        <p:nvPicPr>
          <p:cNvPr id="181" name="Google Shape;181;p23"/>
          <p:cNvPicPr preferRelativeResize="0"/>
          <p:nvPr/>
        </p:nvPicPr>
        <p:blipFill>
          <a:blip r:embed="rId3">
            <a:alphaModFix/>
          </a:blip>
          <a:stretch>
            <a:fillRect/>
          </a:stretch>
        </p:blipFill>
        <p:spPr>
          <a:xfrm>
            <a:off x="152400" y="1662575"/>
            <a:ext cx="11887198" cy="3891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87" name="Google Shape;187;p24"/>
          <p:cNvSpPr txBox="1"/>
          <p:nvPr/>
        </p:nvSpPr>
        <p:spPr>
          <a:xfrm>
            <a:off x="427650" y="1017575"/>
            <a:ext cx="11443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Bivariate Analysis : </a:t>
            </a:r>
            <a:r>
              <a:rPr b="1" lang="en-IN" sz="2600">
                <a:solidFill>
                  <a:srgbClr val="FF0000"/>
                </a:solidFill>
                <a:highlight>
                  <a:srgbClr val="FFFFFF"/>
                </a:highlight>
                <a:latin typeface="Roboto"/>
                <a:ea typeface="Roboto"/>
                <a:cs typeface="Roboto"/>
                <a:sym typeface="Roboto"/>
              </a:rPr>
              <a:t>Continuous Numerical vs Discrete Data</a:t>
            </a:r>
            <a:endParaRPr b="1" sz="2600">
              <a:solidFill>
                <a:srgbClr val="FF0000"/>
              </a:solidFill>
              <a:latin typeface="Calibri"/>
              <a:ea typeface="Calibri"/>
              <a:cs typeface="Calibri"/>
              <a:sym typeface="Calibri"/>
            </a:endParaRPr>
          </a:p>
        </p:txBody>
      </p:sp>
      <p:pic>
        <p:nvPicPr>
          <p:cNvPr id="188" name="Google Shape;188;p24"/>
          <p:cNvPicPr preferRelativeResize="0"/>
          <p:nvPr/>
        </p:nvPicPr>
        <p:blipFill>
          <a:blip r:embed="rId3">
            <a:alphaModFix/>
          </a:blip>
          <a:stretch>
            <a:fillRect/>
          </a:stretch>
        </p:blipFill>
        <p:spPr>
          <a:xfrm>
            <a:off x="1040700" y="1662575"/>
            <a:ext cx="10336376" cy="3135200"/>
          </a:xfrm>
          <a:prstGeom prst="rect">
            <a:avLst/>
          </a:prstGeom>
          <a:noFill/>
          <a:ln>
            <a:noFill/>
          </a:ln>
        </p:spPr>
      </p:pic>
      <p:sp>
        <p:nvSpPr>
          <p:cNvPr id="189" name="Google Shape;189;p24"/>
          <p:cNvSpPr txBox="1"/>
          <p:nvPr/>
        </p:nvSpPr>
        <p:spPr>
          <a:xfrm>
            <a:off x="617350" y="4674300"/>
            <a:ext cx="11130300" cy="153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IN" sz="1800">
                <a:solidFill>
                  <a:schemeClr val="dk1"/>
                </a:solidFill>
              </a:rPr>
              <a:t>Observation:</a:t>
            </a:r>
            <a:endParaRPr b="1" sz="1800">
              <a:solidFill>
                <a:schemeClr val="dk1"/>
              </a:solidFill>
            </a:endParaRPr>
          </a:p>
          <a:p>
            <a:pPr indent="-330200" lvl="0" marL="457200" rtl="0" algn="l">
              <a:lnSpc>
                <a:spcPct val="115000"/>
              </a:lnSpc>
              <a:spcBef>
                <a:spcPts val="600"/>
              </a:spcBef>
              <a:spcAft>
                <a:spcPts val="0"/>
              </a:spcAft>
              <a:buClr>
                <a:srgbClr val="212121"/>
              </a:buClr>
              <a:buSzPts val="1600"/>
              <a:buFont typeface="Roboto"/>
              <a:buChar char="●"/>
            </a:pPr>
            <a:r>
              <a:rPr lang="en-IN" sz="1600">
                <a:solidFill>
                  <a:srgbClr val="212121"/>
                </a:solidFill>
                <a:highlight>
                  <a:srgbClr val="FFFFFF"/>
                </a:highlight>
                <a:latin typeface="Roboto"/>
                <a:ea typeface="Roboto"/>
                <a:cs typeface="Roboto"/>
                <a:sym typeface="Roboto"/>
              </a:rPr>
              <a:t>Gender vs Salary indicate a small gender pay gap but it is not that much different.</a:t>
            </a:r>
            <a:endParaRPr sz="1600">
              <a:solidFill>
                <a:srgbClr val="21212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IN" sz="1600">
                <a:solidFill>
                  <a:srgbClr val="212121"/>
                </a:solidFill>
                <a:highlight>
                  <a:srgbClr val="FFFFFF"/>
                </a:highlight>
                <a:latin typeface="Roboto"/>
                <a:ea typeface="Roboto"/>
                <a:cs typeface="Roboto"/>
                <a:sym typeface="Roboto"/>
              </a:rPr>
              <a:t>the structure is repeated in the swarm, box, and bar plots-the fact that some fields tend to get paid higher. Some degrees showed greater salaries dispersion, which reflects career paths and opportunities that are pretty diverse. It includes people receiving much higher or much lower salaries compared to people within the same major degree.</a:t>
            </a:r>
            <a:endParaRPr sz="2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95" name="Google Shape;195;p25"/>
          <p:cNvSpPr txBox="1"/>
          <p:nvPr/>
        </p:nvSpPr>
        <p:spPr>
          <a:xfrm>
            <a:off x="427650" y="1017575"/>
            <a:ext cx="11443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Bivariate Analysis : </a:t>
            </a:r>
            <a:r>
              <a:rPr b="1" lang="en-IN" sz="2600">
                <a:solidFill>
                  <a:srgbClr val="FF0000"/>
                </a:solidFill>
                <a:highlight>
                  <a:srgbClr val="FFFFFF"/>
                </a:highlight>
                <a:latin typeface="Roboto"/>
                <a:ea typeface="Roboto"/>
                <a:cs typeface="Roboto"/>
                <a:sym typeface="Roboto"/>
              </a:rPr>
              <a:t>Relationships between categorical and categorical</a:t>
            </a:r>
            <a:endParaRPr b="1" sz="2600">
              <a:solidFill>
                <a:srgbClr val="FF0000"/>
              </a:solidFill>
              <a:highlight>
                <a:srgbClr val="FFFFFF"/>
              </a:highlight>
              <a:latin typeface="Roboto"/>
              <a:ea typeface="Roboto"/>
              <a:cs typeface="Roboto"/>
              <a:sym typeface="Roboto"/>
            </a:endParaRPr>
          </a:p>
        </p:txBody>
      </p:sp>
      <p:pic>
        <p:nvPicPr>
          <p:cNvPr id="196" name="Google Shape;196;p25"/>
          <p:cNvPicPr preferRelativeResize="0"/>
          <p:nvPr/>
        </p:nvPicPr>
        <p:blipFill>
          <a:blip r:embed="rId3">
            <a:alphaModFix/>
          </a:blip>
          <a:stretch>
            <a:fillRect/>
          </a:stretch>
        </p:blipFill>
        <p:spPr>
          <a:xfrm>
            <a:off x="152400" y="1662575"/>
            <a:ext cx="11837742" cy="5043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202" name="Google Shape;202;p26"/>
          <p:cNvSpPr txBox="1"/>
          <p:nvPr/>
        </p:nvSpPr>
        <p:spPr>
          <a:xfrm>
            <a:off x="427650" y="1017575"/>
            <a:ext cx="11443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Bivariate Analysis : </a:t>
            </a:r>
            <a:r>
              <a:rPr b="1" lang="en-IN" sz="2600">
                <a:solidFill>
                  <a:srgbClr val="FF0000"/>
                </a:solidFill>
                <a:highlight>
                  <a:srgbClr val="FFFFFF"/>
                </a:highlight>
                <a:latin typeface="Roboto"/>
                <a:ea typeface="Roboto"/>
                <a:cs typeface="Roboto"/>
                <a:sym typeface="Roboto"/>
              </a:rPr>
              <a:t>Relationships between categorical and categorical</a:t>
            </a:r>
            <a:endParaRPr b="1" sz="2600">
              <a:solidFill>
                <a:srgbClr val="FF0000"/>
              </a:solidFill>
              <a:highlight>
                <a:srgbClr val="FFFFFF"/>
              </a:highlight>
              <a:latin typeface="Roboto"/>
              <a:ea typeface="Roboto"/>
              <a:cs typeface="Roboto"/>
              <a:sym typeface="Roboto"/>
            </a:endParaRPr>
          </a:p>
        </p:txBody>
      </p:sp>
      <p:pic>
        <p:nvPicPr>
          <p:cNvPr id="203" name="Google Shape;203;p26"/>
          <p:cNvPicPr preferRelativeResize="0"/>
          <p:nvPr/>
        </p:nvPicPr>
        <p:blipFill>
          <a:blip r:embed="rId3">
            <a:alphaModFix/>
          </a:blip>
          <a:stretch>
            <a:fillRect/>
          </a:stretch>
        </p:blipFill>
        <p:spPr>
          <a:xfrm>
            <a:off x="152400" y="1662575"/>
            <a:ext cx="6975778" cy="5043025"/>
          </a:xfrm>
          <a:prstGeom prst="rect">
            <a:avLst/>
          </a:prstGeom>
          <a:noFill/>
          <a:ln>
            <a:noFill/>
          </a:ln>
        </p:spPr>
      </p:pic>
      <p:sp>
        <p:nvSpPr>
          <p:cNvPr id="204" name="Google Shape;204;p26"/>
          <p:cNvSpPr txBox="1"/>
          <p:nvPr/>
        </p:nvSpPr>
        <p:spPr>
          <a:xfrm>
            <a:off x="7478900" y="1675700"/>
            <a:ext cx="4392000" cy="4550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IN" sz="1800">
                <a:solidFill>
                  <a:schemeClr val="dk1"/>
                </a:solidFill>
              </a:rPr>
              <a:t>Observation:</a:t>
            </a:r>
            <a:endParaRPr sz="2800">
              <a:solidFill>
                <a:schemeClr val="dk1"/>
              </a:solidFill>
              <a:latin typeface="Calibri"/>
              <a:ea typeface="Calibri"/>
              <a:cs typeface="Calibri"/>
              <a:sym typeface="Calibri"/>
            </a:endParaRPr>
          </a:p>
          <a:p>
            <a:pPr indent="-336550" lvl="0" marL="457200" rtl="0" algn="l">
              <a:lnSpc>
                <a:spcPct val="115000"/>
              </a:lnSpc>
              <a:spcBef>
                <a:spcPts val="6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Both gender most of students take B.TECH./B.E. as a degree</a:t>
            </a:r>
            <a:endParaRPr sz="1700">
              <a:solidFill>
                <a:srgbClr val="212121"/>
              </a:solidFill>
              <a:highlight>
                <a:srgbClr val="FFFFFF"/>
              </a:highlight>
              <a:latin typeface="Roboto"/>
              <a:ea typeface="Roboto"/>
              <a:cs typeface="Roboto"/>
              <a:sym typeface="Roboto"/>
            </a:endParaRPr>
          </a:p>
          <a:p>
            <a:pPr indent="-336550" lvl="0" marL="457200" rtl="0" algn="l">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In electronics and communication engineering high involvment of both gender(male generally are more than female). By looking at above plot we can see males are doing more specialization than females.</a:t>
            </a:r>
            <a:endParaRPr sz="33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nvSpPr>
        <p:spPr>
          <a:xfrm>
            <a:off x="427646" y="416550"/>
            <a:ext cx="10206000" cy="585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Clr>
                <a:schemeClr val="dk1"/>
              </a:buClr>
              <a:buSzPts val="1100"/>
              <a:buFont typeface="Arial"/>
              <a:buNone/>
            </a:pPr>
            <a:r>
              <a:rPr b="1" lang="en-IN" sz="3200">
                <a:solidFill>
                  <a:srgbClr val="FF0000"/>
                </a:solidFill>
                <a:highlight>
                  <a:srgbClr val="FFFFFF"/>
                </a:highlight>
                <a:latin typeface="Roboto"/>
                <a:ea typeface="Roboto"/>
                <a:cs typeface="Roboto"/>
                <a:sym typeface="Roboto"/>
              </a:rPr>
              <a:t>Research Questions</a:t>
            </a:r>
            <a:endParaRPr sz="3200">
              <a:solidFill>
                <a:srgbClr val="FF0000"/>
              </a:solidFill>
              <a:latin typeface="Lato Black"/>
              <a:ea typeface="Lato Black"/>
              <a:cs typeface="Lato Black"/>
              <a:sym typeface="Lato Black"/>
            </a:endParaRPr>
          </a:p>
        </p:txBody>
      </p:sp>
      <p:sp>
        <p:nvSpPr>
          <p:cNvPr id="210" name="Google Shape;210;p27"/>
          <p:cNvSpPr txBox="1"/>
          <p:nvPr/>
        </p:nvSpPr>
        <p:spPr>
          <a:xfrm>
            <a:off x="427650" y="1017575"/>
            <a:ext cx="11443200" cy="1462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None/>
            </a:pPr>
            <a:r>
              <a:rPr b="1" lang="en-IN" sz="2000">
                <a:solidFill>
                  <a:srgbClr val="212121"/>
                </a:solidFill>
                <a:highlight>
                  <a:srgbClr val="FFFFFF"/>
                </a:highlight>
                <a:latin typeface="Roboto"/>
                <a:ea typeface="Roboto"/>
                <a:cs typeface="Roboto"/>
                <a:sym typeface="Roboto"/>
              </a:rPr>
              <a:t>CLAIM-1 :</a:t>
            </a:r>
            <a:r>
              <a:rPr lang="en-IN" sz="2000">
                <a:solidFill>
                  <a:srgbClr val="212121"/>
                </a:solidFill>
                <a:highlight>
                  <a:srgbClr val="FFFFFF"/>
                </a:highlight>
                <a:latin typeface="Roboto"/>
                <a:ea typeface="Roboto"/>
                <a:cs typeface="Roboto"/>
                <a:sym typeface="Roboto"/>
              </a:rPr>
              <a:t>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a:t>
            </a:r>
            <a:endParaRPr b="1" sz="2000">
              <a:solidFill>
                <a:srgbClr val="FF0000"/>
              </a:solidFill>
              <a:latin typeface="Calibri"/>
              <a:ea typeface="Calibri"/>
              <a:cs typeface="Calibri"/>
              <a:sym typeface="Calibri"/>
            </a:endParaRPr>
          </a:p>
        </p:txBody>
      </p:sp>
      <p:pic>
        <p:nvPicPr>
          <p:cNvPr id="211" name="Google Shape;211;p27"/>
          <p:cNvPicPr preferRelativeResize="0"/>
          <p:nvPr/>
        </p:nvPicPr>
        <p:blipFill>
          <a:blip r:embed="rId3">
            <a:alphaModFix/>
          </a:blip>
          <a:stretch>
            <a:fillRect/>
          </a:stretch>
        </p:blipFill>
        <p:spPr>
          <a:xfrm>
            <a:off x="152400" y="2479775"/>
            <a:ext cx="8667049" cy="4225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nvSpPr>
        <p:spPr>
          <a:xfrm>
            <a:off x="427646" y="416550"/>
            <a:ext cx="10206000" cy="585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Clr>
                <a:schemeClr val="dk1"/>
              </a:buClr>
              <a:buSzPts val="1100"/>
              <a:buFont typeface="Arial"/>
              <a:buNone/>
            </a:pPr>
            <a:r>
              <a:rPr b="1" lang="en-IN" sz="3200">
                <a:solidFill>
                  <a:srgbClr val="FF0000"/>
                </a:solidFill>
                <a:highlight>
                  <a:srgbClr val="FFFFFF"/>
                </a:highlight>
                <a:latin typeface="Roboto"/>
                <a:ea typeface="Roboto"/>
                <a:cs typeface="Roboto"/>
                <a:sym typeface="Roboto"/>
              </a:rPr>
              <a:t>Research Questions</a:t>
            </a:r>
            <a:endParaRPr sz="3200">
              <a:solidFill>
                <a:srgbClr val="FF0000"/>
              </a:solidFill>
              <a:latin typeface="Lato Black"/>
              <a:ea typeface="Lato Black"/>
              <a:cs typeface="Lato Black"/>
              <a:sym typeface="Lato Black"/>
            </a:endParaRPr>
          </a:p>
        </p:txBody>
      </p:sp>
      <p:sp>
        <p:nvSpPr>
          <p:cNvPr id="217" name="Google Shape;217;p28"/>
          <p:cNvSpPr txBox="1"/>
          <p:nvPr/>
        </p:nvSpPr>
        <p:spPr>
          <a:xfrm>
            <a:off x="427650" y="1017575"/>
            <a:ext cx="11443200" cy="400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None/>
            </a:pPr>
            <a:r>
              <a:rPr b="1" lang="en-IN" sz="2000">
                <a:solidFill>
                  <a:srgbClr val="212121"/>
                </a:solidFill>
                <a:highlight>
                  <a:srgbClr val="FFFFFF"/>
                </a:highlight>
                <a:latin typeface="Roboto"/>
                <a:ea typeface="Roboto"/>
                <a:cs typeface="Roboto"/>
                <a:sym typeface="Roboto"/>
              </a:rPr>
              <a:t>CLAIM-1 :</a:t>
            </a:r>
            <a:r>
              <a:rPr lang="en-IN" sz="2000">
                <a:solidFill>
                  <a:srgbClr val="212121"/>
                </a:solidFill>
                <a:highlight>
                  <a:srgbClr val="FFFFFF"/>
                </a:highlight>
                <a:latin typeface="Roboto"/>
                <a:ea typeface="Roboto"/>
                <a:cs typeface="Roboto"/>
                <a:sym typeface="Roboto"/>
              </a:rPr>
              <a:t> </a:t>
            </a:r>
            <a:r>
              <a:rPr b="1" lang="en-IN" sz="2000">
                <a:solidFill>
                  <a:srgbClr val="212121"/>
                </a:solidFill>
                <a:highlight>
                  <a:srgbClr val="FFFFFF"/>
                </a:highlight>
                <a:latin typeface="Roboto"/>
                <a:ea typeface="Roboto"/>
                <a:cs typeface="Roboto"/>
                <a:sym typeface="Roboto"/>
              </a:rPr>
              <a:t>Observation</a:t>
            </a:r>
            <a:endParaRPr b="1" sz="2000">
              <a:solidFill>
                <a:srgbClr val="FF0000"/>
              </a:solidFill>
              <a:latin typeface="Calibri"/>
              <a:ea typeface="Calibri"/>
              <a:cs typeface="Calibri"/>
              <a:sym typeface="Calibri"/>
            </a:endParaRPr>
          </a:p>
        </p:txBody>
      </p:sp>
      <p:sp>
        <p:nvSpPr>
          <p:cNvPr id="218" name="Google Shape;218;p28"/>
          <p:cNvSpPr txBox="1"/>
          <p:nvPr/>
        </p:nvSpPr>
        <p:spPr>
          <a:xfrm>
            <a:off x="818425" y="1552225"/>
            <a:ext cx="10206000" cy="95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700">
                <a:solidFill>
                  <a:srgbClr val="212121"/>
                </a:solidFill>
                <a:highlight>
                  <a:srgbClr val="FFFFFF"/>
                </a:highlight>
                <a:latin typeface="Roboto"/>
                <a:ea typeface="Roboto"/>
                <a:cs typeface="Roboto"/>
                <a:sym typeface="Roboto"/>
              </a:rPr>
              <a:t>Barplot indicates that the Programming Analysts, Software Engineers (</a:t>
            </a:r>
            <a:r>
              <a:rPr b="1" lang="en-IN" sz="1700">
                <a:solidFill>
                  <a:srgbClr val="212121"/>
                </a:solidFill>
                <a:highlight>
                  <a:srgbClr val="FFFFFF"/>
                </a:highlight>
                <a:latin typeface="Roboto"/>
                <a:ea typeface="Roboto"/>
                <a:cs typeface="Roboto"/>
                <a:sym typeface="Roboto"/>
              </a:rPr>
              <a:t>Exclude Information Science Engineering</a:t>
            </a:r>
            <a:r>
              <a:rPr lang="en-IN" sz="1700">
                <a:solidFill>
                  <a:srgbClr val="212121"/>
                </a:solidFill>
                <a:highlight>
                  <a:srgbClr val="FFFFFF"/>
                </a:highlight>
                <a:latin typeface="Roboto"/>
                <a:ea typeface="Roboto"/>
                <a:cs typeface="Roboto"/>
                <a:sym typeface="Roboto"/>
              </a:rPr>
              <a:t>), Hardware Engineers and Associate Engineers can have an amount as large as 2.5-3 lakhs when they graduate afresh.</a:t>
            </a:r>
            <a:endParaRPr sz="3300">
              <a:solidFill>
                <a:schemeClr val="dk1"/>
              </a:solidFill>
              <a:latin typeface="Calibri"/>
              <a:ea typeface="Calibri"/>
              <a:cs typeface="Calibri"/>
              <a:sym typeface="Calibri"/>
            </a:endParaRPr>
          </a:p>
        </p:txBody>
      </p:sp>
      <p:sp>
        <p:nvSpPr>
          <p:cNvPr id="219" name="Google Shape;219;p28"/>
          <p:cNvSpPr txBox="1"/>
          <p:nvPr/>
        </p:nvSpPr>
        <p:spPr>
          <a:xfrm>
            <a:off x="427650" y="2639175"/>
            <a:ext cx="10702500" cy="150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IN" sz="2000">
                <a:solidFill>
                  <a:schemeClr val="dk1"/>
                </a:solidFill>
                <a:latin typeface="Calibri"/>
                <a:ea typeface="Calibri"/>
                <a:cs typeface="Calibri"/>
                <a:sym typeface="Calibri"/>
              </a:rPr>
              <a:t>CLAIM-2 </a:t>
            </a:r>
            <a:r>
              <a:rPr lang="en-IN" sz="2000">
                <a:solidFill>
                  <a:schemeClr val="dk1"/>
                </a:solidFill>
                <a:latin typeface="Calibri"/>
                <a:ea typeface="Calibri"/>
                <a:cs typeface="Calibri"/>
                <a:sym typeface="Calibri"/>
              </a:rPr>
              <a:t>: </a:t>
            </a:r>
            <a:r>
              <a:rPr lang="en-IN" sz="2000">
                <a:solidFill>
                  <a:srgbClr val="212121"/>
                </a:solidFill>
                <a:highlight>
                  <a:srgbClr val="FFFFFF"/>
                </a:highlight>
                <a:latin typeface="Roboto"/>
                <a:ea typeface="Roboto"/>
                <a:cs typeface="Roboto"/>
                <a:sym typeface="Roboto"/>
              </a:rPr>
              <a:t>Is there a relationship between gender and specialization? (i.e. Does the preference of Specialisation depend on the Gender?)</a:t>
            </a:r>
            <a:endParaRPr sz="2000">
              <a:solidFill>
                <a:srgbClr val="21212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2000">
              <a:solidFill>
                <a:srgbClr val="212121"/>
              </a:solidFill>
              <a:highlight>
                <a:srgbClr val="FFFFFF"/>
              </a:highlight>
              <a:latin typeface="Roboto"/>
              <a:ea typeface="Roboto"/>
              <a:cs typeface="Roboto"/>
              <a:sym typeface="Roboto"/>
            </a:endParaRPr>
          </a:p>
          <a:p>
            <a:pPr indent="0" lvl="0" marL="0" rtl="0" algn="just">
              <a:spcBef>
                <a:spcPts val="0"/>
              </a:spcBef>
              <a:spcAft>
                <a:spcPts val="0"/>
              </a:spcAft>
              <a:buNone/>
            </a:pPr>
            <a:r>
              <a:rPr b="1" lang="en-IN" sz="2000">
                <a:solidFill>
                  <a:srgbClr val="212121"/>
                </a:solidFill>
                <a:highlight>
                  <a:srgbClr val="FFFFFF"/>
                </a:highlight>
                <a:latin typeface="Roboto"/>
                <a:ea typeface="Roboto"/>
                <a:cs typeface="Roboto"/>
                <a:sym typeface="Roboto"/>
              </a:rPr>
              <a:t>Observation:</a:t>
            </a:r>
            <a:endParaRPr b="1" sz="2000">
              <a:solidFill>
                <a:srgbClr val="212121"/>
              </a:solidFill>
              <a:highlight>
                <a:srgbClr val="FFFFFF"/>
              </a:highlight>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just">
              <a:spcBef>
                <a:spcPts val="0"/>
              </a:spcBef>
              <a:spcAft>
                <a:spcPts val="0"/>
              </a:spcAft>
              <a:buNone/>
            </a:pPr>
            <a:r>
              <a:t/>
            </a:r>
            <a:endParaRPr sz="1700">
              <a:solidFill>
                <a:schemeClr val="dk1"/>
              </a:solidFill>
              <a:latin typeface="Calibri"/>
              <a:ea typeface="Calibri"/>
              <a:cs typeface="Calibri"/>
              <a:sym typeface="Calibri"/>
            </a:endParaRPr>
          </a:p>
          <a:p>
            <a:pPr indent="0" lvl="0" marL="0" rtl="0" algn="just">
              <a:spcBef>
                <a:spcPts val="0"/>
              </a:spcBef>
              <a:spcAft>
                <a:spcPts val="0"/>
              </a:spcAft>
              <a:buNone/>
            </a:pPr>
            <a:r>
              <a:t/>
            </a:r>
            <a:endParaRPr sz="2000">
              <a:solidFill>
                <a:srgbClr val="21212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2000">
              <a:solidFill>
                <a:srgbClr val="212121"/>
              </a:solidFill>
              <a:highlight>
                <a:srgbClr val="FFFFFF"/>
              </a:highlight>
              <a:latin typeface="Roboto"/>
              <a:ea typeface="Roboto"/>
              <a:cs typeface="Roboto"/>
              <a:sym typeface="Roboto"/>
            </a:endParaRPr>
          </a:p>
        </p:txBody>
      </p:sp>
      <p:sp>
        <p:nvSpPr>
          <p:cNvPr id="220" name="Google Shape;220;p28"/>
          <p:cNvSpPr txBox="1"/>
          <p:nvPr/>
        </p:nvSpPr>
        <p:spPr>
          <a:xfrm>
            <a:off x="818425" y="4074575"/>
            <a:ext cx="10024200" cy="1269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IN" sz="1700">
                <a:solidFill>
                  <a:schemeClr val="dk1"/>
                </a:solidFill>
                <a:latin typeface="Roboto"/>
                <a:ea typeface="Roboto"/>
                <a:cs typeface="Roboto"/>
                <a:sym typeface="Roboto"/>
              </a:rPr>
              <a:t>Here I use</a:t>
            </a:r>
            <a:r>
              <a:rPr lang="en-IN" sz="1700">
                <a:solidFill>
                  <a:schemeClr val="dk1"/>
                </a:solidFill>
                <a:latin typeface="Roboto"/>
                <a:ea typeface="Roboto"/>
                <a:cs typeface="Roboto"/>
                <a:sym typeface="Roboto"/>
              </a:rPr>
              <a:t> the Chi-Squared Test with the aim of finding if there is any relationship between gender and specialization.</a:t>
            </a:r>
            <a:endParaRPr sz="17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IN" sz="1700">
                <a:solidFill>
                  <a:schemeClr val="dk1"/>
                </a:solidFill>
                <a:latin typeface="Roboto"/>
                <a:ea typeface="Roboto"/>
                <a:cs typeface="Roboto"/>
                <a:sym typeface="Roboto"/>
              </a:rPr>
              <a:t>We obtain the result: Reject the null hypothesis. There is a significant relationship between Gender and Specialization.</a:t>
            </a:r>
            <a:endParaRPr sz="28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nvSpPr>
        <p:spPr>
          <a:xfrm>
            <a:off x="427646" y="416550"/>
            <a:ext cx="10206000" cy="585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Clr>
                <a:schemeClr val="dk1"/>
              </a:buClr>
              <a:buSzPts val="1100"/>
              <a:buFont typeface="Arial"/>
              <a:buNone/>
            </a:pPr>
            <a:r>
              <a:rPr b="1" lang="en-IN" sz="3200">
                <a:solidFill>
                  <a:srgbClr val="FF0000"/>
                </a:solidFill>
                <a:highlight>
                  <a:srgbClr val="FFFFFF"/>
                </a:highlight>
                <a:latin typeface="Roboto"/>
                <a:ea typeface="Roboto"/>
                <a:cs typeface="Roboto"/>
                <a:sym typeface="Roboto"/>
              </a:rPr>
              <a:t>Bonus</a:t>
            </a:r>
            <a:endParaRPr b="1" sz="3200">
              <a:solidFill>
                <a:srgbClr val="FF0000"/>
              </a:solidFill>
              <a:highlight>
                <a:srgbClr val="FFFFFF"/>
              </a:highlight>
              <a:latin typeface="Roboto"/>
              <a:ea typeface="Roboto"/>
              <a:cs typeface="Roboto"/>
              <a:sym typeface="Roboto"/>
            </a:endParaRPr>
          </a:p>
        </p:txBody>
      </p:sp>
      <p:sp>
        <p:nvSpPr>
          <p:cNvPr id="226" name="Google Shape;226;p29"/>
          <p:cNvSpPr txBox="1"/>
          <p:nvPr/>
        </p:nvSpPr>
        <p:spPr>
          <a:xfrm>
            <a:off x="427650" y="1169975"/>
            <a:ext cx="11443200" cy="400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None/>
            </a:pPr>
            <a:r>
              <a:rPr b="1" lang="en-IN" sz="2000">
                <a:solidFill>
                  <a:srgbClr val="212121"/>
                </a:solidFill>
                <a:highlight>
                  <a:srgbClr val="FFFFFF"/>
                </a:highlight>
                <a:latin typeface="Roboto"/>
                <a:ea typeface="Roboto"/>
                <a:cs typeface="Roboto"/>
                <a:sym typeface="Roboto"/>
              </a:rPr>
              <a:t>Do specific cities offer higher-paying jobs?</a:t>
            </a:r>
            <a:endParaRPr b="1" sz="2000">
              <a:solidFill>
                <a:srgbClr val="212121"/>
              </a:solidFill>
              <a:highlight>
                <a:srgbClr val="FFFFFF"/>
              </a:highlight>
              <a:latin typeface="Roboto"/>
              <a:ea typeface="Roboto"/>
              <a:cs typeface="Roboto"/>
              <a:sym typeface="Roboto"/>
            </a:endParaRPr>
          </a:p>
        </p:txBody>
      </p:sp>
      <p:pic>
        <p:nvPicPr>
          <p:cNvPr id="227" name="Google Shape;227;p29"/>
          <p:cNvPicPr preferRelativeResize="0"/>
          <p:nvPr/>
        </p:nvPicPr>
        <p:blipFill>
          <a:blip r:embed="rId3">
            <a:alphaModFix/>
          </a:blip>
          <a:stretch>
            <a:fillRect/>
          </a:stretch>
        </p:blipFill>
        <p:spPr>
          <a:xfrm>
            <a:off x="152400" y="1722575"/>
            <a:ext cx="7524750" cy="4667250"/>
          </a:xfrm>
          <a:prstGeom prst="rect">
            <a:avLst/>
          </a:prstGeom>
          <a:noFill/>
          <a:ln>
            <a:noFill/>
          </a:ln>
        </p:spPr>
      </p:pic>
      <p:sp>
        <p:nvSpPr>
          <p:cNvPr id="228" name="Google Shape;228;p29"/>
          <p:cNvSpPr txBox="1"/>
          <p:nvPr/>
        </p:nvSpPr>
        <p:spPr>
          <a:xfrm>
            <a:off x="7937500" y="1464025"/>
            <a:ext cx="3933300" cy="4667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IN" sz="1700">
                <a:solidFill>
                  <a:schemeClr val="dk1"/>
                </a:solidFill>
                <a:latin typeface="Calibri"/>
                <a:ea typeface="Calibri"/>
                <a:cs typeface="Calibri"/>
                <a:sym typeface="Calibri"/>
              </a:rPr>
              <a:t>Observation:</a:t>
            </a:r>
            <a:endParaRPr b="1" sz="1700">
              <a:solidFill>
                <a:schemeClr val="dk1"/>
              </a:solidFill>
              <a:latin typeface="Calibri"/>
              <a:ea typeface="Calibri"/>
              <a:cs typeface="Calibri"/>
              <a:sym typeface="Calibri"/>
            </a:endParaRPr>
          </a:p>
          <a:p>
            <a:pPr indent="-336550" lvl="0" marL="457200" rtl="0" algn="just">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This bar plot will show which cities have higher average salaries. It is assumed that cities with strong economic or tech industries, capitals, or metropolitan areas are most likely to show higher average salaries.</a:t>
            </a:r>
            <a:endParaRPr sz="1700">
              <a:solidFill>
                <a:srgbClr val="212121"/>
              </a:solidFill>
              <a:highlight>
                <a:srgbClr val="FFFFFF"/>
              </a:highlight>
              <a:latin typeface="Roboto"/>
              <a:ea typeface="Roboto"/>
              <a:cs typeface="Roboto"/>
              <a:sym typeface="Roboto"/>
            </a:endParaRPr>
          </a:p>
          <a:p>
            <a:pPr indent="-336550" lvl="0" marL="457200" rtl="0" algn="just">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Also use ANOVA Test,where the p-value from the ANOVA test is less than 0.05, there are salary differences across cities that are statistically significant. So, location may be important in salary determination.</a:t>
            </a:r>
            <a:endParaRPr b="1" sz="1700">
              <a:solidFill>
                <a:srgbClr val="21212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nvSpPr>
        <p:spPr>
          <a:xfrm>
            <a:off x="427646" y="416550"/>
            <a:ext cx="10206000" cy="585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Clr>
                <a:schemeClr val="dk1"/>
              </a:buClr>
              <a:buSzPts val="1100"/>
              <a:buFont typeface="Arial"/>
              <a:buNone/>
            </a:pPr>
            <a:r>
              <a:rPr b="1" lang="en-IN" sz="3200">
                <a:solidFill>
                  <a:srgbClr val="FF0000"/>
                </a:solidFill>
                <a:highlight>
                  <a:srgbClr val="FFFFFF"/>
                </a:highlight>
                <a:latin typeface="Roboto"/>
                <a:ea typeface="Roboto"/>
                <a:cs typeface="Roboto"/>
                <a:sym typeface="Roboto"/>
              </a:rPr>
              <a:t>Conclusion</a:t>
            </a:r>
            <a:endParaRPr b="1" sz="3200">
              <a:solidFill>
                <a:srgbClr val="FF0000"/>
              </a:solidFill>
              <a:highlight>
                <a:srgbClr val="FFFFFF"/>
              </a:highlight>
              <a:latin typeface="Roboto"/>
              <a:ea typeface="Roboto"/>
              <a:cs typeface="Roboto"/>
              <a:sym typeface="Roboto"/>
            </a:endParaRPr>
          </a:p>
        </p:txBody>
      </p:sp>
      <p:sp>
        <p:nvSpPr>
          <p:cNvPr id="234" name="Google Shape;234;p30"/>
          <p:cNvSpPr txBox="1"/>
          <p:nvPr/>
        </p:nvSpPr>
        <p:spPr>
          <a:xfrm>
            <a:off x="899575" y="1076675"/>
            <a:ext cx="6208800" cy="1781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600"/>
              </a:spcBef>
              <a:spcAft>
                <a:spcPts val="0"/>
              </a:spcAft>
              <a:buClr>
                <a:schemeClr val="dk1"/>
              </a:buClr>
              <a:buSzPts val="1100"/>
              <a:buFont typeface="Arial"/>
              <a:buNone/>
            </a:pPr>
            <a:r>
              <a:rPr b="1" lang="en-IN" sz="1700">
                <a:solidFill>
                  <a:srgbClr val="212121"/>
                </a:solidFill>
                <a:highlight>
                  <a:srgbClr val="FFFFFF"/>
                </a:highlight>
                <a:latin typeface="Roboto"/>
                <a:ea typeface="Roboto"/>
                <a:cs typeface="Roboto"/>
                <a:sym typeface="Roboto"/>
              </a:rPr>
              <a:t>Salary Distribution</a:t>
            </a:r>
            <a:endParaRPr b="1"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6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Mean salary is 307,699, median salary is 300,000.</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Salary ranges from 35,000 to 4,000,000.</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Standard Deviation is 212,737, indicating wider salary dispersion.</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109 outlier data present in salary.</a:t>
            </a:r>
            <a:endParaRPr sz="1700">
              <a:solidFill>
                <a:srgbClr val="212121"/>
              </a:solidFill>
              <a:highlight>
                <a:srgbClr val="FFFFFF"/>
              </a:highlight>
              <a:latin typeface="Roboto"/>
              <a:ea typeface="Roboto"/>
              <a:cs typeface="Roboto"/>
              <a:sym typeface="Roboto"/>
            </a:endParaRPr>
          </a:p>
          <a:p>
            <a:pPr indent="0" lvl="0" marL="0" rtl="0" algn="just">
              <a:spcBef>
                <a:spcPts val="500"/>
              </a:spcBef>
              <a:spcAft>
                <a:spcPts val="0"/>
              </a:spcAft>
              <a:buNone/>
            </a:pPr>
            <a:r>
              <a:t/>
            </a:r>
            <a:endParaRPr sz="1700">
              <a:solidFill>
                <a:schemeClr val="dk1"/>
              </a:solidFill>
              <a:latin typeface="Calibri"/>
              <a:ea typeface="Calibri"/>
              <a:cs typeface="Calibri"/>
              <a:sym typeface="Calibri"/>
            </a:endParaRPr>
          </a:p>
        </p:txBody>
      </p:sp>
      <p:sp>
        <p:nvSpPr>
          <p:cNvPr id="235" name="Google Shape;235;p30"/>
          <p:cNvSpPr txBox="1"/>
          <p:nvPr/>
        </p:nvSpPr>
        <p:spPr>
          <a:xfrm>
            <a:off x="899575" y="3009400"/>
            <a:ext cx="6208800" cy="17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IN" sz="1700">
                <a:solidFill>
                  <a:srgbClr val="212121"/>
                </a:solidFill>
                <a:highlight>
                  <a:srgbClr val="FFFFFF"/>
                </a:highlight>
                <a:latin typeface="Roboto"/>
                <a:ea typeface="Roboto"/>
                <a:cs typeface="Roboto"/>
                <a:sym typeface="Roboto"/>
              </a:rPr>
              <a:t>Personality Attributes</a:t>
            </a:r>
            <a:endParaRPr b="1"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6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Conscientiousness, agreeableness, extraversion, neuroticism, and openness to experience are measured on scales with different ranges.</a:t>
            </a:r>
            <a:endParaRPr b="1" sz="1700">
              <a:solidFill>
                <a:srgbClr val="212121"/>
              </a:solidFill>
              <a:highlight>
                <a:srgbClr val="FFFFFF"/>
              </a:highlight>
              <a:latin typeface="Roboto"/>
              <a:ea typeface="Roboto"/>
              <a:cs typeface="Roboto"/>
              <a:sym typeface="Roboto"/>
            </a:endParaRPr>
          </a:p>
        </p:txBody>
      </p:sp>
      <p:sp>
        <p:nvSpPr>
          <p:cNvPr id="236" name="Google Shape;236;p30"/>
          <p:cNvSpPr txBox="1"/>
          <p:nvPr/>
        </p:nvSpPr>
        <p:spPr>
          <a:xfrm>
            <a:off x="6826250" y="1028200"/>
            <a:ext cx="5387400" cy="371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600"/>
              </a:spcBef>
              <a:spcAft>
                <a:spcPts val="0"/>
              </a:spcAft>
              <a:buNone/>
            </a:pPr>
            <a:r>
              <a:rPr b="1" lang="en-IN" sz="1700">
                <a:solidFill>
                  <a:srgbClr val="212121"/>
                </a:solidFill>
                <a:highlight>
                  <a:srgbClr val="FFFFFF"/>
                </a:highlight>
                <a:latin typeface="Roboto"/>
                <a:ea typeface="Roboto"/>
                <a:cs typeface="Roboto"/>
                <a:sym typeface="Roboto"/>
              </a:rPr>
              <a:t>Specializations</a:t>
            </a:r>
            <a:endParaRPr b="1"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6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Most popular specializations are "electronics and communication engineering."</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No significant relationship between salaries with 10th/12th percentages.</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Salary versus Degree percentage shows a slight positive trend.</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Better relationship between Salary and MBA percentage suggests performance in the MBA program may directly influence job roles or salaries.</a:t>
            </a:r>
            <a:endParaRPr b="1" sz="1700">
              <a:solidFill>
                <a:srgbClr val="212121"/>
              </a:solidFill>
              <a:highlight>
                <a:srgbClr val="FFFFFF"/>
              </a:highlight>
              <a:latin typeface="Roboto"/>
              <a:ea typeface="Roboto"/>
              <a:cs typeface="Roboto"/>
              <a:sym typeface="Roboto"/>
            </a:endParaRPr>
          </a:p>
        </p:txBody>
      </p:sp>
      <p:sp>
        <p:nvSpPr>
          <p:cNvPr id="237" name="Google Shape;237;p30"/>
          <p:cNvSpPr txBox="1"/>
          <p:nvPr/>
        </p:nvSpPr>
        <p:spPr>
          <a:xfrm>
            <a:off x="899575" y="4304800"/>
            <a:ext cx="11077200" cy="17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IN" sz="1700">
                <a:solidFill>
                  <a:srgbClr val="212121"/>
                </a:solidFill>
                <a:highlight>
                  <a:srgbClr val="FFFFFF"/>
                </a:highlight>
                <a:latin typeface="Roboto"/>
                <a:ea typeface="Roboto"/>
                <a:cs typeface="Roboto"/>
                <a:sym typeface="Roboto"/>
              </a:rPr>
              <a:t>Gender vs Salary</a:t>
            </a:r>
            <a:endParaRPr b="1" sz="1700">
              <a:solidFill>
                <a:srgbClr val="212121"/>
              </a:solidFill>
              <a:highlight>
                <a:srgbClr val="FFFFFF"/>
              </a:highlight>
              <a:latin typeface="Roboto"/>
              <a:ea typeface="Roboto"/>
              <a:cs typeface="Roboto"/>
              <a:sym typeface="Roboto"/>
            </a:endParaRPr>
          </a:p>
          <a:p>
            <a:pPr indent="-330200" lvl="0" marL="457200" rtl="0" algn="just">
              <a:lnSpc>
                <a:spcPct val="115000"/>
              </a:lnSpc>
              <a:spcBef>
                <a:spcPts val="600"/>
              </a:spcBef>
              <a:spcAft>
                <a:spcPts val="0"/>
              </a:spcAft>
              <a:buClr>
                <a:srgbClr val="212121"/>
              </a:buClr>
              <a:buSzPts val="1600"/>
              <a:buFont typeface="Roboto"/>
              <a:buChar char="●"/>
            </a:pPr>
            <a:r>
              <a:rPr lang="en-IN" sz="1600">
                <a:solidFill>
                  <a:srgbClr val="212121"/>
                </a:solidFill>
                <a:highlight>
                  <a:srgbClr val="FFFFFF"/>
                </a:highlight>
                <a:latin typeface="Roboto"/>
                <a:ea typeface="Roboto"/>
                <a:cs typeface="Roboto"/>
                <a:sym typeface="Roboto"/>
              </a:rPr>
              <a:t>Small gender pay gap, but not significantly different.</a:t>
            </a:r>
            <a:endParaRPr sz="1600">
              <a:solidFill>
                <a:srgbClr val="212121"/>
              </a:solidFill>
              <a:highlight>
                <a:srgbClr val="FFFFFF"/>
              </a:highlight>
              <a:latin typeface="Roboto"/>
              <a:ea typeface="Roboto"/>
              <a:cs typeface="Roboto"/>
              <a:sym typeface="Roboto"/>
            </a:endParaRPr>
          </a:p>
          <a:p>
            <a:pPr indent="-330200" lvl="0" marL="457200" rtl="0" algn="just">
              <a:lnSpc>
                <a:spcPct val="115000"/>
              </a:lnSpc>
              <a:spcBef>
                <a:spcPts val="0"/>
              </a:spcBef>
              <a:spcAft>
                <a:spcPts val="0"/>
              </a:spcAft>
              <a:buClr>
                <a:srgbClr val="212121"/>
              </a:buClr>
              <a:buSzPts val="1600"/>
              <a:buFont typeface="Roboto"/>
              <a:buChar char="●"/>
            </a:pPr>
            <a:r>
              <a:rPr lang="en-IN" sz="1600">
                <a:solidFill>
                  <a:srgbClr val="212121"/>
                </a:solidFill>
                <a:highlight>
                  <a:srgbClr val="FFFFFF"/>
                </a:highlight>
                <a:latin typeface="Roboto"/>
                <a:ea typeface="Roboto"/>
                <a:cs typeface="Roboto"/>
                <a:sym typeface="Roboto"/>
              </a:rPr>
              <a:t>Some fields tend to get paid higher.</a:t>
            </a:r>
            <a:endParaRPr sz="1600">
              <a:solidFill>
                <a:srgbClr val="212121"/>
              </a:solidFill>
              <a:highlight>
                <a:srgbClr val="FFFFFF"/>
              </a:highlight>
              <a:latin typeface="Roboto"/>
              <a:ea typeface="Roboto"/>
              <a:cs typeface="Roboto"/>
              <a:sym typeface="Roboto"/>
            </a:endParaRPr>
          </a:p>
          <a:p>
            <a:pPr indent="-330200" lvl="0" marL="457200" rtl="0" algn="just">
              <a:lnSpc>
                <a:spcPct val="115000"/>
              </a:lnSpc>
              <a:spcBef>
                <a:spcPts val="0"/>
              </a:spcBef>
              <a:spcAft>
                <a:spcPts val="0"/>
              </a:spcAft>
              <a:buClr>
                <a:srgbClr val="212121"/>
              </a:buClr>
              <a:buSzPts val="1600"/>
              <a:buFont typeface="Roboto"/>
              <a:buChar char="●"/>
            </a:pPr>
            <a:r>
              <a:rPr lang="en-IN" sz="1600">
                <a:solidFill>
                  <a:srgbClr val="212121"/>
                </a:solidFill>
                <a:highlight>
                  <a:srgbClr val="FFFFFF"/>
                </a:highlight>
                <a:latin typeface="Roboto"/>
                <a:ea typeface="Roboto"/>
                <a:cs typeface="Roboto"/>
                <a:sym typeface="Roboto"/>
              </a:rPr>
              <a:t>Programming Analysts, Software Engineers, Hardware Engineers, and Associate Engineers can earn up to 2.5-3 lakhs when they graduate afresh.</a:t>
            </a:r>
            <a:endParaRPr sz="1600">
              <a:solidFill>
                <a:srgbClr val="212121"/>
              </a:solidFill>
              <a:highlight>
                <a:srgbClr val="FFFFFF"/>
              </a:highlight>
              <a:latin typeface="Roboto"/>
              <a:ea typeface="Roboto"/>
              <a:cs typeface="Roboto"/>
              <a:sym typeface="Roboto"/>
            </a:endParaRPr>
          </a:p>
          <a:p>
            <a:pPr indent="-330200" lvl="0" marL="457200" rtl="0" algn="just">
              <a:lnSpc>
                <a:spcPct val="115000"/>
              </a:lnSpc>
              <a:spcBef>
                <a:spcPts val="0"/>
              </a:spcBef>
              <a:spcAft>
                <a:spcPts val="0"/>
              </a:spcAft>
              <a:buClr>
                <a:srgbClr val="212121"/>
              </a:buClr>
              <a:buSzPts val="1600"/>
              <a:buFont typeface="Roboto"/>
              <a:buChar char="●"/>
            </a:pPr>
            <a:r>
              <a:rPr lang="en-IN" sz="1600">
                <a:solidFill>
                  <a:srgbClr val="212121"/>
                </a:solidFill>
                <a:highlight>
                  <a:srgbClr val="FFFFFF"/>
                </a:highlight>
                <a:latin typeface="Roboto"/>
                <a:ea typeface="Roboto"/>
                <a:cs typeface="Roboto"/>
                <a:sym typeface="Roboto"/>
              </a:rPr>
              <a:t>Significant relationship between Gender and Specialization.</a:t>
            </a:r>
            <a:endParaRPr sz="1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700">
              <a:solidFill>
                <a:srgbClr val="212121"/>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1"/>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243" name="Google Shape;243;p31"/>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nvSpPr>
        <p:spPr>
          <a:xfrm>
            <a:off x="701325" y="1662575"/>
            <a:ext cx="7007400" cy="2709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IN" sz="1700">
                <a:solidFill>
                  <a:schemeClr val="dk1"/>
                </a:solidFill>
                <a:latin typeface="Roboto"/>
                <a:ea typeface="Roboto"/>
                <a:cs typeface="Roboto"/>
                <a:sym typeface="Roboto"/>
              </a:rPr>
              <a:t>A very raw description of the data set would be: One data set of employee records containing salary information, job description, education, and psychometric scores. The goals of this EDA are to:</a:t>
            </a:r>
            <a:endParaRPr sz="17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Understand the structure of the data.</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Identify patterns, trends, and relationships among features.</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Test the hypotheses of salary variation across job roles.</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Answer key research questions: such as salary range for fresh graduates, and the relationship between gender and specialization.</a:t>
            </a:r>
            <a:endParaRPr sz="1700">
              <a:solidFill>
                <a:schemeClr val="dk1"/>
              </a:solidFill>
              <a:latin typeface="Roboto"/>
              <a:ea typeface="Roboto"/>
              <a:cs typeface="Roboto"/>
              <a:sym typeface="Roboto"/>
            </a:endParaRPr>
          </a:p>
        </p:txBody>
      </p:sp>
      <p:sp>
        <p:nvSpPr>
          <p:cNvPr id="106" name="Google Shape;106;p14"/>
          <p:cNvSpPr txBox="1"/>
          <p:nvPr/>
        </p:nvSpPr>
        <p:spPr>
          <a:xfrm>
            <a:off x="427646" y="416550"/>
            <a:ext cx="102060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Introduction and Data Description</a:t>
            </a:r>
            <a:endParaRPr b="0" i="0" sz="1800" u="none" cap="none" strike="noStrike">
              <a:solidFill>
                <a:srgbClr val="FF0000"/>
              </a:solidFill>
              <a:latin typeface="Calibri"/>
              <a:ea typeface="Calibri"/>
              <a:cs typeface="Calibri"/>
              <a:sym typeface="Calibri"/>
            </a:endParaRPr>
          </a:p>
        </p:txBody>
      </p:sp>
      <p:sp>
        <p:nvSpPr>
          <p:cNvPr id="107" name="Google Shape;107;p14"/>
          <p:cNvSpPr txBox="1"/>
          <p:nvPr/>
        </p:nvSpPr>
        <p:spPr>
          <a:xfrm>
            <a:off x="427650" y="1169982"/>
            <a:ext cx="7007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400">
                <a:solidFill>
                  <a:srgbClr val="FF0000"/>
                </a:solidFill>
                <a:latin typeface="Calibri"/>
                <a:ea typeface="Calibri"/>
                <a:cs typeface="Calibri"/>
                <a:sym typeface="Calibri"/>
              </a:rPr>
              <a:t>Objective</a:t>
            </a:r>
            <a:r>
              <a:rPr b="1" lang="en-IN" sz="2200">
                <a:solidFill>
                  <a:srgbClr val="C00000"/>
                </a:solidFill>
                <a:latin typeface="Calibri"/>
                <a:ea typeface="Calibri"/>
                <a:cs typeface="Calibri"/>
                <a:sym typeface="Calibri"/>
              </a:rPr>
              <a:t>:</a:t>
            </a:r>
            <a:endParaRPr b="1" i="0" sz="2200" u="none" cap="none" strike="noStrike">
              <a:solidFill>
                <a:srgbClr val="C00000"/>
              </a:solidFill>
              <a:latin typeface="Calibri"/>
              <a:ea typeface="Calibri"/>
              <a:cs typeface="Calibri"/>
              <a:sym typeface="Calibri"/>
            </a:endParaRPr>
          </a:p>
        </p:txBody>
      </p:sp>
      <p:sp>
        <p:nvSpPr>
          <p:cNvPr id="108" name="Google Shape;108;p14"/>
          <p:cNvSpPr txBox="1"/>
          <p:nvPr/>
        </p:nvSpPr>
        <p:spPr>
          <a:xfrm>
            <a:off x="580050" y="4370382"/>
            <a:ext cx="7007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400">
                <a:solidFill>
                  <a:srgbClr val="FF0000"/>
                </a:solidFill>
                <a:latin typeface="Calibri"/>
                <a:ea typeface="Calibri"/>
                <a:cs typeface="Calibri"/>
                <a:sym typeface="Calibri"/>
              </a:rPr>
              <a:t>Data Summary</a:t>
            </a:r>
            <a:r>
              <a:rPr b="1" lang="en-IN" sz="2000">
                <a:solidFill>
                  <a:srgbClr val="C00000"/>
                </a:solidFill>
                <a:latin typeface="Calibri"/>
                <a:ea typeface="Calibri"/>
                <a:cs typeface="Calibri"/>
                <a:sym typeface="Calibri"/>
              </a:rPr>
              <a:t>:</a:t>
            </a:r>
            <a:endParaRPr b="1" i="0" sz="2000" u="none" cap="none" strike="noStrike">
              <a:solidFill>
                <a:srgbClr val="C00000"/>
              </a:solidFill>
              <a:latin typeface="Calibri"/>
              <a:ea typeface="Calibri"/>
              <a:cs typeface="Calibri"/>
              <a:sym typeface="Calibri"/>
            </a:endParaRPr>
          </a:p>
        </p:txBody>
      </p:sp>
      <p:sp>
        <p:nvSpPr>
          <p:cNvPr id="109" name="Google Shape;109;p14"/>
          <p:cNvSpPr txBox="1"/>
          <p:nvPr/>
        </p:nvSpPr>
        <p:spPr>
          <a:xfrm>
            <a:off x="853725" y="4862975"/>
            <a:ext cx="7007400" cy="615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b="1" lang="en-IN" sz="1700">
                <a:solidFill>
                  <a:schemeClr val="dk1"/>
                </a:solidFill>
              </a:rPr>
              <a:t>Rows		:</a:t>
            </a:r>
            <a:r>
              <a:rPr lang="en-IN" sz="1700">
                <a:solidFill>
                  <a:schemeClr val="dk1"/>
                </a:solidFill>
              </a:rPr>
              <a:t> 3998</a:t>
            </a:r>
            <a:endParaRPr sz="1700">
              <a:solidFill>
                <a:schemeClr val="dk1"/>
              </a:solidFill>
            </a:endParaRPr>
          </a:p>
          <a:p>
            <a:pPr indent="0" lvl="0" marL="0" rtl="0" algn="just">
              <a:spcBef>
                <a:spcPts val="0"/>
              </a:spcBef>
              <a:spcAft>
                <a:spcPts val="0"/>
              </a:spcAft>
              <a:buNone/>
            </a:pPr>
            <a:r>
              <a:rPr b="1" lang="en-IN" sz="1700">
                <a:solidFill>
                  <a:schemeClr val="dk1"/>
                </a:solidFill>
              </a:rPr>
              <a:t>Columns	:</a:t>
            </a:r>
            <a:r>
              <a:rPr lang="en-IN" sz="1700">
                <a:solidFill>
                  <a:schemeClr val="dk1"/>
                </a:solidFill>
              </a:rPr>
              <a:t> 39</a:t>
            </a:r>
            <a:endParaRPr sz="1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701325" y="1738775"/>
            <a:ext cx="7944000" cy="3494100"/>
          </a:xfrm>
          <a:prstGeom prst="rect">
            <a:avLst/>
          </a:prstGeom>
          <a:noFill/>
          <a:ln>
            <a:noFill/>
          </a:ln>
        </p:spPr>
        <p:txBody>
          <a:bodyPr anchorCtr="0" anchor="t" bIns="45700" lIns="91425" spcFirstLastPara="1" rIns="91425" wrap="square" tIns="45700">
            <a:spAutoFit/>
          </a:bodyPr>
          <a:lstStyle/>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Provides candidate information including unique identifiers, annual salaries, job titles, locations, gender, and birth dates.</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Academic data includes grades, school boards, college details, degree pursued, and specialization.</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AMCAT test scores cover English, Logical, and Quantitative sections, domain module score, and engineering sections.</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Personality test scores include Conscientiousness, Agreeableness, Extraversion, Neuroticism, and Openness_to_experience.</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Geographical details include college city ID, tier, state, and graduation year.</a:t>
            </a:r>
            <a:endParaRPr sz="1700">
              <a:solidFill>
                <a:schemeClr val="dk1"/>
              </a:solidFill>
              <a:latin typeface="Roboto"/>
              <a:ea typeface="Roboto"/>
              <a:cs typeface="Roboto"/>
              <a:sym typeface="Roboto"/>
            </a:endParaRPr>
          </a:p>
        </p:txBody>
      </p:sp>
      <p:sp>
        <p:nvSpPr>
          <p:cNvPr id="115" name="Google Shape;115;p15"/>
          <p:cNvSpPr txBox="1"/>
          <p:nvPr/>
        </p:nvSpPr>
        <p:spPr>
          <a:xfrm>
            <a:off x="427646" y="416550"/>
            <a:ext cx="102060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Introduction and Data Description</a:t>
            </a:r>
            <a:endParaRPr b="0" i="0" sz="1800" u="none" cap="none" strike="noStrike">
              <a:solidFill>
                <a:srgbClr val="FF0000"/>
              </a:solidFill>
              <a:latin typeface="Calibri"/>
              <a:ea typeface="Calibri"/>
              <a:cs typeface="Calibri"/>
              <a:sym typeface="Calibri"/>
            </a:endParaRPr>
          </a:p>
        </p:txBody>
      </p:sp>
      <p:sp>
        <p:nvSpPr>
          <p:cNvPr id="116" name="Google Shape;116;p15"/>
          <p:cNvSpPr txBox="1"/>
          <p:nvPr/>
        </p:nvSpPr>
        <p:spPr>
          <a:xfrm>
            <a:off x="427650" y="1169982"/>
            <a:ext cx="700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Data Description</a:t>
            </a:r>
            <a:r>
              <a:rPr b="1" lang="en-IN" sz="2200">
                <a:solidFill>
                  <a:srgbClr val="C00000"/>
                </a:solidFill>
                <a:latin typeface="Calibri"/>
                <a:ea typeface="Calibri"/>
                <a:cs typeface="Calibri"/>
                <a:sym typeface="Calibri"/>
              </a:rPr>
              <a:t>:</a:t>
            </a:r>
            <a:endParaRPr b="1" i="0" sz="2200" u="none" cap="none" strike="noStrike">
              <a:solidFill>
                <a:srgbClr val="C00000"/>
              </a:solidFill>
              <a:latin typeface="Calibri"/>
              <a:ea typeface="Calibri"/>
              <a:cs typeface="Calibri"/>
              <a:sym typeface="Calibri"/>
            </a:endParaRPr>
          </a:p>
        </p:txBody>
      </p:sp>
      <p:sp>
        <p:nvSpPr>
          <p:cNvPr id="117" name="Google Shape;117;p15"/>
          <p:cNvSpPr txBox="1"/>
          <p:nvPr/>
        </p:nvSpPr>
        <p:spPr>
          <a:xfrm>
            <a:off x="853725" y="5243975"/>
            <a:ext cx="7007400" cy="400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23" name="Google Shape;123;p16"/>
          <p:cNvSpPr txBox="1"/>
          <p:nvPr/>
        </p:nvSpPr>
        <p:spPr>
          <a:xfrm>
            <a:off x="427650" y="1017582"/>
            <a:ext cx="700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Univariate Analysis : Continuous Data</a:t>
            </a:r>
            <a:endParaRPr b="1" i="0" sz="2200" u="none" cap="none" strike="noStrike">
              <a:solidFill>
                <a:srgbClr val="C00000"/>
              </a:solidFill>
              <a:latin typeface="Calibri"/>
              <a:ea typeface="Calibri"/>
              <a:cs typeface="Calibri"/>
              <a:sym typeface="Calibri"/>
            </a:endParaRPr>
          </a:p>
        </p:txBody>
      </p:sp>
      <p:pic>
        <p:nvPicPr>
          <p:cNvPr id="124" name="Google Shape;124;p16"/>
          <p:cNvPicPr preferRelativeResize="0"/>
          <p:nvPr/>
        </p:nvPicPr>
        <p:blipFill>
          <a:blip r:embed="rId3">
            <a:alphaModFix/>
          </a:blip>
          <a:stretch>
            <a:fillRect/>
          </a:stretch>
        </p:blipFill>
        <p:spPr>
          <a:xfrm>
            <a:off x="585100" y="1662575"/>
            <a:ext cx="5143501" cy="1864400"/>
          </a:xfrm>
          <a:prstGeom prst="rect">
            <a:avLst/>
          </a:prstGeom>
          <a:noFill/>
          <a:ln>
            <a:noFill/>
          </a:ln>
        </p:spPr>
      </p:pic>
      <p:pic>
        <p:nvPicPr>
          <p:cNvPr id="125" name="Google Shape;125;p16"/>
          <p:cNvPicPr preferRelativeResize="0"/>
          <p:nvPr/>
        </p:nvPicPr>
        <p:blipFill>
          <a:blip r:embed="rId4">
            <a:alphaModFix/>
          </a:blip>
          <a:stretch>
            <a:fillRect/>
          </a:stretch>
        </p:blipFill>
        <p:spPr>
          <a:xfrm>
            <a:off x="6267450" y="1586375"/>
            <a:ext cx="5290450" cy="1864400"/>
          </a:xfrm>
          <a:prstGeom prst="rect">
            <a:avLst/>
          </a:prstGeom>
          <a:noFill/>
          <a:ln>
            <a:noFill/>
          </a:ln>
        </p:spPr>
      </p:pic>
      <p:pic>
        <p:nvPicPr>
          <p:cNvPr id="126" name="Google Shape;126;p16"/>
          <p:cNvPicPr preferRelativeResize="0"/>
          <p:nvPr/>
        </p:nvPicPr>
        <p:blipFill>
          <a:blip r:embed="rId5">
            <a:alphaModFix/>
          </a:blip>
          <a:stretch>
            <a:fillRect/>
          </a:stretch>
        </p:blipFill>
        <p:spPr>
          <a:xfrm>
            <a:off x="658975" y="3892500"/>
            <a:ext cx="5069626" cy="1864400"/>
          </a:xfrm>
          <a:prstGeom prst="rect">
            <a:avLst/>
          </a:prstGeom>
          <a:noFill/>
          <a:ln>
            <a:noFill/>
          </a:ln>
        </p:spPr>
      </p:pic>
      <p:pic>
        <p:nvPicPr>
          <p:cNvPr id="127" name="Google Shape;127;p16"/>
          <p:cNvPicPr preferRelativeResize="0"/>
          <p:nvPr/>
        </p:nvPicPr>
        <p:blipFill>
          <a:blip r:embed="rId6">
            <a:alphaModFix/>
          </a:blip>
          <a:stretch>
            <a:fillRect/>
          </a:stretch>
        </p:blipFill>
        <p:spPr>
          <a:xfrm>
            <a:off x="5881001" y="3603175"/>
            <a:ext cx="6158598" cy="20200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nvSpPr>
        <p:spPr>
          <a:xfrm>
            <a:off x="701325" y="1586375"/>
            <a:ext cx="11490600" cy="43020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en-IN" sz="1800">
                <a:solidFill>
                  <a:schemeClr val="dk1"/>
                </a:solidFill>
                <a:latin typeface="Roboto"/>
                <a:ea typeface="Roboto"/>
                <a:cs typeface="Roboto"/>
                <a:sym typeface="Roboto"/>
              </a:rPr>
              <a:t>Observation:</a:t>
            </a:r>
            <a:r>
              <a:rPr b="1" lang="en-IN" sz="1800">
                <a:solidFill>
                  <a:schemeClr val="dk1"/>
                </a:solidFill>
                <a:latin typeface="Roboto"/>
                <a:ea typeface="Roboto"/>
                <a:cs typeface="Roboto"/>
                <a:sym typeface="Roboto"/>
              </a:rPr>
              <a:t>Salary Distribution</a:t>
            </a:r>
            <a:endParaRPr b="1" sz="18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rPr lang="en-IN" sz="1700">
                <a:solidFill>
                  <a:schemeClr val="dk1"/>
                </a:solidFill>
                <a:latin typeface="Roboto"/>
                <a:ea typeface="Roboto"/>
                <a:cs typeface="Roboto"/>
                <a:sym typeface="Roboto"/>
              </a:rPr>
              <a:t>Statistical Analysis of Salary Distribution</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 Mean salary: 307,699</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 Median salary: 300,000</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Salary range: 35,000-4,000,000</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Standard Deviation: 212,737</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109 outlier data present</a:t>
            </a:r>
            <a:endParaRPr sz="17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rPr lang="en-IN" sz="1700">
                <a:solidFill>
                  <a:schemeClr val="dk1"/>
                </a:solidFill>
                <a:latin typeface="Roboto"/>
                <a:ea typeface="Roboto"/>
                <a:cs typeface="Roboto"/>
                <a:sym typeface="Roboto"/>
              </a:rPr>
              <a:t>Visual</a:t>
            </a:r>
            <a:r>
              <a:rPr lang="en-IN" sz="1700">
                <a:solidFill>
                  <a:schemeClr val="dk1"/>
                </a:solidFill>
                <a:latin typeface="Roboto"/>
                <a:ea typeface="Roboto"/>
                <a:cs typeface="Roboto"/>
                <a:sym typeface="Roboto"/>
              </a:rPr>
              <a:t> Analysis of Salary Distribution</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Histogram and boxplot indicate skewed distribution</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Further investigation recommended to confirm validity of high salaries.</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IN" sz="1700">
                <a:solidFill>
                  <a:schemeClr val="dk1"/>
                </a:solidFill>
                <a:latin typeface="Roboto"/>
                <a:ea typeface="Roboto"/>
                <a:cs typeface="Roboto"/>
                <a:sym typeface="Roboto"/>
              </a:rPr>
              <a:t>Distribution is right skewed with minimal outlier data.</a:t>
            </a:r>
            <a:endParaRPr sz="1700">
              <a:solidFill>
                <a:schemeClr val="dk1"/>
              </a:solidFill>
              <a:latin typeface="Roboto"/>
              <a:ea typeface="Roboto"/>
              <a:cs typeface="Roboto"/>
              <a:sym typeface="Roboto"/>
            </a:endParaRPr>
          </a:p>
        </p:txBody>
      </p:sp>
      <p:sp>
        <p:nvSpPr>
          <p:cNvPr id="133" name="Google Shape;133;p17"/>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34" name="Google Shape;134;p17"/>
          <p:cNvSpPr txBox="1"/>
          <p:nvPr/>
        </p:nvSpPr>
        <p:spPr>
          <a:xfrm>
            <a:off x="427650" y="1017582"/>
            <a:ext cx="700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Univariate Analysis : Continuous Data</a:t>
            </a:r>
            <a:endParaRPr b="1" i="0" sz="22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nvSpPr>
        <p:spPr>
          <a:xfrm>
            <a:off x="701325" y="1586375"/>
            <a:ext cx="11066100" cy="58206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en-IN" sz="1800">
                <a:solidFill>
                  <a:schemeClr val="dk1"/>
                </a:solidFill>
              </a:rPr>
              <a:t>Observation: Educational Performance</a:t>
            </a:r>
            <a:endParaRPr b="1" sz="1800">
              <a:solidFill>
                <a:schemeClr val="dk1"/>
              </a:solidFill>
            </a:endParaRPr>
          </a:p>
          <a:p>
            <a:pPr indent="-336550" lvl="0" marL="457200" rtl="0" algn="just">
              <a:lnSpc>
                <a:spcPct val="115000"/>
              </a:lnSpc>
              <a:spcBef>
                <a:spcPts val="6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10percentage : distribution is nearly normally distributed and there is large outlier.</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12graduation : distribution is nearly normal distribution and have few outlier</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12percentage : it has is normal distribution .</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collegeGPA : it has is normal distribution with lots of outlier .</a:t>
            </a:r>
            <a:endParaRPr sz="1700">
              <a:solidFill>
                <a:srgbClr val="212121"/>
              </a:solidFill>
              <a:highlight>
                <a:srgbClr val="FFFFFF"/>
              </a:highlight>
              <a:latin typeface="Roboto"/>
              <a:ea typeface="Roboto"/>
              <a:cs typeface="Roboto"/>
              <a:sym typeface="Roboto"/>
            </a:endParaRPr>
          </a:p>
          <a:p>
            <a:pPr indent="0" lvl="0" marL="0" rtl="0" algn="just">
              <a:lnSpc>
                <a:spcPct val="115000"/>
              </a:lnSpc>
              <a:spcBef>
                <a:spcPts val="600"/>
              </a:spcBef>
              <a:spcAft>
                <a:spcPts val="0"/>
              </a:spcAft>
              <a:buNone/>
            </a:pPr>
            <a:r>
              <a:rPr lang="en-IN" sz="1700">
                <a:solidFill>
                  <a:srgbClr val="212121"/>
                </a:solidFill>
                <a:highlight>
                  <a:srgbClr val="FFFFFF"/>
                </a:highlight>
                <a:latin typeface="Roboto"/>
                <a:ea typeface="Roboto"/>
                <a:cs typeface="Roboto"/>
                <a:sym typeface="Roboto"/>
              </a:rPr>
              <a:t>Here, we observe that as schooling progressed, the mean grade decreased.</a:t>
            </a:r>
            <a:endParaRPr sz="1700">
              <a:solidFill>
                <a:srgbClr val="212121"/>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IN" sz="1800">
                <a:solidFill>
                  <a:schemeClr val="dk1"/>
                </a:solidFill>
              </a:rPr>
              <a:t>Observation: </a:t>
            </a:r>
            <a:r>
              <a:rPr b="1" lang="en-IN" sz="1850">
                <a:solidFill>
                  <a:srgbClr val="212121"/>
                </a:solidFill>
                <a:highlight>
                  <a:srgbClr val="FFFFFF"/>
                </a:highlight>
                <a:latin typeface="Roboto"/>
                <a:ea typeface="Roboto"/>
                <a:cs typeface="Roboto"/>
                <a:sym typeface="Roboto"/>
              </a:rPr>
              <a:t>Personality Attribute</a:t>
            </a:r>
            <a:endParaRPr b="1" sz="185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12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Logical :it has is normal distribution with 18 of outlier.</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Quant : it has is normal distribution with 25 of outliers.</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conscientiousness : it has is normal distribution with lots of (39) outliers.</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agreeableness: it has is normal distribution with lots of (123) outliers.</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extraversion : it has is normal distribution with lots of (40) outliers.</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nueroticsm : it has is normal distribution with few (15) outliers.</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openess_to_experience : it has is left skewed distribution with lots of (95) outliers.</a:t>
            </a:r>
            <a:endParaRPr sz="1700">
              <a:solidFill>
                <a:srgbClr val="212121"/>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t/>
            </a:r>
            <a:endParaRPr b="1" sz="1850">
              <a:solidFill>
                <a:srgbClr val="212121"/>
              </a:solidFill>
              <a:highlight>
                <a:srgbClr val="FFFFFF"/>
              </a:highlight>
              <a:latin typeface="Roboto"/>
              <a:ea typeface="Roboto"/>
              <a:cs typeface="Roboto"/>
              <a:sym typeface="Roboto"/>
            </a:endParaRPr>
          </a:p>
          <a:p>
            <a:pPr indent="0" lvl="0" marL="0" rtl="0" algn="just">
              <a:lnSpc>
                <a:spcPct val="115000"/>
              </a:lnSpc>
              <a:spcBef>
                <a:spcPts val="1200"/>
              </a:spcBef>
              <a:spcAft>
                <a:spcPts val="500"/>
              </a:spcAft>
              <a:buNone/>
            </a:pPr>
            <a:r>
              <a:t/>
            </a:r>
            <a:endParaRPr sz="1800">
              <a:solidFill>
                <a:srgbClr val="212121"/>
              </a:solidFill>
              <a:highlight>
                <a:srgbClr val="FFFFFF"/>
              </a:highlight>
              <a:latin typeface="Roboto"/>
              <a:ea typeface="Roboto"/>
              <a:cs typeface="Roboto"/>
              <a:sym typeface="Roboto"/>
            </a:endParaRPr>
          </a:p>
        </p:txBody>
      </p:sp>
      <p:sp>
        <p:nvSpPr>
          <p:cNvPr id="140" name="Google Shape;140;p18"/>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41" name="Google Shape;141;p18"/>
          <p:cNvSpPr txBox="1"/>
          <p:nvPr/>
        </p:nvSpPr>
        <p:spPr>
          <a:xfrm>
            <a:off x="427650" y="1017582"/>
            <a:ext cx="700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Univariate Analysis : Continuous Data</a:t>
            </a:r>
            <a:endParaRPr b="1" i="0" sz="22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47" name="Google Shape;147;p19"/>
          <p:cNvSpPr txBox="1"/>
          <p:nvPr/>
        </p:nvSpPr>
        <p:spPr>
          <a:xfrm>
            <a:off x="427650" y="1017582"/>
            <a:ext cx="700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Univariate Analysis : Categorical Data</a:t>
            </a:r>
            <a:endParaRPr b="1" i="0" sz="2200" u="none" cap="none" strike="noStrike">
              <a:solidFill>
                <a:srgbClr val="C00000"/>
              </a:solidFill>
              <a:latin typeface="Calibri"/>
              <a:ea typeface="Calibri"/>
              <a:cs typeface="Calibri"/>
              <a:sym typeface="Calibri"/>
            </a:endParaRPr>
          </a:p>
        </p:txBody>
      </p:sp>
      <p:pic>
        <p:nvPicPr>
          <p:cNvPr id="148" name="Google Shape;148;p19"/>
          <p:cNvPicPr preferRelativeResize="0"/>
          <p:nvPr/>
        </p:nvPicPr>
        <p:blipFill>
          <a:blip r:embed="rId3">
            <a:alphaModFix/>
          </a:blip>
          <a:stretch>
            <a:fillRect/>
          </a:stretch>
        </p:blipFill>
        <p:spPr>
          <a:xfrm>
            <a:off x="381000" y="1662575"/>
            <a:ext cx="5155399" cy="2127575"/>
          </a:xfrm>
          <a:prstGeom prst="rect">
            <a:avLst/>
          </a:prstGeom>
          <a:noFill/>
          <a:ln>
            <a:noFill/>
          </a:ln>
        </p:spPr>
      </p:pic>
      <p:pic>
        <p:nvPicPr>
          <p:cNvPr id="149" name="Google Shape;149;p19"/>
          <p:cNvPicPr preferRelativeResize="0"/>
          <p:nvPr/>
        </p:nvPicPr>
        <p:blipFill>
          <a:blip r:embed="rId4">
            <a:alphaModFix/>
          </a:blip>
          <a:stretch>
            <a:fillRect/>
          </a:stretch>
        </p:blipFill>
        <p:spPr>
          <a:xfrm>
            <a:off x="6105525" y="1477225"/>
            <a:ext cx="5522926" cy="2345875"/>
          </a:xfrm>
          <a:prstGeom prst="rect">
            <a:avLst/>
          </a:prstGeom>
          <a:noFill/>
          <a:ln>
            <a:noFill/>
          </a:ln>
        </p:spPr>
      </p:pic>
      <p:pic>
        <p:nvPicPr>
          <p:cNvPr id="150" name="Google Shape;150;p19"/>
          <p:cNvPicPr preferRelativeResize="0"/>
          <p:nvPr/>
        </p:nvPicPr>
        <p:blipFill>
          <a:blip r:embed="rId5">
            <a:alphaModFix/>
          </a:blip>
          <a:stretch>
            <a:fillRect/>
          </a:stretch>
        </p:blipFill>
        <p:spPr>
          <a:xfrm>
            <a:off x="457200" y="3942550"/>
            <a:ext cx="4739467" cy="2763051"/>
          </a:xfrm>
          <a:prstGeom prst="rect">
            <a:avLst/>
          </a:prstGeom>
          <a:noFill/>
          <a:ln>
            <a:noFill/>
          </a:ln>
        </p:spPr>
      </p:pic>
      <p:pic>
        <p:nvPicPr>
          <p:cNvPr id="151" name="Google Shape;151;p19"/>
          <p:cNvPicPr preferRelativeResize="0"/>
          <p:nvPr/>
        </p:nvPicPr>
        <p:blipFill>
          <a:blip r:embed="rId6">
            <a:alphaModFix/>
          </a:blip>
          <a:stretch>
            <a:fillRect/>
          </a:stretch>
        </p:blipFill>
        <p:spPr>
          <a:xfrm>
            <a:off x="5913517" y="3790151"/>
            <a:ext cx="5503919" cy="2730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nvSpPr>
        <p:spPr>
          <a:xfrm>
            <a:off x="701325" y="1586375"/>
            <a:ext cx="11066100" cy="48078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en-IN" sz="1800">
                <a:solidFill>
                  <a:schemeClr val="dk1"/>
                </a:solidFill>
                <a:latin typeface="Roboto"/>
                <a:ea typeface="Roboto"/>
                <a:cs typeface="Roboto"/>
                <a:sym typeface="Roboto"/>
              </a:rPr>
              <a:t>Observation: Gender Distribution</a:t>
            </a:r>
            <a:endParaRPr b="1" sz="1800">
              <a:solidFill>
                <a:schemeClr val="dk1"/>
              </a:solidFill>
              <a:latin typeface="Roboto"/>
              <a:ea typeface="Roboto"/>
              <a:cs typeface="Roboto"/>
              <a:sym typeface="Roboto"/>
            </a:endParaRPr>
          </a:p>
          <a:p>
            <a:pPr indent="-336550" lvl="0" marL="457200" rtl="0" algn="just">
              <a:lnSpc>
                <a:spcPct val="115000"/>
              </a:lnSpc>
              <a:spcBef>
                <a:spcPts val="6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There are two gender (Male and Female).</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About 23.9% of people are female, whereas the bulk of people (about 76.1%) are male.</a:t>
            </a:r>
            <a:endParaRPr sz="2200">
              <a:solidFill>
                <a:srgbClr val="212121"/>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IN" sz="1800">
                <a:solidFill>
                  <a:schemeClr val="dk1"/>
                </a:solidFill>
                <a:latin typeface="Roboto"/>
                <a:ea typeface="Roboto"/>
                <a:cs typeface="Roboto"/>
                <a:sym typeface="Roboto"/>
              </a:rPr>
              <a:t>Observation: Degree Distribution</a:t>
            </a:r>
            <a:endParaRPr b="1" sz="185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12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The B.Tech/B.E., MCA, M.Tech./M.E., and M.Sc. (Tech.) are the four distinct degrees.</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The most prevalent degree, accounting for almost 92.5% of the dataset, is "B.Tech/B.E." and 'M.Sc. (Tech.)' is lower, at 0.05%.</a:t>
            </a:r>
            <a:endParaRPr sz="1700">
              <a:solidFill>
                <a:srgbClr val="212121"/>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IN" sz="1800">
                <a:solidFill>
                  <a:schemeClr val="dk1"/>
                </a:solidFill>
                <a:latin typeface="Roboto"/>
                <a:ea typeface="Roboto"/>
                <a:cs typeface="Roboto"/>
                <a:sym typeface="Roboto"/>
              </a:rPr>
              <a:t>Observation: Degree Distribution</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12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46 distinct specializations are available.</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Specializations in "computer science &amp; engineering," "information technology," "computer engineering," and "electronics and communication engineering" are the most popular.</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The most popular specialization is "electronics and communication engineering," which is followed by "computer science &amp; engineering" and "information technology."</a:t>
            </a:r>
            <a:endParaRPr sz="2200">
              <a:solidFill>
                <a:srgbClr val="212121"/>
              </a:solidFill>
              <a:highlight>
                <a:srgbClr val="FFFFFF"/>
              </a:highlight>
              <a:latin typeface="Roboto"/>
              <a:ea typeface="Roboto"/>
              <a:cs typeface="Roboto"/>
              <a:sym typeface="Roboto"/>
            </a:endParaRPr>
          </a:p>
        </p:txBody>
      </p:sp>
      <p:sp>
        <p:nvSpPr>
          <p:cNvPr id="157" name="Google Shape;157;p20"/>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58" name="Google Shape;158;p20"/>
          <p:cNvSpPr txBox="1"/>
          <p:nvPr/>
        </p:nvSpPr>
        <p:spPr>
          <a:xfrm>
            <a:off x="427650" y="1017582"/>
            <a:ext cx="700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Univariate Analysis : Categorical Data</a:t>
            </a:r>
            <a:endParaRPr b="1" i="0" sz="22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nvSpPr>
        <p:spPr>
          <a:xfrm>
            <a:off x="427646" y="416550"/>
            <a:ext cx="10206000" cy="8805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lang="en-IN" sz="3200">
                <a:solidFill>
                  <a:srgbClr val="FF0000"/>
                </a:solidFill>
                <a:latin typeface="Lato Black"/>
                <a:ea typeface="Lato Black"/>
                <a:cs typeface="Lato Black"/>
                <a:sym typeface="Lato Black"/>
              </a:rPr>
              <a:t>Exploratory Data Analysis </a:t>
            </a:r>
            <a:endParaRPr sz="1950">
              <a:solidFill>
                <a:srgbClr val="212121"/>
              </a:solidFill>
              <a:highlight>
                <a:srgbClr val="FFFFFF"/>
              </a:highlight>
              <a:latin typeface="Roboto"/>
              <a:ea typeface="Roboto"/>
              <a:cs typeface="Roboto"/>
              <a:sym typeface="Roboto"/>
            </a:endParaRPr>
          </a:p>
          <a:p>
            <a:pPr indent="0" lvl="0" marL="0" marR="0" rtl="0" algn="l">
              <a:lnSpc>
                <a:spcPct val="80000"/>
              </a:lnSpc>
              <a:spcBef>
                <a:spcPts val="0"/>
              </a:spcBef>
              <a:spcAft>
                <a:spcPts val="0"/>
              </a:spcAft>
              <a:buClr>
                <a:srgbClr val="FF0000"/>
              </a:buClr>
              <a:buSzPts val="3200"/>
              <a:buFont typeface="Lato Black"/>
              <a:buNone/>
            </a:pPr>
            <a:r>
              <a:t/>
            </a:r>
            <a:endParaRPr sz="3200">
              <a:solidFill>
                <a:srgbClr val="FF0000"/>
              </a:solidFill>
              <a:latin typeface="Lato Black"/>
              <a:ea typeface="Lato Black"/>
              <a:cs typeface="Lato Black"/>
              <a:sym typeface="Lato Black"/>
            </a:endParaRPr>
          </a:p>
        </p:txBody>
      </p:sp>
      <p:sp>
        <p:nvSpPr>
          <p:cNvPr id="164" name="Google Shape;164;p21"/>
          <p:cNvSpPr txBox="1"/>
          <p:nvPr/>
        </p:nvSpPr>
        <p:spPr>
          <a:xfrm>
            <a:off x="427650" y="1017575"/>
            <a:ext cx="11443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2600">
                <a:solidFill>
                  <a:srgbClr val="FF0000"/>
                </a:solidFill>
                <a:latin typeface="Calibri"/>
                <a:ea typeface="Calibri"/>
                <a:cs typeface="Calibri"/>
                <a:sym typeface="Calibri"/>
              </a:rPr>
              <a:t>Bi</a:t>
            </a:r>
            <a:r>
              <a:rPr b="1" lang="en-IN" sz="2600">
                <a:solidFill>
                  <a:srgbClr val="FF0000"/>
                </a:solidFill>
                <a:latin typeface="Calibri"/>
                <a:ea typeface="Calibri"/>
                <a:cs typeface="Calibri"/>
                <a:sym typeface="Calibri"/>
              </a:rPr>
              <a:t>variate Analysis : </a:t>
            </a:r>
            <a:r>
              <a:rPr b="1" lang="en-IN" sz="2600">
                <a:solidFill>
                  <a:srgbClr val="FF0000"/>
                </a:solidFill>
                <a:highlight>
                  <a:srgbClr val="FFFFFF"/>
                </a:highlight>
                <a:latin typeface="Roboto"/>
                <a:ea typeface="Roboto"/>
                <a:cs typeface="Roboto"/>
                <a:sym typeface="Roboto"/>
              </a:rPr>
              <a:t>Relationships between numerical columns</a:t>
            </a:r>
            <a:endParaRPr b="1" sz="2600">
              <a:solidFill>
                <a:srgbClr val="FF0000"/>
              </a:solidFill>
              <a:latin typeface="Calibri"/>
              <a:ea typeface="Calibri"/>
              <a:cs typeface="Calibri"/>
              <a:sym typeface="Calibri"/>
            </a:endParaRPr>
          </a:p>
        </p:txBody>
      </p:sp>
      <p:pic>
        <p:nvPicPr>
          <p:cNvPr id="165" name="Google Shape;165;p21"/>
          <p:cNvPicPr preferRelativeResize="0"/>
          <p:nvPr/>
        </p:nvPicPr>
        <p:blipFill>
          <a:blip r:embed="rId3">
            <a:alphaModFix/>
          </a:blip>
          <a:stretch>
            <a:fillRect/>
          </a:stretch>
        </p:blipFill>
        <p:spPr>
          <a:xfrm>
            <a:off x="152400" y="1662575"/>
            <a:ext cx="5862450" cy="5043025"/>
          </a:xfrm>
          <a:prstGeom prst="rect">
            <a:avLst/>
          </a:prstGeom>
          <a:noFill/>
          <a:ln>
            <a:noFill/>
          </a:ln>
        </p:spPr>
      </p:pic>
      <p:sp>
        <p:nvSpPr>
          <p:cNvPr id="166" name="Google Shape;166;p21"/>
          <p:cNvSpPr txBox="1"/>
          <p:nvPr/>
        </p:nvSpPr>
        <p:spPr>
          <a:xfrm>
            <a:off x="6702775" y="1887350"/>
            <a:ext cx="5362200" cy="437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600"/>
              </a:spcBef>
              <a:spcAft>
                <a:spcPts val="0"/>
              </a:spcAft>
              <a:buClr>
                <a:schemeClr val="dk1"/>
              </a:buClr>
              <a:buSzPts val="1100"/>
              <a:buFont typeface="Arial"/>
              <a:buNone/>
            </a:pPr>
            <a:r>
              <a:rPr lang="en-IN" sz="1700">
                <a:solidFill>
                  <a:srgbClr val="212121"/>
                </a:solidFill>
                <a:highlight>
                  <a:srgbClr val="FFFFFF"/>
                </a:highlight>
                <a:latin typeface="Roboto"/>
                <a:ea typeface="Roboto"/>
                <a:cs typeface="Roboto"/>
                <a:sym typeface="Roboto"/>
              </a:rPr>
              <a:t>Following is a brief interpretation of the results from the scatter plot between the columns Salary and other numerical columns:</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60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There does not seem to be much relationship between the Salaries with 10th/12th percentages; early academic excellence does not seem to have a telling impact on salary expectations in the job market.</a:t>
            </a:r>
            <a:endParaRPr sz="1700">
              <a:solidFill>
                <a:srgbClr val="212121"/>
              </a:solidFill>
              <a:highlight>
                <a:srgbClr val="FFFFFF"/>
              </a:highlight>
              <a:latin typeface="Roboto"/>
              <a:ea typeface="Roboto"/>
              <a:cs typeface="Roboto"/>
              <a:sym typeface="Roboto"/>
            </a:endParaRPr>
          </a:p>
          <a:p>
            <a:pPr indent="-336550" lvl="0" marL="457200" rtl="0" algn="just">
              <a:lnSpc>
                <a:spcPct val="115000"/>
              </a:lnSpc>
              <a:spcBef>
                <a:spcPts val="0"/>
              </a:spcBef>
              <a:spcAft>
                <a:spcPts val="0"/>
              </a:spcAft>
              <a:buClr>
                <a:srgbClr val="212121"/>
              </a:buClr>
              <a:buSzPts val="1700"/>
              <a:buFont typeface="Roboto"/>
              <a:buChar char="●"/>
            </a:pPr>
            <a:r>
              <a:rPr lang="en-IN" sz="1700">
                <a:solidFill>
                  <a:srgbClr val="212121"/>
                </a:solidFill>
                <a:highlight>
                  <a:srgbClr val="FFFFFF"/>
                </a:highlight>
                <a:latin typeface="Roboto"/>
                <a:ea typeface="Roboto"/>
                <a:cs typeface="Roboto"/>
                <a:sym typeface="Roboto"/>
              </a:rPr>
              <a:t>A slight positive trend might be present between Salary versus Degree percentage, which indicates that the students performing better in their degree programs have a slightly better salary, though the impact isn't strong.</a:t>
            </a:r>
            <a:endParaRPr sz="1700">
              <a:solidFill>
                <a:srgbClr val="212121"/>
              </a:solidFill>
              <a:highlight>
                <a:srgbClr val="FFFFFF"/>
              </a:highlight>
              <a:latin typeface="Roboto"/>
              <a:ea typeface="Roboto"/>
              <a:cs typeface="Roboto"/>
              <a:sym typeface="Roboto"/>
            </a:endParaRPr>
          </a:p>
          <a:p>
            <a:pPr indent="0" lvl="0" marL="0" rtl="0" algn="just">
              <a:spcBef>
                <a:spcPts val="50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