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Roboto"/>
      <p:regular r:id="rId15"/>
      <p:bold r:id="rId16"/>
      <p:italic r:id="rId17"/>
      <p:boldItalic r:id="rId18"/>
    </p:embeddedFont>
    <p:embeddedFont>
      <p:font typeface="Lato Black"/>
      <p:bold r:id="rId19"/>
      <p:boldItalic r:id="rId20"/>
    </p:embeddedFont>
    <p:embeddedFont>
      <p:font typeface="Libre Baskerville"/>
      <p:regular r:id="rId21"/>
      <p:bold r:id="rId22"/>
      <p: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Black-boldItalic.fntdata"/><Relationship Id="rId11" Type="http://schemas.openxmlformats.org/officeDocument/2006/relationships/slide" Target="slides/slide7.xml"/><Relationship Id="rId22" Type="http://schemas.openxmlformats.org/officeDocument/2006/relationships/font" Target="fonts/LibreBaskerville-bold.fntdata"/><Relationship Id="rId10" Type="http://schemas.openxmlformats.org/officeDocument/2006/relationships/slide" Target="slides/slide6.xml"/><Relationship Id="rId21" Type="http://schemas.openxmlformats.org/officeDocument/2006/relationships/font" Target="fonts/LibreBaskerville-regular.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LibreBaskerville-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 Target="slides/slide1.xml"/><Relationship Id="rId19" Type="http://schemas.openxmlformats.org/officeDocument/2006/relationships/font" Target="fonts/LatoBlack-bold.fntdata"/><Relationship Id="rId6" Type="http://schemas.openxmlformats.org/officeDocument/2006/relationships/slide" Target="slides/slide2.xml"/><Relationship Id="rId18"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72" name="Google Shape;17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077971ed12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g3077971ed12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077971ed12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g3077971ed12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09a9ac46ad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g309a9ac46ad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077971ed12_0_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g3077971ed12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09a9ac46ad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g309a9ac46ad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077971ed12_0_1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g3077971ed12_0_1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0a0c086078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g30a0c086078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0" name="Google Shape;20;p2"/>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7" name="Google Shape;87;p11"/>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5" name="Google Shape;25;p3"/>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2" name="Google Shape;32;p4"/>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9" name="Google Shape;39;p5"/>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46" name="Google Shape;46;p6"/>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54" name="Google Shape;54;p7"/>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64" name="Google Shape;64;p8"/>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72" name="Google Shape;72;p9"/>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0"/>
          <p:cNvSpPr/>
          <p:nvPr>
            <p:ph idx="2" type="pic"/>
          </p:nvPr>
        </p:nvSpPr>
        <p:spPr>
          <a:xfrm>
            <a:off x="5183188" y="987425"/>
            <a:ext cx="6172200" cy="4873625"/>
          </a:xfrm>
          <a:prstGeom prst="rect">
            <a:avLst/>
          </a:prstGeom>
          <a:noFill/>
          <a:ln>
            <a:noFill/>
          </a:ln>
        </p:spPr>
      </p:sp>
      <p:sp>
        <p:nvSpPr>
          <p:cNvPr id="76" name="Google Shape;76;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0" name="Google Shape;80;p10"/>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3"/>
          <p:cNvPicPr preferRelativeResize="0"/>
          <p:nvPr/>
        </p:nvPicPr>
        <p:blipFill rotWithShape="1">
          <a:blip r:embed="rId3">
            <a:alphaModFix/>
          </a:blip>
          <a:srcRect b="0" l="0" r="0" t="0"/>
          <a:stretch/>
        </p:blipFill>
        <p:spPr>
          <a:xfrm>
            <a:off x="592" y="0"/>
            <a:ext cx="12190813" cy="6694100"/>
          </a:xfrm>
          <a:prstGeom prst="rect">
            <a:avLst/>
          </a:prstGeom>
          <a:noFill/>
          <a:ln>
            <a:noFill/>
          </a:ln>
        </p:spPr>
      </p:pic>
      <p:sp>
        <p:nvSpPr>
          <p:cNvPr id="99" name="Google Shape;99;p13"/>
          <p:cNvSpPr txBox="1"/>
          <p:nvPr/>
        </p:nvSpPr>
        <p:spPr>
          <a:xfrm>
            <a:off x="419498" y="3587950"/>
            <a:ext cx="10904700" cy="1293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lang="en-IN" sz="3900">
                <a:solidFill>
                  <a:srgbClr val="C00000"/>
                </a:solidFill>
                <a:highlight>
                  <a:srgbClr val="F7F7F7"/>
                </a:highlight>
                <a:latin typeface="Courier New"/>
                <a:ea typeface="Courier New"/>
                <a:cs typeface="Courier New"/>
                <a:sym typeface="Courier New"/>
              </a:rPr>
              <a:t>Analysis on Electric Vehicles</a:t>
            </a:r>
            <a:endParaRPr b="1" sz="3900">
              <a:solidFill>
                <a:srgbClr val="C00000"/>
              </a:solidFill>
              <a:highlight>
                <a:srgbClr val="F7F7F7"/>
              </a:highlight>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1800"/>
              <a:buFont typeface="Arial"/>
              <a:buNone/>
            </a:pPr>
            <a:r>
              <a:t/>
            </a:r>
            <a:endParaRPr b="1" sz="3900">
              <a:solidFill>
                <a:srgbClr val="C00000"/>
              </a:solidFill>
              <a:latin typeface="Calibri"/>
              <a:ea typeface="Calibri"/>
              <a:cs typeface="Calibri"/>
              <a:sym typeface="Calibri"/>
            </a:endParaRPr>
          </a:p>
        </p:txBody>
      </p:sp>
      <p:sp>
        <p:nvSpPr>
          <p:cNvPr id="100" name="Google Shape;100;p13"/>
          <p:cNvSpPr txBox="1"/>
          <p:nvPr/>
        </p:nvSpPr>
        <p:spPr>
          <a:xfrm>
            <a:off x="4155750" y="4603750"/>
            <a:ext cx="3880500" cy="100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IN" sz="2800">
                <a:solidFill>
                  <a:srgbClr val="C00000"/>
                </a:solidFill>
                <a:latin typeface="Calibri"/>
                <a:ea typeface="Calibri"/>
                <a:cs typeface="Calibri"/>
                <a:sym typeface="Calibri"/>
              </a:rPr>
              <a:t>By : Prabin Basyal</a:t>
            </a:r>
            <a:endParaRPr b="1" sz="2800">
              <a:solidFill>
                <a:srgbClr val="C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2"/>
          <p:cNvPicPr preferRelativeResize="0"/>
          <p:nvPr/>
        </p:nvPicPr>
        <p:blipFill rotWithShape="1">
          <a:blip r:embed="rId3">
            <a:alphaModFix/>
          </a:blip>
          <a:srcRect b="0" l="0" r="0" t="0"/>
          <a:stretch/>
        </p:blipFill>
        <p:spPr>
          <a:xfrm>
            <a:off x="6466516" y="1850749"/>
            <a:ext cx="4465643" cy="2834317"/>
          </a:xfrm>
          <a:prstGeom prst="rect">
            <a:avLst/>
          </a:prstGeom>
          <a:noFill/>
          <a:ln>
            <a:noFill/>
          </a:ln>
        </p:spPr>
      </p:pic>
      <p:sp>
        <p:nvSpPr>
          <p:cNvPr id="175" name="Google Shape;175;p22"/>
          <p:cNvSpPr txBox="1"/>
          <p:nvPr/>
        </p:nvSpPr>
        <p:spPr>
          <a:xfrm>
            <a:off x="1244600" y="2997200"/>
            <a:ext cx="3661836"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00000"/>
              </a:buClr>
              <a:buSzPts val="4400"/>
              <a:buFont typeface="Libre Baskerville"/>
              <a:buNone/>
            </a:pPr>
            <a:r>
              <a:rPr b="0" i="0" lang="en-IN" sz="4400" u="none" cap="none" strike="noStrike">
                <a:solidFill>
                  <a:srgbClr val="C00000"/>
                </a:solidFill>
                <a:latin typeface="Libre Baskerville"/>
                <a:ea typeface="Libre Baskerville"/>
                <a:cs typeface="Libre Baskerville"/>
                <a:sym typeface="Libre Baskerville"/>
              </a:rPr>
              <a:t>THANK YOU</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4"/>
          <p:cNvSpPr txBox="1"/>
          <p:nvPr/>
        </p:nvSpPr>
        <p:spPr>
          <a:xfrm>
            <a:off x="701325" y="1662575"/>
            <a:ext cx="7007400" cy="27090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n-IN" sz="1700">
                <a:solidFill>
                  <a:schemeClr val="dk1"/>
                </a:solidFill>
                <a:latin typeface="Roboto"/>
                <a:ea typeface="Roboto"/>
                <a:cs typeface="Roboto"/>
                <a:sym typeface="Roboto"/>
              </a:rPr>
              <a:t>While there is a growing consciousness in the world about the environmental impact of transportation, electric cars have cropped up as an alternative to reduce carbon emissions and improve sustainability. Nevertheless, electric cars are still not that widely adopted due to a number of factors that come in the way of their acceptance: high prices, limited ranges, and absence or paucity of charging infrastructure. Insight into the current status of electric car markets will go a long way in informing likely areas for improvement to be pursued in the future with the intention of encouraging as many people as possible to adopt an electric car.</a:t>
            </a:r>
            <a:endParaRPr sz="1700">
              <a:solidFill>
                <a:schemeClr val="dk1"/>
              </a:solidFill>
              <a:latin typeface="Roboto"/>
              <a:ea typeface="Roboto"/>
              <a:cs typeface="Roboto"/>
              <a:sym typeface="Roboto"/>
            </a:endParaRPr>
          </a:p>
        </p:txBody>
      </p:sp>
      <p:sp>
        <p:nvSpPr>
          <p:cNvPr id="106" name="Google Shape;106;p14"/>
          <p:cNvSpPr txBox="1"/>
          <p:nvPr/>
        </p:nvSpPr>
        <p:spPr>
          <a:xfrm>
            <a:off x="427646" y="416550"/>
            <a:ext cx="10206000" cy="4863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lang="en-IN" sz="3200">
                <a:solidFill>
                  <a:srgbClr val="FF0000"/>
                </a:solidFill>
                <a:latin typeface="Lato Black"/>
                <a:ea typeface="Lato Black"/>
                <a:cs typeface="Lato Black"/>
                <a:sym typeface="Lato Black"/>
              </a:rPr>
              <a:t>Introduction and Data Description</a:t>
            </a:r>
            <a:endParaRPr b="0" i="0" sz="1800" u="none" cap="none" strike="noStrike">
              <a:solidFill>
                <a:srgbClr val="FF0000"/>
              </a:solidFill>
              <a:latin typeface="Calibri"/>
              <a:ea typeface="Calibri"/>
              <a:cs typeface="Calibri"/>
              <a:sym typeface="Calibri"/>
            </a:endParaRPr>
          </a:p>
        </p:txBody>
      </p:sp>
      <p:sp>
        <p:nvSpPr>
          <p:cNvPr id="107" name="Google Shape;107;p14"/>
          <p:cNvSpPr txBox="1"/>
          <p:nvPr/>
        </p:nvSpPr>
        <p:spPr>
          <a:xfrm>
            <a:off x="427650" y="1119857"/>
            <a:ext cx="70074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2400">
                <a:solidFill>
                  <a:srgbClr val="FF0000"/>
                </a:solidFill>
                <a:latin typeface="Calibri"/>
                <a:ea typeface="Calibri"/>
                <a:cs typeface="Calibri"/>
                <a:sym typeface="Calibri"/>
              </a:rPr>
              <a:t>Objective</a:t>
            </a:r>
            <a:r>
              <a:rPr b="1" lang="en-IN" sz="2200">
                <a:solidFill>
                  <a:srgbClr val="C00000"/>
                </a:solidFill>
                <a:latin typeface="Calibri"/>
                <a:ea typeface="Calibri"/>
                <a:cs typeface="Calibri"/>
                <a:sym typeface="Calibri"/>
              </a:rPr>
              <a:t>:</a:t>
            </a:r>
            <a:endParaRPr b="1" i="0" sz="2200" u="none" cap="none" strike="noStrike">
              <a:solidFill>
                <a:srgbClr val="C00000"/>
              </a:solidFill>
              <a:latin typeface="Calibri"/>
              <a:ea typeface="Calibri"/>
              <a:cs typeface="Calibri"/>
              <a:sym typeface="Calibri"/>
            </a:endParaRPr>
          </a:p>
        </p:txBody>
      </p:sp>
      <p:sp>
        <p:nvSpPr>
          <p:cNvPr id="108" name="Google Shape;108;p14"/>
          <p:cNvSpPr txBox="1"/>
          <p:nvPr/>
        </p:nvSpPr>
        <p:spPr>
          <a:xfrm>
            <a:off x="513225" y="4654482"/>
            <a:ext cx="70074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2400">
                <a:solidFill>
                  <a:srgbClr val="FF0000"/>
                </a:solidFill>
                <a:latin typeface="Calibri"/>
                <a:ea typeface="Calibri"/>
                <a:cs typeface="Calibri"/>
                <a:sym typeface="Calibri"/>
              </a:rPr>
              <a:t>Data Summary</a:t>
            </a:r>
            <a:r>
              <a:rPr b="1" lang="en-IN" sz="2000">
                <a:solidFill>
                  <a:srgbClr val="C00000"/>
                </a:solidFill>
                <a:latin typeface="Calibri"/>
                <a:ea typeface="Calibri"/>
                <a:cs typeface="Calibri"/>
                <a:sym typeface="Calibri"/>
              </a:rPr>
              <a:t>:</a:t>
            </a:r>
            <a:endParaRPr b="1" i="0" sz="2000" u="none" cap="none" strike="noStrike">
              <a:solidFill>
                <a:srgbClr val="C00000"/>
              </a:solidFill>
              <a:latin typeface="Calibri"/>
              <a:ea typeface="Calibri"/>
              <a:cs typeface="Calibri"/>
              <a:sym typeface="Calibri"/>
            </a:endParaRPr>
          </a:p>
        </p:txBody>
      </p:sp>
      <p:sp>
        <p:nvSpPr>
          <p:cNvPr id="109" name="Google Shape;109;p14"/>
          <p:cNvSpPr txBox="1"/>
          <p:nvPr/>
        </p:nvSpPr>
        <p:spPr>
          <a:xfrm>
            <a:off x="803600" y="5131300"/>
            <a:ext cx="7007400" cy="6156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SzPts val="1100"/>
              <a:buFont typeface="Arial"/>
              <a:buNone/>
            </a:pPr>
            <a:r>
              <a:rPr b="1" lang="en-IN" sz="1700">
                <a:solidFill>
                  <a:schemeClr val="dk1"/>
                </a:solidFill>
              </a:rPr>
              <a:t>Rows		:</a:t>
            </a:r>
            <a:r>
              <a:rPr lang="en-IN" sz="1700">
                <a:solidFill>
                  <a:schemeClr val="dk1"/>
                </a:solidFill>
              </a:rPr>
              <a:t> 112634</a:t>
            </a:r>
            <a:endParaRPr sz="1700">
              <a:solidFill>
                <a:schemeClr val="dk1"/>
              </a:solidFill>
            </a:endParaRPr>
          </a:p>
          <a:p>
            <a:pPr indent="0" lvl="0" marL="0" rtl="0" algn="just">
              <a:spcBef>
                <a:spcPts val="0"/>
              </a:spcBef>
              <a:spcAft>
                <a:spcPts val="0"/>
              </a:spcAft>
              <a:buNone/>
            </a:pPr>
            <a:r>
              <a:rPr b="1" lang="en-IN" sz="1700">
                <a:solidFill>
                  <a:schemeClr val="dk1"/>
                </a:solidFill>
              </a:rPr>
              <a:t>Columns	:</a:t>
            </a:r>
            <a:r>
              <a:rPr lang="en-IN" sz="1700">
                <a:solidFill>
                  <a:schemeClr val="dk1"/>
                </a:solidFill>
              </a:rPr>
              <a:t> 17</a:t>
            </a:r>
            <a:endParaRPr sz="17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5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5"/>
          <p:cNvSpPr txBox="1"/>
          <p:nvPr/>
        </p:nvSpPr>
        <p:spPr>
          <a:xfrm>
            <a:off x="701325" y="1768925"/>
            <a:ext cx="7944000" cy="55182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0"/>
              </a:spcBef>
              <a:spcAft>
                <a:spcPts val="0"/>
              </a:spcAft>
              <a:buNone/>
            </a:pPr>
            <a:r>
              <a:rPr lang="en-IN" sz="1500">
                <a:solidFill>
                  <a:schemeClr val="dk1"/>
                </a:solidFill>
                <a:latin typeface="Roboto"/>
                <a:ea typeface="Roboto"/>
                <a:cs typeface="Roboto"/>
                <a:sym typeface="Roboto"/>
              </a:rPr>
              <a:t>From the dataset, we noticed that there were several columns with missing values only in a few rows. Since our dataset is so big, we are not losing much by removing those few rows in terms of accuracy and representation for our data analysis. Dropping these rows with missing values is easy and simple, providing a clean dataset to work with without having to make assumptions or impute values that might introduce bias or errors into our analysis.</a:t>
            </a:r>
            <a:endParaRPr sz="1500">
              <a:solidFill>
                <a:schemeClr val="dk1"/>
              </a:solidFill>
              <a:latin typeface="Roboto"/>
              <a:ea typeface="Roboto"/>
              <a:cs typeface="Roboto"/>
              <a:sym typeface="Roboto"/>
            </a:endParaRPr>
          </a:p>
          <a:p>
            <a:pPr indent="0" lvl="0" marL="0" rtl="0" algn="just">
              <a:lnSpc>
                <a:spcPct val="150000"/>
              </a:lnSpc>
              <a:spcBef>
                <a:spcPts val="0"/>
              </a:spcBef>
              <a:spcAft>
                <a:spcPts val="0"/>
              </a:spcAft>
              <a:buNone/>
            </a:pPr>
            <a:r>
              <a:rPr lang="en-IN" sz="1500">
                <a:solidFill>
                  <a:schemeClr val="dk1"/>
                </a:solidFill>
                <a:latin typeface="Roboto"/>
                <a:ea typeface="Roboto"/>
                <a:cs typeface="Roboto"/>
                <a:sym typeface="Roboto"/>
              </a:rPr>
              <a:t>Missing values are present in the following columns:</a:t>
            </a:r>
            <a:endParaRPr sz="1500">
              <a:solidFill>
                <a:schemeClr val="dk1"/>
              </a:solidFill>
              <a:latin typeface="Roboto"/>
              <a:ea typeface="Roboto"/>
              <a:cs typeface="Roboto"/>
              <a:sym typeface="Roboto"/>
            </a:endParaRPr>
          </a:p>
          <a:p>
            <a:pPr indent="-323850" lvl="0" marL="457200" rtl="0" algn="just">
              <a:lnSpc>
                <a:spcPct val="150000"/>
              </a:lnSpc>
              <a:spcBef>
                <a:spcPts val="0"/>
              </a:spcBef>
              <a:spcAft>
                <a:spcPts val="0"/>
              </a:spcAft>
              <a:buClr>
                <a:schemeClr val="dk1"/>
              </a:buClr>
              <a:buSzPts val="1500"/>
              <a:buFont typeface="Roboto"/>
              <a:buChar char="●"/>
            </a:pPr>
            <a:r>
              <a:rPr lang="en-IN" sz="1500">
                <a:solidFill>
                  <a:schemeClr val="dk1"/>
                </a:solidFill>
                <a:latin typeface="Roboto"/>
                <a:ea typeface="Roboto"/>
                <a:cs typeface="Roboto"/>
                <a:sym typeface="Roboto"/>
              </a:rPr>
              <a:t>Model (20)</a:t>
            </a:r>
            <a:endParaRPr sz="1500">
              <a:solidFill>
                <a:schemeClr val="dk1"/>
              </a:solidFill>
              <a:latin typeface="Roboto"/>
              <a:ea typeface="Roboto"/>
              <a:cs typeface="Roboto"/>
              <a:sym typeface="Roboto"/>
            </a:endParaRPr>
          </a:p>
          <a:p>
            <a:pPr indent="-323850" lvl="0" marL="457200" rtl="0" algn="just">
              <a:lnSpc>
                <a:spcPct val="150000"/>
              </a:lnSpc>
              <a:spcBef>
                <a:spcPts val="0"/>
              </a:spcBef>
              <a:spcAft>
                <a:spcPts val="0"/>
              </a:spcAft>
              <a:buClr>
                <a:schemeClr val="dk1"/>
              </a:buClr>
              <a:buSzPts val="1500"/>
              <a:buFont typeface="Roboto"/>
              <a:buChar char="●"/>
            </a:pPr>
            <a:r>
              <a:rPr lang="en-IN" sz="1500">
                <a:solidFill>
                  <a:schemeClr val="dk1"/>
                </a:solidFill>
                <a:latin typeface="Roboto"/>
                <a:ea typeface="Roboto"/>
                <a:cs typeface="Roboto"/>
                <a:sym typeface="Roboto"/>
              </a:rPr>
              <a:t>Legislative District (286)</a:t>
            </a:r>
            <a:endParaRPr sz="1500">
              <a:solidFill>
                <a:schemeClr val="dk1"/>
              </a:solidFill>
              <a:latin typeface="Roboto"/>
              <a:ea typeface="Roboto"/>
              <a:cs typeface="Roboto"/>
              <a:sym typeface="Roboto"/>
            </a:endParaRPr>
          </a:p>
          <a:p>
            <a:pPr indent="-323850" lvl="0" marL="457200" rtl="0" algn="just">
              <a:lnSpc>
                <a:spcPct val="150000"/>
              </a:lnSpc>
              <a:spcBef>
                <a:spcPts val="0"/>
              </a:spcBef>
              <a:spcAft>
                <a:spcPts val="0"/>
              </a:spcAft>
              <a:buClr>
                <a:schemeClr val="dk1"/>
              </a:buClr>
              <a:buSzPts val="1500"/>
              <a:buFont typeface="Roboto"/>
              <a:buChar char="●"/>
            </a:pPr>
            <a:r>
              <a:rPr lang="en-IN" sz="1500">
                <a:solidFill>
                  <a:schemeClr val="dk1"/>
                </a:solidFill>
                <a:latin typeface="Roboto"/>
                <a:ea typeface="Roboto"/>
                <a:cs typeface="Roboto"/>
                <a:sym typeface="Roboto"/>
              </a:rPr>
              <a:t>Vehicle Location (24)</a:t>
            </a:r>
            <a:endParaRPr sz="1500">
              <a:solidFill>
                <a:schemeClr val="dk1"/>
              </a:solidFill>
              <a:latin typeface="Roboto"/>
              <a:ea typeface="Roboto"/>
              <a:cs typeface="Roboto"/>
              <a:sym typeface="Roboto"/>
            </a:endParaRPr>
          </a:p>
          <a:p>
            <a:pPr indent="-323850" lvl="0" marL="457200" rtl="0" algn="just">
              <a:lnSpc>
                <a:spcPct val="150000"/>
              </a:lnSpc>
              <a:spcBef>
                <a:spcPts val="0"/>
              </a:spcBef>
              <a:spcAft>
                <a:spcPts val="0"/>
              </a:spcAft>
              <a:buClr>
                <a:schemeClr val="dk1"/>
              </a:buClr>
              <a:buSzPts val="1500"/>
              <a:buFont typeface="Roboto"/>
              <a:buChar char="●"/>
            </a:pPr>
            <a:r>
              <a:rPr lang="en-IN" sz="1500">
                <a:solidFill>
                  <a:schemeClr val="dk1"/>
                </a:solidFill>
                <a:latin typeface="Roboto"/>
                <a:ea typeface="Roboto"/>
                <a:cs typeface="Roboto"/>
                <a:sym typeface="Roboto"/>
              </a:rPr>
              <a:t>Electric Utility (443 missing values) </a:t>
            </a:r>
            <a:endParaRPr sz="1500">
              <a:solidFill>
                <a:schemeClr val="dk1"/>
              </a:solidFill>
              <a:latin typeface="Roboto"/>
              <a:ea typeface="Roboto"/>
              <a:cs typeface="Roboto"/>
              <a:sym typeface="Roboto"/>
            </a:endParaRPr>
          </a:p>
          <a:p>
            <a:pPr indent="0" lvl="0" marL="0" rtl="0" algn="just">
              <a:lnSpc>
                <a:spcPct val="150000"/>
              </a:lnSpc>
              <a:spcBef>
                <a:spcPts val="0"/>
              </a:spcBef>
              <a:spcAft>
                <a:spcPts val="0"/>
              </a:spcAft>
              <a:buNone/>
            </a:pPr>
            <a:r>
              <a:rPr lang="en-IN" sz="1500">
                <a:solidFill>
                  <a:schemeClr val="dk1"/>
                </a:solidFill>
                <a:latin typeface="Roboto"/>
                <a:ea typeface="Roboto"/>
                <a:cs typeface="Roboto"/>
                <a:sym typeface="Roboto"/>
              </a:rPr>
              <a:t>Since these missing values are small in number for their respective columns, we can safely drop the rows without any loss to the overall dataset. That way, we would continue with a clean dataset.</a:t>
            </a:r>
            <a:endParaRPr sz="1500">
              <a:solidFill>
                <a:schemeClr val="dk1"/>
              </a:solidFill>
              <a:latin typeface="Roboto"/>
              <a:ea typeface="Roboto"/>
              <a:cs typeface="Roboto"/>
              <a:sym typeface="Roboto"/>
            </a:endParaRPr>
          </a:p>
          <a:p>
            <a:pPr indent="0" lvl="0" marL="0" rtl="0" algn="just">
              <a:lnSpc>
                <a:spcPct val="150000"/>
              </a:lnSpc>
              <a:spcBef>
                <a:spcPts val="0"/>
              </a:spcBef>
              <a:spcAft>
                <a:spcPts val="0"/>
              </a:spcAft>
              <a:buNone/>
            </a:pPr>
            <a:r>
              <a:t/>
            </a:r>
            <a:endParaRPr sz="1500">
              <a:solidFill>
                <a:schemeClr val="dk1"/>
              </a:solidFill>
              <a:latin typeface="Roboto"/>
              <a:ea typeface="Roboto"/>
              <a:cs typeface="Roboto"/>
              <a:sym typeface="Roboto"/>
            </a:endParaRPr>
          </a:p>
          <a:p>
            <a:pPr indent="0" lvl="0" marL="0" rtl="0" algn="just">
              <a:lnSpc>
                <a:spcPct val="150000"/>
              </a:lnSpc>
              <a:spcBef>
                <a:spcPts val="0"/>
              </a:spcBef>
              <a:spcAft>
                <a:spcPts val="0"/>
              </a:spcAft>
              <a:buClr>
                <a:schemeClr val="dk1"/>
              </a:buClr>
              <a:buSzPts val="1100"/>
              <a:buFont typeface="Arial"/>
              <a:buNone/>
            </a:pPr>
            <a:r>
              <a:t/>
            </a:r>
            <a:endParaRPr sz="1500">
              <a:solidFill>
                <a:schemeClr val="dk1"/>
              </a:solidFill>
              <a:latin typeface="Roboto"/>
              <a:ea typeface="Roboto"/>
              <a:cs typeface="Roboto"/>
              <a:sym typeface="Roboto"/>
            </a:endParaRPr>
          </a:p>
          <a:p>
            <a:pPr indent="0" lvl="0" marL="0" rtl="0" algn="just">
              <a:lnSpc>
                <a:spcPct val="150000"/>
              </a:lnSpc>
              <a:spcBef>
                <a:spcPts val="0"/>
              </a:spcBef>
              <a:spcAft>
                <a:spcPts val="0"/>
              </a:spcAft>
              <a:buNone/>
            </a:pPr>
            <a:r>
              <a:t/>
            </a:r>
            <a:endParaRPr sz="1500">
              <a:solidFill>
                <a:schemeClr val="dk1"/>
              </a:solidFill>
              <a:latin typeface="Roboto"/>
              <a:ea typeface="Roboto"/>
              <a:cs typeface="Roboto"/>
              <a:sym typeface="Roboto"/>
            </a:endParaRPr>
          </a:p>
        </p:txBody>
      </p:sp>
      <p:sp>
        <p:nvSpPr>
          <p:cNvPr id="115" name="Google Shape;115;p15"/>
          <p:cNvSpPr txBox="1"/>
          <p:nvPr/>
        </p:nvSpPr>
        <p:spPr>
          <a:xfrm>
            <a:off x="427646" y="416550"/>
            <a:ext cx="10206000" cy="4863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lang="en-IN" sz="3200">
                <a:solidFill>
                  <a:srgbClr val="FF0000"/>
                </a:solidFill>
                <a:latin typeface="Lato Black"/>
                <a:ea typeface="Lato Black"/>
                <a:cs typeface="Lato Black"/>
                <a:sym typeface="Lato Black"/>
              </a:rPr>
              <a:t>Data preprocessing</a:t>
            </a:r>
            <a:endParaRPr b="0" i="0" sz="1800" u="none" cap="none" strike="noStrike">
              <a:solidFill>
                <a:srgbClr val="FF0000"/>
              </a:solidFill>
              <a:latin typeface="Calibri"/>
              <a:ea typeface="Calibri"/>
              <a:cs typeface="Calibri"/>
              <a:sym typeface="Calibri"/>
            </a:endParaRPr>
          </a:p>
        </p:txBody>
      </p:sp>
      <p:sp>
        <p:nvSpPr>
          <p:cNvPr id="116" name="Google Shape;116;p15"/>
          <p:cNvSpPr txBox="1"/>
          <p:nvPr/>
        </p:nvSpPr>
        <p:spPr>
          <a:xfrm>
            <a:off x="427650" y="1169982"/>
            <a:ext cx="70074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2600">
                <a:solidFill>
                  <a:srgbClr val="FF0000"/>
                </a:solidFill>
                <a:latin typeface="Calibri"/>
                <a:ea typeface="Calibri"/>
                <a:cs typeface="Calibri"/>
                <a:sym typeface="Calibri"/>
              </a:rPr>
              <a:t>Handling Missing Value by D</a:t>
            </a:r>
            <a:r>
              <a:rPr b="1" lang="en-IN" sz="2600">
                <a:solidFill>
                  <a:srgbClr val="FF0000"/>
                </a:solidFill>
                <a:latin typeface="Calibri"/>
                <a:ea typeface="Calibri"/>
                <a:cs typeface="Calibri"/>
                <a:sym typeface="Calibri"/>
              </a:rPr>
              <a:t>ropping</a:t>
            </a:r>
            <a:r>
              <a:rPr b="1" lang="en-IN" sz="2600">
                <a:solidFill>
                  <a:srgbClr val="FF0000"/>
                </a:solidFill>
                <a:latin typeface="Calibri"/>
                <a:ea typeface="Calibri"/>
                <a:cs typeface="Calibri"/>
                <a:sym typeface="Calibri"/>
              </a:rPr>
              <a:t> Rows</a:t>
            </a:r>
            <a:endParaRPr b="1" i="0" sz="2200" u="none" cap="none" strike="noStrike">
              <a:solidFill>
                <a:srgbClr val="C00000"/>
              </a:solidFill>
              <a:latin typeface="Calibri"/>
              <a:ea typeface="Calibri"/>
              <a:cs typeface="Calibri"/>
              <a:sym typeface="Calibri"/>
            </a:endParaRPr>
          </a:p>
        </p:txBody>
      </p:sp>
      <p:sp>
        <p:nvSpPr>
          <p:cNvPr id="117" name="Google Shape;117;p15"/>
          <p:cNvSpPr txBox="1"/>
          <p:nvPr/>
        </p:nvSpPr>
        <p:spPr>
          <a:xfrm>
            <a:off x="853725" y="5243975"/>
            <a:ext cx="7007400" cy="4002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5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6"/>
          <p:cNvSpPr txBox="1"/>
          <p:nvPr/>
        </p:nvSpPr>
        <p:spPr>
          <a:xfrm>
            <a:off x="427646" y="416550"/>
            <a:ext cx="10206000" cy="8805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lang="en-IN" sz="3200">
                <a:solidFill>
                  <a:srgbClr val="FF0000"/>
                </a:solidFill>
                <a:latin typeface="Lato Black"/>
                <a:ea typeface="Lato Black"/>
                <a:cs typeface="Lato Black"/>
                <a:sym typeface="Lato Black"/>
              </a:rPr>
              <a:t>Exploratory Data Analysis</a:t>
            </a:r>
            <a:endParaRPr sz="1950">
              <a:solidFill>
                <a:srgbClr val="212121"/>
              </a:solidFill>
              <a:highlight>
                <a:srgbClr val="FFFFFF"/>
              </a:highlight>
              <a:latin typeface="Roboto"/>
              <a:ea typeface="Roboto"/>
              <a:cs typeface="Roboto"/>
              <a:sym typeface="Roboto"/>
            </a:endParaRPr>
          </a:p>
          <a:p>
            <a:pPr indent="0" lvl="0" marL="0" marR="0" rtl="0" algn="l">
              <a:lnSpc>
                <a:spcPct val="80000"/>
              </a:lnSpc>
              <a:spcBef>
                <a:spcPts val="0"/>
              </a:spcBef>
              <a:spcAft>
                <a:spcPts val="0"/>
              </a:spcAft>
              <a:buClr>
                <a:srgbClr val="FF0000"/>
              </a:buClr>
              <a:buSzPts val="3200"/>
              <a:buFont typeface="Lato Black"/>
              <a:buNone/>
            </a:pPr>
            <a:r>
              <a:t/>
            </a:r>
            <a:endParaRPr sz="3200">
              <a:solidFill>
                <a:srgbClr val="FF0000"/>
              </a:solidFill>
              <a:latin typeface="Lato Black"/>
              <a:ea typeface="Lato Black"/>
              <a:cs typeface="Lato Black"/>
              <a:sym typeface="Lato Black"/>
            </a:endParaRPr>
          </a:p>
        </p:txBody>
      </p:sp>
      <p:sp>
        <p:nvSpPr>
          <p:cNvPr id="123" name="Google Shape;123;p16"/>
          <p:cNvSpPr txBox="1"/>
          <p:nvPr/>
        </p:nvSpPr>
        <p:spPr>
          <a:xfrm>
            <a:off x="427650" y="1017582"/>
            <a:ext cx="70074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2600">
                <a:solidFill>
                  <a:srgbClr val="FF0000"/>
                </a:solidFill>
                <a:latin typeface="Calibri"/>
                <a:ea typeface="Calibri"/>
                <a:cs typeface="Calibri"/>
                <a:sym typeface="Calibri"/>
              </a:rPr>
              <a:t>Univariate Analysis </a:t>
            </a:r>
            <a:endParaRPr b="1" i="0" sz="2200" u="none" cap="none" strike="noStrike">
              <a:solidFill>
                <a:srgbClr val="C00000"/>
              </a:solidFill>
              <a:latin typeface="Calibri"/>
              <a:ea typeface="Calibri"/>
              <a:cs typeface="Calibri"/>
              <a:sym typeface="Calibri"/>
            </a:endParaRPr>
          </a:p>
        </p:txBody>
      </p:sp>
      <p:pic>
        <p:nvPicPr>
          <p:cNvPr id="124" name="Google Shape;124;p16"/>
          <p:cNvPicPr preferRelativeResize="0"/>
          <p:nvPr/>
        </p:nvPicPr>
        <p:blipFill>
          <a:blip r:embed="rId3">
            <a:alphaModFix/>
          </a:blip>
          <a:stretch>
            <a:fillRect/>
          </a:stretch>
        </p:blipFill>
        <p:spPr>
          <a:xfrm>
            <a:off x="152400" y="1586375"/>
            <a:ext cx="6047199" cy="2899325"/>
          </a:xfrm>
          <a:prstGeom prst="rect">
            <a:avLst/>
          </a:prstGeom>
          <a:noFill/>
          <a:ln>
            <a:noFill/>
          </a:ln>
        </p:spPr>
      </p:pic>
      <p:pic>
        <p:nvPicPr>
          <p:cNvPr id="125" name="Google Shape;125;p16"/>
          <p:cNvPicPr preferRelativeResize="0"/>
          <p:nvPr/>
        </p:nvPicPr>
        <p:blipFill>
          <a:blip r:embed="rId4">
            <a:alphaModFix/>
          </a:blip>
          <a:stretch>
            <a:fillRect/>
          </a:stretch>
        </p:blipFill>
        <p:spPr>
          <a:xfrm>
            <a:off x="6268450" y="1517550"/>
            <a:ext cx="5687599" cy="2968150"/>
          </a:xfrm>
          <a:prstGeom prst="rect">
            <a:avLst/>
          </a:prstGeom>
          <a:noFill/>
          <a:ln>
            <a:noFill/>
          </a:ln>
        </p:spPr>
      </p:pic>
      <p:sp>
        <p:nvSpPr>
          <p:cNvPr id="126" name="Google Shape;126;p16"/>
          <p:cNvSpPr txBox="1"/>
          <p:nvPr/>
        </p:nvSpPr>
        <p:spPr>
          <a:xfrm>
            <a:off x="818825" y="4779200"/>
            <a:ext cx="5130000" cy="1370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IN" sz="1700">
                <a:solidFill>
                  <a:srgbClr val="212121"/>
                </a:solidFill>
                <a:highlight>
                  <a:srgbClr val="FFFFFF"/>
                </a:highlight>
                <a:latin typeface="Roboto"/>
                <a:ea typeface="Roboto"/>
                <a:cs typeface="Roboto"/>
                <a:sym typeface="Roboto"/>
              </a:rPr>
              <a:t>King County is taking the lead in the adoption of electric vehicles, with other counties, such as Snohomish and Pierce counties, following suit.</a:t>
            </a:r>
            <a:endParaRPr sz="1700">
              <a:solidFill>
                <a:schemeClr val="dk1"/>
              </a:solidFill>
              <a:latin typeface="Calibri"/>
              <a:ea typeface="Calibri"/>
              <a:cs typeface="Calibri"/>
              <a:sym typeface="Calibri"/>
            </a:endParaRPr>
          </a:p>
        </p:txBody>
      </p:sp>
      <p:sp>
        <p:nvSpPr>
          <p:cNvPr id="127" name="Google Shape;127;p16"/>
          <p:cNvSpPr txBox="1"/>
          <p:nvPr/>
        </p:nvSpPr>
        <p:spPr>
          <a:xfrm>
            <a:off x="6801175" y="4779200"/>
            <a:ext cx="5265600" cy="1370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IN" sz="1700">
                <a:solidFill>
                  <a:srgbClr val="212121"/>
                </a:solidFill>
                <a:highlight>
                  <a:srgbClr val="FFFFFF"/>
                </a:highlight>
                <a:latin typeface="Roboto"/>
                <a:ea typeface="Roboto"/>
                <a:cs typeface="Roboto"/>
                <a:sym typeface="Roboto"/>
              </a:rPr>
              <a:t>The visualization highlights Tesla as the top makes leading the electric vehicle market,followed by Nissan, and Chevrolet indicating Tesla is the most popular than any other brand.</a:t>
            </a:r>
            <a:endParaRPr sz="33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5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7"/>
          <p:cNvSpPr txBox="1"/>
          <p:nvPr/>
        </p:nvSpPr>
        <p:spPr>
          <a:xfrm>
            <a:off x="427646" y="416550"/>
            <a:ext cx="10206000" cy="8805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lang="en-IN" sz="3200">
                <a:solidFill>
                  <a:srgbClr val="FF0000"/>
                </a:solidFill>
                <a:latin typeface="Lato Black"/>
                <a:ea typeface="Lato Black"/>
                <a:cs typeface="Lato Black"/>
                <a:sym typeface="Lato Black"/>
              </a:rPr>
              <a:t>Exploratory Data Analysis</a:t>
            </a:r>
            <a:endParaRPr sz="1950">
              <a:solidFill>
                <a:srgbClr val="212121"/>
              </a:solidFill>
              <a:highlight>
                <a:srgbClr val="FFFFFF"/>
              </a:highlight>
              <a:latin typeface="Roboto"/>
              <a:ea typeface="Roboto"/>
              <a:cs typeface="Roboto"/>
              <a:sym typeface="Roboto"/>
            </a:endParaRPr>
          </a:p>
          <a:p>
            <a:pPr indent="0" lvl="0" marL="0" marR="0" rtl="0" algn="l">
              <a:lnSpc>
                <a:spcPct val="80000"/>
              </a:lnSpc>
              <a:spcBef>
                <a:spcPts val="0"/>
              </a:spcBef>
              <a:spcAft>
                <a:spcPts val="0"/>
              </a:spcAft>
              <a:buClr>
                <a:srgbClr val="FF0000"/>
              </a:buClr>
              <a:buSzPts val="3200"/>
              <a:buFont typeface="Lato Black"/>
              <a:buNone/>
            </a:pPr>
            <a:r>
              <a:t/>
            </a:r>
            <a:endParaRPr sz="3200">
              <a:solidFill>
                <a:srgbClr val="FF0000"/>
              </a:solidFill>
              <a:latin typeface="Lato Black"/>
              <a:ea typeface="Lato Black"/>
              <a:cs typeface="Lato Black"/>
              <a:sym typeface="Lato Black"/>
            </a:endParaRPr>
          </a:p>
        </p:txBody>
      </p:sp>
      <p:sp>
        <p:nvSpPr>
          <p:cNvPr id="133" name="Google Shape;133;p17"/>
          <p:cNvSpPr txBox="1"/>
          <p:nvPr/>
        </p:nvSpPr>
        <p:spPr>
          <a:xfrm>
            <a:off x="427650" y="1017582"/>
            <a:ext cx="70074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2600">
                <a:solidFill>
                  <a:srgbClr val="FF0000"/>
                </a:solidFill>
                <a:latin typeface="Calibri"/>
                <a:ea typeface="Calibri"/>
                <a:cs typeface="Calibri"/>
                <a:sym typeface="Calibri"/>
              </a:rPr>
              <a:t>Univariate Analysis </a:t>
            </a:r>
            <a:endParaRPr b="1" i="0" sz="2200" u="none" cap="none" strike="noStrike">
              <a:solidFill>
                <a:srgbClr val="C00000"/>
              </a:solidFill>
              <a:latin typeface="Calibri"/>
              <a:ea typeface="Calibri"/>
              <a:cs typeface="Calibri"/>
              <a:sym typeface="Calibri"/>
            </a:endParaRPr>
          </a:p>
        </p:txBody>
      </p:sp>
      <p:sp>
        <p:nvSpPr>
          <p:cNvPr id="134" name="Google Shape;134;p17"/>
          <p:cNvSpPr txBox="1"/>
          <p:nvPr/>
        </p:nvSpPr>
        <p:spPr>
          <a:xfrm>
            <a:off x="818825" y="4626800"/>
            <a:ext cx="5265600" cy="1522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IN" sz="1600">
                <a:solidFill>
                  <a:srgbClr val="212121"/>
                </a:solidFill>
                <a:highlight>
                  <a:srgbClr val="FFFFFF"/>
                </a:highlight>
                <a:latin typeface="Roboto"/>
                <a:ea typeface="Roboto"/>
                <a:cs typeface="Roboto"/>
                <a:sym typeface="Roboto"/>
              </a:rPr>
              <a:t>This is a big jump in electric vehicle registrations according to the "EV Adoption Over Time" visualization; it started increasing in the early 2010s, which has further accelerated more in the 2020s. It follows that in recent years, exponential growth in EV adoption has occurred, and thus it is becoming more popular.</a:t>
            </a:r>
            <a:endParaRPr sz="2100">
              <a:solidFill>
                <a:schemeClr val="dk1"/>
              </a:solidFill>
              <a:latin typeface="Calibri"/>
              <a:ea typeface="Calibri"/>
              <a:cs typeface="Calibri"/>
              <a:sym typeface="Calibri"/>
            </a:endParaRPr>
          </a:p>
        </p:txBody>
      </p:sp>
      <p:sp>
        <p:nvSpPr>
          <p:cNvPr id="135" name="Google Shape;135;p17"/>
          <p:cNvSpPr txBox="1"/>
          <p:nvPr/>
        </p:nvSpPr>
        <p:spPr>
          <a:xfrm>
            <a:off x="6801175" y="4779200"/>
            <a:ext cx="5265600" cy="1370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IN" sz="1700">
                <a:solidFill>
                  <a:srgbClr val="212121"/>
                </a:solidFill>
                <a:highlight>
                  <a:srgbClr val="FFFFFF"/>
                </a:highlight>
                <a:latin typeface="Roboto"/>
                <a:ea typeface="Roboto"/>
                <a:cs typeface="Roboto"/>
                <a:sym typeface="Roboto"/>
              </a:rPr>
              <a:t>The bar chart shows the electric utilities by number of vechicels. Puget sound energy inc. has the highest number of electric vechicles.</a:t>
            </a:r>
            <a:endParaRPr sz="3800">
              <a:solidFill>
                <a:schemeClr val="dk1"/>
              </a:solidFill>
              <a:latin typeface="Calibri"/>
              <a:ea typeface="Calibri"/>
              <a:cs typeface="Calibri"/>
              <a:sym typeface="Calibri"/>
            </a:endParaRPr>
          </a:p>
        </p:txBody>
      </p:sp>
      <p:pic>
        <p:nvPicPr>
          <p:cNvPr id="136" name="Google Shape;136;p17"/>
          <p:cNvPicPr preferRelativeResize="0"/>
          <p:nvPr/>
        </p:nvPicPr>
        <p:blipFill>
          <a:blip r:embed="rId3">
            <a:alphaModFix/>
          </a:blip>
          <a:stretch>
            <a:fillRect/>
          </a:stretch>
        </p:blipFill>
        <p:spPr>
          <a:xfrm>
            <a:off x="568150" y="1662575"/>
            <a:ext cx="5573175" cy="2964226"/>
          </a:xfrm>
          <a:prstGeom prst="rect">
            <a:avLst/>
          </a:prstGeom>
          <a:noFill/>
          <a:ln>
            <a:noFill/>
          </a:ln>
        </p:spPr>
      </p:pic>
      <p:pic>
        <p:nvPicPr>
          <p:cNvPr id="137" name="Google Shape;137;p17"/>
          <p:cNvPicPr preferRelativeResize="0"/>
          <p:nvPr/>
        </p:nvPicPr>
        <p:blipFill>
          <a:blip r:embed="rId4">
            <a:alphaModFix/>
          </a:blip>
          <a:stretch>
            <a:fillRect/>
          </a:stretch>
        </p:blipFill>
        <p:spPr>
          <a:xfrm>
            <a:off x="6293725" y="1662572"/>
            <a:ext cx="5745874" cy="2581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5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8"/>
          <p:cNvSpPr txBox="1"/>
          <p:nvPr/>
        </p:nvSpPr>
        <p:spPr>
          <a:xfrm>
            <a:off x="427646" y="416550"/>
            <a:ext cx="10206000" cy="8805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lang="en-IN" sz="3200">
                <a:solidFill>
                  <a:srgbClr val="FF0000"/>
                </a:solidFill>
                <a:latin typeface="Lato Black"/>
                <a:ea typeface="Lato Black"/>
                <a:cs typeface="Lato Black"/>
                <a:sym typeface="Lato Black"/>
              </a:rPr>
              <a:t>Exploratory Data Analysis </a:t>
            </a:r>
            <a:endParaRPr sz="1950">
              <a:solidFill>
                <a:srgbClr val="212121"/>
              </a:solidFill>
              <a:highlight>
                <a:srgbClr val="FFFFFF"/>
              </a:highlight>
              <a:latin typeface="Roboto"/>
              <a:ea typeface="Roboto"/>
              <a:cs typeface="Roboto"/>
              <a:sym typeface="Roboto"/>
            </a:endParaRPr>
          </a:p>
          <a:p>
            <a:pPr indent="0" lvl="0" marL="0" marR="0" rtl="0" algn="l">
              <a:lnSpc>
                <a:spcPct val="80000"/>
              </a:lnSpc>
              <a:spcBef>
                <a:spcPts val="0"/>
              </a:spcBef>
              <a:spcAft>
                <a:spcPts val="0"/>
              </a:spcAft>
              <a:buClr>
                <a:srgbClr val="FF0000"/>
              </a:buClr>
              <a:buSzPts val="3200"/>
              <a:buFont typeface="Lato Black"/>
              <a:buNone/>
            </a:pPr>
            <a:r>
              <a:t/>
            </a:r>
            <a:endParaRPr sz="3200">
              <a:solidFill>
                <a:srgbClr val="FF0000"/>
              </a:solidFill>
              <a:latin typeface="Lato Black"/>
              <a:ea typeface="Lato Black"/>
              <a:cs typeface="Lato Black"/>
              <a:sym typeface="Lato Black"/>
            </a:endParaRPr>
          </a:p>
        </p:txBody>
      </p:sp>
      <p:sp>
        <p:nvSpPr>
          <p:cNvPr id="143" name="Google Shape;143;p18"/>
          <p:cNvSpPr txBox="1"/>
          <p:nvPr/>
        </p:nvSpPr>
        <p:spPr>
          <a:xfrm>
            <a:off x="427650" y="1017575"/>
            <a:ext cx="114432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2600">
                <a:solidFill>
                  <a:srgbClr val="FF0000"/>
                </a:solidFill>
                <a:latin typeface="Calibri"/>
                <a:ea typeface="Calibri"/>
                <a:cs typeface="Calibri"/>
                <a:sym typeface="Calibri"/>
              </a:rPr>
              <a:t>Bi</a:t>
            </a:r>
            <a:r>
              <a:rPr b="1" lang="en-IN" sz="2600">
                <a:solidFill>
                  <a:srgbClr val="FF0000"/>
                </a:solidFill>
                <a:latin typeface="Calibri"/>
                <a:ea typeface="Calibri"/>
                <a:cs typeface="Calibri"/>
                <a:sym typeface="Calibri"/>
              </a:rPr>
              <a:t>variate Analysis </a:t>
            </a:r>
            <a:endParaRPr b="1" sz="2600">
              <a:solidFill>
                <a:srgbClr val="FF0000"/>
              </a:solidFill>
              <a:latin typeface="Calibri"/>
              <a:ea typeface="Calibri"/>
              <a:cs typeface="Calibri"/>
              <a:sym typeface="Calibri"/>
            </a:endParaRPr>
          </a:p>
        </p:txBody>
      </p:sp>
      <p:sp>
        <p:nvSpPr>
          <p:cNvPr id="144" name="Google Shape;144;p18"/>
          <p:cNvSpPr txBox="1"/>
          <p:nvPr/>
        </p:nvSpPr>
        <p:spPr>
          <a:xfrm>
            <a:off x="7756075" y="2368600"/>
            <a:ext cx="4250700" cy="1572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IN" sz="1700">
                <a:solidFill>
                  <a:srgbClr val="212121"/>
                </a:solidFill>
                <a:highlight>
                  <a:srgbClr val="FFFFFF"/>
                </a:highlight>
                <a:latin typeface="Roboto"/>
                <a:ea typeface="Roboto"/>
                <a:cs typeface="Roboto"/>
                <a:sym typeface="Roboto"/>
              </a:rPr>
              <a:t>Comparing BEVs with PHEVs over the years reflects the clear trend toward the fact that BEVs are gaining more momentum, especially in the year 2023.</a:t>
            </a:r>
            <a:endParaRPr sz="2200">
              <a:solidFill>
                <a:schemeClr val="dk1"/>
              </a:solidFill>
              <a:latin typeface="Calibri"/>
              <a:ea typeface="Calibri"/>
              <a:cs typeface="Calibri"/>
              <a:sym typeface="Calibri"/>
            </a:endParaRPr>
          </a:p>
        </p:txBody>
      </p:sp>
      <p:pic>
        <p:nvPicPr>
          <p:cNvPr id="145" name="Google Shape;145;p18"/>
          <p:cNvPicPr preferRelativeResize="0"/>
          <p:nvPr/>
        </p:nvPicPr>
        <p:blipFill>
          <a:blip r:embed="rId3">
            <a:alphaModFix/>
          </a:blip>
          <a:stretch>
            <a:fillRect/>
          </a:stretch>
        </p:blipFill>
        <p:spPr>
          <a:xfrm>
            <a:off x="152400" y="1510175"/>
            <a:ext cx="7033124" cy="2984950"/>
          </a:xfrm>
          <a:prstGeom prst="rect">
            <a:avLst/>
          </a:prstGeom>
          <a:noFill/>
          <a:ln>
            <a:noFill/>
          </a:ln>
        </p:spPr>
      </p:pic>
      <p:pic>
        <p:nvPicPr>
          <p:cNvPr id="146" name="Google Shape;146;p18"/>
          <p:cNvPicPr preferRelativeResize="0"/>
          <p:nvPr/>
        </p:nvPicPr>
        <p:blipFill>
          <a:blip r:embed="rId4">
            <a:alphaModFix/>
          </a:blip>
          <a:stretch>
            <a:fillRect/>
          </a:stretch>
        </p:blipFill>
        <p:spPr>
          <a:xfrm>
            <a:off x="152400" y="4495125"/>
            <a:ext cx="7033126" cy="2362875"/>
          </a:xfrm>
          <a:prstGeom prst="rect">
            <a:avLst/>
          </a:prstGeom>
          <a:noFill/>
          <a:ln>
            <a:noFill/>
          </a:ln>
        </p:spPr>
      </p:pic>
      <p:sp>
        <p:nvSpPr>
          <p:cNvPr id="147" name="Google Shape;147;p18"/>
          <p:cNvSpPr txBox="1"/>
          <p:nvPr/>
        </p:nvSpPr>
        <p:spPr>
          <a:xfrm>
            <a:off x="7756200" y="4802925"/>
            <a:ext cx="4250700" cy="13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700">
                <a:solidFill>
                  <a:srgbClr val="212121"/>
                </a:solidFill>
                <a:highlight>
                  <a:srgbClr val="FFFFFF"/>
                </a:highlight>
                <a:latin typeface="Roboto"/>
                <a:ea typeface="Roboto"/>
                <a:cs typeface="Roboto"/>
                <a:sym typeface="Roboto"/>
              </a:rPr>
              <a:t>The boxplot reveals a significant variation in the Electric Range among the top 10 EV makes, Nissan as it is very popular has range between 75 to 105.</a:t>
            </a:r>
            <a:endParaRPr sz="33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9"/>
          <p:cNvSpPr txBox="1"/>
          <p:nvPr/>
        </p:nvSpPr>
        <p:spPr>
          <a:xfrm>
            <a:off x="427646" y="416550"/>
            <a:ext cx="10206000" cy="8805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lang="en-IN" sz="3200">
                <a:solidFill>
                  <a:srgbClr val="FF0000"/>
                </a:solidFill>
                <a:latin typeface="Lato Black"/>
                <a:ea typeface="Lato Black"/>
                <a:cs typeface="Lato Black"/>
                <a:sym typeface="Lato Black"/>
              </a:rPr>
              <a:t>Exploratory Data Analysis </a:t>
            </a:r>
            <a:endParaRPr sz="1950">
              <a:solidFill>
                <a:srgbClr val="212121"/>
              </a:solidFill>
              <a:highlight>
                <a:srgbClr val="FFFFFF"/>
              </a:highlight>
              <a:latin typeface="Roboto"/>
              <a:ea typeface="Roboto"/>
              <a:cs typeface="Roboto"/>
              <a:sym typeface="Roboto"/>
            </a:endParaRPr>
          </a:p>
          <a:p>
            <a:pPr indent="0" lvl="0" marL="0" marR="0" rtl="0" algn="l">
              <a:lnSpc>
                <a:spcPct val="80000"/>
              </a:lnSpc>
              <a:spcBef>
                <a:spcPts val="0"/>
              </a:spcBef>
              <a:spcAft>
                <a:spcPts val="0"/>
              </a:spcAft>
              <a:buClr>
                <a:srgbClr val="FF0000"/>
              </a:buClr>
              <a:buSzPts val="3200"/>
              <a:buFont typeface="Lato Black"/>
              <a:buNone/>
            </a:pPr>
            <a:r>
              <a:t/>
            </a:r>
            <a:endParaRPr sz="3200">
              <a:solidFill>
                <a:srgbClr val="FF0000"/>
              </a:solidFill>
              <a:latin typeface="Lato Black"/>
              <a:ea typeface="Lato Black"/>
              <a:cs typeface="Lato Black"/>
              <a:sym typeface="Lato Black"/>
            </a:endParaRPr>
          </a:p>
        </p:txBody>
      </p:sp>
      <p:sp>
        <p:nvSpPr>
          <p:cNvPr id="153" name="Google Shape;153;p19"/>
          <p:cNvSpPr txBox="1"/>
          <p:nvPr/>
        </p:nvSpPr>
        <p:spPr>
          <a:xfrm>
            <a:off x="427650" y="1017575"/>
            <a:ext cx="114432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2600">
                <a:solidFill>
                  <a:srgbClr val="FF0000"/>
                </a:solidFill>
                <a:latin typeface="Calibri"/>
                <a:ea typeface="Calibri"/>
                <a:cs typeface="Calibri"/>
                <a:sym typeface="Calibri"/>
              </a:rPr>
              <a:t>Bivariate Analysis </a:t>
            </a:r>
            <a:endParaRPr b="1" sz="2600">
              <a:solidFill>
                <a:srgbClr val="FF0000"/>
              </a:solidFill>
              <a:latin typeface="Calibri"/>
              <a:ea typeface="Calibri"/>
              <a:cs typeface="Calibri"/>
              <a:sym typeface="Calibri"/>
            </a:endParaRPr>
          </a:p>
        </p:txBody>
      </p:sp>
      <p:sp>
        <p:nvSpPr>
          <p:cNvPr id="154" name="Google Shape;154;p19"/>
          <p:cNvSpPr txBox="1"/>
          <p:nvPr/>
        </p:nvSpPr>
        <p:spPr>
          <a:xfrm>
            <a:off x="8669700" y="3168525"/>
            <a:ext cx="3201000" cy="2429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IN" sz="1700">
                <a:solidFill>
                  <a:srgbClr val="212121"/>
                </a:solidFill>
                <a:highlight>
                  <a:srgbClr val="FFFFFF"/>
                </a:highlight>
                <a:latin typeface="Roboto"/>
                <a:ea typeface="Roboto"/>
                <a:cs typeface="Roboto"/>
                <a:sym typeface="Roboto"/>
              </a:rPr>
              <a:t>The visualization reveals a increase in the median price of electric vehicles over the years. In 2008 to 2011 the prices where very high </a:t>
            </a:r>
            <a:r>
              <a:rPr lang="en-IN" sz="1700">
                <a:solidFill>
                  <a:srgbClr val="212121"/>
                </a:solidFill>
                <a:highlight>
                  <a:srgbClr val="FFFFFF"/>
                </a:highlight>
                <a:latin typeface="Roboto"/>
                <a:ea typeface="Roboto"/>
                <a:cs typeface="Roboto"/>
                <a:sym typeface="Roboto"/>
              </a:rPr>
              <a:t>compared</a:t>
            </a:r>
            <a:r>
              <a:rPr lang="en-IN" sz="1700">
                <a:solidFill>
                  <a:srgbClr val="212121"/>
                </a:solidFill>
                <a:highlight>
                  <a:srgbClr val="FFFFFF"/>
                </a:highlight>
                <a:latin typeface="Roboto"/>
                <a:ea typeface="Roboto"/>
                <a:cs typeface="Roboto"/>
                <a:sym typeface="Roboto"/>
              </a:rPr>
              <a:t> to prices now.</a:t>
            </a:r>
            <a:endParaRPr sz="3300">
              <a:solidFill>
                <a:schemeClr val="dk1"/>
              </a:solidFill>
              <a:latin typeface="Calibri"/>
              <a:ea typeface="Calibri"/>
              <a:cs typeface="Calibri"/>
              <a:sym typeface="Calibri"/>
            </a:endParaRPr>
          </a:p>
        </p:txBody>
      </p:sp>
      <p:pic>
        <p:nvPicPr>
          <p:cNvPr id="155" name="Google Shape;155;p19"/>
          <p:cNvPicPr preferRelativeResize="0"/>
          <p:nvPr/>
        </p:nvPicPr>
        <p:blipFill>
          <a:blip r:embed="rId3">
            <a:alphaModFix/>
          </a:blip>
          <a:stretch>
            <a:fillRect/>
          </a:stretch>
        </p:blipFill>
        <p:spPr>
          <a:xfrm>
            <a:off x="152400" y="1662575"/>
            <a:ext cx="8381225" cy="4557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0"/>
          <p:cNvSpPr txBox="1"/>
          <p:nvPr/>
        </p:nvSpPr>
        <p:spPr>
          <a:xfrm>
            <a:off x="427646" y="416550"/>
            <a:ext cx="10206000" cy="8805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lang="en-IN" sz="3200">
                <a:solidFill>
                  <a:srgbClr val="FF0000"/>
                </a:solidFill>
                <a:latin typeface="Lato Black"/>
                <a:ea typeface="Lato Black"/>
                <a:cs typeface="Lato Black"/>
                <a:sym typeface="Lato Black"/>
              </a:rPr>
              <a:t>Exploratory Data Analysis </a:t>
            </a:r>
            <a:endParaRPr sz="1950">
              <a:solidFill>
                <a:srgbClr val="212121"/>
              </a:solidFill>
              <a:highlight>
                <a:srgbClr val="FFFFFF"/>
              </a:highlight>
              <a:latin typeface="Roboto"/>
              <a:ea typeface="Roboto"/>
              <a:cs typeface="Roboto"/>
              <a:sym typeface="Roboto"/>
            </a:endParaRPr>
          </a:p>
          <a:p>
            <a:pPr indent="0" lvl="0" marL="0" marR="0" rtl="0" algn="l">
              <a:lnSpc>
                <a:spcPct val="80000"/>
              </a:lnSpc>
              <a:spcBef>
                <a:spcPts val="0"/>
              </a:spcBef>
              <a:spcAft>
                <a:spcPts val="0"/>
              </a:spcAft>
              <a:buClr>
                <a:srgbClr val="FF0000"/>
              </a:buClr>
              <a:buSzPts val="3200"/>
              <a:buFont typeface="Lato Black"/>
              <a:buNone/>
            </a:pPr>
            <a:r>
              <a:t/>
            </a:r>
            <a:endParaRPr sz="3200">
              <a:solidFill>
                <a:srgbClr val="FF0000"/>
              </a:solidFill>
              <a:latin typeface="Lato Black"/>
              <a:ea typeface="Lato Black"/>
              <a:cs typeface="Lato Black"/>
              <a:sym typeface="Lato Black"/>
            </a:endParaRPr>
          </a:p>
        </p:txBody>
      </p:sp>
      <p:sp>
        <p:nvSpPr>
          <p:cNvPr id="161" name="Google Shape;161;p20"/>
          <p:cNvSpPr txBox="1"/>
          <p:nvPr/>
        </p:nvSpPr>
        <p:spPr>
          <a:xfrm>
            <a:off x="427650" y="1017575"/>
            <a:ext cx="11443200" cy="8736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None/>
            </a:pPr>
            <a:r>
              <a:rPr b="1" lang="en-IN" sz="2500">
                <a:solidFill>
                  <a:srgbClr val="FF0000"/>
                </a:solidFill>
              </a:rPr>
              <a:t>TASK</a:t>
            </a:r>
            <a:r>
              <a:rPr b="1" lang="en-IN" sz="2500">
                <a:solidFill>
                  <a:srgbClr val="C00000"/>
                </a:solidFill>
              </a:rPr>
              <a:t>:  </a:t>
            </a:r>
            <a:r>
              <a:rPr lang="en-IN" sz="2200">
                <a:solidFill>
                  <a:schemeClr val="dk1"/>
                </a:solidFill>
              </a:rPr>
              <a:t> Create a Choropleth using </a:t>
            </a:r>
            <a:r>
              <a:rPr b="1" lang="en-IN" sz="2200">
                <a:solidFill>
                  <a:schemeClr val="dk1"/>
                </a:solidFill>
              </a:rPr>
              <a:t>plotly.express</a:t>
            </a:r>
            <a:r>
              <a:rPr lang="en-IN" sz="2200">
                <a:solidFill>
                  <a:schemeClr val="dk1"/>
                </a:solidFill>
              </a:rPr>
              <a:t> to display the number of EV vehicles based on location.</a:t>
            </a:r>
            <a:endParaRPr b="1" sz="3200">
              <a:solidFill>
                <a:srgbClr val="FF0000"/>
              </a:solidFill>
              <a:latin typeface="Calibri"/>
              <a:ea typeface="Calibri"/>
              <a:cs typeface="Calibri"/>
              <a:sym typeface="Calibri"/>
            </a:endParaRPr>
          </a:p>
        </p:txBody>
      </p:sp>
      <p:pic>
        <p:nvPicPr>
          <p:cNvPr id="162" name="Google Shape;162;p20"/>
          <p:cNvPicPr preferRelativeResize="0"/>
          <p:nvPr/>
        </p:nvPicPr>
        <p:blipFill>
          <a:blip r:embed="rId3">
            <a:alphaModFix/>
          </a:blip>
          <a:stretch>
            <a:fillRect/>
          </a:stretch>
        </p:blipFill>
        <p:spPr>
          <a:xfrm>
            <a:off x="1422675" y="2043575"/>
            <a:ext cx="8390100" cy="4048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1"/>
          <p:cNvSpPr txBox="1"/>
          <p:nvPr/>
        </p:nvSpPr>
        <p:spPr>
          <a:xfrm>
            <a:off x="427646" y="416550"/>
            <a:ext cx="10206000" cy="8805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lang="en-IN" sz="3200">
                <a:solidFill>
                  <a:srgbClr val="FF0000"/>
                </a:solidFill>
                <a:latin typeface="Lato Black"/>
                <a:ea typeface="Lato Black"/>
                <a:cs typeface="Lato Black"/>
                <a:sym typeface="Lato Black"/>
              </a:rPr>
              <a:t>Exploratory Data Analysis </a:t>
            </a:r>
            <a:endParaRPr sz="1950">
              <a:solidFill>
                <a:srgbClr val="212121"/>
              </a:solidFill>
              <a:highlight>
                <a:srgbClr val="FFFFFF"/>
              </a:highlight>
              <a:latin typeface="Roboto"/>
              <a:ea typeface="Roboto"/>
              <a:cs typeface="Roboto"/>
              <a:sym typeface="Roboto"/>
            </a:endParaRPr>
          </a:p>
          <a:p>
            <a:pPr indent="0" lvl="0" marL="0" marR="0" rtl="0" algn="l">
              <a:lnSpc>
                <a:spcPct val="80000"/>
              </a:lnSpc>
              <a:spcBef>
                <a:spcPts val="0"/>
              </a:spcBef>
              <a:spcAft>
                <a:spcPts val="0"/>
              </a:spcAft>
              <a:buClr>
                <a:srgbClr val="FF0000"/>
              </a:buClr>
              <a:buSzPts val="3200"/>
              <a:buFont typeface="Lato Black"/>
              <a:buNone/>
            </a:pPr>
            <a:r>
              <a:t/>
            </a:r>
            <a:endParaRPr sz="3200">
              <a:solidFill>
                <a:srgbClr val="FF0000"/>
              </a:solidFill>
              <a:latin typeface="Lato Black"/>
              <a:ea typeface="Lato Black"/>
              <a:cs typeface="Lato Black"/>
              <a:sym typeface="Lato Black"/>
            </a:endParaRPr>
          </a:p>
        </p:txBody>
      </p:sp>
      <p:sp>
        <p:nvSpPr>
          <p:cNvPr id="168" name="Google Shape;168;p21"/>
          <p:cNvSpPr txBox="1"/>
          <p:nvPr/>
        </p:nvSpPr>
        <p:spPr>
          <a:xfrm>
            <a:off x="427650" y="1017575"/>
            <a:ext cx="11443200" cy="9621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None/>
            </a:pPr>
            <a:r>
              <a:rPr b="1" lang="en-IN" sz="2500">
                <a:solidFill>
                  <a:srgbClr val="FF0000"/>
                </a:solidFill>
              </a:rPr>
              <a:t>TASK</a:t>
            </a:r>
            <a:r>
              <a:rPr b="1" lang="en-IN" sz="2500">
                <a:solidFill>
                  <a:srgbClr val="C00000"/>
                </a:solidFill>
              </a:rPr>
              <a:t>: </a:t>
            </a:r>
            <a:r>
              <a:rPr b="1" lang="en-IN" sz="3000">
                <a:solidFill>
                  <a:srgbClr val="C00000"/>
                </a:solidFill>
              </a:rPr>
              <a:t> </a:t>
            </a:r>
            <a:r>
              <a:rPr lang="en-IN" sz="2200">
                <a:solidFill>
                  <a:schemeClr val="dk1"/>
                </a:solidFill>
              </a:rPr>
              <a:t>Create a </a:t>
            </a:r>
            <a:r>
              <a:rPr b="1" lang="en-IN" sz="2200">
                <a:solidFill>
                  <a:schemeClr val="dk1"/>
                </a:solidFill>
              </a:rPr>
              <a:t>Racing Bar Plot </a:t>
            </a:r>
            <a:r>
              <a:rPr lang="en-IN" sz="2200">
                <a:solidFill>
                  <a:schemeClr val="dk1"/>
                </a:solidFill>
              </a:rPr>
              <a:t>to display the animation of EV Make and its count each year.</a:t>
            </a:r>
            <a:endParaRPr sz="2800">
              <a:solidFill>
                <a:schemeClr val="dk1"/>
              </a:solidFill>
            </a:endParaRPr>
          </a:p>
        </p:txBody>
      </p:sp>
      <p:pic>
        <p:nvPicPr>
          <p:cNvPr id="169" name="Google Shape;169;p21"/>
          <p:cNvPicPr preferRelativeResize="0"/>
          <p:nvPr/>
        </p:nvPicPr>
        <p:blipFill>
          <a:blip r:embed="rId3">
            <a:alphaModFix/>
          </a:blip>
          <a:stretch>
            <a:fillRect/>
          </a:stretch>
        </p:blipFill>
        <p:spPr>
          <a:xfrm>
            <a:off x="1130850" y="2132075"/>
            <a:ext cx="9831000" cy="4032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5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