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68" r:id="rId17"/>
    <p:sldId id="269" r:id="rId18"/>
    <p:sldId id="291" r:id="rId19"/>
    <p:sldId id="292" r:id="rId20"/>
    <p:sldId id="293" r:id="rId21"/>
    <p:sldId id="294" r:id="rId22"/>
    <p:sldId id="296" r:id="rId23"/>
    <p:sldId id="295" r:id="rId24"/>
    <p:sldId id="283" r:id="rId25"/>
    <p:sldId id="286" r:id="rId26"/>
    <p:sldId id="287"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9AD695F-9E32-43DB-9109-4677F7401D0D}">
          <p14:sldIdLst>
            <p14:sldId id="256"/>
            <p14:sldId id="257"/>
            <p14:sldId id="258"/>
            <p14:sldId id="259"/>
            <p14:sldId id="260"/>
            <p14:sldId id="261"/>
            <p14:sldId id="262"/>
            <p14:sldId id="263"/>
          </p14:sldIdLst>
        </p14:section>
        <p14:section name="Untitled Section" id="{7730B625-D030-4AEC-ABD4-BB9C03706444}">
          <p14:sldIdLst>
            <p14:sldId id="264"/>
            <p14:sldId id="265"/>
            <p14:sldId id="266"/>
            <p14:sldId id="267"/>
            <p14:sldId id="288"/>
            <p14:sldId id="289"/>
            <p14:sldId id="290"/>
            <p14:sldId id="268"/>
            <p14:sldId id="269"/>
            <p14:sldId id="291"/>
            <p14:sldId id="292"/>
            <p14:sldId id="293"/>
          </p14:sldIdLst>
        </p14:section>
        <p14:section name="Untitled Section" id="{347401D7-EF73-45D1-BE0F-31632F56D816}">
          <p14:sldIdLst>
            <p14:sldId id="294"/>
            <p14:sldId id="296"/>
            <p14:sldId id="295"/>
            <p14:sldId id="283"/>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wgwxdcHTBYhb6nzq+dODUoJn5B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4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20411d3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20411d3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spcBef>
                <a:spcPts val="0"/>
              </a:spcBef>
              <a:spcAft>
                <a:spcPts val="0"/>
              </a:spcAft>
              <a:buNone/>
            </a:pPr>
            <a:r>
              <a:rPr lang="en-GB" sz="3600" b="1" dirty="0">
                <a:solidFill>
                  <a:srgbClr val="134F5C"/>
                </a:solidFill>
                <a:latin typeface="Montserrat"/>
                <a:ea typeface="Montserrat"/>
                <a:cs typeface="Montserrat"/>
                <a:sym typeface="Montserrat"/>
              </a:rPr>
              <a:t>Credit Card Default Prediction </a:t>
            </a:r>
            <a:br>
              <a:rPr lang="en-GB" sz="3600" b="1" dirty="0">
                <a:solidFill>
                  <a:srgbClr val="134F5C"/>
                </a:solidFill>
                <a:latin typeface="Montserrat"/>
                <a:ea typeface="Montserrat"/>
                <a:cs typeface="Montserrat"/>
                <a:sym typeface="Montserrat"/>
              </a:rPr>
            </a:br>
            <a:endParaRPr sz="3600" b="1" dirty="0">
              <a:solidFill>
                <a:srgbClr val="134F5C"/>
              </a:solidFill>
              <a:latin typeface="Montserrat"/>
              <a:ea typeface="Montserrat"/>
              <a:cs typeface="Montserrat"/>
              <a:sym typeface="Montserrat"/>
            </a:endParaRPr>
          </a:p>
          <a:p>
            <a:pPr marL="0" lvl="0" indent="0" algn="ctr" rtl="0">
              <a:spcBef>
                <a:spcPts val="0"/>
              </a:spcBef>
              <a:spcAft>
                <a:spcPts val="0"/>
              </a:spcAft>
              <a:buNone/>
            </a:pPr>
            <a:br>
              <a:rPr lang="en-GB" sz="3600" dirty="0">
                <a:solidFill>
                  <a:srgbClr val="134F5C"/>
                </a:solidFill>
                <a:latin typeface="Montserrat"/>
                <a:ea typeface="Montserrat"/>
                <a:cs typeface="Montserrat"/>
                <a:sym typeface="Montserrat"/>
              </a:rPr>
            </a:br>
            <a:r>
              <a:rPr lang="en-GB" sz="2800" b="1" dirty="0">
                <a:solidFill>
                  <a:srgbClr val="CC0000"/>
                </a:solidFill>
                <a:latin typeface="Montserrat"/>
                <a:ea typeface="Montserrat"/>
                <a:cs typeface="Montserrat"/>
                <a:sym typeface="Montserrat"/>
              </a:rPr>
              <a:t>By</a:t>
            </a:r>
            <a:endParaRPr sz="2800" b="1" dirty="0">
              <a:solidFill>
                <a:srgbClr val="CC0000"/>
              </a:solidFill>
              <a:latin typeface="Montserrat"/>
              <a:ea typeface="Montserrat"/>
              <a:cs typeface="Montserrat"/>
              <a:sym typeface="Montserrat"/>
            </a:endParaRPr>
          </a:p>
          <a:p>
            <a:pPr marL="0" lvl="0" indent="0" algn="ctr" rtl="0">
              <a:spcBef>
                <a:spcPts val="0"/>
              </a:spcBef>
              <a:spcAft>
                <a:spcPts val="0"/>
              </a:spcAft>
              <a:buNone/>
            </a:pPr>
            <a:r>
              <a:rPr lang="en-GB" sz="2400" dirty="0">
                <a:solidFill>
                  <a:srgbClr val="134F5C"/>
                </a:solidFill>
                <a:latin typeface="Montserrat"/>
                <a:ea typeface="Montserrat"/>
                <a:cs typeface="Montserrat"/>
                <a:sym typeface="Montserrat"/>
              </a:rPr>
              <a:t>Prabin Deb Nath</a:t>
            </a:r>
            <a:br>
              <a:rPr lang="en-GB" sz="2400" dirty="0">
                <a:solidFill>
                  <a:srgbClr val="134F5C"/>
                </a:solidFill>
                <a:latin typeface="Montserrat"/>
                <a:ea typeface="Montserrat"/>
                <a:cs typeface="Montserrat"/>
                <a:sym typeface="Montserrat"/>
              </a:rPr>
            </a:br>
            <a:br>
              <a:rPr lang="en-GB" sz="2400" dirty="0">
                <a:solidFill>
                  <a:srgbClr val="134F5C"/>
                </a:solidFill>
                <a:latin typeface="Montserrat"/>
                <a:ea typeface="Montserrat"/>
                <a:cs typeface="Montserrat"/>
                <a:sym typeface="Montserrat"/>
              </a:rPr>
            </a:br>
            <a:endParaRPr sz="2400"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1600" b="1"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1600" b="1" dirty="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311700" y="113708"/>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Education Distribution</a:t>
            </a:r>
            <a:endParaRPr dirty="0"/>
          </a:p>
        </p:txBody>
      </p:sp>
      <p:sp>
        <p:nvSpPr>
          <p:cNvPr id="119" name="Google Shape;119;p10"/>
          <p:cNvSpPr txBox="1">
            <a:spLocks noGrp="1"/>
          </p:cNvSpPr>
          <p:nvPr>
            <p:ph type="body" idx="1"/>
          </p:nvPr>
        </p:nvSpPr>
        <p:spPr>
          <a:xfrm>
            <a:off x="379141" y="3841472"/>
            <a:ext cx="8453159" cy="1188320"/>
          </a:xfrm>
          <a:prstGeom prst="rect">
            <a:avLst/>
          </a:prstGeom>
          <a:noFill/>
          <a:ln>
            <a:noFill/>
          </a:ln>
        </p:spPr>
        <p:txBody>
          <a:bodyPr spcFirstLastPara="1" wrap="square" lIns="91425" tIns="91425" rIns="91425" bIns="91425" anchor="t" anchorCtr="0">
            <a:noAutofit/>
          </a:bodyPr>
          <a:lstStyle/>
          <a:p>
            <a:pPr marL="285750" indent="-285750">
              <a:buClr>
                <a:srgbClr val="000000"/>
              </a:buClr>
            </a:pPr>
            <a:r>
              <a:rPr lang="en-US" i="0" dirty="0">
                <a:solidFill>
                  <a:srgbClr val="000000"/>
                </a:solidFill>
                <a:effectLst/>
                <a:latin typeface="Roboto" panose="02000000000000000000" pitchFamily="2" charset="0"/>
              </a:rPr>
              <a:t>Number of people from university is height followed by graduate school</a:t>
            </a:r>
          </a:p>
          <a:p>
            <a:pPr marL="285750" indent="-285750">
              <a:buClr>
                <a:srgbClr val="000000"/>
              </a:buClr>
            </a:pPr>
            <a:r>
              <a:rPr lang="en-US" i="0" dirty="0">
                <a:solidFill>
                  <a:srgbClr val="000000"/>
                </a:solidFill>
                <a:effectLst/>
                <a:latin typeface="Roboto" panose="02000000000000000000" pitchFamily="2" charset="0"/>
              </a:rPr>
              <a:t>university and High School persons are more likely to be defaulter in comparison with the graduate school persons.</a:t>
            </a:r>
          </a:p>
          <a:p>
            <a:pPr marL="0" lvl="0" indent="0" algn="l" rtl="0">
              <a:lnSpc>
                <a:spcPct val="115000"/>
              </a:lnSpc>
              <a:spcBef>
                <a:spcPts val="0"/>
              </a:spcBef>
              <a:spcAft>
                <a:spcPts val="0"/>
              </a:spcAft>
              <a:buSzPts val="1800"/>
              <a:buNone/>
            </a:pPr>
            <a:endParaRPr dirty="0">
              <a:solidFill>
                <a:srgbClr val="000000"/>
              </a:solidFill>
            </a:endParaRPr>
          </a:p>
        </p:txBody>
      </p:sp>
      <p:grpSp>
        <p:nvGrpSpPr>
          <p:cNvPr id="4" name="Group 3">
            <a:extLst>
              <a:ext uri="{FF2B5EF4-FFF2-40B4-BE49-F238E27FC236}">
                <a16:creationId xmlns:a16="http://schemas.microsoft.com/office/drawing/2014/main" id="{102C1B53-6469-4DEA-56D3-B0495C0ED871}"/>
              </a:ext>
            </a:extLst>
          </p:cNvPr>
          <p:cNvGrpSpPr/>
          <p:nvPr/>
        </p:nvGrpSpPr>
        <p:grpSpPr>
          <a:xfrm>
            <a:off x="300878" y="1001866"/>
            <a:ext cx="8188918" cy="2670601"/>
            <a:chOff x="386177" y="994432"/>
            <a:chExt cx="8531423" cy="3446536"/>
          </a:xfrm>
        </p:grpSpPr>
        <p:pic>
          <p:nvPicPr>
            <p:cNvPr id="120" name="Google Shape;120;p10"/>
            <p:cNvPicPr preferRelativeResize="0"/>
            <p:nvPr/>
          </p:nvPicPr>
          <p:blipFill>
            <a:blip r:embed="rId3">
              <a:alphaModFix/>
            </a:blip>
            <a:stretch>
              <a:fillRect/>
            </a:stretch>
          </p:blipFill>
          <p:spPr>
            <a:xfrm>
              <a:off x="386177" y="1028168"/>
              <a:ext cx="4320000" cy="3412800"/>
            </a:xfrm>
            <a:prstGeom prst="rect">
              <a:avLst/>
            </a:prstGeom>
            <a:noFill/>
            <a:ln>
              <a:noFill/>
            </a:ln>
          </p:spPr>
        </p:pic>
        <p:pic>
          <p:nvPicPr>
            <p:cNvPr id="3" name="Picture 2">
              <a:extLst>
                <a:ext uri="{FF2B5EF4-FFF2-40B4-BE49-F238E27FC236}">
                  <a16:creationId xmlns:a16="http://schemas.microsoft.com/office/drawing/2014/main" id="{53A41685-E4F3-3A85-7FF5-B92BFA094458}"/>
                </a:ext>
              </a:extLst>
            </p:cNvPr>
            <p:cNvPicPr>
              <a:picLocks noChangeAspect="1"/>
            </p:cNvPicPr>
            <p:nvPr/>
          </p:nvPicPr>
          <p:blipFill>
            <a:blip r:embed="rId4"/>
            <a:stretch>
              <a:fillRect/>
            </a:stretch>
          </p:blipFill>
          <p:spPr>
            <a:xfrm>
              <a:off x="4791477" y="994432"/>
              <a:ext cx="4126123" cy="341280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123976"/>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Marital Distributions</a:t>
            </a:r>
            <a:endParaRPr dirty="0"/>
          </a:p>
        </p:txBody>
      </p:sp>
      <p:grpSp>
        <p:nvGrpSpPr>
          <p:cNvPr id="4" name="Group 3">
            <a:extLst>
              <a:ext uri="{FF2B5EF4-FFF2-40B4-BE49-F238E27FC236}">
                <a16:creationId xmlns:a16="http://schemas.microsoft.com/office/drawing/2014/main" id="{691FCABE-66C6-8EAD-5B89-B831439F95A1}"/>
              </a:ext>
            </a:extLst>
          </p:cNvPr>
          <p:cNvGrpSpPr/>
          <p:nvPr/>
        </p:nvGrpSpPr>
        <p:grpSpPr>
          <a:xfrm>
            <a:off x="609125" y="942607"/>
            <a:ext cx="7925750" cy="2254075"/>
            <a:chOff x="238937" y="1225105"/>
            <a:chExt cx="7925750" cy="3309724"/>
          </a:xfrm>
        </p:grpSpPr>
        <p:pic>
          <p:nvPicPr>
            <p:cNvPr id="127" name="Google Shape;127;p12"/>
            <p:cNvPicPr preferRelativeResize="0"/>
            <p:nvPr/>
          </p:nvPicPr>
          <p:blipFill>
            <a:blip r:embed="rId3">
              <a:alphaModFix/>
            </a:blip>
            <a:stretch>
              <a:fillRect/>
            </a:stretch>
          </p:blipFill>
          <p:spPr>
            <a:xfrm>
              <a:off x="238937" y="1404950"/>
              <a:ext cx="4320000" cy="2823350"/>
            </a:xfrm>
            <a:prstGeom prst="rect">
              <a:avLst/>
            </a:prstGeom>
            <a:noFill/>
            <a:ln>
              <a:noFill/>
            </a:ln>
          </p:spPr>
        </p:pic>
        <p:pic>
          <p:nvPicPr>
            <p:cNvPr id="3" name="Picture 2">
              <a:extLst>
                <a:ext uri="{FF2B5EF4-FFF2-40B4-BE49-F238E27FC236}">
                  <a16:creationId xmlns:a16="http://schemas.microsoft.com/office/drawing/2014/main" id="{3E997215-09AF-2D1C-A917-99816DC3D051}"/>
                </a:ext>
              </a:extLst>
            </p:cNvPr>
            <p:cNvPicPr>
              <a:picLocks noChangeAspect="1"/>
            </p:cNvPicPr>
            <p:nvPr/>
          </p:nvPicPr>
          <p:blipFill>
            <a:blip r:embed="rId4"/>
            <a:stretch>
              <a:fillRect/>
            </a:stretch>
          </p:blipFill>
          <p:spPr>
            <a:xfrm>
              <a:off x="4558937" y="1225105"/>
              <a:ext cx="3605750" cy="3309724"/>
            </a:xfrm>
            <a:prstGeom prst="rect">
              <a:avLst/>
            </a:prstGeom>
          </p:spPr>
        </p:pic>
      </p:grpSp>
      <p:sp>
        <p:nvSpPr>
          <p:cNvPr id="6" name="TextBox 5">
            <a:extLst>
              <a:ext uri="{FF2B5EF4-FFF2-40B4-BE49-F238E27FC236}">
                <a16:creationId xmlns:a16="http://schemas.microsoft.com/office/drawing/2014/main" id="{440EEFD6-4902-C329-C11A-324B41C15030}"/>
              </a:ext>
            </a:extLst>
          </p:cNvPr>
          <p:cNvSpPr txBox="1"/>
          <p:nvPr/>
        </p:nvSpPr>
        <p:spPr>
          <a:xfrm>
            <a:off x="873987" y="3577171"/>
            <a:ext cx="7660888" cy="584775"/>
          </a:xfrm>
          <a:prstGeom prst="rect">
            <a:avLst/>
          </a:prstGeom>
          <a:noFill/>
        </p:spPr>
        <p:txBody>
          <a:bodyPr wrap="square">
            <a:spAutoFit/>
          </a:bodyPr>
          <a:lstStyle/>
          <a:p>
            <a:pPr marL="285750" indent="-285750" algn="l">
              <a:buFont typeface="Arial" panose="020B0604020202020204" pitchFamily="34" charset="0"/>
              <a:buChar char="•"/>
            </a:pPr>
            <a:r>
              <a:rPr lang="en-US" sz="1600" i="0" dirty="0">
                <a:effectLst/>
                <a:latin typeface="Roboto" panose="02000000000000000000" pitchFamily="2" charset="0"/>
              </a:rPr>
              <a:t>people who are not married nor single are more likely to make default of bills in comparison with single and married person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311700" y="10223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Age Distribution</a:t>
            </a:r>
            <a:endParaRPr/>
          </a:p>
        </p:txBody>
      </p:sp>
      <p:grpSp>
        <p:nvGrpSpPr>
          <p:cNvPr id="4" name="Group 3">
            <a:extLst>
              <a:ext uri="{FF2B5EF4-FFF2-40B4-BE49-F238E27FC236}">
                <a16:creationId xmlns:a16="http://schemas.microsoft.com/office/drawing/2014/main" id="{38420133-8CDC-591D-92E6-923DD7F11C47}"/>
              </a:ext>
            </a:extLst>
          </p:cNvPr>
          <p:cNvGrpSpPr/>
          <p:nvPr/>
        </p:nvGrpSpPr>
        <p:grpSpPr>
          <a:xfrm>
            <a:off x="311700" y="843172"/>
            <a:ext cx="8440783" cy="2799560"/>
            <a:chOff x="279088" y="1341260"/>
            <a:chExt cx="8440783" cy="3550408"/>
          </a:xfrm>
        </p:grpSpPr>
        <p:pic>
          <p:nvPicPr>
            <p:cNvPr id="134" name="Google Shape;134;p14"/>
            <p:cNvPicPr preferRelativeResize="0"/>
            <p:nvPr/>
          </p:nvPicPr>
          <p:blipFill>
            <a:blip r:embed="rId3">
              <a:alphaModFix/>
            </a:blip>
            <a:stretch>
              <a:fillRect/>
            </a:stretch>
          </p:blipFill>
          <p:spPr>
            <a:xfrm>
              <a:off x="279088" y="1474600"/>
              <a:ext cx="4320000" cy="2894400"/>
            </a:xfrm>
            <a:prstGeom prst="rect">
              <a:avLst/>
            </a:prstGeom>
            <a:noFill/>
            <a:ln>
              <a:noFill/>
            </a:ln>
          </p:spPr>
        </p:pic>
        <p:pic>
          <p:nvPicPr>
            <p:cNvPr id="3" name="Picture 2">
              <a:extLst>
                <a:ext uri="{FF2B5EF4-FFF2-40B4-BE49-F238E27FC236}">
                  <a16:creationId xmlns:a16="http://schemas.microsoft.com/office/drawing/2014/main" id="{548227F4-D8D7-725E-41EC-054CFF6DCC8A}"/>
                </a:ext>
              </a:extLst>
            </p:cNvPr>
            <p:cNvPicPr>
              <a:picLocks noChangeAspect="1"/>
            </p:cNvPicPr>
            <p:nvPr/>
          </p:nvPicPr>
          <p:blipFill>
            <a:blip r:embed="rId4"/>
            <a:stretch>
              <a:fillRect/>
            </a:stretch>
          </p:blipFill>
          <p:spPr>
            <a:xfrm>
              <a:off x="4861931" y="1341260"/>
              <a:ext cx="3857940" cy="3550408"/>
            </a:xfrm>
            <a:prstGeom prst="rect">
              <a:avLst/>
            </a:prstGeom>
          </p:spPr>
        </p:pic>
      </p:grpSp>
      <p:sp>
        <p:nvSpPr>
          <p:cNvPr id="6" name="TextBox 5">
            <a:extLst>
              <a:ext uri="{FF2B5EF4-FFF2-40B4-BE49-F238E27FC236}">
                <a16:creationId xmlns:a16="http://schemas.microsoft.com/office/drawing/2014/main" id="{420FE88E-1325-4B45-5668-962AFA79C8D1}"/>
              </a:ext>
            </a:extLst>
          </p:cNvPr>
          <p:cNvSpPr txBox="1"/>
          <p:nvPr/>
        </p:nvSpPr>
        <p:spPr>
          <a:xfrm>
            <a:off x="512956" y="3761719"/>
            <a:ext cx="8319344" cy="1077218"/>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latin typeface="Roboto" panose="02000000000000000000" pitchFamily="2" charset="0"/>
              </a:rPr>
              <a:t>In aur dataset we can clearly see that most of the credit card holder are of age between 21 to 40 , so we can say that company's target customer are mostly youngster.</a:t>
            </a:r>
          </a:p>
          <a:p>
            <a:pPr marL="285750" indent="-285750">
              <a:buFont typeface="Arial" panose="020B0604020202020204" pitchFamily="34" charset="0"/>
              <a:buChar char="•"/>
            </a:pPr>
            <a:r>
              <a:rPr lang="en-US" sz="1600" dirty="0">
                <a:latin typeface="Roboto" panose="02000000000000000000" pitchFamily="2" charset="0"/>
              </a:rPr>
              <a:t>W</a:t>
            </a:r>
            <a:r>
              <a:rPr lang="en-US" sz="1600" b="0" i="0" dirty="0">
                <a:effectLst/>
                <a:latin typeface="Roboto" panose="02000000000000000000" pitchFamily="2" charset="0"/>
              </a:rPr>
              <a:t>e can clearly see that as the age increases, chances of the default also increases.</a:t>
            </a:r>
            <a:endParaRPr lang="en-US" b="0" i="0" dirty="0">
              <a:effectLst/>
              <a:latin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996D-5A82-6C36-DE56-021B3ED8A6BF}"/>
              </a:ext>
            </a:extLst>
          </p:cNvPr>
          <p:cNvSpPr>
            <a:spLocks noGrp="1"/>
          </p:cNvSpPr>
          <p:nvPr>
            <p:ph type="title"/>
          </p:nvPr>
        </p:nvSpPr>
        <p:spPr>
          <a:xfrm>
            <a:off x="311700" y="230187"/>
            <a:ext cx="8520600" cy="572700"/>
          </a:xfrm>
        </p:spPr>
        <p:txBody>
          <a:bodyPr/>
          <a:lstStyle/>
          <a:p>
            <a:pPr algn="ctr"/>
            <a:r>
              <a:rPr lang="en-US" b="1" dirty="0"/>
              <a:t>Limit Balance</a:t>
            </a:r>
            <a:endParaRPr lang="en-IN" b="1" dirty="0"/>
          </a:p>
        </p:txBody>
      </p:sp>
      <p:sp>
        <p:nvSpPr>
          <p:cNvPr id="3" name="Text Placeholder 2">
            <a:extLst>
              <a:ext uri="{FF2B5EF4-FFF2-40B4-BE49-F238E27FC236}">
                <a16:creationId xmlns:a16="http://schemas.microsoft.com/office/drawing/2014/main" id="{64BF8520-A619-D0CF-0E58-83708D8E405A}"/>
              </a:ext>
            </a:extLst>
          </p:cNvPr>
          <p:cNvSpPr>
            <a:spLocks noGrp="1"/>
          </p:cNvSpPr>
          <p:nvPr>
            <p:ph type="body" idx="1"/>
          </p:nvPr>
        </p:nvSpPr>
        <p:spPr>
          <a:xfrm>
            <a:off x="311700" y="1029220"/>
            <a:ext cx="4193393" cy="3416400"/>
          </a:xfrm>
        </p:spPr>
        <p:txBody>
          <a:bodyPr/>
          <a:lstStyle/>
          <a:p>
            <a:pPr>
              <a:buClr>
                <a:srgbClr val="000000"/>
              </a:buClr>
            </a:pPr>
            <a:r>
              <a:rPr lang="en-US" sz="1600" i="0" dirty="0">
                <a:solidFill>
                  <a:srgbClr val="000000"/>
                </a:solidFill>
                <a:effectLst/>
                <a:latin typeface="Roboto" panose="02000000000000000000" pitchFamily="2" charset="0"/>
              </a:rPr>
              <a:t>LIMIT_BAL ranges from 10000 to 1000000 with most of the values less than or equal to 200000.</a:t>
            </a:r>
          </a:p>
          <a:p>
            <a:pPr>
              <a:buClr>
                <a:srgbClr val="000000"/>
              </a:buClr>
            </a:pPr>
            <a:r>
              <a:rPr lang="en-US" sz="1600" i="0" dirty="0">
                <a:solidFill>
                  <a:srgbClr val="000000"/>
                </a:solidFill>
                <a:effectLst/>
                <a:latin typeface="Roboto" panose="02000000000000000000" pitchFamily="2" charset="0"/>
              </a:rPr>
              <a:t>Most of DEFAULTS are from users within the LIMIT of 10000 to 50000, DEFAULTS keep on decreasing as the LIMIT gets higher.</a:t>
            </a:r>
          </a:p>
          <a:p>
            <a:pPr>
              <a:buClr>
                <a:srgbClr val="000000"/>
              </a:buClr>
            </a:pPr>
            <a:r>
              <a:rPr lang="en-US" sz="1600" i="0" dirty="0">
                <a:solidFill>
                  <a:srgbClr val="000000"/>
                </a:solidFill>
                <a:effectLst/>
                <a:latin typeface="Roboto" panose="02000000000000000000" pitchFamily="2" charset="0"/>
              </a:rPr>
              <a:t>This indirectly means than as the LIMIT increases the number of DEFAULTS decreases.</a:t>
            </a:r>
          </a:p>
          <a:p>
            <a:pPr>
              <a:buClr>
                <a:srgbClr val="000000"/>
              </a:buClr>
            </a:pPr>
            <a:endParaRPr lang="en-IN" sz="1600" dirty="0">
              <a:solidFill>
                <a:srgbClr val="000000"/>
              </a:solidFill>
            </a:endParaRPr>
          </a:p>
        </p:txBody>
      </p:sp>
      <p:pic>
        <p:nvPicPr>
          <p:cNvPr id="5" name="Picture 4">
            <a:extLst>
              <a:ext uri="{FF2B5EF4-FFF2-40B4-BE49-F238E27FC236}">
                <a16:creationId xmlns:a16="http://schemas.microsoft.com/office/drawing/2014/main" id="{55397FD7-1566-FB44-83A0-46265995EDE5}"/>
              </a:ext>
            </a:extLst>
          </p:cNvPr>
          <p:cNvPicPr>
            <a:picLocks noChangeAspect="1"/>
          </p:cNvPicPr>
          <p:nvPr/>
        </p:nvPicPr>
        <p:blipFill>
          <a:blip r:embed="rId2"/>
          <a:stretch>
            <a:fillRect/>
          </a:stretch>
        </p:blipFill>
        <p:spPr>
          <a:xfrm>
            <a:off x="4733713" y="802887"/>
            <a:ext cx="4120257" cy="3642733"/>
          </a:xfrm>
          <a:prstGeom prst="rect">
            <a:avLst/>
          </a:prstGeom>
        </p:spPr>
      </p:pic>
    </p:spTree>
    <p:extLst>
      <p:ext uri="{BB962C8B-B14F-4D97-AF65-F5344CB8AC3E}">
        <p14:creationId xmlns:p14="http://schemas.microsoft.com/office/powerpoint/2010/main" val="124007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5EFA-D6BD-AEB3-298E-E86302ED873D}"/>
              </a:ext>
            </a:extLst>
          </p:cNvPr>
          <p:cNvSpPr>
            <a:spLocks noGrp="1"/>
          </p:cNvSpPr>
          <p:nvPr>
            <p:ph type="title"/>
          </p:nvPr>
        </p:nvSpPr>
        <p:spPr>
          <a:xfrm>
            <a:off x="311700" y="158675"/>
            <a:ext cx="8520600" cy="572700"/>
          </a:xfrm>
        </p:spPr>
        <p:txBody>
          <a:bodyPr/>
          <a:lstStyle/>
          <a:p>
            <a:r>
              <a:rPr lang="en-US" sz="2000" b="1" dirty="0">
                <a:solidFill>
                  <a:srgbClr val="C00000"/>
                </a:solidFill>
                <a:effectLst/>
                <a:latin typeface="Roboto" panose="02000000000000000000" pitchFamily="2" charset="0"/>
                <a:ea typeface="Roboto" panose="02000000000000000000" pitchFamily="2" charset="0"/>
              </a:rPr>
              <a:t>Correlation with the dependent variable</a:t>
            </a:r>
            <a:endParaRPr lang="en-IN" sz="2000" b="1" dirty="0">
              <a:solidFill>
                <a:srgbClr val="C00000"/>
              </a:solidFill>
              <a:latin typeface="Roboto" panose="02000000000000000000" pitchFamily="2" charset="0"/>
              <a:ea typeface="Roboto" panose="02000000000000000000" pitchFamily="2" charset="0"/>
            </a:endParaRPr>
          </a:p>
        </p:txBody>
      </p:sp>
      <p:sp>
        <p:nvSpPr>
          <p:cNvPr id="3" name="Text Placeholder 2">
            <a:extLst>
              <a:ext uri="{FF2B5EF4-FFF2-40B4-BE49-F238E27FC236}">
                <a16:creationId xmlns:a16="http://schemas.microsoft.com/office/drawing/2014/main" id="{AAD32E8B-257C-F100-7DED-7CA02276238E}"/>
              </a:ext>
            </a:extLst>
          </p:cNvPr>
          <p:cNvSpPr>
            <a:spLocks noGrp="1"/>
          </p:cNvSpPr>
          <p:nvPr>
            <p:ph type="body" idx="1"/>
          </p:nvPr>
        </p:nvSpPr>
        <p:spPr>
          <a:xfrm>
            <a:off x="408611" y="3938218"/>
            <a:ext cx="8624144" cy="947813"/>
          </a:xfrm>
        </p:spPr>
        <p:txBody>
          <a:bodyPr/>
          <a:lstStyle/>
          <a:p>
            <a:pPr algn="l">
              <a:buClr>
                <a:srgbClr val="000000"/>
              </a:buClr>
              <a:buFont typeface="Arial" panose="020B0604020202020204" pitchFamily="34" charset="0"/>
              <a:buChar char="•"/>
            </a:pPr>
            <a:r>
              <a:rPr lang="en-US" sz="1600" b="1" i="0" dirty="0">
                <a:solidFill>
                  <a:srgbClr val="000000"/>
                </a:solidFill>
                <a:effectLst/>
                <a:latin typeface="Roboto" panose="02000000000000000000" pitchFamily="2" charset="0"/>
              </a:rPr>
              <a:t>Details of past payments show more correlation with the dependent variable.</a:t>
            </a:r>
            <a:endParaRPr lang="en-US" sz="1600" b="0" i="0" dirty="0">
              <a:solidFill>
                <a:srgbClr val="000000"/>
              </a:solidFill>
              <a:effectLst/>
              <a:latin typeface="Roboto" panose="02000000000000000000" pitchFamily="2" charset="0"/>
            </a:endParaRPr>
          </a:p>
          <a:p>
            <a:pPr algn="l">
              <a:buClr>
                <a:srgbClr val="000000"/>
              </a:buClr>
              <a:buFont typeface="Arial" panose="020B0604020202020204" pitchFamily="34" charset="0"/>
              <a:buChar char="•"/>
            </a:pPr>
            <a:r>
              <a:rPr lang="en-US" sz="1600" b="1" i="0" dirty="0">
                <a:solidFill>
                  <a:srgbClr val="000000"/>
                </a:solidFill>
                <a:effectLst/>
                <a:latin typeface="Roboto" panose="02000000000000000000" pitchFamily="2" charset="0"/>
              </a:rPr>
              <a:t>Education and Age also show a positive correlation, whereas most of the other variables either show no or negative correlation.</a:t>
            </a:r>
            <a:endParaRPr lang="en-US" sz="1600" b="0"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40E821BF-E051-E057-E299-BFD0A1144DF4}"/>
              </a:ext>
            </a:extLst>
          </p:cNvPr>
          <p:cNvPicPr>
            <a:picLocks noChangeAspect="1"/>
          </p:cNvPicPr>
          <p:nvPr/>
        </p:nvPicPr>
        <p:blipFill>
          <a:blip r:embed="rId2"/>
          <a:stretch>
            <a:fillRect/>
          </a:stretch>
        </p:blipFill>
        <p:spPr>
          <a:xfrm>
            <a:off x="208156" y="731375"/>
            <a:ext cx="8624144" cy="3141815"/>
          </a:xfrm>
          <a:prstGeom prst="rect">
            <a:avLst/>
          </a:prstGeom>
        </p:spPr>
      </p:pic>
    </p:spTree>
    <p:extLst>
      <p:ext uri="{BB962C8B-B14F-4D97-AF65-F5344CB8AC3E}">
        <p14:creationId xmlns:p14="http://schemas.microsoft.com/office/powerpoint/2010/main" val="46137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0C9E-9DD3-D8F8-59B9-FBEC905E551E}"/>
              </a:ext>
            </a:extLst>
          </p:cNvPr>
          <p:cNvSpPr>
            <a:spLocks noGrp="1"/>
          </p:cNvSpPr>
          <p:nvPr>
            <p:ph type="title"/>
          </p:nvPr>
        </p:nvSpPr>
        <p:spPr>
          <a:xfrm>
            <a:off x="311700" y="132791"/>
            <a:ext cx="8520600" cy="572700"/>
          </a:xfrm>
        </p:spPr>
        <p:txBody>
          <a:bodyPr/>
          <a:lstStyle/>
          <a:p>
            <a:r>
              <a:rPr lang="en-US" sz="2400" b="1" dirty="0"/>
              <a:t>Correlation Heatmap </a:t>
            </a:r>
            <a:endParaRPr lang="en-IN" sz="2400" b="1" dirty="0"/>
          </a:p>
        </p:txBody>
      </p:sp>
      <p:sp>
        <p:nvSpPr>
          <p:cNvPr id="3" name="Text Placeholder 2">
            <a:extLst>
              <a:ext uri="{FF2B5EF4-FFF2-40B4-BE49-F238E27FC236}">
                <a16:creationId xmlns:a16="http://schemas.microsoft.com/office/drawing/2014/main" id="{0800049D-651B-24D1-9809-0DB1541464C6}"/>
              </a:ext>
            </a:extLst>
          </p:cNvPr>
          <p:cNvSpPr>
            <a:spLocks noGrp="1"/>
          </p:cNvSpPr>
          <p:nvPr>
            <p:ph type="body" idx="1"/>
          </p:nvPr>
        </p:nvSpPr>
        <p:spPr>
          <a:xfrm>
            <a:off x="371173" y="4328501"/>
            <a:ext cx="8520600" cy="682207"/>
          </a:xfrm>
        </p:spPr>
        <p:txBody>
          <a:bodyPr/>
          <a:lstStyle/>
          <a:p>
            <a:pPr algn="l">
              <a:buClr>
                <a:srgbClr val="000000"/>
              </a:buClr>
              <a:buFont typeface="Arial" panose="020B0604020202020204" pitchFamily="34" charset="0"/>
              <a:buChar char="•"/>
            </a:pPr>
            <a:r>
              <a:rPr lang="en-US" sz="1400" b="1" i="0" dirty="0">
                <a:solidFill>
                  <a:srgbClr val="000000"/>
                </a:solidFill>
                <a:effectLst/>
                <a:latin typeface="Roboto" panose="02000000000000000000" pitchFamily="2" charset="0"/>
              </a:rPr>
              <a:t>Multicollinearity exists between variables of History of past payment.</a:t>
            </a:r>
            <a:endParaRPr lang="en-US" sz="1400" b="0" i="0" dirty="0">
              <a:solidFill>
                <a:srgbClr val="000000"/>
              </a:solidFill>
              <a:effectLst/>
              <a:latin typeface="Roboto" panose="02000000000000000000" pitchFamily="2" charset="0"/>
            </a:endParaRPr>
          </a:p>
          <a:p>
            <a:pPr algn="l">
              <a:buClr>
                <a:srgbClr val="000000"/>
              </a:buClr>
              <a:buFont typeface="Arial" panose="020B0604020202020204" pitchFamily="34" charset="0"/>
              <a:buChar char="•"/>
            </a:pPr>
            <a:r>
              <a:rPr lang="en-US" sz="1400" b="1" i="0" dirty="0">
                <a:solidFill>
                  <a:srgbClr val="000000"/>
                </a:solidFill>
                <a:effectLst/>
                <a:latin typeface="Roboto" panose="02000000000000000000" pitchFamily="2" charset="0"/>
              </a:rPr>
              <a:t>Multicollinearity exists between variables of Amount of Bill Statement.</a:t>
            </a:r>
            <a:endParaRPr lang="en-US" sz="1400" b="0" i="0" dirty="0">
              <a:solidFill>
                <a:srgbClr val="000000"/>
              </a:solidFill>
              <a:effectLst/>
              <a:latin typeface="Roboto" panose="02000000000000000000" pitchFamily="2" charset="0"/>
            </a:endParaRPr>
          </a:p>
          <a:p>
            <a:pPr marL="114300" indent="0">
              <a:buNone/>
            </a:pPr>
            <a:endParaRPr lang="en-IN" sz="1400" dirty="0">
              <a:solidFill>
                <a:srgbClr val="000000"/>
              </a:solidFill>
            </a:endParaRPr>
          </a:p>
        </p:txBody>
      </p:sp>
      <p:pic>
        <p:nvPicPr>
          <p:cNvPr id="5" name="Picture 4">
            <a:extLst>
              <a:ext uri="{FF2B5EF4-FFF2-40B4-BE49-F238E27FC236}">
                <a16:creationId xmlns:a16="http://schemas.microsoft.com/office/drawing/2014/main" id="{B9EB8B41-3BB6-61C3-BF36-999FFD13EBAE}"/>
              </a:ext>
            </a:extLst>
          </p:cNvPr>
          <p:cNvPicPr>
            <a:picLocks noChangeAspect="1"/>
          </p:cNvPicPr>
          <p:nvPr/>
        </p:nvPicPr>
        <p:blipFill>
          <a:blip r:embed="rId2"/>
          <a:stretch>
            <a:fillRect/>
          </a:stretch>
        </p:blipFill>
        <p:spPr>
          <a:xfrm>
            <a:off x="430645" y="653452"/>
            <a:ext cx="7769217" cy="3675050"/>
          </a:xfrm>
          <a:prstGeom prst="rect">
            <a:avLst/>
          </a:prstGeom>
        </p:spPr>
      </p:pic>
    </p:spTree>
    <p:extLst>
      <p:ext uri="{BB962C8B-B14F-4D97-AF65-F5344CB8AC3E}">
        <p14:creationId xmlns:p14="http://schemas.microsoft.com/office/powerpoint/2010/main" val="3724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a:spLocks noGrp="1"/>
          </p:cNvSpPr>
          <p:nvPr>
            <p:ph type="body" idx="1"/>
          </p:nvPr>
        </p:nvSpPr>
        <p:spPr>
          <a:xfrm>
            <a:off x="311700" y="975200"/>
            <a:ext cx="8520600" cy="3901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Supervised learning</a:t>
            </a:r>
            <a:endParaRPr dirty="0">
              <a:solidFill>
                <a:schemeClr val="lt1"/>
              </a:solidFill>
              <a:latin typeface="Montserrat"/>
              <a:ea typeface="Montserrat"/>
              <a:cs typeface="Montserrat"/>
              <a:sym typeface="Montserrat"/>
            </a:endParaRPr>
          </a:p>
          <a:p>
            <a:pPr marL="914400" lvl="1"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Binary Classification</a:t>
            </a:r>
            <a:endParaRPr dirty="0">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Imbalance data with 22% defaulters</a:t>
            </a:r>
            <a:endParaRPr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b="1"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r>
              <a:rPr lang="en-GB" b="1" dirty="0">
                <a:solidFill>
                  <a:schemeClr val="lt1"/>
                </a:solidFill>
                <a:latin typeface="Montserrat"/>
                <a:ea typeface="Montserrat"/>
                <a:cs typeface="Montserrat"/>
                <a:sym typeface="Montserrat"/>
              </a:rPr>
              <a:t>Models Used:</a:t>
            </a:r>
            <a:endParaRPr b="1"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Logistic Regression</a:t>
            </a:r>
            <a:endParaRPr dirty="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Decision Trees</a:t>
            </a:r>
            <a:endParaRPr dirty="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Random Forest</a:t>
            </a:r>
            <a:endParaRPr dirty="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Montserrat"/>
                <a:ea typeface="Montserrat"/>
                <a:cs typeface="Montserrat"/>
                <a:sym typeface="Montserrat"/>
              </a:rPr>
              <a:t>SVM</a:t>
            </a:r>
            <a:endParaRPr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dirty="0">
              <a:solidFill>
                <a:schemeClr val="lt1"/>
              </a:solidFill>
              <a:latin typeface="Montserrat"/>
              <a:ea typeface="Montserrat"/>
              <a:cs typeface="Montserrat"/>
              <a:sym typeface="Montserrat"/>
            </a:endParaRPr>
          </a:p>
          <a:p>
            <a:pPr marL="0" lvl="0" indent="0" algn="l" rtl="0">
              <a:lnSpc>
                <a:spcPct val="115000"/>
              </a:lnSpc>
              <a:spcBef>
                <a:spcPts val="0"/>
              </a:spcBef>
              <a:spcAft>
                <a:spcPts val="0"/>
              </a:spcAft>
              <a:buNone/>
            </a:pPr>
            <a:endParaRPr dirty="0">
              <a:solidFill>
                <a:schemeClr val="lt1"/>
              </a:solidFill>
              <a:latin typeface="Montserrat"/>
              <a:ea typeface="Montserrat"/>
              <a:cs typeface="Montserrat"/>
              <a:sym typeface="Montserrat"/>
            </a:endParaRPr>
          </a:p>
        </p:txBody>
      </p:sp>
      <p:sp>
        <p:nvSpPr>
          <p:cNvPr id="141" name="Google Shape;141;p16"/>
          <p:cNvSpPr txBox="1">
            <a:spLocks noGrp="1"/>
          </p:cNvSpPr>
          <p:nvPr>
            <p:ph type="title"/>
          </p:nvPr>
        </p:nvSpPr>
        <p:spPr>
          <a:xfrm>
            <a:off x="311700" y="3428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
        <p:nvSpPr>
          <p:cNvPr id="142" name="Google Shape;142;p16"/>
          <p:cNvSpPr txBox="1"/>
          <p:nvPr/>
        </p:nvSpPr>
        <p:spPr>
          <a:xfrm>
            <a:off x="4731300" y="2863075"/>
            <a:ext cx="3395400" cy="1098900"/>
          </a:xfrm>
          <a:prstGeom prst="rect">
            <a:avLst/>
          </a:prstGeom>
          <a:noFill/>
          <a:ln>
            <a:noFill/>
          </a:ln>
        </p:spPr>
        <p:txBody>
          <a:bodyPr spcFirstLastPara="1" wrap="square" lIns="91425" tIns="91425" rIns="91425" bIns="91425" anchor="t" anchorCtr="0">
            <a:spAutoFit/>
          </a:bodyPr>
          <a:lstStyle/>
          <a:p>
            <a:pPr marL="914400" lvl="0" indent="-342900" algn="l" rtl="0">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XGBoost</a:t>
            </a:r>
            <a:endParaRPr sz="180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CatBoost</a:t>
            </a:r>
            <a:endParaRPr sz="180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LightGBM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48" name="Google Shape;148;p17"/>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7"/>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FFFFFF"/>
                </a:solidFill>
                <a:latin typeface="Montserrat"/>
                <a:ea typeface="Montserrat"/>
                <a:cs typeface="Montserrat"/>
                <a:sym typeface="Montserrat"/>
              </a:rPr>
              <a:t>Data </a:t>
            </a:r>
            <a:r>
              <a:rPr lang="en-GB" sz="1800" b="1" i="0" u="none" strike="noStrike" cap="none" dirty="0" err="1">
                <a:solidFill>
                  <a:srgbClr val="FFFFFF"/>
                </a:solidFill>
                <a:latin typeface="Montserrat"/>
                <a:ea typeface="Montserrat"/>
                <a:cs typeface="Montserrat"/>
                <a:sym typeface="Montserrat"/>
              </a:rPr>
              <a:t>Preprocessing</a:t>
            </a:r>
            <a:endParaRPr sz="1800" b="1" i="0" u="none" strike="noStrike" cap="none" dirty="0">
              <a:solidFill>
                <a:srgbClr val="FFFFFF"/>
              </a:solidFill>
              <a:latin typeface="Montserrat"/>
              <a:ea typeface="Montserrat"/>
              <a:cs typeface="Montserrat"/>
              <a:sym typeface="Montserrat"/>
            </a:endParaRPr>
          </a:p>
        </p:txBody>
      </p:sp>
      <p:sp>
        <p:nvSpPr>
          <p:cNvPr id="152" name="Google Shape;152;p17"/>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FFFFFF"/>
                </a:solidFill>
                <a:latin typeface="Montserrat"/>
                <a:ea typeface="Montserrat"/>
                <a:cs typeface="Montserrat"/>
                <a:sym typeface="Montserrat"/>
              </a:rPr>
              <a:t>Data Fitting and Tuning</a:t>
            </a:r>
            <a:endParaRPr sz="1400" b="0" i="0" u="none" strike="noStrike" cap="none">
              <a:solidFill>
                <a:srgbClr val="FFFFFF"/>
              </a:solidFill>
              <a:latin typeface="Arial"/>
              <a:ea typeface="Arial"/>
              <a:cs typeface="Arial"/>
              <a:sym typeface="Arial"/>
            </a:endParaRPr>
          </a:p>
        </p:txBody>
      </p:sp>
      <p:sp>
        <p:nvSpPr>
          <p:cNvPr id="153" name="Google Shape;153;p17"/>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FFFFFF"/>
                </a:solidFill>
                <a:latin typeface="Montserrat"/>
                <a:ea typeface="Montserrat"/>
                <a:cs typeface="Montserrat"/>
                <a:sym typeface="Montserrat"/>
              </a:rPr>
              <a:t>Model Evaluation</a:t>
            </a:r>
            <a:endParaRPr sz="1800" b="1" i="0" u="none" strike="noStrike" cap="none">
              <a:solidFill>
                <a:srgbClr val="FFFFFF"/>
              </a:solidFill>
              <a:latin typeface="Montserrat"/>
              <a:ea typeface="Montserrat"/>
              <a:cs typeface="Montserrat"/>
              <a:sym typeface="Montserrat"/>
            </a:endParaRPr>
          </a:p>
        </p:txBody>
      </p:sp>
      <p:sp>
        <p:nvSpPr>
          <p:cNvPr id="154" name="Google Shape;154;p17"/>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a:solidFill>
                  <a:schemeClr val="lt1"/>
                </a:solidFill>
                <a:latin typeface="Montserrat"/>
                <a:ea typeface="Montserrat"/>
                <a:cs typeface="Montserrat"/>
                <a:sym typeface="Montserrat"/>
              </a:rPr>
              <a:t>Start with default model parameters</a:t>
            </a:r>
            <a:endParaRPr sz="1400" b="0" i="0" u="none" strike="noStrike" cap="none">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a:solidFill>
                  <a:schemeClr val="lt1"/>
                </a:solidFill>
                <a:latin typeface="Montserrat"/>
                <a:ea typeface="Montserrat"/>
                <a:cs typeface="Montserrat"/>
                <a:sym typeface="Montserrat"/>
              </a:rPr>
              <a:t>Hyperparameter tuning</a:t>
            </a:r>
            <a:endParaRPr sz="1400" b="0" i="0" u="none" strike="noStrike" cap="none">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a:solidFill>
                  <a:schemeClr val="lt1"/>
                </a:solidFill>
                <a:latin typeface="Montserrat"/>
                <a:ea typeface="Montserrat"/>
                <a:cs typeface="Montserrat"/>
                <a:sym typeface="Montserrat"/>
              </a:rPr>
              <a:t>Measure</a:t>
            </a:r>
            <a:r>
              <a:rPr lang="en-GB">
                <a:solidFill>
                  <a:schemeClr val="lt1"/>
                </a:solidFill>
                <a:latin typeface="Montserrat"/>
                <a:ea typeface="Montserrat"/>
                <a:cs typeface="Montserrat"/>
                <a:sym typeface="Montserrat"/>
              </a:rPr>
              <a:t> scores on </a:t>
            </a:r>
            <a:r>
              <a:rPr lang="en-GB" sz="1400" b="0" i="0" u="none" strike="noStrike" cap="none">
                <a:solidFill>
                  <a:schemeClr val="lt1"/>
                </a:solidFill>
                <a:latin typeface="Montserrat"/>
                <a:ea typeface="Montserrat"/>
                <a:cs typeface="Montserrat"/>
                <a:sym typeface="Montserrat"/>
              </a:rPr>
              <a:t> training </a:t>
            </a:r>
            <a:r>
              <a:rPr lang="en-GB">
                <a:solidFill>
                  <a:schemeClr val="lt1"/>
                </a:solidFill>
                <a:latin typeface="Montserrat"/>
                <a:ea typeface="Montserrat"/>
                <a:cs typeface="Montserrat"/>
                <a:sym typeface="Montserrat"/>
              </a:rPr>
              <a:t>&amp; test </a:t>
            </a:r>
            <a:r>
              <a:rPr lang="en-GB" sz="1400" b="0" i="0" u="none" strike="noStrike" cap="none">
                <a:solidFill>
                  <a:schemeClr val="lt1"/>
                </a:solidFill>
                <a:latin typeface="Montserrat"/>
                <a:ea typeface="Montserrat"/>
                <a:cs typeface="Montserrat"/>
                <a:sym typeface="Montserrat"/>
              </a:rPr>
              <a:t>data</a:t>
            </a:r>
            <a:endParaRPr sz="1400" b="0" i="0" u="none" strike="noStrike" cap="none">
              <a:solidFill>
                <a:schemeClr val="lt1"/>
              </a:solidFill>
              <a:latin typeface="Montserrat"/>
              <a:ea typeface="Montserrat"/>
              <a:cs typeface="Montserrat"/>
              <a:sym typeface="Montserrat"/>
            </a:endParaRPr>
          </a:p>
        </p:txBody>
      </p:sp>
      <p:sp>
        <p:nvSpPr>
          <p:cNvPr id="155" name="Google Shape;155;p17"/>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dirty="0">
                <a:solidFill>
                  <a:schemeClr val="lt1"/>
                </a:solidFill>
                <a:latin typeface="Montserrat"/>
                <a:ea typeface="Montserrat"/>
                <a:cs typeface="Montserrat"/>
                <a:sym typeface="Montserrat"/>
              </a:rPr>
              <a:t>Feature selection</a:t>
            </a:r>
            <a:endParaRPr sz="1400" b="0" i="0" u="none" strike="noStrike" cap="none" dirty="0">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dirty="0">
                <a:solidFill>
                  <a:schemeClr val="lt1"/>
                </a:solidFill>
                <a:latin typeface="Montserrat"/>
                <a:ea typeface="Montserrat"/>
                <a:cs typeface="Montserrat"/>
                <a:sym typeface="Montserrat"/>
              </a:rPr>
              <a:t>Feature engineering</a:t>
            </a:r>
            <a:endParaRPr sz="1400" b="0" i="0" u="none" strike="noStrike" cap="none" dirty="0">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dirty="0">
                <a:solidFill>
                  <a:schemeClr val="lt1"/>
                </a:solidFill>
                <a:latin typeface="Montserrat"/>
                <a:ea typeface="Montserrat"/>
                <a:cs typeface="Montserrat"/>
                <a:sym typeface="Montserrat"/>
              </a:rPr>
              <a:t>Train test data split(</a:t>
            </a:r>
            <a:r>
              <a:rPr lang="en-GB" dirty="0">
                <a:solidFill>
                  <a:schemeClr val="lt1"/>
                </a:solidFill>
                <a:latin typeface="Montserrat"/>
                <a:ea typeface="Montserrat"/>
                <a:cs typeface="Montserrat"/>
                <a:sym typeface="Montserrat"/>
              </a:rPr>
              <a:t>75</a:t>
            </a:r>
            <a:r>
              <a:rPr lang="en-GB" sz="1400" b="0" i="0" u="none" strike="noStrike" cap="none" dirty="0">
                <a:solidFill>
                  <a:schemeClr val="lt1"/>
                </a:solidFill>
                <a:latin typeface="Montserrat"/>
                <a:ea typeface="Montserrat"/>
                <a:cs typeface="Montserrat"/>
                <a:sym typeface="Montserrat"/>
              </a:rPr>
              <a:t>%-</a:t>
            </a:r>
            <a:r>
              <a:rPr lang="en-GB" dirty="0">
                <a:solidFill>
                  <a:schemeClr val="lt1"/>
                </a:solidFill>
                <a:latin typeface="Montserrat"/>
                <a:ea typeface="Montserrat"/>
                <a:cs typeface="Montserrat"/>
                <a:sym typeface="Montserrat"/>
              </a:rPr>
              <a:t>25</a:t>
            </a:r>
            <a:r>
              <a:rPr lang="en-GB" sz="1400" b="0" i="0" u="none" strike="noStrike" cap="none" dirty="0">
                <a:solidFill>
                  <a:schemeClr val="lt1"/>
                </a:solidFill>
                <a:latin typeface="Montserrat"/>
                <a:ea typeface="Montserrat"/>
                <a:cs typeface="Montserrat"/>
                <a:sym typeface="Montserrat"/>
              </a:rPr>
              <a:t>%)</a:t>
            </a:r>
            <a:endParaRPr sz="1400" b="0" i="0" u="none" strike="noStrike" cap="none" dirty="0">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dirty="0">
                <a:solidFill>
                  <a:schemeClr val="lt1"/>
                </a:solidFill>
                <a:latin typeface="Montserrat"/>
                <a:ea typeface="Montserrat"/>
                <a:cs typeface="Montserrat"/>
                <a:sym typeface="Montserrat"/>
              </a:rPr>
              <a:t>SMOTE oversampling</a:t>
            </a:r>
            <a:endParaRPr sz="1400" b="0" i="0" u="none" strike="noStrike" cap="none" dirty="0">
              <a:solidFill>
                <a:schemeClr val="lt1"/>
              </a:solidFill>
              <a:latin typeface="Montserrat"/>
              <a:ea typeface="Montserrat"/>
              <a:cs typeface="Montserrat"/>
              <a:sym typeface="Montserrat"/>
            </a:endParaRPr>
          </a:p>
        </p:txBody>
      </p:sp>
      <p:sp>
        <p:nvSpPr>
          <p:cNvPr id="156" name="Google Shape;156;p17"/>
          <p:cNvSpPr txBox="1"/>
          <p:nvPr/>
        </p:nvSpPr>
        <p:spPr>
          <a:xfrm>
            <a:off x="6207050" y="2492575"/>
            <a:ext cx="2367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a:solidFill>
                  <a:schemeClr val="lt1"/>
                </a:solidFill>
                <a:latin typeface="Montserrat"/>
                <a:ea typeface="Montserrat"/>
                <a:cs typeface="Montserrat"/>
                <a:sym typeface="Montserrat"/>
              </a:rPr>
              <a:t>Model testing</a:t>
            </a:r>
            <a:endParaRPr sz="1400" b="0" i="0" u="none" strike="noStrike" cap="none">
              <a:solidFill>
                <a:schemeClr val="lt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lt1"/>
              </a:buClr>
              <a:buSzPts val="1400"/>
              <a:buFont typeface="Montserrat"/>
              <a:buChar char="●"/>
            </a:pPr>
            <a:r>
              <a:rPr lang="en-GB" sz="1400" b="0" i="0" u="none" strike="noStrike" cap="none">
                <a:solidFill>
                  <a:schemeClr val="lt1"/>
                </a:solidFill>
                <a:latin typeface="Montserrat"/>
                <a:ea typeface="Montserrat"/>
                <a:cs typeface="Montserrat"/>
                <a:sym typeface="Montserrat"/>
              </a:rPr>
              <a:t>Compare models</a:t>
            </a:r>
            <a:endParaRPr sz="1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2804-7986-BE81-B2AF-65FEA8916302}"/>
              </a:ext>
            </a:extLst>
          </p:cNvPr>
          <p:cNvSpPr>
            <a:spLocks noGrp="1"/>
          </p:cNvSpPr>
          <p:nvPr>
            <p:ph type="title"/>
          </p:nvPr>
        </p:nvSpPr>
        <p:spPr>
          <a:xfrm>
            <a:off x="408344" y="105022"/>
            <a:ext cx="8520600" cy="572700"/>
          </a:xfrm>
        </p:spPr>
        <p:txBody>
          <a:bodyPr/>
          <a:lstStyle/>
          <a:p>
            <a:pPr algn="ctr"/>
            <a:r>
              <a:rPr lang="en-GB" sz="2800" b="1" i="0" u="none" strike="noStrike" cap="none" dirty="0">
                <a:solidFill>
                  <a:srgbClr val="C00000"/>
                </a:solidFill>
                <a:latin typeface="Montserrat"/>
                <a:ea typeface="Montserrat"/>
                <a:cs typeface="Montserrat"/>
                <a:sym typeface="Montserrat"/>
              </a:rPr>
              <a:t>Data Pre-processing</a:t>
            </a:r>
            <a:endParaRPr lang="en-IN" dirty="0">
              <a:solidFill>
                <a:srgbClr val="C00000"/>
              </a:solidFill>
            </a:endParaRPr>
          </a:p>
        </p:txBody>
      </p:sp>
      <p:sp>
        <p:nvSpPr>
          <p:cNvPr id="3" name="Text Placeholder 2">
            <a:extLst>
              <a:ext uri="{FF2B5EF4-FFF2-40B4-BE49-F238E27FC236}">
                <a16:creationId xmlns:a16="http://schemas.microsoft.com/office/drawing/2014/main" id="{55580E3F-BCBB-DAA7-E535-AD0F1DEE073B}"/>
              </a:ext>
            </a:extLst>
          </p:cNvPr>
          <p:cNvSpPr>
            <a:spLocks noGrp="1"/>
          </p:cNvSpPr>
          <p:nvPr>
            <p:ph type="body" idx="1"/>
          </p:nvPr>
        </p:nvSpPr>
        <p:spPr>
          <a:xfrm>
            <a:off x="311700" y="677722"/>
            <a:ext cx="5895812" cy="4177808"/>
          </a:xfrm>
        </p:spPr>
        <p:txBody>
          <a:bodyPr/>
          <a:lstStyle/>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We need to prepare the data before we put them through algorithms. </a:t>
            </a:r>
          </a:p>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We start by dropping Id and performing one-hot encoding for the categorical features.</a:t>
            </a:r>
          </a:p>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Since our data is unbalanced we oversample our training data using SMOTE Tomek to remove the class imbalance. As shown in the bar plots the class imbalance has been treated after using SMOTE.</a:t>
            </a:r>
          </a:p>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Separate the dependent and the independent variables, where y is the dependent variable DEFAULT and X contains the rest of the features in our dataset. </a:t>
            </a:r>
          </a:p>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Now do the train test split to separate the training and the testing data that we will use to build and validate our models. (70% training and 30% test data.) </a:t>
            </a:r>
          </a:p>
          <a:p>
            <a:pPr marL="114300" indent="0" algn="just">
              <a:buClr>
                <a:srgbClr val="000000"/>
              </a:buClr>
              <a:buNone/>
            </a:pPr>
            <a:r>
              <a:rPr lang="en-US" sz="1400" dirty="0">
                <a:solidFill>
                  <a:srgbClr val="000000"/>
                </a:solidFill>
                <a:latin typeface="Roboto" panose="02000000000000000000" pitchFamily="2" charset="0"/>
                <a:ea typeface="Roboto" panose="02000000000000000000" pitchFamily="2" charset="0"/>
              </a:rPr>
              <a:t>	We will also oversample our training data using SMOTE Tomek to remove the class imbalance. As shown in the bar plots the class imbalance has been treated after using SMOTE.</a:t>
            </a:r>
            <a:endParaRPr lang="en-IN" sz="1400" dirty="0">
              <a:solidFill>
                <a:srgbClr val="000000"/>
              </a:solidFill>
              <a:latin typeface="Roboto" panose="02000000000000000000" pitchFamily="2" charset="0"/>
              <a:ea typeface="Roboto" panose="02000000000000000000" pitchFamily="2" charset="0"/>
            </a:endParaRPr>
          </a:p>
        </p:txBody>
      </p:sp>
      <p:grpSp>
        <p:nvGrpSpPr>
          <p:cNvPr id="13" name="Group 12">
            <a:extLst>
              <a:ext uri="{FF2B5EF4-FFF2-40B4-BE49-F238E27FC236}">
                <a16:creationId xmlns:a16="http://schemas.microsoft.com/office/drawing/2014/main" id="{8C0B45BF-7FD7-C197-C334-BB8D5E7D75A4}"/>
              </a:ext>
            </a:extLst>
          </p:cNvPr>
          <p:cNvGrpSpPr/>
          <p:nvPr/>
        </p:nvGrpSpPr>
        <p:grpSpPr>
          <a:xfrm>
            <a:off x="6311122" y="976293"/>
            <a:ext cx="2514211" cy="3580666"/>
            <a:chOff x="6318090" y="-815822"/>
            <a:chExt cx="2514211" cy="3580666"/>
          </a:xfrm>
        </p:grpSpPr>
        <p:pic>
          <p:nvPicPr>
            <p:cNvPr id="9" name="Picture 8">
              <a:extLst>
                <a:ext uri="{FF2B5EF4-FFF2-40B4-BE49-F238E27FC236}">
                  <a16:creationId xmlns:a16="http://schemas.microsoft.com/office/drawing/2014/main" id="{036BBBB5-F686-A235-C2DA-BD608F663316}"/>
                </a:ext>
              </a:extLst>
            </p:cNvPr>
            <p:cNvPicPr>
              <a:picLocks noChangeAspect="1"/>
            </p:cNvPicPr>
            <p:nvPr/>
          </p:nvPicPr>
          <p:blipFill>
            <a:blip r:embed="rId2"/>
            <a:stretch>
              <a:fillRect/>
            </a:stretch>
          </p:blipFill>
          <p:spPr>
            <a:xfrm>
              <a:off x="6318090" y="918044"/>
              <a:ext cx="2514211" cy="1846800"/>
            </a:xfrm>
            <a:prstGeom prst="rect">
              <a:avLst/>
            </a:prstGeom>
          </p:spPr>
        </p:pic>
        <p:pic>
          <p:nvPicPr>
            <p:cNvPr id="11" name="Picture 10">
              <a:extLst>
                <a:ext uri="{FF2B5EF4-FFF2-40B4-BE49-F238E27FC236}">
                  <a16:creationId xmlns:a16="http://schemas.microsoft.com/office/drawing/2014/main" id="{917FB3B8-87FE-2820-7A65-6658A633C942}"/>
                </a:ext>
              </a:extLst>
            </p:cNvPr>
            <p:cNvPicPr>
              <a:picLocks noChangeAspect="1"/>
            </p:cNvPicPr>
            <p:nvPr/>
          </p:nvPicPr>
          <p:blipFill>
            <a:blip r:embed="rId3"/>
            <a:stretch>
              <a:fillRect/>
            </a:stretch>
          </p:blipFill>
          <p:spPr>
            <a:xfrm>
              <a:off x="6405867" y="-815822"/>
              <a:ext cx="2426433" cy="1733866"/>
            </a:xfrm>
            <a:prstGeom prst="rect">
              <a:avLst/>
            </a:prstGeom>
          </p:spPr>
        </p:pic>
      </p:grpSp>
    </p:spTree>
    <p:extLst>
      <p:ext uri="{BB962C8B-B14F-4D97-AF65-F5344CB8AC3E}">
        <p14:creationId xmlns:p14="http://schemas.microsoft.com/office/powerpoint/2010/main" val="41482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733A-D178-4B97-9BFC-A7BBC04CA054}"/>
              </a:ext>
            </a:extLst>
          </p:cNvPr>
          <p:cNvSpPr>
            <a:spLocks noGrp="1"/>
          </p:cNvSpPr>
          <p:nvPr>
            <p:ph type="title"/>
          </p:nvPr>
        </p:nvSpPr>
        <p:spPr/>
        <p:txBody>
          <a:bodyPr/>
          <a:lstStyle/>
          <a:p>
            <a:r>
              <a:rPr lang="en-US" b="1" dirty="0"/>
              <a:t>Model building</a:t>
            </a:r>
            <a:endParaRPr lang="en-IN" b="1" dirty="0"/>
          </a:p>
        </p:txBody>
      </p:sp>
      <p:sp>
        <p:nvSpPr>
          <p:cNvPr id="3" name="Text Placeholder 2">
            <a:extLst>
              <a:ext uri="{FF2B5EF4-FFF2-40B4-BE49-F238E27FC236}">
                <a16:creationId xmlns:a16="http://schemas.microsoft.com/office/drawing/2014/main" id="{45DC4D2C-5CD7-E451-0C23-34BD5EF81BF6}"/>
              </a:ext>
            </a:extLst>
          </p:cNvPr>
          <p:cNvSpPr>
            <a:spLocks noGrp="1"/>
          </p:cNvSpPr>
          <p:nvPr>
            <p:ph type="body" idx="1"/>
          </p:nvPr>
        </p:nvSpPr>
        <p:spPr>
          <a:xfrm>
            <a:off x="311701" y="1152475"/>
            <a:ext cx="5598446" cy="3416400"/>
          </a:xfrm>
        </p:spPr>
        <p:txBody>
          <a:bodyPr/>
          <a:lstStyle/>
          <a:p>
            <a:pPr marL="114300" indent="0" algn="just">
              <a:buNone/>
            </a:pPr>
            <a:r>
              <a:rPr lang="en-US" dirty="0">
                <a:solidFill>
                  <a:srgbClr val="000000"/>
                </a:solidFill>
                <a:latin typeface="Roboto" panose="02000000000000000000" pitchFamily="2" charset="0"/>
                <a:ea typeface="Roboto" panose="02000000000000000000" pitchFamily="2" charset="0"/>
              </a:rPr>
              <a:t>Now that we have prepared our data, it's time to use them on algorithms. The models we will be using are:</a:t>
            </a:r>
          </a:p>
          <a:p>
            <a:pPr algn="just">
              <a:buClr>
                <a:srgbClr val="000000"/>
              </a:buClr>
            </a:pPr>
            <a:r>
              <a:rPr lang="en-US" dirty="0">
                <a:solidFill>
                  <a:srgbClr val="000000"/>
                </a:solidFill>
                <a:latin typeface="Roboto" panose="02000000000000000000" pitchFamily="2" charset="0"/>
                <a:ea typeface="Roboto" panose="02000000000000000000" pitchFamily="2" charset="0"/>
              </a:rPr>
              <a:t>Logistic Regression</a:t>
            </a:r>
          </a:p>
          <a:p>
            <a:pPr algn="just">
              <a:buClr>
                <a:srgbClr val="000000"/>
              </a:buClr>
            </a:pPr>
            <a:r>
              <a:rPr lang="en-IN" b="0" dirty="0" err="1">
                <a:solidFill>
                  <a:srgbClr val="000000"/>
                </a:solidFill>
                <a:effectLst/>
                <a:latin typeface="Roboto" panose="02000000000000000000" pitchFamily="2" charset="0"/>
                <a:ea typeface="Roboto" panose="02000000000000000000" pitchFamily="2" charset="0"/>
              </a:rPr>
              <a:t>DecisionTreeClassifier</a:t>
            </a:r>
            <a:endParaRPr lang="en-IN" dirty="0">
              <a:solidFill>
                <a:srgbClr val="000000"/>
              </a:solidFill>
              <a:latin typeface="Roboto" panose="02000000000000000000" pitchFamily="2" charset="0"/>
              <a:ea typeface="Roboto" panose="02000000000000000000" pitchFamily="2" charset="0"/>
            </a:endParaRPr>
          </a:p>
          <a:p>
            <a:pPr algn="just">
              <a:buClr>
                <a:srgbClr val="000000"/>
              </a:buClr>
            </a:pPr>
            <a:r>
              <a:rPr lang="en-IN" b="0" dirty="0" err="1">
                <a:solidFill>
                  <a:srgbClr val="000000"/>
                </a:solidFill>
                <a:effectLst/>
                <a:latin typeface="Roboto" panose="02000000000000000000" pitchFamily="2" charset="0"/>
                <a:ea typeface="Roboto" panose="02000000000000000000" pitchFamily="2" charset="0"/>
              </a:rPr>
              <a:t>RandomForestClassifier</a:t>
            </a:r>
            <a:r>
              <a:rPr lang="en-IN" dirty="0">
                <a:solidFill>
                  <a:srgbClr val="000000"/>
                </a:solidFill>
                <a:latin typeface="Roboto" panose="02000000000000000000" pitchFamily="2" charset="0"/>
                <a:ea typeface="Roboto" panose="02000000000000000000" pitchFamily="2" charset="0"/>
              </a:rPr>
              <a:t> </a:t>
            </a:r>
          </a:p>
          <a:p>
            <a:pPr algn="just">
              <a:buClr>
                <a:srgbClr val="000000"/>
              </a:buClr>
            </a:pPr>
            <a:r>
              <a:rPr lang="en-IN" b="0" dirty="0" err="1">
                <a:solidFill>
                  <a:srgbClr val="000000"/>
                </a:solidFill>
                <a:effectLst/>
                <a:latin typeface="Roboto" panose="02000000000000000000" pitchFamily="2" charset="0"/>
                <a:ea typeface="Roboto" panose="02000000000000000000" pitchFamily="2" charset="0"/>
              </a:rPr>
              <a:t>XGBClassifier</a:t>
            </a:r>
            <a:endParaRPr lang="en-IN" dirty="0">
              <a:solidFill>
                <a:srgbClr val="000000"/>
              </a:solidFill>
              <a:latin typeface="Roboto" panose="02000000000000000000" pitchFamily="2" charset="0"/>
              <a:ea typeface="Roboto" panose="02000000000000000000" pitchFamily="2" charset="0"/>
            </a:endParaRPr>
          </a:p>
          <a:p>
            <a:pPr algn="just">
              <a:buClr>
                <a:srgbClr val="000000"/>
              </a:buClr>
            </a:pPr>
            <a:r>
              <a:rPr lang="en-IN" b="0" dirty="0" err="1">
                <a:solidFill>
                  <a:srgbClr val="000000"/>
                </a:solidFill>
                <a:effectLst/>
                <a:latin typeface="Roboto" panose="02000000000000000000" pitchFamily="2" charset="0"/>
                <a:ea typeface="Roboto" panose="02000000000000000000" pitchFamily="2" charset="0"/>
              </a:rPr>
              <a:t>CatBoostClassifier</a:t>
            </a:r>
            <a:endParaRPr lang="en-IN" b="0" dirty="0">
              <a:solidFill>
                <a:srgbClr val="000000"/>
              </a:solidFill>
              <a:effectLst/>
              <a:latin typeface="Roboto" panose="02000000000000000000" pitchFamily="2" charset="0"/>
              <a:ea typeface="Roboto" panose="02000000000000000000" pitchFamily="2" charset="0"/>
            </a:endParaRPr>
          </a:p>
          <a:p>
            <a:pPr marL="114300" indent="0" algn="just">
              <a:buNone/>
            </a:pPr>
            <a:r>
              <a:rPr lang="en-US" dirty="0">
                <a:solidFill>
                  <a:srgbClr val="000000"/>
                </a:solidFill>
                <a:latin typeface="Roboto" panose="02000000000000000000" pitchFamily="2" charset="0"/>
                <a:ea typeface="Roboto" panose="02000000000000000000" pitchFamily="2" charset="0"/>
              </a:rPr>
              <a:t>We will compare them and select the best-performing model for the classification.</a:t>
            </a:r>
            <a:endParaRPr lang="en-IN" dirty="0">
              <a:solidFill>
                <a:srgbClr val="000000"/>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85F42F88-1C50-5B11-55F2-AB7497254A9D}"/>
              </a:ext>
            </a:extLst>
          </p:cNvPr>
          <p:cNvPicPr>
            <a:picLocks noChangeAspect="1"/>
          </p:cNvPicPr>
          <p:nvPr/>
        </p:nvPicPr>
        <p:blipFill>
          <a:blip r:embed="rId2"/>
          <a:stretch>
            <a:fillRect/>
          </a:stretch>
        </p:blipFill>
        <p:spPr>
          <a:xfrm>
            <a:off x="6040038" y="939358"/>
            <a:ext cx="2500124" cy="3416400"/>
          </a:xfrm>
          <a:prstGeom prst="rect">
            <a:avLst/>
          </a:prstGeom>
        </p:spPr>
      </p:pic>
    </p:spTree>
    <p:extLst>
      <p:ext uri="{BB962C8B-B14F-4D97-AF65-F5344CB8AC3E}">
        <p14:creationId xmlns:p14="http://schemas.microsoft.com/office/powerpoint/2010/main" val="42580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2"/>
          <p:cNvSpPr txBox="1">
            <a:spLocks noGrp="1"/>
          </p:cNvSpPr>
          <p:nvPr>
            <p:ph type="body" idx="1"/>
          </p:nvPr>
        </p:nvSpPr>
        <p:spPr>
          <a:xfrm>
            <a:off x="311700" y="9238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C99D-30F5-1CC7-8CE1-DC00AE3B72CE}"/>
              </a:ext>
            </a:extLst>
          </p:cNvPr>
          <p:cNvSpPr>
            <a:spLocks noGrp="1"/>
          </p:cNvSpPr>
          <p:nvPr>
            <p:ph type="title"/>
          </p:nvPr>
        </p:nvSpPr>
        <p:spPr/>
        <p:txBody>
          <a:bodyPr/>
          <a:lstStyle/>
          <a:p>
            <a:r>
              <a:rPr lang="en-IN" b="1" dirty="0"/>
              <a:t>Performance metrics Before tunning</a:t>
            </a:r>
          </a:p>
        </p:txBody>
      </p:sp>
      <p:sp>
        <p:nvSpPr>
          <p:cNvPr id="3" name="Text Placeholder 2">
            <a:extLst>
              <a:ext uri="{FF2B5EF4-FFF2-40B4-BE49-F238E27FC236}">
                <a16:creationId xmlns:a16="http://schemas.microsoft.com/office/drawing/2014/main" id="{A304EC4D-2B6F-1452-2D61-2FD4F71E34B3}"/>
              </a:ext>
            </a:extLst>
          </p:cNvPr>
          <p:cNvSpPr>
            <a:spLocks noGrp="1"/>
          </p:cNvSpPr>
          <p:nvPr>
            <p:ph type="body" idx="1"/>
          </p:nvPr>
        </p:nvSpPr>
        <p:spPr>
          <a:xfrm>
            <a:off x="311700" y="3263590"/>
            <a:ext cx="8520600" cy="1305284"/>
          </a:xfrm>
        </p:spPr>
        <p:txBody>
          <a:bodyPr/>
          <a:lstStyle/>
          <a:p>
            <a:pPr>
              <a:buClr>
                <a:srgbClr val="000000"/>
              </a:buClr>
              <a:buFont typeface="Arial" panose="020B0604020202020204" pitchFamily="34" charset="0"/>
              <a:buChar char="●"/>
            </a:pPr>
            <a:r>
              <a:rPr lang="en-US" dirty="0">
                <a:solidFill>
                  <a:srgbClr val="000000"/>
                </a:solidFill>
                <a:latin typeface="Roboto" panose="02000000000000000000" pitchFamily="2" charset="0"/>
                <a:ea typeface="Roboto" panose="02000000000000000000" pitchFamily="2" charset="0"/>
              </a:rPr>
              <a:t>From the metrices of different algorithms we can see that the performance of </a:t>
            </a:r>
            <a:r>
              <a:rPr lang="en-US" dirty="0" err="1">
                <a:solidFill>
                  <a:srgbClr val="000000"/>
                </a:solidFill>
                <a:latin typeface="Roboto" panose="02000000000000000000" pitchFamily="2" charset="0"/>
                <a:ea typeface="Roboto" panose="02000000000000000000" pitchFamily="2" charset="0"/>
              </a:rPr>
              <a:t>XGBoost</a:t>
            </a:r>
            <a:r>
              <a:rPr lang="en-US" dirty="0">
                <a:solidFill>
                  <a:srgbClr val="000000"/>
                </a:solidFill>
                <a:latin typeface="Roboto" panose="02000000000000000000" pitchFamily="2" charset="0"/>
                <a:ea typeface="Roboto" panose="02000000000000000000" pitchFamily="2" charset="0"/>
              </a:rPr>
              <a:t>  and </a:t>
            </a:r>
            <a:r>
              <a:rPr lang="en-US" dirty="0" err="1">
                <a:solidFill>
                  <a:srgbClr val="000000"/>
                </a:solidFill>
                <a:latin typeface="Roboto" panose="02000000000000000000" pitchFamily="2" charset="0"/>
                <a:ea typeface="Roboto" panose="02000000000000000000" pitchFamily="2" charset="0"/>
              </a:rPr>
              <a:t>CatBoostClassifier</a:t>
            </a:r>
            <a:r>
              <a:rPr lang="en-US" dirty="0">
                <a:solidFill>
                  <a:srgbClr val="000000"/>
                </a:solidFill>
                <a:latin typeface="Roboto" panose="02000000000000000000" pitchFamily="2" charset="0"/>
                <a:ea typeface="Roboto" panose="02000000000000000000" pitchFamily="2" charset="0"/>
              </a:rPr>
              <a:t> relatively good. </a:t>
            </a:r>
          </a:p>
          <a:p>
            <a:pPr>
              <a:buClr>
                <a:srgbClr val="000000"/>
              </a:buClr>
              <a:buFont typeface="Arial" panose="020B0604020202020204" pitchFamily="34" charset="0"/>
              <a:buChar char="●"/>
            </a:pPr>
            <a:r>
              <a:rPr lang="en-US" dirty="0">
                <a:solidFill>
                  <a:srgbClr val="000000"/>
                </a:solidFill>
                <a:latin typeface="Roboto" panose="02000000000000000000" pitchFamily="2" charset="0"/>
                <a:ea typeface="Roboto" panose="02000000000000000000" pitchFamily="2" charset="0"/>
              </a:rPr>
              <a:t>Random Forest Classifier has also given good results but it is overfitted.</a:t>
            </a:r>
            <a:endParaRPr lang="en-IN" dirty="0">
              <a:solidFill>
                <a:srgbClr val="000000"/>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0965C956-106F-8351-F809-3D53125E5207}"/>
              </a:ext>
            </a:extLst>
          </p:cNvPr>
          <p:cNvPicPr>
            <a:picLocks noChangeAspect="1"/>
          </p:cNvPicPr>
          <p:nvPr/>
        </p:nvPicPr>
        <p:blipFill>
          <a:blip r:embed="rId2"/>
          <a:stretch>
            <a:fillRect/>
          </a:stretch>
        </p:blipFill>
        <p:spPr>
          <a:xfrm>
            <a:off x="89210" y="1292403"/>
            <a:ext cx="8965580" cy="1755595"/>
          </a:xfrm>
          <a:prstGeom prst="rect">
            <a:avLst/>
          </a:prstGeom>
        </p:spPr>
      </p:pic>
    </p:spTree>
    <p:extLst>
      <p:ext uri="{BB962C8B-B14F-4D97-AF65-F5344CB8AC3E}">
        <p14:creationId xmlns:p14="http://schemas.microsoft.com/office/powerpoint/2010/main" val="16852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51C2-9A9B-1D52-2D2D-CBE023F086D9}"/>
              </a:ext>
            </a:extLst>
          </p:cNvPr>
          <p:cNvSpPr>
            <a:spLocks noGrp="1"/>
          </p:cNvSpPr>
          <p:nvPr>
            <p:ph type="title"/>
          </p:nvPr>
        </p:nvSpPr>
        <p:spPr>
          <a:xfrm>
            <a:off x="311700" y="110489"/>
            <a:ext cx="8520600" cy="572700"/>
          </a:xfrm>
        </p:spPr>
        <p:txBody>
          <a:bodyPr/>
          <a:lstStyle/>
          <a:p>
            <a:r>
              <a:rPr lang="en-US" b="1" dirty="0"/>
              <a:t>Hyperparameter tuning and cross validations.</a:t>
            </a:r>
            <a:endParaRPr lang="en-IN" b="1" dirty="0"/>
          </a:p>
        </p:txBody>
      </p:sp>
      <p:sp>
        <p:nvSpPr>
          <p:cNvPr id="3" name="Text Placeholder 2">
            <a:extLst>
              <a:ext uri="{FF2B5EF4-FFF2-40B4-BE49-F238E27FC236}">
                <a16:creationId xmlns:a16="http://schemas.microsoft.com/office/drawing/2014/main" id="{7861F0BD-2841-3340-A0F1-16591DCF1C8B}"/>
              </a:ext>
            </a:extLst>
          </p:cNvPr>
          <p:cNvSpPr>
            <a:spLocks noGrp="1"/>
          </p:cNvSpPr>
          <p:nvPr>
            <p:ph type="body" idx="1"/>
          </p:nvPr>
        </p:nvSpPr>
        <p:spPr>
          <a:xfrm>
            <a:off x="311700" y="810504"/>
            <a:ext cx="8520600" cy="1020470"/>
          </a:xfrm>
        </p:spPr>
        <p:txBody>
          <a:bodyPr/>
          <a:lstStyle/>
          <a:p>
            <a:pPr marL="114300" indent="0" algn="just">
              <a:buNone/>
            </a:pPr>
            <a:r>
              <a:rPr lang="en-US" sz="1600" dirty="0">
                <a:solidFill>
                  <a:srgbClr val="000000"/>
                </a:solidFill>
                <a:latin typeface="Roboto" panose="02000000000000000000" pitchFamily="2" charset="0"/>
                <a:ea typeface="Roboto" panose="02000000000000000000" pitchFamily="2" charset="0"/>
              </a:rPr>
              <a:t>To perform the hyperparameter tuning and cross-validations, we will use Grid Search CV and Randomized Search CV. Three Cross validations for each set will be conducted to find the best parameters. </a:t>
            </a:r>
            <a:endParaRPr lang="en-IN" sz="1600" dirty="0">
              <a:solidFill>
                <a:srgbClr val="000000"/>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EAFB072D-EDB6-2451-F5B8-27D108EB404D}"/>
              </a:ext>
            </a:extLst>
          </p:cNvPr>
          <p:cNvPicPr>
            <a:picLocks noChangeAspect="1"/>
          </p:cNvPicPr>
          <p:nvPr/>
        </p:nvPicPr>
        <p:blipFill>
          <a:blip r:embed="rId2"/>
          <a:stretch>
            <a:fillRect/>
          </a:stretch>
        </p:blipFill>
        <p:spPr>
          <a:xfrm>
            <a:off x="311700" y="2172945"/>
            <a:ext cx="8520600" cy="1663072"/>
          </a:xfrm>
          <a:prstGeom prst="rect">
            <a:avLst/>
          </a:prstGeom>
        </p:spPr>
      </p:pic>
      <p:sp>
        <p:nvSpPr>
          <p:cNvPr id="7" name="TextBox 6">
            <a:extLst>
              <a:ext uri="{FF2B5EF4-FFF2-40B4-BE49-F238E27FC236}">
                <a16:creationId xmlns:a16="http://schemas.microsoft.com/office/drawing/2014/main" id="{E40AD2D8-30B3-D731-47FD-89139D7A7D59}"/>
              </a:ext>
            </a:extLst>
          </p:cNvPr>
          <p:cNvSpPr txBox="1"/>
          <p:nvPr/>
        </p:nvSpPr>
        <p:spPr>
          <a:xfrm>
            <a:off x="382858" y="4177988"/>
            <a:ext cx="8359698" cy="58477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latin typeface="Roboto" panose="02000000000000000000" pitchFamily="2" charset="0"/>
              </a:rPr>
              <a:t>From the above metrices we can say that XGB model performance is relatively better then the others</a:t>
            </a:r>
          </a:p>
        </p:txBody>
      </p:sp>
    </p:spTree>
    <p:extLst>
      <p:ext uri="{BB962C8B-B14F-4D97-AF65-F5344CB8AC3E}">
        <p14:creationId xmlns:p14="http://schemas.microsoft.com/office/powerpoint/2010/main" val="269698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054B-69D4-1BEA-6155-8810B6C488DA}"/>
              </a:ext>
            </a:extLst>
          </p:cNvPr>
          <p:cNvSpPr>
            <a:spLocks noGrp="1"/>
          </p:cNvSpPr>
          <p:nvPr>
            <p:ph type="title"/>
          </p:nvPr>
        </p:nvSpPr>
        <p:spPr>
          <a:xfrm>
            <a:off x="311700" y="162900"/>
            <a:ext cx="8520600" cy="572700"/>
          </a:xfrm>
        </p:spPr>
        <p:txBody>
          <a:bodyPr/>
          <a:lstStyle/>
          <a:p>
            <a:r>
              <a:rPr lang="en-GB" sz="2800" b="1" dirty="0">
                <a:latin typeface="Montserrat"/>
                <a:ea typeface="Montserrat"/>
                <a:cs typeface="Montserrat"/>
                <a:sym typeface="Montserrat"/>
              </a:rPr>
              <a:t>AUC-ROC curve comparison </a:t>
            </a:r>
            <a:endParaRPr lang="en-IN" dirty="0"/>
          </a:p>
        </p:txBody>
      </p:sp>
      <p:pic>
        <p:nvPicPr>
          <p:cNvPr id="6" name="Picture 5">
            <a:extLst>
              <a:ext uri="{FF2B5EF4-FFF2-40B4-BE49-F238E27FC236}">
                <a16:creationId xmlns:a16="http://schemas.microsoft.com/office/drawing/2014/main" id="{C94C7559-8FEC-5489-270A-A4AE955DCE49}"/>
              </a:ext>
            </a:extLst>
          </p:cNvPr>
          <p:cNvPicPr>
            <a:picLocks noChangeAspect="1"/>
          </p:cNvPicPr>
          <p:nvPr/>
        </p:nvPicPr>
        <p:blipFill>
          <a:blip r:embed="rId2"/>
          <a:stretch>
            <a:fillRect/>
          </a:stretch>
        </p:blipFill>
        <p:spPr>
          <a:xfrm>
            <a:off x="921835" y="675607"/>
            <a:ext cx="6962656" cy="4467893"/>
          </a:xfrm>
          <a:prstGeom prst="rect">
            <a:avLst/>
          </a:prstGeom>
        </p:spPr>
      </p:pic>
    </p:spTree>
    <p:extLst>
      <p:ext uri="{BB962C8B-B14F-4D97-AF65-F5344CB8AC3E}">
        <p14:creationId xmlns:p14="http://schemas.microsoft.com/office/powerpoint/2010/main" val="20029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D32D-C2BB-8547-A319-27556AF77DD0}"/>
              </a:ext>
            </a:extLst>
          </p:cNvPr>
          <p:cNvSpPr>
            <a:spLocks noGrp="1"/>
          </p:cNvSpPr>
          <p:nvPr>
            <p:ph type="title"/>
          </p:nvPr>
        </p:nvSpPr>
        <p:spPr>
          <a:xfrm>
            <a:off x="170451" y="94987"/>
            <a:ext cx="8520600" cy="572700"/>
          </a:xfrm>
        </p:spPr>
        <p:txBody>
          <a:bodyPr/>
          <a:lstStyle/>
          <a:p>
            <a:r>
              <a:rPr lang="en-IN" sz="3200" b="1" dirty="0"/>
              <a:t>Feature importance</a:t>
            </a:r>
          </a:p>
        </p:txBody>
      </p:sp>
      <p:sp>
        <p:nvSpPr>
          <p:cNvPr id="3" name="Text Placeholder 2">
            <a:extLst>
              <a:ext uri="{FF2B5EF4-FFF2-40B4-BE49-F238E27FC236}">
                <a16:creationId xmlns:a16="http://schemas.microsoft.com/office/drawing/2014/main" id="{E4281B91-3813-A18C-06F8-51BD281F5562}"/>
              </a:ext>
            </a:extLst>
          </p:cNvPr>
          <p:cNvSpPr>
            <a:spLocks noGrp="1"/>
          </p:cNvSpPr>
          <p:nvPr>
            <p:ph type="body" idx="1"/>
          </p:nvPr>
        </p:nvSpPr>
        <p:spPr>
          <a:xfrm>
            <a:off x="311701" y="936884"/>
            <a:ext cx="3174914" cy="4043993"/>
          </a:xfrm>
        </p:spPr>
        <p:txBody>
          <a:bodyPr/>
          <a:lstStyle/>
          <a:p>
            <a:pPr marL="114300" indent="0">
              <a:buNone/>
            </a:pPr>
            <a:r>
              <a:rPr lang="en-US" sz="1400" dirty="0">
                <a:solidFill>
                  <a:srgbClr val="000000"/>
                </a:solidFill>
              </a:rPr>
              <a:t>The top 10 features crucial in classifying the DEFAULTS are </a:t>
            </a:r>
          </a:p>
          <a:p>
            <a:pPr marL="114300" indent="0">
              <a:buNone/>
            </a:pPr>
            <a:r>
              <a:rPr lang="en-US" sz="1400" b="1" i="0" dirty="0">
                <a:solidFill>
                  <a:srgbClr val="000000"/>
                </a:solidFill>
                <a:effectLst/>
                <a:latin typeface="Courier New" panose="02070309020205020404" pitchFamily="49" charset="0"/>
              </a:rPr>
              <a:t>['</a:t>
            </a:r>
            <a:r>
              <a:rPr lang="en-US" sz="1400" b="1" i="0" dirty="0" err="1">
                <a:solidFill>
                  <a:srgbClr val="000000"/>
                </a:solidFill>
                <a:effectLst/>
                <a:latin typeface="Courier New" panose="02070309020205020404" pitchFamily="49" charset="0"/>
              </a:rPr>
              <a:t>PAY_August</a:t>
            </a:r>
            <a:r>
              <a:rPr lang="en-US" sz="1400" b="1" i="0" dirty="0">
                <a:solidFill>
                  <a:srgbClr val="000000"/>
                </a:solidFill>
                <a:effectLst/>
                <a:latin typeface="Courier New" panose="02070309020205020404" pitchFamily="49" charset="0"/>
              </a:rPr>
              <a:t>', 'age_group_51-60', '</a:t>
            </a:r>
            <a:r>
              <a:rPr lang="en-US" sz="1400" b="1" i="0" dirty="0" err="1">
                <a:solidFill>
                  <a:srgbClr val="000000"/>
                </a:solidFill>
                <a:effectLst/>
                <a:latin typeface="Courier New" panose="02070309020205020404" pitchFamily="49" charset="0"/>
              </a:rPr>
              <a:t>PAY_September</a:t>
            </a:r>
            <a:r>
              <a:rPr lang="en-US" sz="1400" b="1" i="0" dirty="0">
                <a:solidFill>
                  <a:srgbClr val="000000"/>
                </a:solidFill>
                <a:effectLst/>
                <a:latin typeface="Courier New" panose="02070309020205020404" pitchFamily="49" charset="0"/>
              </a:rPr>
              <a:t>', 'age_group_31-40', 'age_group_41-50', '</a:t>
            </a:r>
            <a:r>
              <a:rPr lang="en-US" sz="1400" b="1" i="0" dirty="0" err="1">
                <a:solidFill>
                  <a:srgbClr val="000000"/>
                </a:solidFill>
                <a:effectLst/>
                <a:latin typeface="Courier New" panose="02070309020205020404" pitchFamily="49" charset="0"/>
              </a:rPr>
              <a:t>MARRIAGE_single</a:t>
            </a:r>
            <a:r>
              <a:rPr lang="en-US" sz="1400" b="1" i="0" dirty="0">
                <a:solidFill>
                  <a:srgbClr val="000000"/>
                </a:solidFill>
                <a:effectLst/>
                <a:latin typeface="Courier New" panose="02070309020205020404" pitchFamily="49" charset="0"/>
              </a:rPr>
              <a:t>', 'age_group_60 &amp; above', '</a:t>
            </a:r>
            <a:r>
              <a:rPr lang="en-US" sz="1400" b="1" i="0" dirty="0" err="1">
                <a:solidFill>
                  <a:srgbClr val="000000"/>
                </a:solidFill>
                <a:effectLst/>
                <a:latin typeface="Courier New" panose="02070309020205020404" pitchFamily="49" charset="0"/>
              </a:rPr>
              <a:t>EDUCATION_others</a:t>
            </a:r>
            <a:r>
              <a:rPr lang="en-US" sz="1400" b="1" i="0" dirty="0">
                <a:solidFill>
                  <a:srgbClr val="000000"/>
                </a:solidFill>
                <a:effectLst/>
                <a:latin typeface="Courier New" panose="02070309020205020404" pitchFamily="49" charset="0"/>
              </a:rPr>
              <a:t>', '</a:t>
            </a:r>
            <a:r>
              <a:rPr lang="en-US" sz="1400" b="1" i="0" dirty="0" err="1">
                <a:solidFill>
                  <a:srgbClr val="000000"/>
                </a:solidFill>
                <a:effectLst/>
                <a:latin typeface="Courier New" panose="02070309020205020404" pitchFamily="49" charset="0"/>
              </a:rPr>
              <a:t>EDUCATION_high</a:t>
            </a:r>
            <a:r>
              <a:rPr lang="en-US" sz="1400" b="1" i="0" dirty="0">
                <a:solidFill>
                  <a:srgbClr val="000000"/>
                </a:solidFill>
                <a:effectLst/>
                <a:latin typeface="Courier New" panose="02070309020205020404" pitchFamily="49" charset="0"/>
              </a:rPr>
              <a:t> school', '</a:t>
            </a:r>
            <a:r>
              <a:rPr lang="en-US" sz="1400" b="1" i="0" dirty="0" err="1">
                <a:solidFill>
                  <a:srgbClr val="000000"/>
                </a:solidFill>
                <a:effectLst/>
                <a:latin typeface="Courier New" panose="02070309020205020404" pitchFamily="49" charset="0"/>
              </a:rPr>
              <a:t>PAY_May</a:t>
            </a:r>
            <a:r>
              <a:rPr lang="en-US" sz="1400" b="0" i="0" dirty="0">
                <a:solidFill>
                  <a:srgbClr val="000000"/>
                </a:solidFill>
                <a:effectLst/>
                <a:latin typeface="Courier New" panose="02070309020205020404" pitchFamily="49" charset="0"/>
              </a:rPr>
              <a:t>']</a:t>
            </a:r>
            <a:endParaRPr lang="en-IN" sz="1400" dirty="0">
              <a:solidFill>
                <a:srgbClr val="000000"/>
              </a:solidFill>
            </a:endParaRPr>
          </a:p>
        </p:txBody>
      </p:sp>
      <p:pic>
        <p:nvPicPr>
          <p:cNvPr id="1026" name="Picture 2">
            <a:extLst>
              <a:ext uri="{FF2B5EF4-FFF2-40B4-BE49-F238E27FC236}">
                <a16:creationId xmlns:a16="http://schemas.microsoft.com/office/drawing/2014/main" id="{88638707-E6C2-AEB8-FF57-1216A84ED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751" y="186173"/>
            <a:ext cx="3961271" cy="495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9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222490" y="259171"/>
            <a:ext cx="8520600" cy="572700"/>
          </a:xfrm>
          <a:prstGeom prst="rect">
            <a:avLst/>
          </a:prstGeom>
          <a:noFill/>
          <a:ln>
            <a:noFill/>
          </a:ln>
        </p:spPr>
        <p:txBody>
          <a:bodyPr spcFirstLastPara="1" wrap="square" lIns="91425" tIns="91425" rIns="91425" bIns="91425" anchor="t" anchorCtr="0">
            <a:noAutofit/>
          </a:bodyPr>
          <a:lstStyle/>
          <a:p>
            <a:pPr algn="l"/>
            <a:r>
              <a:rPr lang="en-IN" sz="2400" b="1" i="0" dirty="0">
                <a:solidFill>
                  <a:srgbClr val="C00000"/>
                </a:solidFill>
                <a:effectLst/>
                <a:latin typeface="Roboto" panose="02000000000000000000" pitchFamily="2" charset="0"/>
              </a:rPr>
              <a:t>Model explain ability using LIME</a:t>
            </a:r>
          </a:p>
        </p:txBody>
      </p:sp>
      <p:pic>
        <p:nvPicPr>
          <p:cNvPr id="5" name="Picture 4">
            <a:extLst>
              <a:ext uri="{FF2B5EF4-FFF2-40B4-BE49-F238E27FC236}">
                <a16:creationId xmlns:a16="http://schemas.microsoft.com/office/drawing/2014/main" id="{D8A1EA12-EC9D-8B7A-99BE-F26E1FF94A06}"/>
              </a:ext>
            </a:extLst>
          </p:cNvPr>
          <p:cNvPicPr>
            <a:picLocks noChangeAspect="1"/>
          </p:cNvPicPr>
          <p:nvPr/>
        </p:nvPicPr>
        <p:blipFill>
          <a:blip r:embed="rId3"/>
          <a:stretch>
            <a:fillRect/>
          </a:stretch>
        </p:blipFill>
        <p:spPr>
          <a:xfrm>
            <a:off x="0" y="1524365"/>
            <a:ext cx="9144000" cy="23190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Challenges</a:t>
            </a:r>
            <a:endParaRPr sz="3200" b="1" dirty="0">
              <a:latin typeface="Montserrat"/>
              <a:ea typeface="Montserrat"/>
              <a:cs typeface="Montserrat"/>
              <a:sym typeface="Montserrat"/>
            </a:endParaRPr>
          </a:p>
        </p:txBody>
      </p:sp>
      <p:sp>
        <p:nvSpPr>
          <p:cNvPr id="277" name="Google Shape;277;p26"/>
          <p:cNvSpPr txBox="1">
            <a:spLocks noGrp="1"/>
          </p:cNvSpPr>
          <p:nvPr>
            <p:ph type="body" idx="1"/>
          </p:nvPr>
        </p:nvSpPr>
        <p:spPr>
          <a:xfrm>
            <a:off x="311700" y="2154600"/>
            <a:ext cx="4410000" cy="134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Montserrat"/>
              <a:buChar char="●"/>
            </a:pPr>
            <a:r>
              <a:rPr lang="en-GB" b="1" dirty="0">
                <a:solidFill>
                  <a:schemeClr val="lt1"/>
                </a:solidFill>
                <a:latin typeface="Montserrat"/>
                <a:ea typeface="Montserrat"/>
                <a:cs typeface="Montserrat"/>
                <a:sym typeface="Montserrat"/>
              </a:rPr>
              <a:t>Understanding the columns.</a:t>
            </a:r>
            <a:endParaRPr b="1" dirty="0">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dirty="0">
                <a:solidFill>
                  <a:schemeClr val="lt1"/>
                </a:solidFill>
                <a:latin typeface="Montserrat"/>
                <a:ea typeface="Montserrat"/>
                <a:cs typeface="Montserrat"/>
                <a:sym typeface="Montserrat"/>
              </a:rPr>
              <a:t>Feature engineering.</a:t>
            </a:r>
            <a:endParaRPr b="1" dirty="0">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b="1" dirty="0">
                <a:solidFill>
                  <a:schemeClr val="lt1"/>
                </a:solidFill>
                <a:latin typeface="Montserrat"/>
                <a:ea typeface="Montserrat"/>
                <a:cs typeface="Montserrat"/>
                <a:sym typeface="Montserrat"/>
              </a:rPr>
              <a:t>Getting a higher recall on the models.</a:t>
            </a:r>
            <a:endParaRPr dirty="0"/>
          </a:p>
        </p:txBody>
      </p:sp>
      <p:pic>
        <p:nvPicPr>
          <p:cNvPr id="278" name="Google Shape;278;p26"/>
          <p:cNvPicPr preferRelativeResize="0"/>
          <p:nvPr/>
        </p:nvPicPr>
        <p:blipFill>
          <a:blip r:embed="rId3">
            <a:alphaModFix/>
          </a:blip>
          <a:stretch>
            <a:fillRect/>
          </a:stretch>
        </p:blipFill>
        <p:spPr>
          <a:xfrm>
            <a:off x="5408050" y="1563475"/>
            <a:ext cx="3361974" cy="25286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311700" y="2065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84" name="Google Shape;284;p27"/>
          <p:cNvSpPr txBox="1"/>
          <p:nvPr/>
        </p:nvSpPr>
        <p:spPr>
          <a:xfrm>
            <a:off x="2380875" y="19790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5" name="Google Shape;285;p27"/>
          <p:cNvSpPr txBox="1"/>
          <p:nvPr/>
        </p:nvSpPr>
        <p:spPr>
          <a:xfrm>
            <a:off x="0" y="863925"/>
            <a:ext cx="4309800" cy="3063000"/>
          </a:xfrm>
          <a:prstGeom prst="rect">
            <a:avLst/>
          </a:prstGeom>
          <a:noFill/>
          <a:ln>
            <a:noFill/>
          </a:ln>
        </p:spPr>
        <p:txBody>
          <a:bodyPr spcFirstLastPara="1" wrap="square" lIns="91425" tIns="91425" rIns="91425" bIns="91425" anchor="t" anchorCtr="0">
            <a:spAutoFit/>
          </a:bodyPr>
          <a:lstStyle/>
          <a:p>
            <a:pPr marL="457200" lvl="0" indent="0" algn="just" rtl="0">
              <a:spcBef>
                <a:spcPts val="1200"/>
              </a:spcBef>
              <a:spcAft>
                <a:spcPts val="0"/>
              </a:spcAft>
              <a:buNone/>
            </a:pPr>
            <a:endParaRPr sz="1700">
              <a:latin typeface="Times New Roman"/>
              <a:ea typeface="Times New Roman"/>
              <a:cs typeface="Times New Roman"/>
              <a:sym typeface="Times New Roman"/>
            </a:endParaRPr>
          </a:p>
          <a:p>
            <a:pPr marL="457200" lvl="0" indent="-381000" algn="just" rtl="0">
              <a:spcBef>
                <a:spcPts val="1200"/>
              </a:spcBef>
              <a:spcAft>
                <a:spcPts val="0"/>
              </a:spcAft>
              <a:buClr>
                <a:schemeClr val="lt1"/>
              </a:buClr>
              <a:buSzPts val="2400"/>
              <a:buFont typeface="Montserrat"/>
              <a:buChar char="●"/>
            </a:pPr>
            <a:r>
              <a:rPr lang="en-GB" sz="1700">
                <a:latin typeface="Times New Roman"/>
                <a:ea typeface="Times New Roman"/>
                <a:cs typeface="Times New Roman"/>
                <a:sym typeface="Times New Roman"/>
              </a:rPr>
              <a:t>The default rate is higher for males, increases as the education increases, also increases as the age of a person increases. i.e clients whose age over 60 was higher than mid-age and young people.</a:t>
            </a:r>
            <a:endParaRPr sz="1700">
              <a:latin typeface="Times New Roman"/>
              <a:ea typeface="Times New Roman"/>
              <a:cs typeface="Times New Roman"/>
              <a:sym typeface="Times New Roman"/>
            </a:endParaRPr>
          </a:p>
          <a:p>
            <a:pPr marL="457200" lvl="0" indent="-381000" algn="just" rtl="0">
              <a:spcBef>
                <a:spcPts val="1200"/>
              </a:spcBef>
              <a:spcAft>
                <a:spcPts val="1200"/>
              </a:spcAft>
              <a:buClr>
                <a:schemeClr val="lt1"/>
              </a:buClr>
              <a:buSzPts val="2400"/>
              <a:buFont typeface="Montserrat"/>
              <a:buChar char="●"/>
            </a:pPr>
            <a:r>
              <a:rPr lang="en-GB" sz="1700">
                <a:latin typeface="Times New Roman"/>
                <a:ea typeface="Times New Roman"/>
                <a:cs typeface="Times New Roman"/>
                <a:sym typeface="Times New Roman"/>
              </a:rPr>
              <a:t>In all of these models, our recall revolves in the range of 76 to 84%.with the best fit model as random forest </a:t>
            </a:r>
            <a:endParaRPr/>
          </a:p>
        </p:txBody>
      </p:sp>
      <p:pic>
        <p:nvPicPr>
          <p:cNvPr id="286" name="Google Shape;286;p27"/>
          <p:cNvPicPr preferRelativeResize="0"/>
          <p:nvPr/>
        </p:nvPicPr>
        <p:blipFill>
          <a:blip r:embed="rId3">
            <a:alphaModFix/>
          </a:blip>
          <a:stretch>
            <a:fillRect/>
          </a:stretch>
        </p:blipFill>
        <p:spPr>
          <a:xfrm>
            <a:off x="5529398" y="1179563"/>
            <a:ext cx="3057149" cy="3057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Introduction</a:t>
            </a:r>
            <a:endParaRPr dirty="0"/>
          </a:p>
        </p:txBody>
      </p:sp>
      <p:sp>
        <p:nvSpPr>
          <p:cNvPr id="67" name="Google Shape;6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ctr" rtl="0">
              <a:lnSpc>
                <a:spcPct val="135714"/>
              </a:lnSpc>
              <a:spcBef>
                <a:spcPts val="0"/>
              </a:spcBef>
              <a:spcAft>
                <a:spcPts val="0"/>
              </a:spcAft>
              <a:buSzPts val="1800"/>
              <a:buNone/>
            </a:pPr>
            <a:r>
              <a:rPr lang="en-GB" sz="2400" b="1" dirty="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dirty="0">
              <a:solidFill>
                <a:schemeClr val="lt1"/>
              </a:solidFill>
              <a:latin typeface="Montserrat"/>
              <a:ea typeface="Montserrat"/>
              <a:cs typeface="Montserrat"/>
              <a:sym typeface="Montserrat"/>
            </a:endParaRPr>
          </a:p>
          <a:p>
            <a:pPr marL="0" lvl="0" indent="0" algn="ctr" rtl="0">
              <a:lnSpc>
                <a:spcPct val="115000"/>
              </a:lnSpc>
              <a:spcBef>
                <a:spcPts val="0"/>
              </a:spcBef>
              <a:spcAft>
                <a:spcPts val="0"/>
              </a:spcAft>
              <a:buSzPts val="1800"/>
              <a:buNone/>
            </a:pPr>
            <a:endParaRPr sz="2600" dirty="0"/>
          </a:p>
          <a:p>
            <a:pPr marL="0" lvl="0" indent="0" algn="ctr" rtl="0">
              <a:lnSpc>
                <a:spcPct val="115000"/>
              </a:lnSpc>
              <a:spcBef>
                <a:spcPts val="0"/>
              </a:spcBef>
              <a:spcAft>
                <a:spcPts val="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36949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Problem Statement</a:t>
            </a:r>
            <a:endParaRPr sz="3200" b="1" dirty="0">
              <a:latin typeface="Montserrat"/>
              <a:ea typeface="Montserrat"/>
              <a:cs typeface="Montserrat"/>
              <a:sym typeface="Montserrat"/>
            </a:endParaRPr>
          </a:p>
        </p:txBody>
      </p:sp>
      <p:sp>
        <p:nvSpPr>
          <p:cNvPr id="73" name="Google Shape;73;p4"/>
          <p:cNvSpPr txBox="1">
            <a:spLocks noGrp="1"/>
          </p:cNvSpPr>
          <p:nvPr>
            <p:ph type="body" idx="1"/>
          </p:nvPr>
        </p:nvSpPr>
        <p:spPr>
          <a:xfrm>
            <a:off x="311700" y="1344305"/>
            <a:ext cx="8520600" cy="2929500"/>
          </a:xfrm>
          <a:prstGeom prst="rect">
            <a:avLst/>
          </a:prstGeom>
          <a:noFill/>
          <a:ln>
            <a:noFill/>
          </a:ln>
        </p:spPr>
        <p:txBody>
          <a:bodyPr spcFirstLastPara="1" wrap="square" lIns="91425" tIns="91425" rIns="91425" bIns="91425" anchor="t" anchorCtr="0">
            <a:noAutofit/>
          </a:bodyPr>
          <a:lstStyle/>
          <a:p>
            <a:pPr marL="0" lvl="0" indent="0" algn="ctr" rtl="0">
              <a:lnSpc>
                <a:spcPct val="135714"/>
              </a:lnSpc>
              <a:spcBef>
                <a:spcPts val="0"/>
              </a:spcBef>
              <a:spcAft>
                <a:spcPts val="0"/>
              </a:spcAft>
              <a:buSzPts val="1800"/>
              <a:buNone/>
            </a:pPr>
            <a:r>
              <a:rPr lang="en-GB" sz="2400" b="1" dirty="0">
                <a:solidFill>
                  <a:schemeClr val="lt1"/>
                </a:solidFill>
                <a:latin typeface="Montserrat"/>
                <a:ea typeface="Montserrat"/>
                <a:cs typeface="Montserrat"/>
                <a:sym typeface="Montserrat"/>
              </a:rPr>
              <a:t>Predicting whether a customer will default on his/her credit card</a:t>
            </a:r>
            <a:endParaRPr sz="1850" dirty="0">
              <a:solidFill>
                <a:srgbClr val="82C6FF"/>
              </a:solidFill>
              <a:highlight>
                <a:srgbClr val="1E1E1E"/>
              </a:highlight>
              <a:latin typeface="Courier New"/>
              <a:ea typeface="Courier New"/>
              <a:cs typeface="Courier New"/>
              <a:sym typeface="Courier New"/>
            </a:endParaRPr>
          </a:p>
          <a:p>
            <a:pPr marL="0" lvl="0" indent="0" algn="ctr" rtl="0">
              <a:lnSpc>
                <a:spcPct val="115000"/>
              </a:lnSpc>
              <a:spcBef>
                <a:spcPts val="0"/>
              </a:spcBef>
              <a:spcAft>
                <a:spcPts val="0"/>
              </a:spcAft>
              <a:buSzPts val="1800"/>
              <a:buNone/>
            </a:pPr>
            <a:endParaRPr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733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Data Preview</a:t>
            </a:r>
            <a:endParaRPr dirty="0"/>
          </a:p>
        </p:txBody>
      </p:sp>
      <p:sp>
        <p:nvSpPr>
          <p:cNvPr id="79" name="Google Shape;79;p5"/>
          <p:cNvSpPr txBox="1">
            <a:spLocks noGrp="1"/>
          </p:cNvSpPr>
          <p:nvPr>
            <p:ph type="body" idx="1"/>
          </p:nvPr>
        </p:nvSpPr>
        <p:spPr>
          <a:xfrm>
            <a:off x="311700" y="646025"/>
            <a:ext cx="8520600" cy="1048960"/>
          </a:xfrm>
          <a:prstGeom prst="rect">
            <a:avLst/>
          </a:prstGeom>
          <a:noFill/>
          <a:ln>
            <a:noFill/>
          </a:ln>
        </p:spPr>
        <p:txBody>
          <a:bodyPr spcFirstLastPara="1" wrap="square" lIns="91425" tIns="91425" rIns="91425" bIns="91425" anchor="t" anchorCtr="0">
            <a:noAutofit/>
          </a:bodyPr>
          <a:lstStyle/>
          <a:p>
            <a:pPr marL="120650" lvl="0" indent="0" algn="l" rtl="0">
              <a:lnSpc>
                <a:spcPct val="115000"/>
              </a:lnSpc>
              <a:spcBef>
                <a:spcPts val="600"/>
              </a:spcBef>
              <a:spcAft>
                <a:spcPts val="0"/>
              </a:spcAft>
              <a:buClr>
                <a:schemeClr val="lt1"/>
              </a:buClr>
              <a:buSzPts val="1700"/>
              <a:buNone/>
            </a:pPr>
            <a:r>
              <a:rPr lang="en-IN" sz="2000" b="1" u="sng" dirty="0">
                <a:solidFill>
                  <a:srgbClr val="000000"/>
                </a:solidFill>
              </a:rPr>
              <a:t>Dependent Variable</a:t>
            </a:r>
            <a:r>
              <a:rPr lang="en-IN" sz="2000" b="1" dirty="0">
                <a:solidFill>
                  <a:srgbClr val="000000"/>
                </a:solidFill>
              </a:rPr>
              <a:t>: </a:t>
            </a:r>
            <a:r>
              <a:rPr lang="en-IN" sz="2000" dirty="0">
                <a:solidFill>
                  <a:srgbClr val="000000"/>
                </a:solidFill>
              </a:rPr>
              <a:t>DEFAULT (Yes = 1, No = 0)</a:t>
            </a:r>
          </a:p>
          <a:p>
            <a:pPr marL="120650" lvl="0" indent="0" algn="l" rtl="0">
              <a:lnSpc>
                <a:spcPct val="115000"/>
              </a:lnSpc>
              <a:spcBef>
                <a:spcPts val="600"/>
              </a:spcBef>
              <a:spcAft>
                <a:spcPts val="0"/>
              </a:spcAft>
              <a:buClr>
                <a:schemeClr val="lt1"/>
              </a:buClr>
              <a:buSzPts val="1700"/>
              <a:buNone/>
            </a:pPr>
            <a:r>
              <a:rPr lang="en-IN" sz="2000" b="1" u="sng" dirty="0">
                <a:solidFill>
                  <a:srgbClr val="000000"/>
                </a:solidFill>
              </a:rPr>
              <a:t>Independent Variables:</a:t>
            </a:r>
            <a:endParaRPr sz="1850" b="1" u="sng" dirty="0">
              <a:solidFill>
                <a:srgbClr val="000000"/>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365339FB-D504-BC57-8A3E-F058258D3352}"/>
              </a:ext>
            </a:extLst>
          </p:cNvPr>
          <p:cNvPicPr>
            <a:picLocks noChangeAspect="1"/>
          </p:cNvPicPr>
          <p:nvPr/>
        </p:nvPicPr>
        <p:blipFill>
          <a:blip r:embed="rId3"/>
          <a:stretch>
            <a:fillRect/>
          </a:stretch>
        </p:blipFill>
        <p:spPr>
          <a:xfrm>
            <a:off x="743414" y="1694985"/>
            <a:ext cx="7761249" cy="31651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Pipeline</a:t>
            </a:r>
            <a:endParaRPr sz="3200" b="1" dirty="0">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A3A6A714-1CC1-50EB-8330-9747BA036B3B}"/>
              </a:ext>
            </a:extLst>
          </p:cNvPr>
          <p:cNvGrpSpPr/>
          <p:nvPr/>
        </p:nvGrpSpPr>
        <p:grpSpPr>
          <a:xfrm>
            <a:off x="489425" y="924689"/>
            <a:ext cx="8342875" cy="1082400"/>
            <a:chOff x="489425" y="954425"/>
            <a:chExt cx="8342875" cy="1082400"/>
          </a:xfrm>
        </p:grpSpPr>
        <p:sp>
          <p:nvSpPr>
            <p:cNvPr id="85" name="Google Shape;85;p6"/>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FFFFFF"/>
                  </a:solidFill>
                  <a:latin typeface="Montserrat"/>
                  <a:ea typeface="Montserrat"/>
                  <a:cs typeface="Montserrat"/>
                  <a:sym typeface="Montserrat"/>
                </a:rPr>
                <a:t>Data Cleaning</a:t>
              </a:r>
              <a:endParaRPr sz="1800" b="1" i="0" u="none" strike="noStrike" cap="none" dirty="0">
                <a:solidFill>
                  <a:srgbClr val="FFFFFF"/>
                </a:solidFill>
                <a:latin typeface="Montserrat"/>
                <a:ea typeface="Montserrat"/>
                <a:cs typeface="Montserrat"/>
                <a:sym typeface="Montserrat"/>
              </a:endParaRPr>
            </a:p>
          </p:txBody>
        </p:sp>
        <p:sp>
          <p:nvSpPr>
            <p:cNvPr id="89" name="Google Shape;89;p6"/>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FFFFFF"/>
                  </a:solidFill>
                  <a:latin typeface="Montserrat"/>
                  <a:ea typeface="Montserrat"/>
                  <a:cs typeface="Montserrat"/>
                  <a:sym typeface="Montserrat"/>
                </a:rPr>
                <a:t>Data Exploration</a:t>
              </a:r>
              <a:endParaRPr sz="1400" b="0" i="0" u="none" strike="noStrike" cap="none" dirty="0">
                <a:solidFill>
                  <a:srgbClr val="FFFFFF"/>
                </a:solidFill>
                <a:latin typeface="Arial"/>
                <a:ea typeface="Arial"/>
                <a:cs typeface="Arial"/>
                <a:sym typeface="Arial"/>
              </a:endParaRPr>
            </a:p>
          </p:txBody>
        </p:sp>
        <p:sp>
          <p:nvSpPr>
            <p:cNvPr id="90" name="Google Shape;90;p6"/>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err="1">
                  <a:solidFill>
                    <a:srgbClr val="FFFFFF"/>
                  </a:solidFill>
                  <a:latin typeface="Montserrat"/>
                  <a:ea typeface="Montserrat"/>
                  <a:cs typeface="Montserrat"/>
                  <a:sym typeface="Montserrat"/>
                </a:rPr>
                <a:t>Modeling</a:t>
              </a:r>
              <a:endParaRPr sz="1800" b="1" i="0" u="none" strike="noStrike" cap="none" dirty="0">
                <a:solidFill>
                  <a:srgbClr val="FFFFFF"/>
                </a:solidFill>
                <a:latin typeface="Montserrat"/>
                <a:ea typeface="Montserrat"/>
                <a:cs typeface="Montserrat"/>
                <a:sym typeface="Montserrat"/>
              </a:endParaRPr>
            </a:p>
          </p:txBody>
        </p:sp>
      </p:grpSp>
      <p:sp>
        <p:nvSpPr>
          <p:cNvPr id="91" name="Google Shape;91;p6"/>
          <p:cNvSpPr txBox="1"/>
          <p:nvPr/>
        </p:nvSpPr>
        <p:spPr>
          <a:xfrm>
            <a:off x="533925" y="2189100"/>
            <a:ext cx="2286900" cy="213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1" i="0" u="none" strike="noStrike" cap="none" dirty="0">
                <a:solidFill>
                  <a:schemeClr val="lt1"/>
                </a:solidFill>
                <a:latin typeface="Montserrat"/>
                <a:ea typeface="Montserrat"/>
                <a:cs typeface="Montserrat"/>
                <a:sym typeface="Montserrat"/>
              </a:rPr>
              <a:t>Understanding and Cleaning</a:t>
            </a:r>
            <a:endParaRPr sz="1600" b="1"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Null value analysis</a:t>
            </a:r>
            <a:endParaRPr sz="1600" dirty="0">
              <a:solidFill>
                <a:schemeClr val="lt1"/>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600"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Outlier Treatment</a:t>
            </a:r>
            <a:endParaRPr sz="1600" dirty="0">
              <a:solidFill>
                <a:schemeClr val="lt1"/>
              </a:solidFill>
              <a:latin typeface="Montserrat"/>
              <a:ea typeface="Montserrat"/>
              <a:cs typeface="Montserrat"/>
              <a:sym typeface="Montserrat"/>
            </a:endParaRPr>
          </a:p>
        </p:txBody>
      </p:sp>
      <p:sp>
        <p:nvSpPr>
          <p:cNvPr id="92" name="Google Shape;92;p6"/>
          <p:cNvSpPr txBox="1"/>
          <p:nvPr/>
        </p:nvSpPr>
        <p:spPr>
          <a:xfrm>
            <a:off x="3372650" y="2189100"/>
            <a:ext cx="2545200" cy="1893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1" i="0" u="none" strike="noStrike" cap="none" dirty="0">
                <a:solidFill>
                  <a:schemeClr val="lt1"/>
                </a:solidFill>
                <a:latin typeface="Montserrat"/>
                <a:ea typeface="Montserrat"/>
                <a:cs typeface="Montserrat"/>
                <a:sym typeface="Montserrat"/>
              </a:rPr>
              <a:t>Graphical</a:t>
            </a:r>
            <a:endParaRPr sz="1600" b="1"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Univariate analysis with visualization</a:t>
            </a:r>
            <a:endParaRPr sz="1600" dirty="0">
              <a:solidFill>
                <a:schemeClr val="lt1"/>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600"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Bivariate Analysis</a:t>
            </a:r>
            <a:endParaRPr sz="1600"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with visualization</a:t>
            </a:r>
            <a:endParaRPr sz="1600" dirty="0">
              <a:solidFill>
                <a:schemeClr val="lt1"/>
              </a:solidFill>
              <a:latin typeface="Montserrat"/>
              <a:ea typeface="Montserrat"/>
              <a:cs typeface="Montserrat"/>
              <a:sym typeface="Montserrat"/>
            </a:endParaRPr>
          </a:p>
        </p:txBody>
      </p:sp>
      <p:sp>
        <p:nvSpPr>
          <p:cNvPr id="93" name="Google Shape;93;p6"/>
          <p:cNvSpPr txBox="1"/>
          <p:nvPr/>
        </p:nvSpPr>
        <p:spPr>
          <a:xfrm>
            <a:off x="6362650" y="2189100"/>
            <a:ext cx="2331600" cy="213901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1" i="0" u="none" strike="noStrike" cap="none" dirty="0">
                <a:solidFill>
                  <a:schemeClr val="lt1"/>
                </a:solidFill>
                <a:latin typeface="Montserrat"/>
                <a:ea typeface="Montserrat"/>
                <a:cs typeface="Montserrat"/>
                <a:sym typeface="Montserrat"/>
              </a:rPr>
              <a:t>Machine Learning</a:t>
            </a:r>
            <a:endParaRPr sz="1600" b="1"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Montserrat"/>
                <a:ea typeface="Montserrat"/>
                <a:cs typeface="Montserrat"/>
                <a:sym typeface="Montserrat"/>
              </a:rPr>
              <a:t>Logistic regression </a:t>
            </a:r>
            <a:endParaRPr lang="en-GB" sz="1600"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Montserrat"/>
                <a:ea typeface="Montserrat"/>
                <a:cs typeface="Montserrat"/>
                <a:sym typeface="Montserrat"/>
              </a:rPr>
              <a:t>Decision tree</a:t>
            </a:r>
            <a:endParaRPr sz="1600"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Montserrat"/>
                <a:ea typeface="Montserrat"/>
                <a:cs typeface="Montserrat"/>
                <a:sym typeface="Montserrat"/>
              </a:rPr>
              <a:t>Random Forest</a:t>
            </a:r>
            <a:endParaRPr sz="1600" b="0" i="0" u="none" strike="noStrike" cap="none"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err="1">
                <a:solidFill>
                  <a:schemeClr val="lt1"/>
                </a:solidFill>
                <a:latin typeface="Montserrat"/>
                <a:ea typeface="Montserrat"/>
                <a:cs typeface="Montserrat"/>
                <a:sym typeface="Montserrat"/>
              </a:rPr>
              <a:t>XGBoost</a:t>
            </a:r>
            <a:endParaRPr sz="1600" b="0" i="0" u="none" strike="noStrike" cap="none"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err="1">
                <a:solidFill>
                  <a:schemeClr val="lt1"/>
                </a:solidFill>
                <a:latin typeface="Montserrat"/>
                <a:ea typeface="Montserrat"/>
                <a:cs typeface="Montserrat"/>
                <a:sym typeface="Montserrat"/>
              </a:rPr>
              <a:t>CatBoost</a:t>
            </a:r>
            <a:endParaRPr sz="1600" dirty="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32607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Basic Exploration</a:t>
            </a:r>
            <a:endParaRPr sz="3200" b="1" dirty="0">
              <a:latin typeface="Montserrat"/>
              <a:ea typeface="Montserrat"/>
              <a:cs typeface="Montserrat"/>
              <a:sym typeface="Montserrat"/>
            </a:endParaRPr>
          </a:p>
        </p:txBody>
      </p:sp>
      <p:sp>
        <p:nvSpPr>
          <p:cNvPr id="99" name="Google Shape;99;p7"/>
          <p:cNvSpPr txBox="1">
            <a:spLocks noGrp="1"/>
          </p:cNvSpPr>
          <p:nvPr>
            <p:ph type="body" idx="1"/>
          </p:nvPr>
        </p:nvSpPr>
        <p:spPr>
          <a:xfrm>
            <a:off x="311700" y="1202843"/>
            <a:ext cx="8520600" cy="3227907"/>
          </a:xfrm>
          <a:prstGeom prst="rect">
            <a:avLst/>
          </a:prstGeom>
          <a:noFill/>
          <a:ln>
            <a:noFill/>
          </a:ln>
        </p:spPr>
        <p:txBody>
          <a:bodyPr spcFirstLastPara="1" wrap="square" lIns="91425" tIns="91425" rIns="91425" bIns="91425" anchor="t" anchorCtr="0">
            <a:noAutofit/>
          </a:bodyPr>
          <a:lstStyle/>
          <a:p>
            <a:pPr algn="just">
              <a:buClr>
                <a:srgbClr val="000000"/>
              </a:buClr>
            </a:pPr>
            <a:r>
              <a:rPr lang="en-US" b="1" dirty="0">
                <a:solidFill>
                  <a:srgbClr val="000000"/>
                </a:solidFill>
                <a:latin typeface="Montserrat" panose="00000500000000000000" pitchFamily="2" charset="0"/>
              </a:rPr>
              <a:t>There are 30000 rows and 25 columns in the given data.</a:t>
            </a:r>
          </a:p>
          <a:p>
            <a:pPr algn="just">
              <a:buClr>
                <a:srgbClr val="000000"/>
              </a:buClr>
            </a:pPr>
            <a:r>
              <a:rPr lang="en-US" b="1" dirty="0">
                <a:solidFill>
                  <a:srgbClr val="000000"/>
                </a:solidFill>
                <a:latin typeface="Montserrat" panose="00000500000000000000" pitchFamily="2" charset="0"/>
              </a:rPr>
              <a:t>There are no duplicate or null values present.</a:t>
            </a:r>
          </a:p>
          <a:p>
            <a:pPr algn="just">
              <a:buClr>
                <a:srgbClr val="000000"/>
              </a:buClr>
            </a:pPr>
            <a:r>
              <a:rPr lang="en-US" b="1" dirty="0">
                <a:solidFill>
                  <a:srgbClr val="000000"/>
                </a:solidFill>
                <a:latin typeface="Montserrat" panose="00000500000000000000" pitchFamily="2" charset="0"/>
              </a:rPr>
              <a:t>We will have to rename a few variables to understand them easily. </a:t>
            </a:r>
          </a:p>
          <a:p>
            <a:pPr algn="just">
              <a:buClr>
                <a:srgbClr val="000000"/>
              </a:buClr>
            </a:pPr>
            <a:r>
              <a:rPr lang="en-US" b="1" dirty="0">
                <a:solidFill>
                  <a:srgbClr val="000000"/>
                </a:solidFill>
                <a:latin typeface="Montserrat" panose="00000500000000000000" pitchFamily="2" charset="0"/>
              </a:rPr>
              <a:t>Education has a few extra values [0,5,6]; we will add them into category [4] since we are only been provided with details for [1,2,3,4].</a:t>
            </a:r>
          </a:p>
          <a:p>
            <a:pPr algn="just">
              <a:buClr>
                <a:srgbClr val="000000"/>
              </a:buClr>
            </a:pPr>
            <a:r>
              <a:rPr lang="en-US" b="1" dirty="0">
                <a:solidFill>
                  <a:srgbClr val="000000"/>
                </a:solidFill>
                <a:latin typeface="Montserrat" panose="00000500000000000000" pitchFamily="2" charset="0"/>
              </a:rPr>
              <a:t>Marriage also has an extra value [0]; we will add it into the category [3].</a:t>
            </a:r>
            <a:endParaRPr lang="en-IN" b="1" dirty="0">
              <a:solidFill>
                <a:srgbClr val="000000"/>
              </a:solidFill>
              <a:latin typeface="Montserrat" panose="00000500000000000000" pitchFamily="2" charset="0"/>
            </a:endParaRPr>
          </a:p>
          <a:p>
            <a:pPr marL="114300" lvl="0" indent="0" algn="l" rtl="0">
              <a:lnSpc>
                <a:spcPct val="115000"/>
              </a:lnSpc>
              <a:spcBef>
                <a:spcPts val="0"/>
              </a:spcBef>
              <a:spcAft>
                <a:spcPts val="0"/>
              </a:spcAft>
              <a:buClr>
                <a:schemeClr val="lt1"/>
              </a:buClr>
              <a:buSzPts val="1800"/>
              <a:buNone/>
            </a:pPr>
            <a:endParaRPr b="1" dirty="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20411d364_0_7"/>
          <p:cNvSpPr txBox="1">
            <a:spLocks noGrp="1"/>
          </p:cNvSpPr>
          <p:nvPr>
            <p:ph type="title"/>
          </p:nvPr>
        </p:nvSpPr>
        <p:spPr>
          <a:xfrm>
            <a:off x="351900" y="4349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Defaulter Distribution</a:t>
            </a:r>
            <a:endParaRPr/>
          </a:p>
        </p:txBody>
      </p:sp>
      <p:pic>
        <p:nvPicPr>
          <p:cNvPr id="105" name="Google Shape;105;gf20411d364_0_7"/>
          <p:cNvPicPr preferRelativeResize="0"/>
          <p:nvPr/>
        </p:nvPicPr>
        <p:blipFill>
          <a:blip r:embed="rId3">
            <a:alphaModFix/>
          </a:blip>
          <a:stretch>
            <a:fillRect/>
          </a:stretch>
        </p:blipFill>
        <p:spPr>
          <a:xfrm>
            <a:off x="6152818" y="1584732"/>
            <a:ext cx="2719682" cy="2851200"/>
          </a:xfrm>
          <a:prstGeom prst="rect">
            <a:avLst/>
          </a:prstGeom>
          <a:noFill/>
          <a:ln>
            <a:noFill/>
          </a:ln>
        </p:spPr>
      </p:pic>
      <p:sp>
        <p:nvSpPr>
          <p:cNvPr id="2" name="Rectangle 1">
            <a:extLst>
              <a:ext uri="{FF2B5EF4-FFF2-40B4-BE49-F238E27FC236}">
                <a16:creationId xmlns:a16="http://schemas.microsoft.com/office/drawing/2014/main" id="{8274DB8C-2E60-417E-EF54-396980E50649}"/>
              </a:ext>
            </a:extLst>
          </p:cNvPr>
          <p:cNvSpPr>
            <a:spLocks noChangeArrowheads="1"/>
          </p:cNvSpPr>
          <p:nvPr/>
        </p:nvSpPr>
        <p:spPr bwMode="auto">
          <a:xfrm>
            <a:off x="368492" y="1584732"/>
            <a:ext cx="5415087" cy="260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28566"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b="1" dirty="0">
                <a:latin typeface="Roboto" panose="02000000000000000000" pitchFamily="2" charset="0"/>
              </a:rPr>
              <a:t> </a:t>
            </a:r>
            <a:r>
              <a:rPr kumimoji="0" lang="en-US" altLang="en-US" sz="1600" b="1" i="0" u="none" strike="noStrike" cap="none" normalizeH="0" baseline="0" dirty="0">
                <a:ln>
                  <a:noFill/>
                </a:ln>
                <a:effectLst/>
                <a:latin typeface="Roboto" panose="02000000000000000000" pitchFamily="2" charset="0"/>
              </a:rPr>
              <a:t>As we can see there is class imbalance in our response variable.</a:t>
            </a:r>
            <a:endParaRPr kumimoji="0" lang="en-US" altLang="en-US" sz="800" b="0" i="0" u="none" strike="noStrike" cap="none" normalizeH="0" baseline="0" dirty="0">
              <a:ln>
                <a:noFill/>
              </a:ln>
              <a:effectLst/>
            </a:endParaRPr>
          </a:p>
          <a:p>
            <a:pPr marR="0" lvl="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      </a:t>
            </a:r>
            <a:r>
              <a:rPr kumimoji="0" lang="en-US" altLang="en-US" sz="1600" b="1" i="0" u="none" strike="noStrike" cap="none" normalizeH="0" baseline="0" dirty="0">
                <a:ln>
                  <a:noFill/>
                </a:ln>
                <a:effectLst/>
                <a:latin typeface="Arial" panose="020B0604020202020204" pitchFamily="34" charset="0"/>
              </a:rPr>
              <a:t>What is class imbalance?</a:t>
            </a:r>
            <a:endParaRPr lang="en-US" altLang="en-US" sz="8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Arial" panose="020B0604020202020204" pitchFamily="34" charset="0"/>
              </a:rPr>
              <a:t>Class imbalance is a problem in machine learning where the total number of one class of data significantly outnumbers the total number of another class of data.</a:t>
            </a:r>
            <a:endParaRPr kumimoji="0" lang="en-US" altLang="en-US" sz="16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Arial" panose="020B0604020202020204" pitchFamily="34" charset="0"/>
              </a:rPr>
              <a:t>In our situation class 0 outnumbers class 1, i.e. there are very few defaulters in the given data.</a:t>
            </a:r>
            <a:endParaRPr kumimoji="0" lang="en-US" altLang="en-US" sz="1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8"/>
          <p:cNvPicPr preferRelativeResize="0"/>
          <p:nvPr/>
        </p:nvPicPr>
        <p:blipFill>
          <a:blip r:embed="rId3">
            <a:alphaModFix/>
          </a:blip>
          <a:stretch>
            <a:fillRect/>
          </a:stretch>
        </p:blipFill>
        <p:spPr>
          <a:xfrm>
            <a:off x="311700" y="837566"/>
            <a:ext cx="4119051" cy="2470629"/>
          </a:xfrm>
          <a:prstGeom prst="rect">
            <a:avLst/>
          </a:prstGeom>
          <a:noFill/>
          <a:ln>
            <a:noFill/>
          </a:ln>
        </p:spPr>
      </p:pic>
      <p:sp>
        <p:nvSpPr>
          <p:cNvPr id="112" name="Google Shape;112;p8"/>
          <p:cNvSpPr txBox="1">
            <a:spLocks noGrp="1"/>
          </p:cNvSpPr>
          <p:nvPr>
            <p:ph type="title"/>
          </p:nvPr>
        </p:nvSpPr>
        <p:spPr>
          <a:xfrm>
            <a:off x="311700" y="13652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Gender Distribution</a:t>
            </a:r>
            <a:endParaRPr dirty="0"/>
          </a:p>
        </p:txBody>
      </p:sp>
      <p:pic>
        <p:nvPicPr>
          <p:cNvPr id="3" name="Picture 2">
            <a:extLst>
              <a:ext uri="{FF2B5EF4-FFF2-40B4-BE49-F238E27FC236}">
                <a16:creationId xmlns:a16="http://schemas.microsoft.com/office/drawing/2014/main" id="{12CF9B37-4819-8D7F-D5C8-3034CC64D17F}"/>
              </a:ext>
            </a:extLst>
          </p:cNvPr>
          <p:cNvPicPr>
            <a:picLocks noChangeAspect="1"/>
          </p:cNvPicPr>
          <p:nvPr/>
        </p:nvPicPr>
        <p:blipFill>
          <a:blip r:embed="rId4"/>
          <a:stretch>
            <a:fillRect/>
          </a:stretch>
        </p:blipFill>
        <p:spPr>
          <a:xfrm>
            <a:off x="4848379" y="709228"/>
            <a:ext cx="3707940" cy="2866596"/>
          </a:xfrm>
          <a:prstGeom prst="rect">
            <a:avLst/>
          </a:prstGeom>
        </p:spPr>
      </p:pic>
      <p:sp>
        <p:nvSpPr>
          <p:cNvPr id="5" name="TextBox 4">
            <a:extLst>
              <a:ext uri="{FF2B5EF4-FFF2-40B4-BE49-F238E27FC236}">
                <a16:creationId xmlns:a16="http://schemas.microsoft.com/office/drawing/2014/main" id="{BD631EDC-A150-091F-1C2E-91F4FD27FEDC}"/>
              </a:ext>
            </a:extLst>
          </p:cNvPr>
          <p:cNvSpPr txBox="1"/>
          <p:nvPr/>
        </p:nvSpPr>
        <p:spPr>
          <a:xfrm>
            <a:off x="561279" y="3704163"/>
            <a:ext cx="7593980" cy="646331"/>
          </a:xfrm>
          <a:prstGeom prst="rect">
            <a:avLst/>
          </a:prstGeom>
          <a:noFill/>
        </p:spPr>
        <p:txBody>
          <a:bodyPr wrap="square">
            <a:spAutoFit/>
          </a:bodyPr>
          <a:lstStyle/>
          <a:p>
            <a:pPr marL="285750" indent="-285750" algn="l">
              <a:buFont typeface="Arial" panose="020B0604020202020204" pitchFamily="34" charset="0"/>
              <a:buChar char="•"/>
            </a:pPr>
            <a:r>
              <a:rPr lang="en-US" sz="1800" i="0" dirty="0">
                <a:effectLst/>
                <a:latin typeface="Roboto" panose="02000000000000000000" pitchFamily="2" charset="0"/>
              </a:rPr>
              <a:t>we can see that number of females are more than the males</a:t>
            </a:r>
          </a:p>
          <a:p>
            <a:pPr marL="285750" indent="-285750" algn="l">
              <a:buFont typeface="Arial" panose="020B0604020202020204" pitchFamily="34" charset="0"/>
              <a:buChar char="•"/>
            </a:pPr>
            <a:r>
              <a:rPr lang="en-US" sz="1800" i="0" dirty="0">
                <a:effectLst/>
                <a:latin typeface="Roboto" panose="02000000000000000000" pitchFamily="2" charset="0"/>
              </a:rPr>
              <a:t>but the default ratio of male is quite higher than female</a:t>
            </a: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1090</Words>
  <Application>Microsoft Office PowerPoint</Application>
  <PresentationFormat>On-screen Show (16:9)</PresentationFormat>
  <Paragraphs>136</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Montserrat</vt:lpstr>
      <vt:lpstr>Arial</vt:lpstr>
      <vt:lpstr>Roboto</vt:lpstr>
      <vt:lpstr>Courier New</vt:lpstr>
      <vt:lpstr>Simple Light</vt:lpstr>
      <vt:lpstr>PowerPoint Presentation</vt:lpstr>
      <vt:lpstr>Content</vt:lpstr>
      <vt:lpstr>Introduction</vt:lpstr>
      <vt:lpstr>Problem Statement</vt:lpstr>
      <vt:lpstr>Data Preview</vt:lpstr>
      <vt:lpstr>Pipeline</vt:lpstr>
      <vt:lpstr>Basic Exploration</vt:lpstr>
      <vt:lpstr>Defaulter Distribution</vt:lpstr>
      <vt:lpstr>Gender Distribution</vt:lpstr>
      <vt:lpstr>Education Distribution</vt:lpstr>
      <vt:lpstr>Marital Distributions</vt:lpstr>
      <vt:lpstr>Age Distribution</vt:lpstr>
      <vt:lpstr>Limit Balance</vt:lpstr>
      <vt:lpstr>Correlation with the dependent variable</vt:lpstr>
      <vt:lpstr>Correlation Heatmap </vt:lpstr>
      <vt:lpstr>Modeling Overview</vt:lpstr>
      <vt:lpstr>Modeling Steps</vt:lpstr>
      <vt:lpstr>Data Pre-processing</vt:lpstr>
      <vt:lpstr>Model building</vt:lpstr>
      <vt:lpstr>Performance metrics Before tunning</vt:lpstr>
      <vt:lpstr>Hyperparameter tuning and cross validations.</vt:lpstr>
      <vt:lpstr>AUC-ROC curve comparison </vt:lpstr>
      <vt:lpstr>Feature importance</vt:lpstr>
      <vt:lpstr>Model explain ability using LIME</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Prabin</cp:lastModifiedBy>
  <cp:revision>4</cp:revision>
  <dcterms:modified xsi:type="dcterms:W3CDTF">2022-11-09T07:18:20Z</dcterms:modified>
</cp:coreProperties>
</file>