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20"/>
  </p:notesMasterIdLst>
  <p:sldIdLst>
    <p:sldId id="780" r:id="rId5"/>
    <p:sldId id="847" r:id="rId6"/>
    <p:sldId id="848" r:id="rId7"/>
    <p:sldId id="862" r:id="rId8"/>
    <p:sldId id="856" r:id="rId9"/>
    <p:sldId id="849" r:id="rId10"/>
    <p:sldId id="850" r:id="rId11"/>
    <p:sldId id="855" r:id="rId12"/>
    <p:sldId id="851" r:id="rId13"/>
    <p:sldId id="857" r:id="rId14"/>
    <p:sldId id="858" r:id="rId15"/>
    <p:sldId id="852" r:id="rId16"/>
    <p:sldId id="860" r:id="rId17"/>
    <p:sldId id="853" r:id="rId18"/>
    <p:sldId id="854" r:id="rId19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CC"/>
    <a:srgbClr val="00FF00"/>
    <a:srgbClr val="FFFF00"/>
    <a:srgbClr val="000099"/>
    <a:srgbClr val="009900"/>
    <a:srgbClr val="0066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2695" autoAdjust="0"/>
  </p:normalViewPr>
  <p:slideViewPr>
    <p:cSldViewPr>
      <p:cViewPr varScale="1">
        <p:scale>
          <a:sx n="104" d="100"/>
          <a:sy n="104" d="100"/>
        </p:scale>
        <p:origin x="-336" y="-84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00" y="-84"/>
      </p:cViewPr>
      <p:guideLst>
        <p:guide orient="horz" pos="3120"/>
        <p:guide pos="214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CDFA63FF-CFD4-4E9D-88E7-D86B004F7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16B6-D39B-4F97-AA4A-F00C33223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6E641-830D-4F4A-9831-7FC8EBC4E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4727D-DEA4-4262-9740-324A7A69D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D0083-3CB1-453A-965A-BE6940725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CA128-CA6F-456D-87F9-93B7836D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2246-BC2A-4BCE-873C-F72FD3CD8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8795A-C4A8-49B2-A4DD-BDFE8760E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312FB-DFA5-4A6E-9F0E-E06FAB395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5DCE8-BF31-44F9-B643-75DAFABF5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4727D-6459-4CB6-9DA9-1DE25A8DD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03653-8B6F-46C4-9293-7B6548729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855D7-9091-4A6E-AE30-BC7B64C5B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A7797-C6F4-4056-9AFF-FCD7170A9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179D7-F434-45E8-B363-BC3F2454D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47FB-D013-463B-ACA8-669A6EDD4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BBE2B-4509-4DE1-9538-8F0F1F797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AFCD-FCB8-4316-93E3-176E8C758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7AFB2-0DD2-436C-ADF6-8E82FFA3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8E34-6A22-4896-824C-E54FE41C33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746F5-E479-417B-B175-81E413D99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18576-043D-4A18-ADBF-7328065E1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7BBE-2A88-4F89-905A-C60E24383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D50F-C867-4B6E-99A5-46320166F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80340-1F36-4076-A9DD-26B782170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B0E09-5808-4535-8652-2F912B682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EA4EB-AF77-4C37-B502-02B325A22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D07-1E34-4471-AC52-B66161483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800600" y="6096000"/>
            <a:ext cx="27082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900" b="0" i="1">
                <a:latin typeface="Arial" pitchFamily="34" charset="0"/>
              </a:rPr>
              <a:t>TI Confidential &amp; Proprietary – Internal Use Only</a:t>
            </a:r>
          </a:p>
        </p:txBody>
      </p:sp>
      <p:pic>
        <p:nvPicPr>
          <p:cNvPr id="5" name="Picture 6" descr="ban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46825"/>
            <a:ext cx="92202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09600" y="6172200"/>
            <a:ext cx="3276600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900" b="0" i="1">
                <a:latin typeface="Arial" pitchFamily="34" charset="0"/>
              </a:rPr>
              <a:t>System Program Management Plan Template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415088"/>
            <a:ext cx="4603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3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1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25B4711-6F97-4CA4-A4F1-10F4E2080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044ADCD-7C4B-4315-864C-80EED8B17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643AF38-F408-488D-A176-0035A47A7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FEC762F-1EE8-4938-9FF2-13E0013CA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1D9C2DA-1FD5-439D-8660-3532898E7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05FF00A-AA62-4A5A-94EA-FF0792FF4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AB319-3BEA-46BA-9186-BC5447F30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3FD3ABE-7F66-4614-AD2A-9C8221AF4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5E15D03-6450-4772-AFC3-9986BA406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EFC0A55-C307-4FBD-A8F7-C4DAD6C4C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9318EAC-ACA8-4AA7-8998-A20FDAD59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8B970D9-4A02-4B21-A6D5-2EB2D60D4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BD7C-BB13-4ED9-9513-A440BB64D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EE00B-F3C9-42A1-9516-6F3725DF9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473F1-E9BD-4B8B-8C5C-904BE2358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EF1BA-1980-4B11-8B56-0DF5A240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00A5D-D152-408E-BD5D-3B573BBBF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latin typeface="Arial" pitchFamily="34" charset="0"/>
              </a:defRPr>
            </a:lvl1pPr>
          </a:lstStyle>
          <a:p>
            <a:pPr>
              <a:defRPr/>
            </a:pPr>
            <a:fld id="{49D4E377-9B14-4E77-B1C4-64722E25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032" name="Picture 30" descr="ti_stk_2c_pos_rgb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9" descr="1c_revBlack_rgb_powerpoin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40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latin typeface="Arial" pitchFamily="34" charset="0"/>
              </a:defRPr>
            </a:lvl1pPr>
          </a:lstStyle>
          <a:p>
            <a:pPr>
              <a:defRPr/>
            </a:pPr>
            <a:fld id="{64CE4596-45B0-43D0-88D2-9584E2986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62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2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2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latin typeface="Arial" pitchFamily="34" charset="0"/>
              </a:defRPr>
            </a:lvl1pPr>
          </a:lstStyle>
          <a:p>
            <a:pPr>
              <a:defRPr/>
            </a:pPr>
            <a:fld id="{4898B6AB-7FC6-42AE-A487-AAF5D2B20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8625" name="Rectangle 17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25608" name="Picture 19" descr="1c_revBlack_rgb_powerpoin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7892" name="Picture 4" descr="ban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337300"/>
            <a:ext cx="92202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03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145213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 i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08C5AF8C-F60D-4B14-96BA-7F965230F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10374" name="Text Box 6"/>
          <p:cNvSpPr txBox="1">
            <a:spLocks noChangeArrowheads="1"/>
          </p:cNvSpPr>
          <p:nvPr userDrawn="1"/>
        </p:nvSpPr>
        <p:spPr bwMode="auto">
          <a:xfrm>
            <a:off x="4648200" y="6172200"/>
            <a:ext cx="27082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900" b="0" i="1">
                <a:latin typeface="Arial" pitchFamily="34" charset="0"/>
              </a:rPr>
              <a:t>TI Confidential &amp; Proprietary – Internal Use Only</a:t>
            </a:r>
          </a:p>
        </p:txBody>
      </p:sp>
      <p:pic>
        <p:nvPicPr>
          <p:cNvPr id="37895" name="Picture 7" descr="ban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337300"/>
            <a:ext cx="92202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0376" name="Text Box 8"/>
          <p:cNvSpPr txBox="1">
            <a:spLocks noChangeArrowheads="1"/>
          </p:cNvSpPr>
          <p:nvPr userDrawn="1"/>
        </p:nvSpPr>
        <p:spPr bwMode="auto">
          <a:xfrm>
            <a:off x="838200" y="6172200"/>
            <a:ext cx="3276600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900" b="0" i="1">
                <a:latin typeface="Arial" pitchFamily="34" charset="0"/>
              </a:rPr>
              <a:t>System Program Management Plan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3399"/>
        </a:buClr>
        <a:buSzPct val="85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3399"/>
        </a:buClr>
        <a:buSzPct val="85000"/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3399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LOCAL_FILES_SEP09\SOFTWARE\qt-everywhere-opensource-src-4.6.0-tp1\doc\html\images\qt-embedded-architecture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-dl.ti.com/dsps/dsps_public_sw/sdo_sb/targetcontent/gfxsdk/latest/index_FDS.html" TargetMode="External"/><Relationship Id="rId2" Type="http://schemas.openxmlformats.org/officeDocument/2006/relationships/hyperlink" Target="http://www.ti.com/tool/adobeflash-a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for Education Tablet - TI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470525" y="3770313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Prabindh Sundareson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Graphics Software Stack - Qt</a:t>
            </a:r>
          </a:p>
        </p:txBody>
      </p:sp>
      <p:pic>
        <p:nvPicPr>
          <p:cNvPr id="604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428750"/>
            <a:ext cx="82010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419" name="Group 9"/>
          <p:cNvGrpSpPr>
            <a:grpSpLocks/>
          </p:cNvGrpSpPr>
          <p:nvPr/>
        </p:nvGrpSpPr>
        <p:grpSpPr bwMode="auto">
          <a:xfrm>
            <a:off x="533400" y="1066800"/>
            <a:ext cx="5638800" cy="4419600"/>
            <a:chOff x="192" y="432"/>
            <a:chExt cx="3552" cy="2784"/>
          </a:xfrm>
        </p:grpSpPr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 flipV="1">
              <a:off x="672" y="1056"/>
              <a:ext cx="3072" cy="21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 flipV="1">
              <a:off x="192" y="432"/>
              <a:ext cx="3072" cy="21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>
              <a:off x="192" y="2592"/>
              <a:ext cx="480" cy="62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3264" y="432"/>
              <a:ext cx="480" cy="62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0420" name="Picture 9" descr="D:\LOCAL_FILES_SEP09\SOFTWARE\qt-everywhere-opensource-src-4.6.0-tp1\doc\html\images\qt-embedded-architecture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5791200" y="2590800"/>
            <a:ext cx="32956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 Graphics Stack – GLES1.1/2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 composition / windowing operations are accelerated through HW SGX530</a:t>
            </a:r>
          </a:p>
          <a:p>
            <a:r>
              <a:rPr lang="en-US" smtClean="0"/>
              <a:t>All 3D operations are accelerated through HW SGX530</a:t>
            </a:r>
          </a:p>
          <a:p>
            <a:r>
              <a:rPr lang="en-US" smtClean="0"/>
              <a:t>Cortex-A8 with NEON is used extensively for 2D operations</a:t>
            </a:r>
          </a:p>
          <a:p>
            <a:r>
              <a:rPr lang="en-US" smtClean="0"/>
              <a:t>HW Display system provides options to rotate and position the content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Flash10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Flash10 client player (browser based) allows playback of Graphics, Animation, and video, as a browser plugin</a:t>
            </a:r>
          </a:p>
          <a:p>
            <a:r>
              <a:rPr lang="en-US" smtClean="0"/>
              <a:t>Flash10 is supported on TI A8 platforms only</a:t>
            </a:r>
          </a:p>
          <a:p>
            <a:pPr lvl="1"/>
            <a:r>
              <a:rPr lang="en-US" smtClean="0"/>
              <a:t>As Linux plugin, Depends on Firefox, GTK</a:t>
            </a:r>
          </a:p>
          <a:p>
            <a:pPr lvl="1"/>
            <a:r>
              <a:rPr lang="en-US" smtClean="0"/>
              <a:t>As Android plugin, Depends on Webkit</a:t>
            </a:r>
          </a:p>
          <a:p>
            <a:r>
              <a:rPr lang="en-US" smtClean="0"/>
              <a:t>AIR on Android</a:t>
            </a:r>
          </a:p>
          <a:p>
            <a:pPr lvl="1"/>
            <a:r>
              <a:rPr lang="en-US" smtClean="0"/>
              <a:t>Allows standalone applications to be created</a:t>
            </a:r>
          </a:p>
          <a:p>
            <a:endParaRPr lang="en-US" smtClean="0"/>
          </a:p>
        </p:txBody>
      </p:sp>
      <p:sp>
        <p:nvSpPr>
          <p:cNvPr id="62467" name="Text Box 8"/>
          <p:cNvSpPr txBox="1">
            <a:spLocks noChangeArrowheads="1"/>
          </p:cNvSpPr>
          <p:nvPr/>
        </p:nvSpPr>
        <p:spPr bwMode="auto">
          <a:xfrm>
            <a:off x="541338" y="5297488"/>
            <a:ext cx="82534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buSzPct val="140000"/>
              <a:buFont typeface="Arial" charset="0"/>
              <a:buChar char="•"/>
            </a:pPr>
            <a:r>
              <a:rPr lang="en-US">
                <a:solidFill>
                  <a:srgbClr val="000000"/>
                </a:solidFill>
              </a:rPr>
              <a:t>Optimised Flash10 client player (Browser plugin)</a:t>
            </a:r>
          </a:p>
          <a:p>
            <a:pPr>
              <a:lnSpc>
                <a:spcPct val="85000"/>
              </a:lnSpc>
              <a:buSzPct val="140000"/>
              <a:buFont typeface="Arial" charset="0"/>
              <a:buChar char="•"/>
            </a:pPr>
            <a:r>
              <a:rPr lang="en-US">
                <a:solidFill>
                  <a:srgbClr val="000000"/>
                </a:solidFill>
              </a:rPr>
              <a:t>Support on both Android and Linux</a:t>
            </a:r>
          </a:p>
          <a:p>
            <a:pPr>
              <a:lnSpc>
                <a:spcPct val="85000"/>
              </a:lnSpc>
              <a:buSzPct val="140000"/>
              <a:buFont typeface="Arial" charset="0"/>
              <a:buChar char="•"/>
            </a:pPr>
            <a:endParaRPr lang="en-US"/>
          </a:p>
        </p:txBody>
      </p:sp>
      <p:pic>
        <p:nvPicPr>
          <p:cNvPr id="62468" name="Picture 9" descr="box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38" y="4751388"/>
            <a:ext cx="8120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Text Box 9"/>
          <p:cNvSpPr txBox="1">
            <a:spLocks noChangeArrowheads="1"/>
          </p:cNvSpPr>
          <p:nvPr/>
        </p:nvSpPr>
        <p:spPr bwMode="auto">
          <a:xfrm>
            <a:off x="433388" y="4840288"/>
            <a:ext cx="77835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000">
                <a:solidFill>
                  <a:srgbClr val="FFFFFF"/>
                </a:solidFill>
              </a:rPr>
              <a:t>Cortex-A8 Value Proposition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 provides core software for creating handheld education tablets</a:t>
            </a:r>
          </a:p>
          <a:p>
            <a:pPr lvl="1"/>
            <a:r>
              <a:rPr lang="en-US" smtClean="0"/>
              <a:t>Flash10 support on Linux and Android</a:t>
            </a:r>
          </a:p>
          <a:p>
            <a:pPr lvl="1"/>
            <a:r>
              <a:rPr lang="en-US" smtClean="0"/>
              <a:t>Qt accelerated framework support</a:t>
            </a:r>
          </a:p>
          <a:p>
            <a:pPr lvl="1"/>
            <a:r>
              <a:rPr lang="en-US" smtClean="0"/>
              <a:t>Android accelerated UI framework support</a:t>
            </a:r>
          </a:p>
          <a:p>
            <a:r>
              <a:rPr lang="en-US" smtClean="0"/>
              <a:t>Customers can start using reference BSP and driver support available right now on TI Cortex-A8 devices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Flash10.3 – Accelerated package available now in the TI download pages in TI website</a:t>
            </a:r>
          </a:p>
          <a:p>
            <a:pPr lvl="1"/>
            <a:r>
              <a:rPr lang="en-US" smtClean="0">
                <a:hlinkClick r:id="rId2"/>
              </a:rPr>
              <a:t>http://www.ti.com/tool/adobeflash-a8</a:t>
            </a:r>
            <a:endParaRPr lang="en-US" smtClean="0"/>
          </a:p>
          <a:p>
            <a:r>
              <a:rPr lang="en-US" smtClean="0"/>
              <a:t>Accelerated SGX530 Graphics Packages for Linux and Android </a:t>
            </a:r>
          </a:p>
          <a:p>
            <a:pPr lvl="1"/>
            <a:r>
              <a:rPr lang="en-US" smtClean="0">
                <a:hlinkClick r:id="rId3"/>
              </a:rPr>
              <a:t>http://software-dl.ti.com/dsps/dsps_public_sw/sdo_sb/targetcontent/gfxsdk/latest/index_FDS.html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Education Market</a:t>
            </a:r>
          </a:p>
          <a:p>
            <a:r>
              <a:rPr lang="en-US" smtClean="0"/>
              <a:t>Key System Requirements</a:t>
            </a:r>
          </a:p>
          <a:p>
            <a:r>
              <a:rPr lang="en-US" smtClean="0"/>
              <a:t>Key Software Requirements</a:t>
            </a:r>
          </a:p>
          <a:p>
            <a:r>
              <a:rPr lang="en-US" smtClean="0"/>
              <a:t>TI Software for Education Tablet Market</a:t>
            </a:r>
          </a:p>
          <a:p>
            <a:r>
              <a:rPr lang="en-US" smtClean="0"/>
              <a:t>Flash10 Software on Cortex-A8 SOCs</a:t>
            </a:r>
          </a:p>
          <a:p>
            <a:r>
              <a:rPr lang="en-US" smtClean="0"/>
              <a:t>Roadmap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4" descr="school-blo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981200"/>
            <a:ext cx="3541713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Education Market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5153025" cy="4692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Student population of more than 200 million in India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Dropout rate high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Only 12 million join the higher education stream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Education tablets can improve the engagement of students, improve overall scores, improve the tracking and encourage participation from parents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Multiple range of tablet devices are required – to take care of differing requirements in Public schools, Private schools, and local conditions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6080125" y="4760913"/>
            <a:ext cx="229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can ICT help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ICT in Education</a:t>
            </a:r>
          </a:p>
        </p:txBody>
      </p:sp>
      <p:sp>
        <p:nvSpPr>
          <p:cNvPr id="54274" name="Pyr3"/>
          <p:cNvSpPr>
            <a:spLocks noEditPoints="1" noChangeArrowheads="1"/>
          </p:cNvSpPr>
          <p:nvPr/>
        </p:nvSpPr>
        <p:spPr bwMode="auto">
          <a:xfrm>
            <a:off x="533400" y="3486150"/>
            <a:ext cx="2590800" cy="1346200"/>
          </a:xfrm>
          <a:custGeom>
            <a:avLst/>
            <a:gdLst>
              <a:gd name="T0" fmla="*/ 451951 w 21600"/>
              <a:gd name="T1" fmla="*/ 0 h 21600"/>
              <a:gd name="T2" fmla="*/ 2138730 w 21600"/>
              <a:gd name="T3" fmla="*/ 0 h 21600"/>
              <a:gd name="T4" fmla="*/ 2590800 w 21600"/>
              <a:gd name="T5" fmla="*/ 1346200 h 21600"/>
              <a:gd name="T6" fmla="*/ 0 w 21600"/>
              <a:gd name="T7" fmla="*/ 1346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287 w 21600"/>
              <a:gd name="T13" fmla="*/ 500 h 21600"/>
              <a:gd name="T14" fmla="*/ 16312 w 21600"/>
              <a:gd name="T15" fmla="*/ 21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768" y="0"/>
                </a:moveTo>
                <a:lnTo>
                  <a:pt x="17831" y="0"/>
                </a:lnTo>
                <a:lnTo>
                  <a:pt x="21600" y="21600"/>
                </a:lnTo>
                <a:lnTo>
                  <a:pt x="0" y="21600"/>
                </a:lnTo>
                <a:lnTo>
                  <a:pt x="3768" y="0"/>
                </a:lnTo>
                <a:close/>
              </a:path>
            </a:pathLst>
          </a:custGeom>
          <a:gradFill rotWithShape="1">
            <a:gsLst>
              <a:gs pos="0">
                <a:srgbClr val="A98765"/>
              </a:gs>
              <a:gs pos="50000">
                <a:srgbClr val="FFCC99"/>
              </a:gs>
              <a:gs pos="100000">
                <a:srgbClr val="A9876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400"/>
              <a:t>K6-K8</a:t>
            </a:r>
          </a:p>
          <a:p>
            <a:pPr algn="ctr"/>
            <a:r>
              <a:rPr lang="en-US" sz="1400"/>
              <a:t>Upper Primary</a:t>
            </a:r>
          </a:p>
        </p:txBody>
      </p:sp>
      <p:sp>
        <p:nvSpPr>
          <p:cNvPr id="54275" name="Pyr4"/>
          <p:cNvSpPr>
            <a:spLocks noEditPoints="1" noChangeArrowheads="1"/>
          </p:cNvSpPr>
          <p:nvPr/>
        </p:nvSpPr>
        <p:spPr bwMode="auto">
          <a:xfrm>
            <a:off x="76200" y="4824413"/>
            <a:ext cx="3505200" cy="1271587"/>
          </a:xfrm>
          <a:custGeom>
            <a:avLst/>
            <a:gdLst>
              <a:gd name="T0" fmla="*/ 453242 w 21600"/>
              <a:gd name="T1" fmla="*/ 0 h 21600"/>
              <a:gd name="T2" fmla="*/ 3051796 w 21600"/>
              <a:gd name="T3" fmla="*/ 0 h 21600"/>
              <a:gd name="T4" fmla="*/ 3505200 w 21600"/>
              <a:gd name="T5" fmla="*/ 1271587 h 21600"/>
              <a:gd name="T6" fmla="*/ 0 w 21600"/>
              <a:gd name="T7" fmla="*/ 127158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87 w 21600"/>
              <a:gd name="T13" fmla="*/ 500 h 21600"/>
              <a:gd name="T14" fmla="*/ 17312 w 21600"/>
              <a:gd name="T15" fmla="*/ 21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793" y="0"/>
                </a:moveTo>
                <a:lnTo>
                  <a:pt x="18806" y="0"/>
                </a:lnTo>
                <a:lnTo>
                  <a:pt x="21600" y="21600"/>
                </a:lnTo>
                <a:lnTo>
                  <a:pt x="0" y="21600"/>
                </a:lnTo>
                <a:lnTo>
                  <a:pt x="2793" y="0"/>
                </a:lnTo>
                <a:close/>
              </a:path>
            </a:pathLst>
          </a:custGeom>
          <a:gradFill rotWithShape="1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400"/>
              <a:t>K1-K5</a:t>
            </a:r>
          </a:p>
          <a:p>
            <a:pPr algn="ctr"/>
            <a:r>
              <a:rPr lang="en-US" sz="1400"/>
              <a:t>Primary</a:t>
            </a:r>
          </a:p>
        </p:txBody>
      </p:sp>
      <p:sp>
        <p:nvSpPr>
          <p:cNvPr id="70661" name="Pyr1"/>
          <p:cNvSpPr>
            <a:spLocks noEditPoints="1" noChangeArrowheads="1"/>
          </p:cNvSpPr>
          <p:nvPr/>
        </p:nvSpPr>
        <p:spPr bwMode="auto">
          <a:xfrm>
            <a:off x="1430338" y="990600"/>
            <a:ext cx="785812" cy="114935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gradFill rotWithShape="1">
            <a:gsLst>
              <a:gs pos="0">
                <a:srgbClr val="CCFFCC">
                  <a:gamma/>
                  <a:shade val="76078"/>
                  <a:invGamma/>
                </a:srgbClr>
              </a:gs>
              <a:gs pos="50000">
                <a:srgbClr val="CCFFCC">
                  <a:alpha val="70000"/>
                </a:srgbClr>
              </a:gs>
              <a:gs pos="100000">
                <a:srgbClr val="CCFFCC">
                  <a:gamma/>
                  <a:shade val="76078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>
              <a:defRPr/>
            </a:pPr>
            <a:r>
              <a:rPr lang="en-US" sz="1400"/>
              <a:t>K11-K12</a:t>
            </a:r>
          </a:p>
          <a:p>
            <a:pPr algn="ctr">
              <a:defRPr/>
            </a:pPr>
            <a:r>
              <a:rPr lang="en-US" sz="1400"/>
              <a:t>Higher Secondary</a:t>
            </a:r>
          </a:p>
        </p:txBody>
      </p:sp>
      <p:sp>
        <p:nvSpPr>
          <p:cNvPr id="54279" name="Pyr2"/>
          <p:cNvSpPr>
            <a:spLocks noEditPoints="1" noChangeArrowheads="1"/>
          </p:cNvSpPr>
          <p:nvPr/>
        </p:nvSpPr>
        <p:spPr bwMode="auto">
          <a:xfrm>
            <a:off x="979488" y="2139950"/>
            <a:ext cx="1690687" cy="1346200"/>
          </a:xfrm>
          <a:custGeom>
            <a:avLst/>
            <a:gdLst>
              <a:gd name="T0" fmla="*/ 452963 w 21600"/>
              <a:gd name="T1" fmla="*/ 0 h 21600"/>
              <a:gd name="T2" fmla="*/ 1237645 w 21600"/>
              <a:gd name="T3" fmla="*/ 0 h 21600"/>
              <a:gd name="T4" fmla="*/ 1690687 w 21600"/>
              <a:gd name="T5" fmla="*/ 1346200 h 21600"/>
              <a:gd name="T6" fmla="*/ 0 w 21600"/>
              <a:gd name="T7" fmla="*/ 1346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787 w 21600"/>
              <a:gd name="T13" fmla="*/ 500 h 21600"/>
              <a:gd name="T14" fmla="*/ 15812 w 21600"/>
              <a:gd name="T15" fmla="*/ 21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787" y="0"/>
                </a:moveTo>
                <a:lnTo>
                  <a:pt x="15812" y="0"/>
                </a:lnTo>
                <a:lnTo>
                  <a:pt x="21600" y="21600"/>
                </a:lnTo>
                <a:lnTo>
                  <a:pt x="0" y="21600"/>
                </a:lnTo>
                <a:lnTo>
                  <a:pt x="5787" y="0"/>
                </a:lnTo>
                <a:close/>
              </a:path>
            </a:pathLst>
          </a:custGeom>
          <a:gradFill rotWithShape="1">
            <a:gsLst>
              <a:gs pos="0">
                <a:srgbClr val="8787A9"/>
              </a:gs>
              <a:gs pos="50000">
                <a:srgbClr val="CCCCFF"/>
              </a:gs>
              <a:gs pos="100000">
                <a:srgbClr val="8787A9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sz="1400"/>
              <a:t>K9-K10</a:t>
            </a:r>
          </a:p>
          <a:p>
            <a:pPr eaLnBrk="0" hangingPunct="0"/>
            <a:r>
              <a:rPr lang="en-US" sz="1400"/>
              <a:t>Secondary</a:t>
            </a:r>
          </a:p>
        </p:txBody>
      </p:sp>
      <p:sp>
        <p:nvSpPr>
          <p:cNvPr id="54280" name="AutoShape 7"/>
          <p:cNvSpPr>
            <a:spLocks noChangeArrowheads="1"/>
          </p:cNvSpPr>
          <p:nvPr/>
        </p:nvSpPr>
        <p:spPr bwMode="auto">
          <a:xfrm>
            <a:off x="381000" y="1371600"/>
            <a:ext cx="609600" cy="2057400"/>
          </a:xfrm>
          <a:prstGeom prst="upArrow">
            <a:avLst>
              <a:gd name="adj1" fmla="val 50000"/>
              <a:gd name="adj2" fmla="val 84375"/>
            </a:avLst>
          </a:prstGeom>
          <a:solidFill>
            <a:srgbClr val="99CCFF"/>
          </a:soli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 sz="2400" b="0">
              <a:latin typeface="Times New Roman" pitchFamily="18" charset="0"/>
            </a:endParaRPr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 rot="-5400000">
            <a:off x="-491331" y="2555082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Secondary</a:t>
            </a: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3489325" y="1330325"/>
            <a:ext cx="5203825" cy="1836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Secondary Schools (K9-K12)</a:t>
            </a:r>
          </a:p>
          <a:p>
            <a:pPr>
              <a:buFontTx/>
              <a:buChar char="•"/>
            </a:pPr>
            <a:r>
              <a:rPr lang="en-US" sz="1200"/>
              <a:t>150-180K schools in Secondary Grade</a:t>
            </a:r>
          </a:p>
          <a:p>
            <a:pPr>
              <a:buFontTx/>
              <a:buChar char="•"/>
            </a:pPr>
            <a:r>
              <a:rPr lang="en-US" sz="1200"/>
              <a:t>All schools will have “one” ICT enabled classroom by 2012</a:t>
            </a:r>
          </a:p>
          <a:p>
            <a:pPr>
              <a:buFontTx/>
              <a:buChar char="•"/>
            </a:pPr>
            <a:r>
              <a:rPr lang="en-US" sz="1200"/>
              <a:t>Individual State Govts. are the decision makers</a:t>
            </a:r>
          </a:p>
          <a:p>
            <a:pPr>
              <a:buFontTx/>
              <a:buChar char="•"/>
            </a:pPr>
            <a:r>
              <a:rPr lang="en-US" sz="1200"/>
              <a:t>Public Private Participation – (bet Govt &amp; Pvt Edu Service Providers)</a:t>
            </a:r>
          </a:p>
          <a:p>
            <a:pPr>
              <a:buFontTx/>
              <a:buChar char="•"/>
            </a:pPr>
            <a:r>
              <a:rPr lang="en-US" sz="1200"/>
              <a:t>L1 based Tender mechanism</a:t>
            </a:r>
          </a:p>
          <a:p>
            <a:pPr>
              <a:buFontTx/>
              <a:buChar char="•"/>
            </a:pPr>
            <a:r>
              <a:rPr lang="en-US" sz="1200"/>
              <a:t>10-20 Computers + 1 Projector…/School</a:t>
            </a:r>
          </a:p>
          <a:p>
            <a:pPr>
              <a:buFontTx/>
              <a:buChar char="•"/>
            </a:pPr>
            <a:r>
              <a:rPr lang="en-US" sz="1200"/>
              <a:t>5 year maintenance of Hardware/Software</a:t>
            </a:r>
          </a:p>
          <a:p>
            <a:pPr>
              <a:buFontTx/>
              <a:buChar char="•"/>
            </a:pPr>
            <a:r>
              <a:rPr lang="en-US" sz="1200"/>
              <a:t>2000 Lumen, SVGA/XGA, projectors typically spec’ed</a:t>
            </a:r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3535363" y="3532188"/>
            <a:ext cx="5608637" cy="256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Primary Schools (K1-K8)</a:t>
            </a:r>
          </a:p>
          <a:p>
            <a:pPr>
              <a:buFontTx/>
              <a:buChar char="•"/>
            </a:pPr>
            <a:r>
              <a:rPr lang="en-US" sz="1200"/>
              <a:t>950K schools in Primary &amp; Upper Primary</a:t>
            </a:r>
          </a:p>
          <a:p>
            <a:pPr>
              <a:buFontTx/>
              <a:buChar char="•"/>
            </a:pPr>
            <a:r>
              <a:rPr lang="en-US" sz="1200"/>
              <a:t>Huge Demand for ICT (to supplement teachers &amp; improve interest in Students)</a:t>
            </a:r>
          </a:p>
          <a:p>
            <a:pPr lvl="1">
              <a:buFontTx/>
              <a:buChar char="•"/>
            </a:pPr>
            <a:r>
              <a:rPr lang="en-US" sz="1200"/>
              <a:t>But ICT yet to make inroads</a:t>
            </a:r>
          </a:p>
          <a:p>
            <a:pPr lvl="1">
              <a:buFontTx/>
              <a:buChar char="•"/>
            </a:pPr>
            <a:r>
              <a:rPr lang="en-US" sz="1200"/>
              <a:t>Need customization – more rugged, less maintenance, easy to use…</a:t>
            </a:r>
          </a:p>
          <a:p>
            <a:pPr>
              <a:buFontTx/>
              <a:buChar char="•"/>
            </a:pPr>
            <a:r>
              <a:rPr lang="en-US" sz="1200"/>
              <a:t>Govt has announced Universalisation of Primary Education</a:t>
            </a:r>
          </a:p>
          <a:p>
            <a:pPr>
              <a:buFontTx/>
              <a:buChar char="•"/>
            </a:pPr>
            <a:r>
              <a:rPr lang="en-US" sz="1200"/>
              <a:t>High Drop out rates</a:t>
            </a:r>
          </a:p>
          <a:p>
            <a:pPr lvl="1">
              <a:buFontTx/>
              <a:buChar char="•"/>
            </a:pPr>
            <a:r>
              <a:rPr lang="en-US" sz="1200"/>
              <a:t>147+ M students enroll in K1-K5</a:t>
            </a:r>
          </a:p>
          <a:p>
            <a:pPr lvl="1">
              <a:buFontTx/>
              <a:buChar char="•"/>
            </a:pPr>
            <a:r>
              <a:rPr lang="en-US" sz="1200"/>
              <a:t>Only 28 M get into K9-K12</a:t>
            </a:r>
          </a:p>
          <a:p>
            <a:pPr lvl="1">
              <a:buFontTx/>
              <a:buChar char="•"/>
            </a:pPr>
            <a:r>
              <a:rPr lang="en-US" sz="1200"/>
              <a:t>12 M get into Higher Education after schooling</a:t>
            </a:r>
          </a:p>
          <a:p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 in Handheld Tablets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5762625" cy="4692650"/>
          </a:xfrm>
        </p:spPr>
        <p:txBody>
          <a:bodyPr/>
          <a:lstStyle/>
          <a:p>
            <a:r>
              <a:rPr lang="en-US" smtClean="0"/>
              <a:t>TI SOCs are used in devices ranging from entry level tablets, to devices performing complex multi - screen use-cases</a:t>
            </a:r>
          </a:p>
          <a:p>
            <a:r>
              <a:rPr lang="en-US" smtClean="0"/>
              <a:t>TI Cortex-A8 products incorporate advanced power management technologies, integrated peripheral set, thus contribute to lower system cost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286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743200"/>
            <a:ext cx="14287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Key System Requirements for Education Tablets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8467725" cy="49101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Processing power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Entry level tablets can be designed with ARM9 devices, and higher end devices with multimedia capabilities need Cortex-A8 and NEON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Ability to drive different display types and sizes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Helps in designing for different requirements from schools and institutions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Support for local persistent storage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SD card, Flash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Touch-screen support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HW Graphics/ Animation capabilities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This determines the acceptance of the product in the market, and content usability. Android needs OpenGL ES acceleration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Video capture and streaming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For advanced tablets, video conferencing with faculty is a requirement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Low power consumption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Tablets have to be designed for operating non-stop during classes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Device form factor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Should be hand-held, restrictions on heat dissipation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Key Software Requirements for Education Tablets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Operating System support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Android is widely used due to packaged software bundle (OS + UI, multimedia framework, connectivity, storage)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Content consumption software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Adobe Player/ client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Majority of education content is created using Adobe Flex tools, and hence Flash client player is necessary for this content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Video content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Graphics/ Animation is aided by having real-life video content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Multi-language support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Both Qt and Android support localization options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Browser for targeted learning from websites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Webkit, Firefox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Capability to securely store and share data between students and faculty teachers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Architecture for Education Tablet Market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185863"/>
            <a:ext cx="8467725" cy="469265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461963" y="1084263"/>
            <a:ext cx="4484687" cy="1658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72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/>
          </a:p>
        </p:txBody>
      </p:sp>
      <p:sp>
        <p:nvSpPr>
          <p:cNvPr id="58372" name="Text Box 8"/>
          <p:cNvSpPr txBox="1">
            <a:spLocks noChangeArrowheads="1"/>
          </p:cNvSpPr>
          <p:nvPr/>
        </p:nvSpPr>
        <p:spPr bwMode="auto">
          <a:xfrm>
            <a:off x="604838" y="1535113"/>
            <a:ext cx="446246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Base OS for ARM9 / Cortex-A8</a:t>
            </a:r>
          </a:p>
          <a:p>
            <a:pPr marL="174625" indent="-174625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Graphics SDK (HW OpenGL ES) package</a:t>
            </a:r>
          </a:p>
          <a:p>
            <a:pPr marL="174625" indent="-174625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HW Accelerated UI (Android, Qt, Browser)</a:t>
            </a:r>
          </a:p>
          <a:p>
            <a:pPr marL="174625" indent="-174625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Application (Flash10, Java, HTML5)</a:t>
            </a:r>
            <a:endParaRPr lang="en-US" sz="16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533400" y="2935288"/>
            <a:ext cx="4484688" cy="172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72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/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676275" y="3386138"/>
            <a:ext cx="4341813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</a:pPr>
            <a:r>
              <a:rPr lang="en-US">
                <a:cs typeface="Times New Roman" pitchFamily="18" charset="0"/>
              </a:rPr>
              <a:t>LCD - QVGA to XGA, 720P, 1080P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</a:pPr>
            <a:r>
              <a:rPr lang="en-US">
                <a:cs typeface="Times New Roman" pitchFamily="18" charset="0"/>
              </a:rPr>
              <a:t>Cortex-A8 – upto 1.5 GHz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</a:pPr>
            <a:r>
              <a:rPr lang="en-US">
                <a:cs typeface="Times New Roman" pitchFamily="18" charset="0"/>
              </a:rPr>
              <a:t>NEON coprocessor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</a:pPr>
            <a:r>
              <a:rPr lang="en-US">
                <a:cs typeface="Times New Roman" pitchFamily="18" charset="0"/>
              </a:rPr>
              <a:t>SGX530 3D - HW Engine</a:t>
            </a:r>
          </a:p>
        </p:txBody>
      </p:sp>
      <p:pic>
        <p:nvPicPr>
          <p:cNvPr id="58375" name="Picture 9" descr="box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2743200"/>
            <a:ext cx="4746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6" name="Picture 9" descr="box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928688"/>
            <a:ext cx="4746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7" name="Text Box 7"/>
          <p:cNvSpPr txBox="1">
            <a:spLocks noChangeArrowheads="1"/>
          </p:cNvSpPr>
          <p:nvPr/>
        </p:nvSpPr>
        <p:spPr bwMode="auto">
          <a:xfrm>
            <a:off x="539750" y="2800350"/>
            <a:ext cx="4532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Capabilities</a:t>
            </a:r>
          </a:p>
        </p:txBody>
      </p:sp>
      <p:sp>
        <p:nvSpPr>
          <p:cNvPr id="58378" name="Text Box 7"/>
          <p:cNvSpPr txBox="1">
            <a:spLocks noChangeArrowheads="1"/>
          </p:cNvSpPr>
          <p:nvPr/>
        </p:nvSpPr>
        <p:spPr bwMode="auto">
          <a:xfrm>
            <a:off x="508000" y="1030288"/>
            <a:ext cx="4532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SW Architecture</a:t>
            </a: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554038" y="4827588"/>
            <a:ext cx="4484687" cy="1185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72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/>
          </a:p>
        </p:txBody>
      </p:sp>
      <p:sp>
        <p:nvSpPr>
          <p:cNvPr id="58380" name="Text Box 8"/>
          <p:cNvSpPr txBox="1">
            <a:spLocks noChangeArrowheads="1"/>
          </p:cNvSpPr>
          <p:nvPr/>
        </p:nvSpPr>
        <p:spPr bwMode="auto">
          <a:xfrm>
            <a:off x="566738" y="5181600"/>
            <a:ext cx="476726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</a:pPr>
            <a:r>
              <a:rPr lang="en-US">
                <a:cs typeface="Times New Roman" pitchFamily="18" charset="0"/>
              </a:rPr>
              <a:t>Peripheral Integration, SW compatibility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Font typeface="Arial" charset="0"/>
              <a:buChar char="•"/>
            </a:pPr>
            <a:r>
              <a:rPr lang="en-US">
                <a:cs typeface="Times New Roman" pitchFamily="18" charset="0"/>
              </a:rPr>
              <a:t>Optimised – Flash10, Qt, Android</a:t>
            </a:r>
          </a:p>
        </p:txBody>
      </p:sp>
      <p:pic>
        <p:nvPicPr>
          <p:cNvPr id="58381" name="Picture 9" descr="box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4622800"/>
            <a:ext cx="4746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82" name="Text Box 7"/>
          <p:cNvSpPr txBox="1">
            <a:spLocks noChangeArrowheads="1"/>
          </p:cNvSpPr>
          <p:nvPr/>
        </p:nvSpPr>
        <p:spPr bwMode="auto">
          <a:xfrm>
            <a:off x="560388" y="4692650"/>
            <a:ext cx="453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02238" y="1528763"/>
            <a:ext cx="3409950" cy="31750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675" y="2012950"/>
            <a:ext cx="3249613" cy="1739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0D0D0D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7650" y="2216150"/>
            <a:ext cx="682625" cy="14398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6751" tIns="33376" rIns="66751" bIns="33376" anchor="ctr"/>
          <a:lstStyle/>
          <a:p>
            <a:pPr algn="ctr" eaLnBrk="0" hangingPunct="0">
              <a:defRPr/>
            </a:pPr>
            <a:r>
              <a:rPr lang="en-US" sz="1100">
                <a:solidFill>
                  <a:srgbClr val="000000"/>
                </a:solidFill>
              </a:rPr>
              <a:t>ARM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76900" y="2514600"/>
            <a:ext cx="625475" cy="22225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6751" tIns="33376" rIns="66751" bIns="33376" anchor="ctr"/>
          <a:lstStyle/>
          <a:p>
            <a:pPr algn="ctr" eaLnBrk="0" hangingPunct="0"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Mincho"/>
                <a:cs typeface="MS Mincho"/>
              </a:rPr>
              <a:t>RAM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302375" y="2565400"/>
            <a:ext cx="2746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6302375" y="2697163"/>
            <a:ext cx="2746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905500" y="2819400"/>
            <a:ext cx="619125" cy="36353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6751" tIns="33376" rIns="66751" bIns="33376" anchor="ctr"/>
          <a:lstStyle/>
          <a:p>
            <a:pPr algn="ctr" eaLnBrk="0" hangingPunct="0">
              <a:defRPr/>
            </a:pPr>
            <a:r>
              <a:rPr lang="en-US" altLang="ja-JP" sz="1100">
                <a:solidFill>
                  <a:srgbClr val="000000"/>
                </a:solidFill>
                <a:ea typeface="MS Mincho" charset="-128"/>
              </a:rPr>
              <a:t>NEON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7285038" y="2819400"/>
            <a:ext cx="449262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503988" y="4108450"/>
            <a:ext cx="957262" cy="4191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6751" tIns="33376" rIns="66751" bIns="33376" anchor="ctr"/>
          <a:lstStyle/>
          <a:p>
            <a:pPr algn="ctr" eaLnBrk="0" hangingPunct="0"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Mincho"/>
                <a:cs typeface="MS Mincho"/>
              </a:rPr>
              <a:t>Shared </a:t>
            </a:r>
          </a:p>
          <a:p>
            <a:pPr algn="ctr" eaLnBrk="0" hangingPunct="0"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Mincho"/>
                <a:cs typeface="MS Mincho"/>
              </a:rPr>
              <a:t>Memory</a:t>
            </a:r>
          </a:p>
        </p:txBody>
      </p:sp>
      <p:sp>
        <p:nvSpPr>
          <p:cNvPr id="28" name="Up-Down Arrow 27"/>
          <p:cNvSpPr/>
          <p:nvPr/>
        </p:nvSpPr>
        <p:spPr>
          <a:xfrm>
            <a:off x="6827838" y="3649663"/>
            <a:ext cx="312737" cy="433387"/>
          </a:xfrm>
          <a:prstGeom prst="upDownArrow">
            <a:avLst>
              <a:gd name="adj1" fmla="val 40476"/>
              <a:gd name="adj2" fmla="val 3333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8393" name="Group 48"/>
          <p:cNvGrpSpPr>
            <a:grpSpLocks/>
          </p:cNvGrpSpPr>
          <p:nvPr/>
        </p:nvGrpSpPr>
        <p:grpSpPr bwMode="auto">
          <a:xfrm>
            <a:off x="5113338" y="1409700"/>
            <a:ext cx="3575050" cy="646113"/>
            <a:chOff x="5568969" y="675604"/>
            <a:chExt cx="3575031" cy="646112"/>
          </a:xfrm>
        </p:grpSpPr>
        <p:pic>
          <p:nvPicPr>
            <p:cNvPr id="58398" name="Picture 9" descr="box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68969" y="675604"/>
              <a:ext cx="3575031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99" name="Text Box 7"/>
            <p:cNvSpPr txBox="1">
              <a:spLocks noChangeArrowheads="1"/>
            </p:cNvSpPr>
            <p:nvPr/>
          </p:nvSpPr>
          <p:spPr bwMode="auto">
            <a:xfrm>
              <a:off x="5627706" y="761329"/>
              <a:ext cx="337183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TI Cortex-A8 Processors</a:t>
              </a:r>
            </a:p>
          </p:txBody>
        </p:sp>
      </p:grpSp>
      <p:sp>
        <p:nvSpPr>
          <p:cNvPr id="58394" name="Rectangle 5"/>
          <p:cNvSpPr>
            <a:spLocks noChangeArrowheads="1"/>
          </p:cNvSpPr>
          <p:nvPr/>
        </p:nvSpPr>
        <p:spPr bwMode="auto">
          <a:xfrm>
            <a:off x="7734300" y="2514600"/>
            <a:ext cx="682625" cy="525463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lIns="66751" tIns="33376" rIns="66751" bIns="33376" anchor="ctr">
            <a:flatTx/>
          </a:bodyPr>
          <a:lstStyle/>
          <a:p>
            <a:pPr algn="ctr" eaLnBrk="0" hangingPunct="0"/>
            <a:r>
              <a:rPr lang="en-US" sz="1100">
                <a:solidFill>
                  <a:srgbClr val="000000"/>
                </a:solidFill>
              </a:rPr>
              <a:t>Display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895975" y="3294063"/>
            <a:ext cx="619125" cy="36353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6751" tIns="33376" rIns="66751" bIns="33376" anchor="ctr"/>
          <a:lstStyle/>
          <a:p>
            <a:pPr algn="ctr" eaLnBrk="0" hangingPunct="0">
              <a:defRPr/>
            </a:pPr>
            <a:r>
              <a:rPr lang="en-US" altLang="ja-JP" sz="1100">
                <a:solidFill>
                  <a:srgbClr val="000000"/>
                </a:solidFill>
                <a:ea typeface="MS Mincho"/>
                <a:cs typeface="MS Mincho"/>
              </a:rPr>
              <a:t>SGX (3D)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829300" y="2057400"/>
            <a:ext cx="619125" cy="36353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6751" tIns="33376" rIns="66751" bIns="33376" anchor="ctr"/>
          <a:lstStyle/>
          <a:p>
            <a:pPr algn="ctr" eaLnBrk="0" hangingPunct="0">
              <a:defRPr/>
            </a:pPr>
            <a:r>
              <a:rPr lang="en-US" altLang="ja-JP" sz="1100">
                <a:solidFill>
                  <a:srgbClr val="000000"/>
                </a:solidFill>
                <a:ea typeface="MS Mincho"/>
                <a:cs typeface="MS Mincho"/>
              </a:rPr>
              <a:t>Touchscreen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524500" y="3733800"/>
            <a:ext cx="923925" cy="36353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6751" tIns="33376" rIns="66751" bIns="33376" anchor="ctr"/>
          <a:lstStyle/>
          <a:p>
            <a:pPr algn="ctr" eaLnBrk="0" hangingPunct="0">
              <a:defRPr/>
            </a:pPr>
            <a:r>
              <a:rPr lang="en-US" altLang="ja-JP" sz="1100">
                <a:solidFill>
                  <a:srgbClr val="000000"/>
                </a:solidFill>
                <a:ea typeface="MS Mincho"/>
                <a:cs typeface="MS Mincho"/>
              </a:rPr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TI Graphics for Education Tablet Market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5534025" cy="3538537"/>
          </a:xfrm>
        </p:spPr>
        <p:txBody>
          <a:bodyPr/>
          <a:lstStyle/>
          <a:p>
            <a:r>
              <a:rPr lang="en-US" sz="2400" smtClean="0"/>
              <a:t>TI provides a high performance Graphics SDK on Linux/Android</a:t>
            </a:r>
          </a:p>
          <a:p>
            <a:pPr lvl="1"/>
            <a:r>
              <a:rPr lang="en-US" sz="2000" smtClean="0"/>
              <a:t>2D acceleration, 3D acceleration</a:t>
            </a:r>
          </a:p>
          <a:p>
            <a:pPr lvl="1"/>
            <a:r>
              <a:rPr lang="en-US" sz="2000" smtClean="0"/>
              <a:t>On Qt, Android</a:t>
            </a:r>
          </a:p>
          <a:p>
            <a:r>
              <a:rPr lang="en-US" sz="2400" smtClean="0"/>
              <a:t>Low cost HW platforms for development (Linux/ Android)</a:t>
            </a:r>
          </a:p>
          <a:p>
            <a:pPr lvl="1"/>
            <a:r>
              <a:rPr lang="en-US" sz="2000" smtClean="0"/>
              <a:t>Beagleboard – Cortex-A8 based</a:t>
            </a:r>
          </a:p>
          <a:p>
            <a:pPr lvl="1"/>
            <a:r>
              <a:rPr lang="en-US" sz="2000" smtClean="0"/>
              <a:t>ARM9 based low cost boards</a:t>
            </a:r>
          </a:p>
        </p:txBody>
      </p:sp>
      <p:sp>
        <p:nvSpPr>
          <p:cNvPr id="59395" name="Text Box 8"/>
          <p:cNvSpPr txBox="1">
            <a:spLocks noChangeArrowheads="1"/>
          </p:cNvSpPr>
          <p:nvPr/>
        </p:nvSpPr>
        <p:spPr bwMode="auto">
          <a:xfrm>
            <a:off x="541338" y="5151438"/>
            <a:ext cx="82534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buSzPct val="140000"/>
              <a:buFont typeface="Arial" charset="0"/>
              <a:buChar char="•"/>
            </a:pPr>
            <a:r>
              <a:rPr lang="en-US">
                <a:solidFill>
                  <a:srgbClr val="000000"/>
                </a:solidFill>
              </a:rPr>
              <a:t>Optimised NEON accelerated Android, Qt</a:t>
            </a:r>
          </a:p>
          <a:p>
            <a:pPr>
              <a:lnSpc>
                <a:spcPct val="85000"/>
              </a:lnSpc>
              <a:buSzPct val="140000"/>
              <a:buFont typeface="Arial" charset="0"/>
              <a:buChar char="•"/>
            </a:pPr>
            <a:r>
              <a:rPr lang="en-US">
                <a:solidFill>
                  <a:srgbClr val="000000"/>
                </a:solidFill>
              </a:rPr>
              <a:t>GLES2.0 accelerated Qt, and Android frameworks</a:t>
            </a:r>
          </a:p>
          <a:p>
            <a:pPr>
              <a:lnSpc>
                <a:spcPct val="85000"/>
              </a:lnSpc>
              <a:buSzPct val="140000"/>
              <a:buFont typeface="Arial" charset="0"/>
              <a:buChar char="•"/>
            </a:pPr>
            <a:r>
              <a:rPr lang="en-US">
                <a:solidFill>
                  <a:srgbClr val="000000"/>
                </a:solidFill>
              </a:rPr>
              <a:t>Integrated software stack and kernel, scales across requirements</a:t>
            </a:r>
            <a:endParaRPr lang="en-US"/>
          </a:p>
        </p:txBody>
      </p:sp>
      <p:pic>
        <p:nvPicPr>
          <p:cNvPr id="59396" name="Picture 9" descr="box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38" y="4605338"/>
            <a:ext cx="81327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Text Box 9"/>
          <p:cNvSpPr txBox="1">
            <a:spLocks noChangeArrowheads="1"/>
          </p:cNvSpPr>
          <p:nvPr/>
        </p:nvSpPr>
        <p:spPr bwMode="auto">
          <a:xfrm>
            <a:off x="433388" y="4694238"/>
            <a:ext cx="77835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000">
                <a:solidFill>
                  <a:srgbClr val="FFFFFF"/>
                </a:solidFill>
              </a:rPr>
              <a:t>Cortex-A8 Graphics Software Value Proposition</a:t>
            </a:r>
          </a:p>
        </p:txBody>
      </p:sp>
      <p:pic>
        <p:nvPicPr>
          <p:cNvPr id="5939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914400"/>
            <a:ext cx="295275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819400"/>
            <a:ext cx="26289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AAAAAA"/>
      </a:dk1>
      <a:lt1>
        <a:srgbClr val="FFFFFF"/>
      </a:lt1>
      <a:dk2>
        <a:srgbClr val="000000"/>
      </a:dk2>
      <a:lt2>
        <a:srgbClr val="FFFFFF"/>
      </a:lt2>
      <a:accent1>
        <a:srgbClr val="AAAAAA"/>
      </a:accent1>
      <a:accent2>
        <a:srgbClr val="FFFFFF"/>
      </a:accent2>
      <a:accent3>
        <a:srgbClr val="AAAAAA"/>
      </a:accent3>
      <a:accent4>
        <a:srgbClr val="DADADA"/>
      </a:accent4>
      <a:accent5>
        <a:srgbClr val="D2D2D2"/>
      </a:accent5>
      <a:accent6>
        <a:srgbClr val="E7E7E7"/>
      </a:accent6>
      <a:hlink>
        <a:srgbClr val="AAAAAA"/>
      </a:hlink>
      <a:folHlink>
        <a:srgbClr val="FF00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roadband Solutions 070601">
  <a:themeElements>
    <a:clrScheme name="Broadband Solutions 070601 4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Broadband Solutions 07060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roadband Solutions 0706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band Solutions 0706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adband Solutions 0706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band Solutions 0706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band Solutions 0706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band Solutions 0706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adband Solutions 0706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FinalPowerpoint</Template>
  <TotalTime>29875</TotalTime>
  <Words>778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Times New Roman</vt:lpstr>
      <vt:lpstr>MS Mincho</vt:lpstr>
      <vt:lpstr>FinalPowerpoint</vt:lpstr>
      <vt:lpstr>Custom Design</vt:lpstr>
      <vt:lpstr>1_Custom Design</vt:lpstr>
      <vt:lpstr>Broadband Solutions 070601</vt:lpstr>
      <vt:lpstr>FinalPowerpoint</vt:lpstr>
      <vt:lpstr>Broadband Solutions 070601</vt:lpstr>
      <vt:lpstr>Software for Education Tablet - TI</vt:lpstr>
      <vt:lpstr>Agenda</vt:lpstr>
      <vt:lpstr>Education Market</vt:lpstr>
      <vt:lpstr>ICT in Education</vt:lpstr>
      <vt:lpstr>TI in Handheld Tablets</vt:lpstr>
      <vt:lpstr>Key System Requirements for Education Tablets</vt:lpstr>
      <vt:lpstr>Key Software Requirements for Education Tablets</vt:lpstr>
      <vt:lpstr>Architecture for Education Tablet Market</vt:lpstr>
      <vt:lpstr>TI Graphics for Education Tablet Market</vt:lpstr>
      <vt:lpstr>Linux Graphics Software Stack - Qt</vt:lpstr>
      <vt:lpstr>Android Graphics Stack – GLES1.1/2</vt:lpstr>
      <vt:lpstr>Flash10</vt:lpstr>
      <vt:lpstr>Summary</vt:lpstr>
      <vt:lpstr>References</vt:lpstr>
      <vt:lpstr>Q &amp; A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Prabindh Sundareson</cp:lastModifiedBy>
  <cp:revision>929</cp:revision>
  <dcterms:created xsi:type="dcterms:W3CDTF">2007-12-19T20:51:45Z</dcterms:created>
  <dcterms:modified xsi:type="dcterms:W3CDTF">2011-09-16T02:32:26Z</dcterms:modified>
</cp:coreProperties>
</file>