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467" r:id="rId2"/>
    <p:sldId id="332" r:id="rId3"/>
    <p:sldId id="413" r:id="rId4"/>
    <p:sldId id="372" r:id="rId5"/>
    <p:sldId id="371" r:id="rId6"/>
    <p:sldId id="319" r:id="rId7"/>
    <p:sldId id="414" r:id="rId8"/>
    <p:sldId id="367" r:id="rId9"/>
    <p:sldId id="358" r:id="rId10"/>
    <p:sldId id="447" r:id="rId11"/>
    <p:sldId id="415" r:id="rId12"/>
    <p:sldId id="334" r:id="rId13"/>
    <p:sldId id="341" r:id="rId14"/>
    <p:sldId id="373" r:id="rId15"/>
    <p:sldId id="289" r:id="rId16"/>
    <p:sldId id="449" r:id="rId17"/>
    <p:sldId id="448" r:id="rId18"/>
    <p:sldId id="450" r:id="rId19"/>
    <p:sldId id="466" r:id="rId20"/>
    <p:sldId id="422" r:id="rId2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04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ABEB-12E1-4588-A5CE-90614CDF54B1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F7A8D-825F-4D05-9845-71CC0641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5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77179C-BBAE-408B-A2F2-CC02E7B225DC}" type="datetimeFigureOut">
              <a:rPr lang="en-US"/>
              <a:pPr>
                <a:defRPr/>
              </a:pPr>
              <a:t>6/2/2014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3BE085C-88C7-4898-87C5-A2F76BC19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61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BE085C-88C7-4898-87C5-A2F76BC1977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BE085C-88C7-4898-87C5-A2F76BC197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BE085C-88C7-4898-87C5-A2F76BC197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3377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081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997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00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02899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02899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80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305800" y="51435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195105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82575" indent="-282575">
              <a:defRPr/>
            </a:lvl2pPr>
            <a:lvl3pPr marL="738188" indent="-228600">
              <a:defRPr/>
            </a:lvl3pPr>
            <a:lvl4pPr marL="1204913" indent="-228600">
              <a:defRPr/>
            </a:lvl4pPr>
            <a:lvl5pPr marL="1660525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517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077200" cy="495300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5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1409700"/>
            <a:ext cx="8077200" cy="3276600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buSzPct val="60000"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804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6847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17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7150"/>
            <a:ext cx="76962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8686800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901225"/>
            <a:ext cx="4800600" cy="242277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901225"/>
            <a:ext cx="2133600" cy="242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E0F095F-F642-7E4C-BE29-73B8FAFADF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895350"/>
            <a:ext cx="8686800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150"/>
            <a:ext cx="762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55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1800"/>
        </a:spcBef>
        <a:buSzPct val="60000"/>
        <a:buFont typeface="Wingdings" charset="2"/>
        <a:buChar char="u"/>
        <a:defRPr sz="1800" kern="1200">
          <a:solidFill>
            <a:srgbClr val="0090A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ip.org/socip/speech/pdf/2-Vivante-SoCIP%202011%20Presentation.pdf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hronos.org/opengles/sdk/docs/reference_cards/OpenGL-ES-2_0-Reference-card.pdf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graphics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GFX2014 Advanced Graphics Workshop, Bangalore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900613"/>
            <a:ext cx="2133600" cy="242887"/>
          </a:xfrm>
        </p:spPr>
        <p:txBody>
          <a:bodyPr/>
          <a:lstStyle/>
          <a:p>
            <a:fld id="{7E0F095F-F642-7E4C-BE29-73B8FAFAD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3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ES 3.0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Announced 4Q 2012</a:t>
            </a:r>
          </a:p>
          <a:p>
            <a:r>
              <a:rPr lang="en-US" dirty="0" smtClean="0"/>
              <a:t>New features</a:t>
            </a:r>
          </a:p>
          <a:p>
            <a:pPr lvl="1"/>
            <a:r>
              <a:rPr lang="en-US" dirty="0" smtClean="0"/>
              <a:t>ETC (ETC2) texture compression support  (+Alpha)</a:t>
            </a:r>
          </a:p>
          <a:p>
            <a:pPr lvl="1"/>
            <a:r>
              <a:rPr lang="en-US" i="1" dirty="0" smtClean="0"/>
              <a:t>Additional objects for managing Uniforms, Pixel Buffers</a:t>
            </a:r>
          </a:p>
          <a:p>
            <a:pPr lvl="1"/>
            <a:r>
              <a:rPr lang="en-US" dirty="0" smtClean="0"/>
              <a:t>3D textures</a:t>
            </a:r>
          </a:p>
          <a:p>
            <a:pPr lvl="1"/>
            <a:r>
              <a:rPr lang="en-US" dirty="0" smtClean="0"/>
              <a:t>Geometry instancing</a:t>
            </a:r>
          </a:p>
          <a:p>
            <a:pPr lvl="1"/>
            <a:r>
              <a:rPr lang="en-US" dirty="0" smtClean="0"/>
              <a:t>Multiple Render Target support</a:t>
            </a:r>
          </a:p>
          <a:p>
            <a:pPr lvl="1"/>
            <a:r>
              <a:rPr lang="en-US" dirty="0" smtClean="0"/>
              <a:t>MSAA to texture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9236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Client Server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GL Client – Server Model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 (application on host), server (OpenGL on GPU)</a:t>
            </a:r>
          </a:p>
          <a:p>
            <a:pPr eaLnBrk="1" hangingPunct="1"/>
            <a:r>
              <a:rPr lang="en-US" smtClean="0"/>
              <a:t>Server can have multiple rendering contexts, but has a global state</a:t>
            </a:r>
          </a:p>
          <a:p>
            <a:pPr lvl="1" eaLnBrk="1" hangingPunct="1"/>
            <a:r>
              <a:rPr lang="en-US" smtClean="0"/>
              <a:t>Client will connect to one of the contexts at any point of time</a:t>
            </a:r>
          </a:p>
          <a:p>
            <a:pPr eaLnBrk="1" hangingPunct="1"/>
            <a:r>
              <a:rPr lang="en-US" smtClean="0"/>
              <a:t>Client can set the states of the server by sending commands</a:t>
            </a:r>
          </a:p>
          <a:p>
            <a:pPr lvl="1" eaLnBrk="1" hangingPunct="1"/>
            <a:r>
              <a:rPr lang="en-US" smtClean="0"/>
              <a:t>Further API calls will thus be affected by the previous states set by the client</a:t>
            </a:r>
          </a:p>
          <a:p>
            <a:pPr eaLnBrk="1" hangingPunct="1"/>
            <a:r>
              <a:rPr lang="en-US" smtClean="0"/>
              <a:t>Server expects not-to-be interrupted by the client during operation</a:t>
            </a:r>
          </a:p>
          <a:p>
            <a:pPr lvl="1" eaLnBrk="1" hangingPunct="1"/>
            <a:r>
              <a:rPr lang="en-US" smtClean="0"/>
              <a:t>Inherent nature of the parallel processor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7299325" y="4558904"/>
            <a:ext cx="16866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GL,SL, EGL spec versions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5978"/>
            <a:ext cx="8458200" cy="519113"/>
          </a:xfrm>
        </p:spPr>
        <p:txBody>
          <a:bodyPr lIns="91440" rIns="91440" anchor="t"/>
          <a:lstStyle/>
          <a:p>
            <a:pPr eaLnBrk="1" hangingPunct="1"/>
            <a:r>
              <a:rPr lang="en-US" smtClean="0"/>
              <a:t>OpenGL  Specifications</a:t>
            </a:r>
          </a:p>
        </p:txBody>
      </p:sp>
      <p:sp>
        <p:nvSpPr>
          <p:cNvPr id="151555" name="Text Box 4"/>
          <p:cNvSpPr txBox="1">
            <a:spLocks noChangeArrowheads="1"/>
          </p:cNvSpPr>
          <p:nvPr/>
        </p:nvSpPr>
        <p:spPr bwMode="auto">
          <a:xfrm>
            <a:off x="479426" y="1657350"/>
            <a:ext cx="217239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rbel" pitchFamily="34" charset="0"/>
              </a:rPr>
              <a:t>OPENGL Full version</a:t>
            </a:r>
          </a:p>
        </p:txBody>
      </p:sp>
      <p:sp>
        <p:nvSpPr>
          <p:cNvPr id="151556" name="Text Box 5"/>
          <p:cNvSpPr txBox="1">
            <a:spLocks noChangeArrowheads="1"/>
          </p:cNvSpPr>
          <p:nvPr/>
        </p:nvSpPr>
        <p:spPr bwMode="auto">
          <a:xfrm>
            <a:off x="498475" y="2431256"/>
            <a:ext cx="1175322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rbel" pitchFamily="34" charset="0"/>
              </a:rPr>
              <a:t>ES version</a:t>
            </a:r>
          </a:p>
        </p:txBody>
      </p:sp>
      <p:sp>
        <p:nvSpPr>
          <p:cNvPr id="151557" name="Text Box 6"/>
          <p:cNvSpPr txBox="1">
            <a:spLocks noChangeArrowheads="1"/>
          </p:cNvSpPr>
          <p:nvPr/>
        </p:nvSpPr>
        <p:spPr bwMode="auto">
          <a:xfrm>
            <a:off x="879476" y="2975372"/>
            <a:ext cx="1071127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rbel" pitchFamily="34" charset="0"/>
              </a:rPr>
              <a:t>Common</a:t>
            </a:r>
          </a:p>
        </p:txBody>
      </p:sp>
      <p:sp>
        <p:nvSpPr>
          <p:cNvPr id="151558" name="Text Box 7"/>
          <p:cNvSpPr txBox="1">
            <a:spLocks noChangeArrowheads="1"/>
          </p:cNvSpPr>
          <p:nvPr/>
        </p:nvSpPr>
        <p:spPr bwMode="auto">
          <a:xfrm>
            <a:off x="895350" y="3375423"/>
            <a:ext cx="1516762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rbel" pitchFamily="34" charset="0"/>
              </a:rPr>
              <a:t>Common-Lite</a:t>
            </a:r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803275" y="272296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1560" name="Text Box 10"/>
          <p:cNvSpPr txBox="1">
            <a:spLocks noChangeArrowheads="1"/>
          </p:cNvSpPr>
          <p:nvPr/>
        </p:nvSpPr>
        <p:spPr bwMode="auto">
          <a:xfrm>
            <a:off x="3178175" y="1657350"/>
            <a:ext cx="1822935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rbel" pitchFamily="34" charset="0"/>
              </a:rPr>
              <a:t>GLSL companion</a:t>
            </a:r>
          </a:p>
        </p:txBody>
      </p:sp>
      <p:sp>
        <p:nvSpPr>
          <p:cNvPr id="151561" name="Text Box 11"/>
          <p:cNvSpPr txBox="1">
            <a:spLocks noChangeArrowheads="1"/>
          </p:cNvSpPr>
          <p:nvPr/>
        </p:nvSpPr>
        <p:spPr bwMode="auto">
          <a:xfrm>
            <a:off x="3222626" y="2457450"/>
            <a:ext cx="2153154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rbel" pitchFamily="34" charset="0"/>
              </a:rPr>
              <a:t>GLSL-ES companion</a:t>
            </a:r>
          </a:p>
        </p:txBody>
      </p:sp>
      <p:sp>
        <p:nvSpPr>
          <p:cNvPr id="16394" name="Text Box 12"/>
          <p:cNvSpPr txBox="1">
            <a:spLocks noChangeArrowheads="1"/>
          </p:cNvSpPr>
          <p:nvPr/>
        </p:nvSpPr>
        <p:spPr bwMode="auto">
          <a:xfrm>
            <a:off x="990600" y="4090987"/>
            <a:ext cx="55871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rbel" pitchFamily="34" charset="0"/>
              </a:rPr>
              <a:t>What we miss in ES compared to desktop version:</a:t>
            </a:r>
          </a:p>
          <a:p>
            <a:r>
              <a:rPr lang="en-US">
                <a:latin typeface="Corbel" pitchFamily="34" charset="0"/>
              </a:rPr>
              <a:t>	Polygons, Display lists, Accumulation buffers,…</a:t>
            </a:r>
          </a:p>
        </p:txBody>
      </p:sp>
      <p:sp>
        <p:nvSpPr>
          <p:cNvPr id="16395" name="Text Box 13"/>
          <p:cNvSpPr txBox="1">
            <a:spLocks noChangeArrowheads="1"/>
          </p:cNvSpPr>
          <p:nvPr/>
        </p:nvSpPr>
        <p:spPr bwMode="auto">
          <a:xfrm>
            <a:off x="1866901" y="1930004"/>
            <a:ext cx="10935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Corbel" pitchFamily="34" charset="0"/>
              </a:rPr>
              <a:t>Currently in 4.0+</a:t>
            </a:r>
          </a:p>
        </p:txBody>
      </p:sp>
      <p:sp>
        <p:nvSpPr>
          <p:cNvPr id="16396" name="Text Box 14"/>
          <p:cNvSpPr txBox="1">
            <a:spLocks noChangeArrowheads="1"/>
          </p:cNvSpPr>
          <p:nvPr/>
        </p:nvSpPr>
        <p:spPr bwMode="auto">
          <a:xfrm>
            <a:off x="1866901" y="2686050"/>
            <a:ext cx="10214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Corbel" pitchFamily="34" charset="0"/>
              </a:rPr>
              <a:t>Currently in </a:t>
            </a:r>
            <a:r>
              <a:rPr lang="en-US" sz="1000" b="1" dirty="0" smtClean="0">
                <a:latin typeface="Corbel" pitchFamily="34" charset="0"/>
              </a:rPr>
              <a:t>3.0</a:t>
            </a:r>
            <a:endParaRPr lang="en-US" sz="1000" b="1" dirty="0">
              <a:latin typeface="Corbel" pitchFamily="34" charset="0"/>
            </a:endParaRPr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4073526" y="2743201"/>
            <a:ext cx="1194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Corbel" pitchFamily="34" charset="0"/>
              </a:rPr>
              <a:t>Currently in 1.0.16</a:t>
            </a:r>
          </a:p>
        </p:txBody>
      </p:sp>
      <p:sp>
        <p:nvSpPr>
          <p:cNvPr id="16398" name="Text Box 16"/>
          <p:cNvSpPr txBox="1">
            <a:spLocks noChangeArrowheads="1"/>
          </p:cNvSpPr>
          <p:nvPr/>
        </p:nvSpPr>
        <p:spPr bwMode="auto">
          <a:xfrm>
            <a:off x="4267201" y="1943101"/>
            <a:ext cx="10871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Corbel" pitchFamily="34" charset="0"/>
              </a:rPr>
              <a:t>Currently in 1.20</a:t>
            </a:r>
          </a:p>
        </p:txBody>
      </p:sp>
      <p:sp>
        <p:nvSpPr>
          <p:cNvPr id="16399" name="Line 17"/>
          <p:cNvSpPr>
            <a:spLocks noChangeShapeType="1"/>
          </p:cNvSpPr>
          <p:nvPr/>
        </p:nvSpPr>
        <p:spPr bwMode="auto">
          <a:xfrm>
            <a:off x="381000" y="2286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18"/>
          <p:cNvSpPr>
            <a:spLocks noChangeShapeType="1"/>
          </p:cNvSpPr>
          <p:nvPr/>
        </p:nvSpPr>
        <p:spPr bwMode="auto">
          <a:xfrm>
            <a:off x="2971800" y="1371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6401" name="Picture 2" descr="C:\Program Files\Microsoft Office\Media\CntCD1\ClipArt1\j0199649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114800"/>
            <a:ext cx="381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5486400" y="1371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1571" name="Text Box 10"/>
          <p:cNvSpPr txBox="1">
            <a:spLocks noChangeArrowheads="1"/>
          </p:cNvSpPr>
          <p:nvPr/>
        </p:nvSpPr>
        <p:spPr bwMode="auto">
          <a:xfrm>
            <a:off x="5681663" y="1657350"/>
            <a:ext cx="585417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rbel" pitchFamily="34" charset="0"/>
              </a:rPr>
              <a:t>EGL</a:t>
            </a:r>
          </a:p>
        </p:txBody>
      </p:sp>
      <p:sp>
        <p:nvSpPr>
          <p:cNvPr id="16404" name="Text Box 16"/>
          <p:cNvSpPr txBox="1">
            <a:spLocks noChangeArrowheads="1"/>
          </p:cNvSpPr>
          <p:nvPr/>
        </p:nvSpPr>
        <p:spPr bwMode="auto">
          <a:xfrm>
            <a:off x="6019801" y="1943100"/>
            <a:ext cx="10246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Corbel" pitchFamily="34" charset="0"/>
              </a:rPr>
              <a:t>Currently in </a:t>
            </a:r>
            <a:r>
              <a:rPr lang="en-US" sz="1000" b="1" dirty="0" smtClean="0">
                <a:latin typeface="Corbel" pitchFamily="34" charset="0"/>
              </a:rPr>
              <a:t>1.4</a:t>
            </a:r>
            <a:endParaRPr lang="en-US" sz="1000" b="1" dirty="0">
              <a:latin typeface="Corbel" pitchFamily="34" charset="0"/>
            </a:endParaRPr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441325" y="800100"/>
            <a:ext cx="1875513" cy="461665"/>
          </a:xfrm>
          <a:prstGeom prst="rect">
            <a:avLst/>
          </a:prstGeom>
          <a:solidFill>
            <a:srgbClr val="666699"/>
          </a:solidFill>
          <a:ln w="9525" algn="ctr">
            <a:solidFill>
              <a:srgbClr val="A6A6A6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lt1"/>
                </a:solidFill>
                <a:latin typeface="Corbel" pitchFamily="34" charset="0"/>
              </a:rPr>
              <a:t>Core GL Spec</a:t>
            </a:r>
          </a:p>
        </p:txBody>
      </p:sp>
      <p:sp>
        <p:nvSpPr>
          <p:cNvPr id="151574" name="Text Box 22"/>
          <p:cNvSpPr txBox="1">
            <a:spLocks noChangeArrowheads="1"/>
          </p:cNvSpPr>
          <p:nvPr/>
        </p:nvSpPr>
        <p:spPr bwMode="auto">
          <a:xfrm>
            <a:off x="3124200" y="804863"/>
            <a:ext cx="1765740" cy="461665"/>
          </a:xfrm>
          <a:prstGeom prst="rect">
            <a:avLst/>
          </a:prstGeom>
          <a:solidFill>
            <a:srgbClr val="666699"/>
          </a:solidFill>
          <a:ln w="9525" algn="ctr">
            <a:solidFill>
              <a:srgbClr val="A6A6A6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FFFFFF"/>
                </a:solidFill>
                <a:latin typeface="Corbel" pitchFamily="34" charset="0"/>
              </a:rPr>
              <a:t>Shader Spec</a:t>
            </a:r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5676900" y="804863"/>
            <a:ext cx="2791149" cy="461665"/>
          </a:xfrm>
          <a:prstGeom prst="rect">
            <a:avLst/>
          </a:prstGeom>
          <a:solidFill>
            <a:srgbClr val="666699"/>
          </a:solidFill>
          <a:ln w="9525" algn="ctr">
            <a:solidFill>
              <a:srgbClr val="A6A6A6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FFFFFF"/>
                </a:solidFill>
                <a:latin typeface="Corbel" pitchFamily="34" charset="0"/>
              </a:rPr>
              <a:t>Platform Integration</a:t>
            </a:r>
          </a:p>
        </p:txBody>
      </p:sp>
      <p:sp>
        <p:nvSpPr>
          <p:cNvPr id="16408" name="Line 17"/>
          <p:cNvSpPr>
            <a:spLocks noChangeShapeType="1"/>
          </p:cNvSpPr>
          <p:nvPr/>
        </p:nvSpPr>
        <p:spPr bwMode="auto">
          <a:xfrm>
            <a:off x="381000" y="14859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1577" name="Text Box 10"/>
          <p:cNvSpPr txBox="1">
            <a:spLocks noChangeArrowheads="1"/>
          </p:cNvSpPr>
          <p:nvPr/>
        </p:nvSpPr>
        <p:spPr bwMode="auto">
          <a:xfrm>
            <a:off x="5686425" y="2461023"/>
            <a:ext cx="585417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rbel" pitchFamily="34" charset="0"/>
              </a:rPr>
              <a:t>EGL</a:t>
            </a:r>
          </a:p>
        </p:txBody>
      </p:sp>
      <p:sp>
        <p:nvSpPr>
          <p:cNvPr id="16410" name="Text Box 16"/>
          <p:cNvSpPr txBox="1">
            <a:spLocks noChangeArrowheads="1"/>
          </p:cNvSpPr>
          <p:nvPr/>
        </p:nvSpPr>
        <p:spPr bwMode="auto">
          <a:xfrm>
            <a:off x="6096001" y="2743200"/>
            <a:ext cx="10246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Corbel" pitchFamily="34" charset="0"/>
              </a:rPr>
              <a:t>Currently in </a:t>
            </a:r>
            <a:r>
              <a:rPr lang="en-US" sz="1000" b="1" dirty="0" smtClean="0">
                <a:latin typeface="Corbel" pitchFamily="34" charset="0"/>
              </a:rPr>
              <a:t>1.4</a:t>
            </a:r>
            <a:endParaRPr lang="en-US" sz="1000" b="1" dirty="0">
              <a:latin typeface="Corbel" pitchFamily="34" charset="0"/>
            </a:endParaRPr>
          </a:p>
        </p:txBody>
      </p:sp>
      <p:sp>
        <p:nvSpPr>
          <p:cNvPr id="16411" name="Text Box 30"/>
          <p:cNvSpPr txBox="1">
            <a:spLocks noChangeArrowheads="1"/>
          </p:cNvSpPr>
          <p:nvPr/>
        </p:nvSpPr>
        <p:spPr bwMode="auto">
          <a:xfrm>
            <a:off x="7299326" y="4558904"/>
            <a:ext cx="12586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Programming Flow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Programming flow in OpenGL 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71550"/>
            <a:ext cx="86868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050" dirty="0" smtClean="0"/>
              <a:t>Step1: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000" dirty="0" err="1" smtClean="0"/>
              <a:t>Initialise</a:t>
            </a:r>
            <a:r>
              <a:rPr lang="en-US" sz="1000" dirty="0" smtClean="0"/>
              <a:t> EGL for rendering – Display, Context, Surface</a:t>
            </a:r>
          </a:p>
          <a:p>
            <a:pPr eaLnBrk="1" hangingPunct="1">
              <a:lnSpc>
                <a:spcPct val="90000"/>
              </a:lnSpc>
            </a:pPr>
            <a:r>
              <a:rPr lang="en-US" sz="1050" dirty="0" smtClean="0"/>
              <a:t>Step2: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000" dirty="0" smtClean="0"/>
              <a:t>Describe the scene (VBOs, Texture coordinates) – objects with Triangles, lighting</a:t>
            </a:r>
          </a:p>
          <a:p>
            <a:pPr eaLnBrk="1" hangingPunct="1">
              <a:lnSpc>
                <a:spcPct val="90000"/>
              </a:lnSpc>
            </a:pPr>
            <a:r>
              <a:rPr lang="en-US" sz="1050" dirty="0" smtClean="0"/>
              <a:t>Step3: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000" dirty="0" smtClean="0"/>
              <a:t>Load the textures needed for the objects in the scene</a:t>
            </a:r>
          </a:p>
          <a:p>
            <a:pPr eaLnBrk="1" hangingPunct="1">
              <a:lnSpc>
                <a:spcPct val="90000"/>
              </a:lnSpc>
            </a:pPr>
            <a:r>
              <a:rPr lang="en-US" sz="1050" dirty="0" smtClean="0"/>
              <a:t>Step4: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000" dirty="0" smtClean="0"/>
              <a:t>Compile the Vertex and Fragment </a:t>
            </a:r>
            <a:r>
              <a:rPr lang="en-US" sz="1000" dirty="0" err="1" smtClean="0"/>
              <a:t>Shaders</a:t>
            </a:r>
            <a:endParaRPr lang="en-US" sz="1000" dirty="0" smtClean="0"/>
          </a:p>
          <a:p>
            <a:pPr eaLnBrk="1" hangingPunct="1">
              <a:lnSpc>
                <a:spcPct val="90000"/>
              </a:lnSpc>
            </a:pPr>
            <a:r>
              <a:rPr lang="en-US" sz="1050" dirty="0" smtClean="0"/>
              <a:t>Step 5: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000" dirty="0" smtClean="0"/>
              <a:t>Select the output target (FBO, </a:t>
            </a:r>
            <a:r>
              <a:rPr lang="en-US" sz="1000" dirty="0" err="1" smtClean="0"/>
              <a:t>Fb</a:t>
            </a:r>
            <a:r>
              <a:rPr lang="en-US" sz="1000" dirty="0" smtClean="0"/>
              <a:t>, </a:t>
            </a:r>
            <a:r>
              <a:rPr lang="en-US" sz="1000" dirty="0" err="1" smtClean="0"/>
              <a:t>Pixmap</a:t>
            </a:r>
            <a:r>
              <a:rPr lang="en-US" sz="1000" dirty="0" smtClean="0"/>
              <a:t> …)</a:t>
            </a:r>
          </a:p>
          <a:p>
            <a:pPr eaLnBrk="1" hangingPunct="1">
              <a:lnSpc>
                <a:spcPct val="90000"/>
              </a:lnSpc>
            </a:pPr>
            <a:r>
              <a:rPr lang="en-US" sz="1050" dirty="0" smtClean="0"/>
              <a:t>Step5: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000" dirty="0" smtClean="0"/>
              <a:t>Draw the scene</a:t>
            </a:r>
          </a:p>
          <a:p>
            <a:pPr eaLnBrk="1" hangingPunct="1">
              <a:lnSpc>
                <a:spcPct val="90000"/>
              </a:lnSpc>
            </a:pPr>
            <a:r>
              <a:rPr lang="en-US" sz="1050" dirty="0" smtClean="0"/>
              <a:t>Step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000" dirty="0" smtClean="0"/>
              <a:t>Render (Swap) to Display,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000" dirty="0" smtClean="0"/>
              <a:t>Run this in a loop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13997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Frames/vertex/basics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Preliminaries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47750"/>
            <a:ext cx="8686800" cy="3505200"/>
          </a:xfrm>
        </p:spPr>
        <p:txBody>
          <a:bodyPr/>
          <a:lstStyle/>
          <a:p>
            <a:pPr eaLnBrk="1" hangingPunct="1"/>
            <a:r>
              <a:rPr lang="en-US" dirty="0" smtClean="0"/>
              <a:t>Pixel Throughput</a:t>
            </a:r>
          </a:p>
          <a:p>
            <a:pPr lvl="1" eaLnBrk="1" hangingPunct="1"/>
            <a:r>
              <a:rPr lang="en-US" dirty="0" smtClean="0"/>
              <a:t>Memory bandwidth for a 1080P display @ 60 fps</a:t>
            </a:r>
          </a:p>
          <a:p>
            <a:pPr lvl="1" eaLnBrk="1" hangingPunct="1"/>
            <a:r>
              <a:rPr lang="en-US" dirty="0" smtClean="0"/>
              <a:t>Overdraw</a:t>
            </a:r>
          </a:p>
          <a:p>
            <a:pPr eaLnBrk="1" hangingPunct="1"/>
            <a:r>
              <a:rPr lang="en-US" dirty="0" smtClean="0"/>
              <a:t>Vertex Throughput</a:t>
            </a:r>
          </a:p>
          <a:p>
            <a:pPr lvl="1" eaLnBrk="1" hangingPunct="1"/>
            <a:r>
              <a:rPr lang="en-US" dirty="0" smtClean="0"/>
              <a:t>Vertex throughput for a 100k triangle scene</a:t>
            </a:r>
          </a:p>
          <a:p>
            <a:pPr eaLnBrk="1" hangingPunct="1"/>
            <a:r>
              <a:rPr lang="en-US" dirty="0" smtClean="0"/>
              <a:t>Tearing, </a:t>
            </a:r>
            <a:r>
              <a:rPr lang="en-US" dirty="0" err="1" smtClean="0"/>
              <a:t>VSync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371600" y="3781603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1447800" y="355300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2057400" y="355300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2667000" y="355300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V="1">
            <a:off x="3276600" y="355300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1219200" y="4554319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V="1">
            <a:off x="1295400" y="432571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V="1">
            <a:off x="1905000" y="432571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V="1">
            <a:off x="2514600" y="432571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V="1">
            <a:off x="3124200" y="432571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4800600" y="3409950"/>
            <a:ext cx="15568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Frame switch</a:t>
            </a:r>
          </a:p>
          <a:p>
            <a:r>
              <a:rPr lang="en-US" dirty="0"/>
              <a:t>(Uniform)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4800600" y="4248150"/>
            <a:ext cx="20185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Driver frame draw</a:t>
            </a:r>
          </a:p>
          <a:p>
            <a:r>
              <a:rPr lang="en-US" dirty="0"/>
              <a:t>(non-uniform)</a:t>
            </a: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1981200" y="3724453"/>
            <a:ext cx="304800" cy="171450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000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2117726" y="3825657"/>
            <a:ext cx="1235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Real frame switch </a:t>
            </a:r>
          </a:p>
          <a:p>
            <a:r>
              <a:rPr lang="en-US" sz="1000"/>
              <a:t>happens here</a:t>
            </a:r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V="1">
            <a:off x="1752600" y="431500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V="1">
            <a:off x="2057400" y="431500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7299325" y="4558904"/>
            <a:ext cx="7104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/>
              <a:t>Triangles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Triangles 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Connectivity, Simplicity, Cost </a:t>
            </a:r>
            <a:r>
              <a:rPr lang="en-US" smtClean="0"/>
              <a:t>of Tests</a:t>
            </a:r>
            <a:endParaRPr lang="en-US" dirty="0" smtClean="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H="1">
            <a:off x="2133600" y="1600200"/>
            <a:ext cx="2286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2362200" y="1600200"/>
            <a:ext cx="5334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133600" y="2228850"/>
            <a:ext cx="7620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743200" y="1600200"/>
            <a:ext cx="12954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3276600" y="1771650"/>
            <a:ext cx="7620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1905000" y="3086100"/>
            <a:ext cx="6858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 rot="-1647198">
            <a:off x="3048000" y="2686050"/>
            <a:ext cx="12954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 flipV="1">
            <a:off x="2743200" y="1600200"/>
            <a:ext cx="5334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667000" y="1845469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H="1">
            <a:off x="5486400" y="1616869"/>
            <a:ext cx="2286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5715000" y="1616869"/>
            <a:ext cx="5334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5486400" y="2245519"/>
            <a:ext cx="7620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5715000" y="1616869"/>
            <a:ext cx="12954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V="1">
            <a:off x="6248400" y="1788319"/>
            <a:ext cx="7620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H="1" flipV="1">
            <a:off x="5715000" y="1616869"/>
            <a:ext cx="5334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AutoShape 20"/>
          <p:cNvSpPr>
            <a:spLocks noChangeArrowheads="1"/>
          </p:cNvSpPr>
          <p:nvPr/>
        </p:nvSpPr>
        <p:spPr bwMode="auto">
          <a:xfrm>
            <a:off x="5029200" y="1885950"/>
            <a:ext cx="381000" cy="1143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AutoShape 21"/>
          <p:cNvSpPr>
            <a:spLocks noChangeArrowheads="1"/>
          </p:cNvSpPr>
          <p:nvPr/>
        </p:nvSpPr>
        <p:spPr bwMode="auto">
          <a:xfrm>
            <a:off x="5029200" y="3200400"/>
            <a:ext cx="381000" cy="1143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Text Box 22"/>
          <p:cNvSpPr txBox="1">
            <a:spLocks noChangeArrowheads="1"/>
          </p:cNvSpPr>
          <p:nvPr/>
        </p:nvSpPr>
        <p:spPr bwMode="auto">
          <a:xfrm>
            <a:off x="2743200" y="3143250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9478" name="Text Box 23"/>
          <p:cNvSpPr txBox="1">
            <a:spLocks noChangeArrowheads="1"/>
          </p:cNvSpPr>
          <p:nvPr/>
        </p:nvSpPr>
        <p:spPr bwMode="auto">
          <a:xfrm>
            <a:off x="6003925" y="2999185"/>
            <a:ext cx="569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???</a:t>
            </a:r>
          </a:p>
        </p:txBody>
      </p:sp>
      <p:sp>
        <p:nvSpPr>
          <p:cNvPr id="19479" name="Text Box 24"/>
          <p:cNvSpPr txBox="1">
            <a:spLocks noChangeArrowheads="1"/>
          </p:cNvSpPr>
          <p:nvPr/>
        </p:nvSpPr>
        <p:spPr bwMode="auto">
          <a:xfrm>
            <a:off x="7299326" y="4558904"/>
            <a:ext cx="7938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Vertex info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Information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EP20030250715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2175" y="1139429"/>
            <a:ext cx="4819650" cy="286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10358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Generic render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3D Rendering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US 20120212489 A1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040606"/>
            <a:ext cx="3190875" cy="389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9797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Tiled renderer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 Based Rendering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US 8310487 B2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47825"/>
            <a:ext cx="83820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72200" y="98321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Tiles ?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110479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Breakup of APIs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rendering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the vertices</a:t>
            </a:r>
          </a:p>
          <a:p>
            <a:r>
              <a:rPr lang="en-US" dirty="0" smtClean="0"/>
              <a:t>Generate the primitives</a:t>
            </a:r>
          </a:p>
          <a:p>
            <a:r>
              <a:rPr lang="en-US" dirty="0" smtClean="0"/>
              <a:t>Clip the vertices to the display region</a:t>
            </a:r>
          </a:p>
          <a:p>
            <a:r>
              <a:rPr lang="en-US" dirty="0" smtClean="0"/>
              <a:t>Transform/ Lighting / Vertex shading</a:t>
            </a:r>
          </a:p>
          <a:p>
            <a:r>
              <a:rPr lang="en-US" dirty="0" smtClean="0"/>
              <a:t>Hidden Surface Removal</a:t>
            </a:r>
          </a:p>
          <a:p>
            <a:r>
              <a:rPr lang="en-US" dirty="0" smtClean="0"/>
              <a:t>Texturing / Fragment shading</a:t>
            </a:r>
          </a:p>
          <a:p>
            <a:r>
              <a:rPr lang="en-US" dirty="0" smtClean="0"/>
              <a:t>Final Pixel </a:t>
            </a:r>
            <a:r>
              <a:rPr lang="en-US" dirty="0" err="1" smtClean="0"/>
              <a:t>formating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96B2-67DF-4A2D-9FEE-D585CD2CB6A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GPU HW Architectures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895350"/>
            <a:ext cx="8686800" cy="3505200"/>
          </a:xfrm>
        </p:spPr>
        <p:txBody>
          <a:bodyPr/>
          <a:lstStyle/>
          <a:p>
            <a:pPr eaLnBrk="1" hangingPunct="1"/>
            <a:r>
              <a:rPr lang="en-US" dirty="0" smtClean="0"/>
              <a:t>CPUs are programmed with sequential code</a:t>
            </a:r>
          </a:p>
          <a:p>
            <a:pPr lvl="1" eaLnBrk="1" hangingPunct="1"/>
            <a:r>
              <a:rPr lang="en-US" dirty="0" smtClean="0"/>
              <a:t>Typical C program – linear code</a:t>
            </a:r>
          </a:p>
          <a:p>
            <a:pPr lvl="1" eaLnBrk="1" hangingPunct="1"/>
            <a:r>
              <a:rPr lang="en-US" dirty="0" smtClean="0"/>
              <a:t>Well defined Pre-fetch architectures, cache mechanisms</a:t>
            </a:r>
          </a:p>
          <a:p>
            <a:pPr lvl="1" eaLnBrk="1" hangingPunct="1"/>
            <a:r>
              <a:rPr lang="en-US" dirty="0" smtClean="0"/>
              <a:t>Problem ?</a:t>
            </a:r>
          </a:p>
          <a:p>
            <a:pPr lvl="2" eaLnBrk="1" hangingPunct="1"/>
            <a:r>
              <a:rPr lang="en-US" dirty="0" smtClean="0"/>
              <a:t>Limited by how fast “a” processor can execute, read, write</a:t>
            </a:r>
          </a:p>
          <a:p>
            <a:pPr eaLnBrk="1" hangingPunct="1"/>
            <a:r>
              <a:rPr lang="en-US" dirty="0" smtClean="0"/>
              <a:t>GPUs are parallel</a:t>
            </a:r>
          </a:p>
          <a:p>
            <a:pPr lvl="1" eaLnBrk="1" hangingPunct="1"/>
            <a:r>
              <a:rPr lang="en-US" dirty="0" smtClean="0"/>
              <a:t>Small &amp; same code, multiple data</a:t>
            </a:r>
          </a:p>
          <a:p>
            <a:pPr lvl="1" eaLnBrk="1" hangingPunct="1"/>
            <a:r>
              <a:rPr lang="en-US" dirty="0" smtClean="0"/>
              <a:t>Don’t care - control dependencies</a:t>
            </a:r>
          </a:p>
          <a:p>
            <a:pPr lvl="2" eaLnBrk="1" hangingPunct="1"/>
            <a:r>
              <a:rPr lang="en-US" dirty="0" smtClean="0"/>
              <a:t>If used improperly can reduce throughput</a:t>
            </a:r>
          </a:p>
          <a:p>
            <a:pPr lvl="1" eaLnBrk="1" hangingPunct="1"/>
            <a:r>
              <a:rPr lang="en-US" dirty="0" smtClean="0"/>
              <a:t>“Output” is a result of a matrix operation (n x n)</a:t>
            </a:r>
          </a:p>
          <a:p>
            <a:pPr lvl="2" eaLnBrk="1" hangingPunct="1"/>
            <a:r>
              <a:rPr lang="en-US" dirty="0" smtClean="0"/>
              <a:t>Graphics output – color pixels</a:t>
            </a:r>
          </a:p>
          <a:p>
            <a:pPr lvl="2" eaLnBrk="1" hangingPunct="1"/>
            <a:r>
              <a:rPr lang="en-US" dirty="0" smtClean="0"/>
              <a:t>Computational output – matrix values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3" cstate="print"/>
          <a:srcRect l="19635"/>
          <a:stretch>
            <a:fillRect/>
          </a:stretch>
        </p:blipFill>
        <p:spPr bwMode="auto">
          <a:xfrm>
            <a:off x="7010400" y="3486150"/>
            <a:ext cx="1676400" cy="1171575"/>
          </a:xfrm>
          <a:prstGeom prst="rect">
            <a:avLst/>
          </a:prstGeom>
          <a:noFill/>
          <a:ln w="28575">
            <a:solidFill>
              <a:srgbClr val="EAEAEA"/>
            </a:solidFill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GLES API – Overall view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895600" y="3846551"/>
            <a:ext cx="1676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Global Platform 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276600" y="1027151"/>
            <a:ext cx="1676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Texture </a:t>
            </a:r>
          </a:p>
          <a:p>
            <a:pPr algn="ctr"/>
            <a:r>
              <a:rPr lang="en-US"/>
              <a:t>Operations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715000" y="1027151"/>
            <a:ext cx="1676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Shader </a:t>
            </a:r>
          </a:p>
          <a:p>
            <a:pPr algn="ctr"/>
            <a:r>
              <a:rPr lang="en-US"/>
              <a:t>Operations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114925" y="2284451"/>
            <a:ext cx="1676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Rendering </a:t>
            </a:r>
          </a:p>
          <a:p>
            <a:pPr algn="ctr"/>
            <a:r>
              <a:rPr lang="en-US"/>
              <a:t>Operations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352800" y="1737283"/>
            <a:ext cx="1524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sz="1000" dirty="0"/>
              <a:t>Attaching textures</a:t>
            </a:r>
          </a:p>
          <a:p>
            <a:pPr>
              <a:buFontTx/>
              <a:buChar char="-"/>
            </a:pPr>
            <a:r>
              <a:rPr lang="en-US" sz="1000" dirty="0"/>
              <a:t>Loading texture data</a:t>
            </a:r>
          </a:p>
          <a:p>
            <a:pPr>
              <a:buFontTx/>
              <a:buChar char="-"/>
            </a:pPr>
            <a:r>
              <a:rPr lang="en-US" sz="1000" dirty="0" err="1"/>
              <a:t>Mipmaps</a:t>
            </a:r>
            <a:endParaRPr lang="en-US" sz="1000" dirty="0"/>
          </a:p>
          <a:p>
            <a:pPr>
              <a:buFontTx/>
              <a:buChar char="-"/>
            </a:pPr>
            <a:endParaRPr lang="en-US" sz="1000" dirty="0"/>
          </a:p>
          <a:p>
            <a:endParaRPr lang="en-US" sz="1000" dirty="0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890198" y="1726048"/>
            <a:ext cx="13260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sz="1000"/>
              <a:t>Loading, compiling,</a:t>
            </a:r>
          </a:p>
          <a:p>
            <a:pPr>
              <a:buFontTx/>
              <a:buChar char="-"/>
            </a:pPr>
            <a:r>
              <a:rPr lang="en-US" sz="1000"/>
              <a:t>Linking to program</a:t>
            </a:r>
          </a:p>
          <a:p>
            <a:pPr>
              <a:buFontTx/>
              <a:buChar char="-"/>
            </a:pPr>
            <a:r>
              <a:rPr lang="en-US" sz="1000"/>
              <a:t>Binary shaders</a:t>
            </a:r>
          </a:p>
          <a:p>
            <a:endParaRPr lang="en-US" sz="1000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103042" y="3027402"/>
            <a:ext cx="16882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sz="1000" dirty="0"/>
              <a:t>Rendering to </a:t>
            </a:r>
            <a:r>
              <a:rPr lang="en-US" sz="1000" dirty="0" err="1"/>
              <a:t>Framebuffer</a:t>
            </a:r>
            <a:endParaRPr lang="en-US" sz="1000" dirty="0"/>
          </a:p>
          <a:p>
            <a:pPr>
              <a:buFontTx/>
              <a:buChar char="-"/>
            </a:pPr>
            <a:r>
              <a:rPr lang="en-US" sz="1000" dirty="0"/>
              <a:t>Rendering to FBO</a:t>
            </a:r>
          </a:p>
          <a:p>
            <a:pPr>
              <a:buFontTx/>
              <a:buChar char="-"/>
            </a:pPr>
            <a:r>
              <a:rPr lang="en-US" sz="1000" dirty="0"/>
              <a:t>RTT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2590800" y="2284451"/>
            <a:ext cx="1676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State </a:t>
            </a:r>
          </a:p>
          <a:p>
            <a:pPr algn="ctr"/>
            <a:r>
              <a:rPr lang="en-US"/>
              <a:t>Management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2667000" y="2958345"/>
            <a:ext cx="1524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sz="1000" dirty="0"/>
              <a:t> CFF</a:t>
            </a:r>
          </a:p>
          <a:p>
            <a:pPr>
              <a:buFontTx/>
              <a:buChar char="-"/>
            </a:pPr>
            <a:r>
              <a:rPr lang="en-US" sz="1000" dirty="0"/>
              <a:t>Front/Back facing</a:t>
            </a:r>
          </a:p>
          <a:p>
            <a:pPr>
              <a:buFontTx/>
              <a:buChar char="-"/>
            </a:pPr>
            <a:r>
              <a:rPr lang="en-US" sz="1000" dirty="0"/>
              <a:t>Enable/Disable (culling, ..)</a:t>
            </a:r>
          </a:p>
          <a:p>
            <a:pPr>
              <a:buFontTx/>
              <a:buChar char="-"/>
            </a:pPr>
            <a:r>
              <a:rPr lang="en-US" sz="1000" dirty="0"/>
              <a:t>Get/ Set uniforms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3124200" y="4507910"/>
            <a:ext cx="1219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1000" dirty="0" err="1"/>
              <a:t>egl</a:t>
            </a:r>
            <a:r>
              <a:rPr lang="en-US" sz="1000" dirty="0"/>
              <a:t>, </a:t>
            </a:r>
            <a:r>
              <a:rPr lang="en-US" sz="1000" dirty="0" err="1"/>
              <a:t>wgl</a:t>
            </a:r>
            <a:r>
              <a:rPr lang="en-US" sz="1000" dirty="0"/>
              <a:t>, </a:t>
            </a:r>
            <a:r>
              <a:rPr lang="en-US" sz="1000" dirty="0" err="1"/>
              <a:t>glx</a:t>
            </a:r>
            <a:r>
              <a:rPr lang="en-US" sz="1000" dirty="0"/>
              <a:t> ..</a:t>
            </a:r>
          </a:p>
          <a:p>
            <a:pPr>
              <a:buFontTx/>
              <a:buChar char="-"/>
            </a:pPr>
            <a:r>
              <a:rPr lang="en-US" sz="1000" dirty="0"/>
              <a:t>Antialiasing, </a:t>
            </a:r>
          </a:p>
          <a:p>
            <a:pPr>
              <a:buFontTx/>
              <a:buChar char="-"/>
            </a:pPr>
            <a:r>
              <a:rPr lang="en-US" sz="1000" dirty="0"/>
              <a:t>Configuration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152400" y="379095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5029200" y="3867150"/>
            <a:ext cx="1676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Context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219700" y="4495800"/>
            <a:ext cx="1295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1000" dirty="0"/>
              <a:t>Surface - window</a:t>
            </a:r>
          </a:p>
          <a:p>
            <a:pPr>
              <a:buFontTx/>
              <a:buChar char="-"/>
            </a:pPr>
            <a:r>
              <a:rPr lang="en-US" sz="1000" dirty="0"/>
              <a:t>Threading models</a:t>
            </a:r>
          </a:p>
          <a:p>
            <a:pPr>
              <a:buFontTx/>
              <a:buChar char="-"/>
            </a:pPr>
            <a:r>
              <a:rPr lang="en-US" sz="1000" dirty="0"/>
              <a:t>Context sharing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288925" y="3797736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EGL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88925" y="2654736"/>
            <a:ext cx="492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GL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3400" y="1040248"/>
            <a:ext cx="1676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Vertex </a:t>
            </a:r>
          </a:p>
          <a:p>
            <a:pPr algn="ctr"/>
            <a:r>
              <a:rPr lang="en-US"/>
              <a:t>Operations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12605" y="1754534"/>
            <a:ext cx="131799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sz="1000" dirty="0"/>
              <a:t>VBOs</a:t>
            </a:r>
          </a:p>
          <a:p>
            <a:pPr>
              <a:buFontTx/>
              <a:buChar char="-"/>
            </a:pPr>
            <a:r>
              <a:rPr lang="en-US" sz="1000" dirty="0"/>
              <a:t>Attaching attributes</a:t>
            </a:r>
          </a:p>
          <a:p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GPU integrated SOCs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A5, A6, A7 chipsets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990600" y="3714750"/>
            <a:ext cx="7924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On A5, CPU </a:t>
            </a:r>
            <a:r>
              <a:rPr lang="en-US" dirty="0"/>
              <a:t>size </a:t>
            </a:r>
            <a:r>
              <a:rPr lang="en-US" dirty="0" smtClean="0"/>
              <a:t> ~= </a:t>
            </a:r>
            <a:r>
              <a:rPr lang="en-US" dirty="0"/>
              <a:t>GPU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On A6X and A7, CPU size &lt; GPU size! GPU core sizes ~ 35 mm2  @ 28nm</a:t>
            </a:r>
            <a:endParaRPr lang="en-US" dirty="0"/>
          </a:p>
        </p:txBody>
      </p:sp>
      <p:pic>
        <p:nvPicPr>
          <p:cNvPr id="117762" name="Picture 2" descr="Apple A6 Teardow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504950"/>
            <a:ext cx="2783840" cy="2367699"/>
          </a:xfrm>
          <a:prstGeom prst="rect">
            <a:avLst/>
          </a:prstGeom>
          <a:noFill/>
        </p:spPr>
      </p:pic>
      <p:sp>
        <p:nvSpPr>
          <p:cNvPr id="2" name="AutoShape 2" descr="http://www.chipworks.com/components/com_wordpress/wp/wp-content/uploads/2013/09/New-A7-Floorplan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chipworks.com/components/com_wordpress/wp/wp-content/uploads/2013/09/New-A7-Floorpl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47750"/>
            <a:ext cx="2817423" cy="30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Embedded GPU Architectures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248400" y="998934"/>
            <a:ext cx="2552700" cy="3858816"/>
          </a:xfrm>
        </p:spPr>
        <p:txBody>
          <a:bodyPr/>
          <a:lstStyle/>
          <a:p>
            <a:pPr eaLnBrk="1" hangingPunct="1">
              <a:buFont typeface="Wingdings" pitchFamily="1" charset="2"/>
              <a:buNone/>
            </a:pPr>
            <a:r>
              <a:rPr lang="en-US" dirty="0" smtClean="0"/>
              <a:t>GPUs vary in </a:t>
            </a:r>
          </a:p>
          <a:p>
            <a:pPr eaLnBrk="1" hangingPunct="1"/>
            <a:r>
              <a:rPr lang="en-US" dirty="0" smtClean="0"/>
              <a:t>Unified </a:t>
            </a:r>
            <a:r>
              <a:rPr lang="en-US" dirty="0" err="1" smtClean="0"/>
              <a:t>vs</a:t>
            </a:r>
            <a:r>
              <a:rPr lang="en-US" dirty="0" smtClean="0"/>
              <a:t> separate </a:t>
            </a:r>
            <a:r>
              <a:rPr lang="en-US" dirty="0" err="1" smtClean="0"/>
              <a:t>shader</a:t>
            </a:r>
            <a:r>
              <a:rPr lang="en-US" dirty="0" smtClean="0"/>
              <a:t> HW architecture</a:t>
            </a:r>
          </a:p>
          <a:p>
            <a:pPr eaLnBrk="1" hangingPunct="1"/>
            <a:r>
              <a:rPr lang="en-US" dirty="0" smtClean="0"/>
              <a:t>internal cache size</a:t>
            </a:r>
          </a:p>
          <a:p>
            <a:pPr eaLnBrk="1" hangingPunct="1"/>
            <a:r>
              <a:rPr lang="en-US" dirty="0" smtClean="0"/>
              <a:t>Bus size</a:t>
            </a:r>
          </a:p>
          <a:p>
            <a:pPr eaLnBrk="1" hangingPunct="1"/>
            <a:r>
              <a:rPr lang="en-US" dirty="0" smtClean="0"/>
              <a:t>rendering blocks</a:t>
            </a:r>
          </a:p>
          <a:p>
            <a:pPr eaLnBrk="1" hangingPunct="1"/>
            <a:r>
              <a:rPr lang="en-US" dirty="0" smtClean="0"/>
              <a:t>Separated 2D and 3D blocks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1047750"/>
            <a:ext cx="5656263" cy="377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517525" y="4511279"/>
            <a:ext cx="49744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From - </a:t>
            </a:r>
            <a:r>
              <a:rPr lang="en-US" sz="900">
                <a:hlinkClick r:id="rId3"/>
              </a:rPr>
              <a:t>http://www.socip.org/socip/speech/pdf/2-Vivante-SoCIP%202011%20Presentation.pdf</a:t>
            </a:r>
            <a:r>
              <a:rPr lang="en-US" sz="900"/>
              <a:t> </a:t>
            </a: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7299325" y="4558904"/>
            <a:ext cx="10198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Spec evolution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Xbox One </a:t>
            </a:r>
            <a:r>
              <a:rPr lang="en-US" dirty="0" err="1" smtClean="0"/>
              <a:t>vs</a:t>
            </a:r>
            <a:r>
              <a:rPr lang="en-US" dirty="0" smtClean="0"/>
              <a:t> Sony PS4  (40+ Watt devices)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65126" y="4629150"/>
            <a:ext cx="12763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/>
              <a:t>From – </a:t>
            </a:r>
            <a:r>
              <a:rPr lang="en-US" sz="1000" dirty="0" err="1" smtClean="0"/>
              <a:t>AnandTech</a:t>
            </a:r>
            <a:endParaRPr lang="en-US" sz="1000" dirty="0"/>
          </a:p>
        </p:txBody>
      </p:sp>
      <p:pic>
        <p:nvPicPr>
          <p:cNvPr id="120834" name="Picture 2" descr="ps4_lays_the_graphical_smackdown_on_the_xbox_one_has_50_more_gpu_pow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50118"/>
            <a:ext cx="5334000" cy="367903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781800" y="348615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Embedded markets</a:t>
            </a:r>
          </a:p>
          <a:p>
            <a:r>
              <a:rPr lang="en-US" dirty="0" smtClean="0"/>
              <a:t>require &lt;10W  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OpenGL specification evolution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1" y="1028700"/>
            <a:ext cx="6327775" cy="248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7299325" y="4558904"/>
            <a:ext cx="1217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GLES API defined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OpenGL ES API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From the </a:t>
            </a:r>
            <a:r>
              <a:rPr lang="en-US" dirty="0" err="1" smtClean="0"/>
              <a:t>Khronos</a:t>
            </a:r>
            <a:r>
              <a:rPr lang="en-US" dirty="0" smtClean="0"/>
              <a:t> OpenGL ES Reference Card</a:t>
            </a:r>
          </a:p>
          <a:p>
            <a:pPr lvl="1" eaLnBrk="1" hangingPunct="1"/>
            <a:r>
              <a:rPr lang="en-US" dirty="0" smtClean="0"/>
              <a:t>“OpenGL</a:t>
            </a:r>
            <a:r>
              <a:rPr lang="en-US" b="1" dirty="0" smtClean="0"/>
              <a:t>® </a:t>
            </a:r>
            <a:r>
              <a:rPr lang="en-US" dirty="0" smtClean="0"/>
              <a:t>ES </a:t>
            </a:r>
            <a:r>
              <a:rPr lang="en-US" b="1" dirty="0" smtClean="0"/>
              <a:t>is a software interface to graphics hardware. </a:t>
            </a:r>
          </a:p>
          <a:p>
            <a:pPr lvl="1" eaLnBrk="1" hangingPunct="1"/>
            <a:r>
              <a:rPr lang="en-US" b="1" dirty="0" smtClean="0"/>
              <a:t>The interface consists of a set of procedures and functions that allow a programmer to </a:t>
            </a:r>
            <a:r>
              <a:rPr lang="en-US" b="1" dirty="0" smtClean="0">
                <a:solidFill>
                  <a:schemeClr val="tx2"/>
                </a:solidFill>
              </a:rPr>
              <a:t>specify the objects and operations involved</a:t>
            </a:r>
            <a:r>
              <a:rPr lang="en-US" b="1" dirty="0" smtClean="0"/>
              <a:t> in producing high-quality graphical images, specifically color images of three-dimensional objects”</a:t>
            </a:r>
          </a:p>
          <a:p>
            <a:pPr eaLnBrk="1" hangingPunct="1"/>
            <a:r>
              <a:rPr lang="en-US" b="0" dirty="0" smtClean="0"/>
              <a:t>API reference card</a:t>
            </a:r>
          </a:p>
          <a:p>
            <a:pPr lvl="1" eaLnBrk="1" hangingPunct="1"/>
            <a:r>
              <a:rPr lang="en-US" b="1" dirty="0" smtClean="0">
                <a:hlinkClick r:id="rId2"/>
              </a:rPr>
              <a:t>http://www.khronos.org/opengles/sdk/docs/reference_cards/OpenGL-ES-2_0-Reference-card.pdf</a:t>
            </a:r>
            <a:endParaRPr lang="en-US" b="1" dirty="0" smtClean="0"/>
          </a:p>
          <a:p>
            <a:pPr eaLnBrk="1" hangingPunct="1"/>
            <a:endParaRPr lang="en-US" b="0" dirty="0" smtClean="0"/>
          </a:p>
          <a:p>
            <a:pPr lvl="1" eaLnBrk="1" hangingPunct="1"/>
            <a:endParaRPr lang="en-US" b="1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Dependencies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OpenGL Dependencies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OpenGL depends on a number of external systems to run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 Windowing system (abstracted by EGL/ WGL/ XGL …)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External inputs – texture files, 3D </a:t>
            </a:r>
            <a:r>
              <a:rPr lang="en-US" sz="1800" dirty="0" err="1" smtClean="0"/>
              <a:t>modelling</a:t>
            </a:r>
            <a:r>
              <a:rPr lang="en-US" sz="1800" dirty="0" smtClean="0"/>
              <a:t> tools, </a:t>
            </a:r>
            <a:r>
              <a:rPr lang="en-US" sz="1800" dirty="0" err="1" smtClean="0"/>
              <a:t>shaders</a:t>
            </a:r>
            <a:r>
              <a:rPr lang="en-US" sz="1800" dirty="0" smtClean="0"/>
              <a:t>, sounds, …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OpenGL is directly used by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OS/ Driver developers (</a:t>
            </a:r>
            <a:r>
              <a:rPr lang="en-US" sz="1800" dirty="0" err="1" smtClean="0"/>
              <a:t>ofcourse</a:t>
            </a:r>
            <a:r>
              <a:rPr lang="en-US" sz="1800" dirty="0" smtClean="0"/>
              <a:t>!)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HW IP designers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Game studios (</a:t>
            </a:r>
            <a:r>
              <a:rPr lang="en-US" sz="1800" dirty="0" err="1" smtClean="0"/>
              <a:t>optimisation</a:t>
            </a:r>
            <a:r>
              <a:rPr lang="en-US" sz="18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Researchers (</a:t>
            </a:r>
            <a:r>
              <a:rPr lang="en-US" sz="1800" dirty="0" err="1" smtClean="0"/>
              <a:t>Modelling</a:t>
            </a:r>
            <a:r>
              <a:rPr lang="en-US" sz="1800" dirty="0" smtClean="0"/>
              <a:t>, Realism, )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Tools developers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Application developers do not generally program on OpenGL, but rather do it on an Android API binding, or Java binding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7299326" y="4558904"/>
            <a:ext cx="8082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Extensions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are Extensions 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Extension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OES – Conformance tested by Khronos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EXT – Extension supported by &gt;1 IP vendor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Proprietary (vendor_ prefix) – Extension from 1 IP vendor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How to check for extensions 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getSupportedExtensions (WebGL), getExtension()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glGetString (openGL ES)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Number of extensions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OpenGL </a:t>
            </a:r>
            <a:r>
              <a:rPr lang="en-US" sz="1800" smtClean="0">
                <a:sym typeface="Wingdings" pitchFamily="1" charset="2"/>
              </a:rPr>
              <a:t> 400 +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ym typeface="Wingdings" pitchFamily="1" charset="2"/>
              </a:rPr>
              <a:t>OpenGL ES  100+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6655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GLES  3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EEE_GFX">
  <a:themeElements>
    <a:clrScheme name="HAS COLORS MAIN">
      <a:dk1>
        <a:srgbClr val="6D6D71"/>
      </a:dk1>
      <a:lt1>
        <a:srgbClr val="FFFFFF"/>
      </a:lt1>
      <a:dk2>
        <a:srgbClr val="028993"/>
      </a:dk2>
      <a:lt2>
        <a:srgbClr val="FFFFFF"/>
      </a:lt2>
      <a:accent1>
        <a:srgbClr val="028993"/>
      </a:accent1>
      <a:accent2>
        <a:srgbClr val="D4D540"/>
      </a:accent2>
      <a:accent3>
        <a:srgbClr val="6D6D71"/>
      </a:accent3>
      <a:accent4>
        <a:srgbClr val="91E7F2"/>
      </a:accent4>
      <a:accent5>
        <a:srgbClr val="F8F88D"/>
      </a:accent5>
      <a:accent6>
        <a:srgbClr val="CDCDD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Office PowerPoint</Application>
  <PresentationFormat>On-screen Show (16:9)</PresentationFormat>
  <Paragraphs>208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IEEE_GFX</vt:lpstr>
      <vt:lpstr>Introduction to graphics</vt:lpstr>
      <vt:lpstr>GPU HW Architectures</vt:lpstr>
      <vt:lpstr>GPU integrated SOCs</vt:lpstr>
      <vt:lpstr>Embedded GPU Architectures</vt:lpstr>
      <vt:lpstr>Xbox One vs Sony PS4  (40+ Watt devices)</vt:lpstr>
      <vt:lpstr>OpenGL specification evolution</vt:lpstr>
      <vt:lpstr>The OpenGL ES API</vt:lpstr>
      <vt:lpstr>OpenGL Dependencies</vt:lpstr>
      <vt:lpstr>What are Extensions ?</vt:lpstr>
      <vt:lpstr>OpenGL ES 3.0 </vt:lpstr>
      <vt:lpstr>The GL Client – Server Model</vt:lpstr>
      <vt:lpstr>OpenGL  Specifications</vt:lpstr>
      <vt:lpstr>Programming flow in OpenGL ES</vt:lpstr>
      <vt:lpstr>Preliminaries</vt:lpstr>
      <vt:lpstr>Why Triangles ?</vt:lpstr>
      <vt:lpstr>Vertex Information Basics</vt:lpstr>
      <vt:lpstr>Generic 3D Rendering Path</vt:lpstr>
      <vt:lpstr>Tile Based Rendering System</vt:lpstr>
      <vt:lpstr>3D rendering loop</vt:lpstr>
      <vt:lpstr>The GLES API – Overall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2014-03-06T15:52:07Z</dcterms:created>
  <dcterms:modified xsi:type="dcterms:W3CDTF">2014-06-02T05:57:56Z</dcterms:modified>
</cp:coreProperties>
</file>