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416" r:id="rId2"/>
    <p:sldId id="417" r:id="rId3"/>
    <p:sldId id="418" r:id="rId4"/>
    <p:sldId id="423" r:id="rId5"/>
    <p:sldId id="445" r:id="rId6"/>
    <p:sldId id="419" r:id="rId7"/>
    <p:sldId id="454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orious.org/tigraphics/sgxperf/blobs/master/sgxperf_gles20_vg.cp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28850"/>
            <a:ext cx="3962400" cy="28575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the 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C,F,F (Clear, Flush, Finish) APIs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35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Clear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Clears the current target view area (entire screen – FBO or </a:t>
            </a:r>
            <a:r>
              <a:rPr lang="en-US" sz="1400" dirty="0" err="1" smtClean="0"/>
              <a:t>Fb</a:t>
            </a:r>
            <a:r>
              <a:rPr lang="en-US" sz="1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Is that it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Sequence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Draw something &lt;frame1&gt;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Draw something &lt;frame2&gt;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Sequence 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Draw something &lt;frame1&gt;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Clear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Draw something &lt;frame2&gt;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The role of the GPU internal cache / fast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Engine by default reads back from </a:t>
            </a:r>
            <a:r>
              <a:rPr lang="en-US" sz="1400" dirty="0" err="1" smtClean="0"/>
              <a:t>fb</a:t>
            </a: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By specifying “</a:t>
            </a:r>
            <a:r>
              <a:rPr lang="en-US" sz="1400" i="1" dirty="0" smtClean="0"/>
              <a:t>Clear” – </a:t>
            </a:r>
            <a:r>
              <a:rPr lang="en-US" sz="1400" dirty="0" smtClean="0"/>
              <a:t>the engine can eliminate 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Further extensions allow discard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Viewport determines the draw area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Flush, and Finish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Several types of rendering methods adopted by GPUs</a:t>
            </a:r>
          </a:p>
          <a:p>
            <a:pPr lvl="1" eaLnBrk="1" hangingPunct="1"/>
            <a:r>
              <a:rPr lang="en-US" sz="1200" dirty="0" smtClean="0"/>
              <a:t>Immediate rendering</a:t>
            </a:r>
          </a:p>
          <a:p>
            <a:pPr lvl="1" eaLnBrk="1" hangingPunct="1"/>
            <a:r>
              <a:rPr lang="en-US" sz="1200" dirty="0" smtClean="0"/>
              <a:t>Deferred rendering</a:t>
            </a:r>
          </a:p>
          <a:p>
            <a:pPr eaLnBrk="1" hangingPunct="1"/>
            <a:r>
              <a:rPr lang="en-US" sz="1400" dirty="0" smtClean="0"/>
              <a:t>Immediate rendering – everyone is happy </a:t>
            </a:r>
          </a:p>
          <a:p>
            <a:pPr lvl="1" eaLnBrk="1" hangingPunct="1"/>
            <a:r>
              <a:rPr lang="en-US" sz="1200" dirty="0" smtClean="0"/>
              <a:t>Except the memory bus!</a:t>
            </a:r>
          </a:p>
          <a:p>
            <a:pPr eaLnBrk="1" hangingPunct="1"/>
            <a:r>
              <a:rPr lang="en-US" sz="1400" dirty="0" smtClean="0"/>
              <a:t>Deferred – the GPU applies its “intelligence” to do/not do certain draw calls/ portions of draw calls</a:t>
            </a:r>
          </a:p>
          <a:p>
            <a:pPr lvl="1" eaLnBrk="1" hangingPunct="1"/>
            <a:r>
              <a:rPr lang="en-US" sz="1200" dirty="0" smtClean="0"/>
              <a:t>Used most commonly in embedded GPUs</a:t>
            </a:r>
          </a:p>
          <a:p>
            <a:pPr lvl="1" eaLnBrk="1" hangingPunct="1"/>
            <a:r>
              <a:rPr lang="en-US" sz="1200" dirty="0" smtClean="0"/>
              <a:t>No concept of “bit exactness” in Graphics rendering</a:t>
            </a:r>
          </a:p>
          <a:p>
            <a:pPr lvl="1" eaLnBrk="1" hangingPunct="1"/>
            <a:r>
              <a:rPr lang="en-US" sz="1200" dirty="0" smtClean="0"/>
              <a:t>Hence, some API calls may not finish intended operations</a:t>
            </a:r>
          </a:p>
          <a:p>
            <a:pPr eaLnBrk="1" hangingPunct="1"/>
            <a:r>
              <a:rPr lang="en-US" sz="1400" dirty="0" smtClean="0"/>
              <a:t>Flush() – The call ensures pending operations are kicked off, returns</a:t>
            </a:r>
          </a:p>
          <a:p>
            <a:pPr eaLnBrk="1" hangingPunct="1"/>
            <a:r>
              <a:rPr lang="en-US" sz="1400" dirty="0" smtClean="0"/>
              <a:t>Finish() – The call ensures pending operations are kicked off, </a:t>
            </a:r>
            <a:r>
              <a:rPr lang="en-US" sz="1400" b="0" i="1" dirty="0" smtClean="0"/>
              <a:t>“waits for completion”</a:t>
            </a:r>
            <a:r>
              <a:rPr lang="en-US" sz="1400" dirty="0" smtClean="0"/>
              <a:t>, returns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note on </a:t>
            </a:r>
            <a:r>
              <a:rPr lang="en-US" dirty="0" err="1" smtClean="0"/>
              <a:t>WebGL</a:t>
            </a:r>
            <a:r>
              <a:rPr lang="en-US" dirty="0" smtClean="0"/>
              <a:t> – </a:t>
            </a:r>
            <a:r>
              <a:rPr lang="en-US" dirty="0" err="1" smtClean="0"/>
              <a:t>vs</a:t>
            </a:r>
            <a:r>
              <a:rPr lang="en-US" dirty="0" smtClean="0"/>
              <a:t> native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In native code, need to handle </a:t>
            </a:r>
            <a:r>
              <a:rPr lang="en-US" sz="1200" dirty="0"/>
              <a:t>c</a:t>
            </a:r>
            <a:r>
              <a:rPr lang="en-US" sz="1200" dirty="0" smtClean="0"/>
              <a:t>reation of a Display, Surface,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For example, refer to </a:t>
            </a:r>
            <a:r>
              <a:rPr lang="en-US" sz="1100" dirty="0" smtClean="0">
                <a:hlinkClick r:id="rId2"/>
              </a:rPr>
              <a:t>this native code</a:t>
            </a:r>
            <a:r>
              <a:rPr lang="en-US" sz="1100" dirty="0" smtClean="0"/>
              <a:t> (</a:t>
            </a:r>
            <a:r>
              <a:rPr lang="en-US" sz="1100" dirty="0" err="1" smtClean="0"/>
              <a:t>sgxperf</a:t>
            </a:r>
            <a:r>
              <a:rPr lang="en-US" sz="11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eglGetDisplay</a:t>
            </a:r>
            <a:endParaRPr lang="en-US" sz="1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eglInitialize</a:t>
            </a:r>
            <a:r>
              <a:rPr lang="en-US" sz="1100" dirty="0" smtClean="0"/>
              <a:t> – for this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eglBindAPI</a:t>
            </a:r>
            <a:r>
              <a:rPr lang="en-US" sz="1100" dirty="0" smtClean="0"/>
              <a:t> – bind to GLES/ VG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eglChooseConfig</a:t>
            </a:r>
            <a:r>
              <a:rPr lang="en-US" sz="1100" dirty="0" smtClean="0"/>
              <a:t> – configure surface type, GLES1/2/VG, Depth/Stencil buffer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eglCreateWindowSurface</a:t>
            </a:r>
            <a:r>
              <a:rPr lang="en-US" sz="1100" dirty="0" smtClean="0"/>
              <a:t> / </a:t>
            </a:r>
            <a:r>
              <a:rPr lang="en-US" sz="1100" dirty="0" err="1" smtClean="0"/>
              <a:t>eglCreatePixmapSurface</a:t>
            </a:r>
            <a:r>
              <a:rPr lang="en-US" sz="11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eglCreateContext</a:t>
            </a:r>
            <a:r>
              <a:rPr lang="en-US" sz="11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eglMakeCurrent</a:t>
            </a:r>
            <a:endParaRPr lang="en-US" sz="1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100" dirty="0" err="1" smtClean="0"/>
              <a:t>eglSwapBuffers</a:t>
            </a:r>
            <a:endParaRPr lang="en-US" sz="1100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But Platform </a:t>
            </a:r>
            <a:r>
              <a:rPr lang="en-US" sz="1200" dirty="0" err="1" smtClean="0"/>
              <a:t>initialisation</a:t>
            </a:r>
            <a:r>
              <a:rPr lang="en-US" sz="1200" dirty="0" smtClean="0"/>
              <a:t> in </a:t>
            </a:r>
            <a:r>
              <a:rPr lang="en-US" sz="1200" dirty="0" err="1" smtClean="0"/>
              <a:t>WebGL</a:t>
            </a:r>
            <a:r>
              <a:rPr lang="en-US" sz="1200" dirty="0" smtClean="0"/>
              <a:t> is handled by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Only configurations are – stencil, depth, AA, Alpha, preserve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No EGL calls in JS application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No multi-threading issues (not yet, but “workers” are coming)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The hands on labs will focus on GL (rendering), not EGL (platform)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0294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Lab framework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Functions/API calls to be modified in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in the workshop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3962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Lab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err="1" smtClean="0"/>
              <a:t>ClearColor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Clear – clears with color specified earlier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Flush/ Finish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 </a:t>
            </a:r>
            <a:r>
              <a:rPr lang="en-US" sz="1800" dirty="0" smtClean="0"/>
              <a:t>First Lab Exercise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1588" y="2305050"/>
            <a:ext cx="2640012" cy="65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104900"/>
            <a:ext cx="4248150" cy="93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105150"/>
            <a:ext cx="409302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o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" y="916037"/>
            <a:ext cx="8349343" cy="39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L1 – CLEAR </a:t>
            </a:r>
            <a:r>
              <a:rPr lang="en-US" dirty="0" err="1" smtClean="0"/>
              <a:t>colour</a:t>
            </a:r>
            <a:r>
              <a:rPr lang="en-US" dirty="0" smtClean="0"/>
              <a:t>, Viewport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D4789-ACE2-403B-87DE-3DB50992EE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11486" y="1641021"/>
            <a:ext cx="3265714" cy="3211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2171700"/>
            <a:ext cx="3276600" cy="11562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004708" y="20492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(Clone Lab)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4516" y="12001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(Edit Render code)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83981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(Launch Personal Lab)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Relaunch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after Edit)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4400" y="3486150"/>
            <a:ext cx="5334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3086100"/>
            <a:ext cx="1295400" cy="13144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401" y="291465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(Launch Lab)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4144" y="3024485"/>
            <a:ext cx="5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65453" y="1910736"/>
            <a:ext cx="38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8392" y="210115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3708" y="1030968"/>
            <a:ext cx="38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IEEE_GFX</vt:lpstr>
      <vt:lpstr>Programming the GPU</vt:lpstr>
      <vt:lpstr>The C,F,F (Clear, Flush, Finish) APIs</vt:lpstr>
      <vt:lpstr>Flush, and Finish</vt:lpstr>
      <vt:lpstr>A note on WebGL – vs native code</vt:lpstr>
      <vt:lpstr>Functions/API calls to be modified in the framework</vt:lpstr>
      <vt:lpstr>Programming </vt:lpstr>
      <vt:lpstr>Lab L1 – CLEAR colour, Viewport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2014-06-02T05:59:11Z</dcterms:modified>
</cp:coreProperties>
</file>