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461" r:id="rId2"/>
    <p:sldId id="455" r:id="rId3"/>
    <p:sldId id="456" r:id="rId4"/>
    <p:sldId id="457" r:id="rId5"/>
    <p:sldId id="458" r:id="rId6"/>
    <p:sldId id="459" r:id="rId7"/>
    <p:sldId id="460" r:id="rId8"/>
    <p:sldId id="467" r:id="rId9"/>
    <p:sldId id="473" r:id="rId10"/>
    <p:sldId id="474" r:id="rId11"/>
    <p:sldId id="462" r:id="rId12"/>
    <p:sldId id="463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Calibri"/>
                <a:ea typeface="+mj-ea"/>
                <a:cs typeface="+mj-cs"/>
              </a:rPr>
              <a:t>Vertex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0764" y="4560094"/>
            <a:ext cx="503237" cy="184547"/>
          </a:xfrm>
        </p:spPr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specification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can be specified as ‘0’, in which case the GL Engine automatically calculates required stride corresponding to the type specified for </a:t>
            </a:r>
            <a:r>
              <a:rPr lang="en-US" smtClean="0"/>
              <a:t>the attribute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D4789-ACE2-403B-87DE-3DB50992EE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7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!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922735"/>
            <a:ext cx="4462462" cy="3858815"/>
          </a:xfrm>
        </p:spPr>
        <p:txBody>
          <a:bodyPr/>
          <a:lstStyle/>
          <a:p>
            <a:pPr eaLnBrk="1" hangingPunct="1"/>
            <a:r>
              <a:rPr lang="en-US" sz="1200" dirty="0" smtClean="0"/>
              <a:t>Recall the Bandwidth needs for the vertex transfers / frame</a:t>
            </a:r>
          </a:p>
          <a:p>
            <a:pPr eaLnBrk="1" hangingPunct="1"/>
            <a:r>
              <a:rPr lang="en-US" sz="1200" dirty="0" smtClean="0"/>
              <a:t>Passing Vertices</a:t>
            </a:r>
          </a:p>
          <a:p>
            <a:pPr lvl="1" eaLnBrk="1" hangingPunct="1"/>
            <a:r>
              <a:rPr lang="en-US" sz="1100" dirty="0" smtClean="0"/>
              <a:t>Create Buffer Object</a:t>
            </a:r>
          </a:p>
          <a:p>
            <a:pPr lvl="1" eaLnBrk="1" hangingPunct="1"/>
            <a:r>
              <a:rPr lang="en-US" sz="1100" dirty="0" err="1" smtClean="0"/>
              <a:t>bindBuffer</a:t>
            </a:r>
            <a:endParaRPr lang="en-US" sz="1100" dirty="0" smtClean="0"/>
          </a:p>
          <a:p>
            <a:pPr lvl="1" eaLnBrk="1" hangingPunct="1"/>
            <a:r>
              <a:rPr lang="en-US" sz="1100" dirty="0" err="1" smtClean="0"/>
              <a:t>bufferData</a:t>
            </a:r>
            <a:endParaRPr lang="en-US" sz="1100" dirty="0" smtClean="0"/>
          </a:p>
          <a:p>
            <a:pPr lvl="1" eaLnBrk="1" hangingPunct="1"/>
            <a:r>
              <a:rPr lang="en-US" sz="1100" dirty="0" smtClean="0"/>
              <a:t>Indices are passed as type ELEMENT_ARRAY</a:t>
            </a:r>
          </a:p>
          <a:p>
            <a:pPr eaLnBrk="1" hangingPunct="1"/>
            <a:r>
              <a:rPr lang="en-US" sz="1200" dirty="0" smtClean="0"/>
              <a:t>Passing Attributes</a:t>
            </a:r>
          </a:p>
          <a:p>
            <a:pPr lvl="1" eaLnBrk="1" hangingPunct="1"/>
            <a:r>
              <a:rPr lang="en-US" sz="1100" dirty="0" err="1" smtClean="0"/>
              <a:t>bindAttribLocation</a:t>
            </a:r>
            <a:endParaRPr lang="en-US" sz="1100" dirty="0" smtClean="0"/>
          </a:p>
          <a:p>
            <a:pPr lvl="1" eaLnBrk="1" hangingPunct="1"/>
            <a:r>
              <a:rPr lang="en-US" sz="1100" dirty="0" err="1" smtClean="0"/>
              <a:t>enableVertexAttribArray</a:t>
            </a:r>
            <a:endParaRPr lang="en-US" sz="1100" dirty="0" smtClean="0"/>
          </a:p>
          <a:p>
            <a:pPr lvl="1" eaLnBrk="1" hangingPunct="1"/>
            <a:r>
              <a:rPr lang="en-US" sz="1100" dirty="0" err="1" smtClean="0"/>
              <a:t>vertexAttribPointer</a:t>
            </a:r>
            <a:endParaRPr lang="en-US" sz="1100" dirty="0" smtClean="0"/>
          </a:p>
          <a:p>
            <a:pPr eaLnBrk="1" hangingPunct="1"/>
            <a:r>
              <a:rPr lang="en-US" sz="1400" dirty="0" smtClean="0"/>
              <a:t>Render</a:t>
            </a:r>
          </a:p>
          <a:p>
            <a:pPr lvl="1" eaLnBrk="1" hangingPunct="1"/>
            <a:r>
              <a:rPr lang="en-US" sz="1100" dirty="0" err="1" smtClean="0"/>
              <a:t>DrawElements</a:t>
            </a:r>
            <a:endParaRPr lang="en-US" sz="1100" dirty="0" smtClean="0"/>
          </a:p>
          <a:p>
            <a:pPr eaLnBrk="1" hangingPunct="1"/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Lab – Point Cloud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1" y="1123950"/>
            <a:ext cx="31226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695700"/>
            <a:ext cx="4038600" cy="19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962400"/>
            <a:ext cx="4038600" cy="40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219451"/>
            <a:ext cx="4032250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o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L3 – Point Cloud in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8" y="3429001"/>
            <a:ext cx="8462962" cy="1154906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4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vertices 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Vertices – </a:t>
            </a:r>
          </a:p>
          <a:p>
            <a:pPr lvl="1" eaLnBrk="1" hangingPunct="1"/>
            <a:r>
              <a:rPr lang="en-US" dirty="0" smtClean="0"/>
              <a:t>Points defined in a specific coordinate axes, to represent 3D geometry</a:t>
            </a:r>
          </a:p>
          <a:p>
            <a:pPr lvl="1" eaLnBrk="1" hangingPunct="1"/>
            <a:r>
              <a:rPr lang="en-US" dirty="0" err="1" smtClean="0"/>
              <a:t>Atleast</a:t>
            </a:r>
            <a:r>
              <a:rPr lang="en-US" dirty="0" smtClean="0"/>
              <a:t> 3 vertices are used to define a Triangle – one of the primitives supported by GLES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857500"/>
            <a:ext cx="2667000" cy="1314450"/>
            <a:chOff x="2370" y="1062"/>
            <a:chExt cx="3090" cy="1872"/>
          </a:xfrm>
        </p:grpSpPr>
        <p:sp>
          <p:nvSpPr>
            <p:cNvPr id="43013" name="Freeform 6"/>
            <p:cNvSpPr>
              <a:spLocks/>
            </p:cNvSpPr>
            <p:nvPr/>
          </p:nvSpPr>
          <p:spPr bwMode="auto">
            <a:xfrm>
              <a:off x="2424" y="1116"/>
              <a:ext cx="1566" cy="1050"/>
            </a:xfrm>
            <a:custGeom>
              <a:avLst/>
              <a:gdLst>
                <a:gd name="T0" fmla="*/ 420 w 1566"/>
                <a:gd name="T1" fmla="*/ 1050 h 1050"/>
                <a:gd name="T2" fmla="*/ 1566 w 1566"/>
                <a:gd name="T3" fmla="*/ 864 h 1050"/>
                <a:gd name="T4" fmla="*/ 1296 w 1566"/>
                <a:gd name="T5" fmla="*/ 6 h 1050"/>
                <a:gd name="T6" fmla="*/ 0 w 1566"/>
                <a:gd name="T7" fmla="*/ 0 h 1050"/>
                <a:gd name="T8" fmla="*/ 420 w 1566"/>
                <a:gd name="T9" fmla="*/ 1050 h 1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1050"/>
                <a:gd name="T17" fmla="*/ 1566 w 1566"/>
                <a:gd name="T18" fmla="*/ 1050 h 10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1050">
                  <a:moveTo>
                    <a:pt x="420" y="1050"/>
                  </a:moveTo>
                  <a:lnTo>
                    <a:pt x="1566" y="864"/>
                  </a:lnTo>
                  <a:lnTo>
                    <a:pt x="1296" y="6"/>
                  </a:lnTo>
                  <a:lnTo>
                    <a:pt x="0" y="0"/>
                  </a:lnTo>
                  <a:lnTo>
                    <a:pt x="420" y="105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7"/>
            <p:cNvSpPr>
              <a:spLocks/>
            </p:cNvSpPr>
            <p:nvPr/>
          </p:nvSpPr>
          <p:spPr bwMode="auto">
            <a:xfrm>
              <a:off x="3720" y="1122"/>
              <a:ext cx="1674" cy="1260"/>
            </a:xfrm>
            <a:custGeom>
              <a:avLst/>
              <a:gdLst>
                <a:gd name="T0" fmla="*/ 0 w 1674"/>
                <a:gd name="T1" fmla="*/ 0 h 1260"/>
                <a:gd name="T2" fmla="*/ 270 w 1674"/>
                <a:gd name="T3" fmla="*/ 864 h 1260"/>
                <a:gd name="T4" fmla="*/ 1674 w 1674"/>
                <a:gd name="T5" fmla="*/ 1260 h 1260"/>
                <a:gd name="T6" fmla="*/ 1548 w 1674"/>
                <a:gd name="T7" fmla="*/ 456 h 1260"/>
                <a:gd name="T8" fmla="*/ 0 w 1674"/>
                <a:gd name="T9" fmla="*/ 0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4"/>
                <a:gd name="T16" fmla="*/ 0 h 1260"/>
                <a:gd name="T17" fmla="*/ 1674 w 1674"/>
                <a:gd name="T18" fmla="*/ 1260 h 12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4" h="1260">
                  <a:moveTo>
                    <a:pt x="0" y="0"/>
                  </a:moveTo>
                  <a:lnTo>
                    <a:pt x="270" y="864"/>
                  </a:lnTo>
                  <a:lnTo>
                    <a:pt x="1674" y="1260"/>
                  </a:lnTo>
                  <a:lnTo>
                    <a:pt x="1548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8"/>
            <p:cNvSpPr>
              <a:spLocks/>
            </p:cNvSpPr>
            <p:nvPr/>
          </p:nvSpPr>
          <p:spPr bwMode="auto">
            <a:xfrm>
              <a:off x="2418" y="1116"/>
              <a:ext cx="2868" cy="510"/>
            </a:xfrm>
            <a:custGeom>
              <a:avLst/>
              <a:gdLst>
                <a:gd name="T0" fmla="*/ 2868 w 2868"/>
                <a:gd name="T1" fmla="*/ 461 h 510"/>
                <a:gd name="T2" fmla="*/ 1296 w 2868"/>
                <a:gd name="T3" fmla="*/ 0 h 510"/>
                <a:gd name="T4" fmla="*/ 0 w 2868"/>
                <a:gd name="T5" fmla="*/ 0 h 510"/>
                <a:gd name="T6" fmla="*/ 1188 w 2868"/>
                <a:gd name="T7" fmla="*/ 510 h 510"/>
                <a:gd name="T8" fmla="*/ 2868 w 2868"/>
                <a:gd name="T9" fmla="*/ 461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8"/>
                <a:gd name="T16" fmla="*/ 0 h 510"/>
                <a:gd name="T17" fmla="*/ 2868 w 286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8" h="510">
                  <a:moveTo>
                    <a:pt x="2868" y="461"/>
                  </a:moveTo>
                  <a:lnTo>
                    <a:pt x="1296" y="0"/>
                  </a:lnTo>
                  <a:lnTo>
                    <a:pt x="0" y="0"/>
                  </a:lnTo>
                  <a:lnTo>
                    <a:pt x="1188" y="510"/>
                  </a:lnTo>
                  <a:lnTo>
                    <a:pt x="2868" y="461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9"/>
            <p:cNvSpPr>
              <a:spLocks/>
            </p:cNvSpPr>
            <p:nvPr/>
          </p:nvSpPr>
          <p:spPr bwMode="auto">
            <a:xfrm>
              <a:off x="2417" y="1116"/>
              <a:ext cx="1639" cy="1776"/>
            </a:xfrm>
            <a:custGeom>
              <a:avLst/>
              <a:gdLst>
                <a:gd name="T0" fmla="*/ 1639 w 1639"/>
                <a:gd name="T1" fmla="*/ 1776 h 1776"/>
                <a:gd name="T2" fmla="*/ 433 w 1639"/>
                <a:gd name="T3" fmla="*/ 1056 h 1776"/>
                <a:gd name="T4" fmla="*/ 0 w 1639"/>
                <a:gd name="T5" fmla="*/ 0 h 1776"/>
                <a:gd name="T6" fmla="*/ 1189 w 1639"/>
                <a:gd name="T7" fmla="*/ 512 h 1776"/>
                <a:gd name="T8" fmla="*/ 1639 w 1639"/>
                <a:gd name="T9" fmla="*/ 1776 h 1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1776"/>
                <a:gd name="T17" fmla="*/ 1639 w 1639"/>
                <a:gd name="T18" fmla="*/ 1776 h 1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1776">
                  <a:moveTo>
                    <a:pt x="1639" y="1776"/>
                  </a:moveTo>
                  <a:lnTo>
                    <a:pt x="433" y="1056"/>
                  </a:lnTo>
                  <a:lnTo>
                    <a:pt x="0" y="0"/>
                  </a:lnTo>
                  <a:lnTo>
                    <a:pt x="1189" y="512"/>
                  </a:lnTo>
                  <a:lnTo>
                    <a:pt x="1639" y="1776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370" y="1062"/>
              <a:ext cx="121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3660" y="1062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3019" name="Oval 12"/>
            <p:cNvSpPr>
              <a:spLocks noChangeArrowheads="1"/>
            </p:cNvSpPr>
            <p:nvPr/>
          </p:nvSpPr>
          <p:spPr bwMode="auto">
            <a:xfrm>
              <a:off x="3936" y="1920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3020" name="Freeform 13"/>
            <p:cNvSpPr>
              <a:spLocks/>
            </p:cNvSpPr>
            <p:nvPr/>
          </p:nvSpPr>
          <p:spPr bwMode="auto">
            <a:xfrm>
              <a:off x="3606" y="1572"/>
              <a:ext cx="1788" cy="1308"/>
            </a:xfrm>
            <a:custGeom>
              <a:avLst/>
              <a:gdLst>
                <a:gd name="T0" fmla="*/ 0 w 1788"/>
                <a:gd name="T1" fmla="*/ 60 h 1308"/>
                <a:gd name="T2" fmla="*/ 1674 w 1788"/>
                <a:gd name="T3" fmla="*/ 0 h 1308"/>
                <a:gd name="T4" fmla="*/ 1788 w 1788"/>
                <a:gd name="T5" fmla="*/ 792 h 1308"/>
                <a:gd name="T6" fmla="*/ 444 w 1788"/>
                <a:gd name="T7" fmla="*/ 1308 h 1308"/>
                <a:gd name="T8" fmla="*/ 0 w 1788"/>
                <a:gd name="T9" fmla="*/ 6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8"/>
                <a:gd name="T16" fmla="*/ 0 h 1308"/>
                <a:gd name="T17" fmla="*/ 1788 w 1788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8" h="1308">
                  <a:moveTo>
                    <a:pt x="0" y="60"/>
                  </a:moveTo>
                  <a:lnTo>
                    <a:pt x="1674" y="0"/>
                  </a:lnTo>
                  <a:lnTo>
                    <a:pt x="1788" y="792"/>
                  </a:lnTo>
                  <a:lnTo>
                    <a:pt x="444" y="130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3555" y="1572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795" y="2107"/>
              <a:ext cx="121" cy="115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4000" y="2820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5339" y="2318"/>
              <a:ext cx="121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5210" y="1522"/>
              <a:ext cx="116" cy="117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229600" y="4805125"/>
            <a:ext cx="9589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Where from ?</a:t>
            </a:r>
            <a:endParaRPr lang="en-US" sz="1000" dirty="0"/>
          </a:p>
        </p:txBody>
      </p:sp>
      <p:pic>
        <p:nvPicPr>
          <p:cNvPr id="19" name="Picture 2" descr="Polyg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84084"/>
            <a:ext cx="3419383" cy="105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Vertex basics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Where do vertices come from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Output of Modelling 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Mesh rendering / transforms – </a:t>
            </a:r>
            <a:r>
              <a:rPr lang="en-US" dirty="0" err="1" smtClean="0"/>
              <a:t>optimisations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For 2D operations (ex Window systems), just 2 triangles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00350"/>
            <a:ext cx="571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299326" y="4558904"/>
            <a:ext cx="11929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Depth Complexity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800600" y="1143000"/>
            <a:ext cx="4191000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of times same area rendered</a:t>
            </a:r>
          </a:p>
          <a:p>
            <a:endParaRPr lang="en-US" dirty="0" smtClean="0"/>
          </a:p>
          <a:p>
            <a:r>
              <a:rPr lang="en-US" dirty="0" smtClean="0"/>
              <a:t>Ideal ~ 1</a:t>
            </a:r>
          </a:p>
          <a:p>
            <a:r>
              <a:rPr lang="en-US" dirty="0" smtClean="0"/>
              <a:t>&gt; 1, higher complexity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 is to reduce Depth-Complexity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943600" y="1657350"/>
            <a:ext cx="2667000" cy="1314450"/>
            <a:chOff x="2370" y="1062"/>
            <a:chExt cx="3090" cy="187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424" y="1116"/>
              <a:ext cx="1566" cy="1050"/>
            </a:xfrm>
            <a:custGeom>
              <a:avLst/>
              <a:gdLst>
                <a:gd name="T0" fmla="*/ 420 w 1566"/>
                <a:gd name="T1" fmla="*/ 1050 h 1050"/>
                <a:gd name="T2" fmla="*/ 1566 w 1566"/>
                <a:gd name="T3" fmla="*/ 864 h 1050"/>
                <a:gd name="T4" fmla="*/ 1296 w 1566"/>
                <a:gd name="T5" fmla="*/ 6 h 1050"/>
                <a:gd name="T6" fmla="*/ 0 w 1566"/>
                <a:gd name="T7" fmla="*/ 0 h 1050"/>
                <a:gd name="T8" fmla="*/ 420 w 1566"/>
                <a:gd name="T9" fmla="*/ 1050 h 1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1050"/>
                <a:gd name="T17" fmla="*/ 1566 w 1566"/>
                <a:gd name="T18" fmla="*/ 1050 h 10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1050">
                  <a:moveTo>
                    <a:pt x="420" y="1050"/>
                  </a:moveTo>
                  <a:lnTo>
                    <a:pt x="1566" y="864"/>
                  </a:lnTo>
                  <a:lnTo>
                    <a:pt x="1296" y="6"/>
                  </a:lnTo>
                  <a:lnTo>
                    <a:pt x="0" y="0"/>
                  </a:lnTo>
                  <a:lnTo>
                    <a:pt x="420" y="105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20" y="1122"/>
              <a:ext cx="1674" cy="1260"/>
            </a:xfrm>
            <a:custGeom>
              <a:avLst/>
              <a:gdLst>
                <a:gd name="T0" fmla="*/ 0 w 1674"/>
                <a:gd name="T1" fmla="*/ 0 h 1260"/>
                <a:gd name="T2" fmla="*/ 270 w 1674"/>
                <a:gd name="T3" fmla="*/ 864 h 1260"/>
                <a:gd name="T4" fmla="*/ 1674 w 1674"/>
                <a:gd name="T5" fmla="*/ 1260 h 1260"/>
                <a:gd name="T6" fmla="*/ 1548 w 1674"/>
                <a:gd name="T7" fmla="*/ 456 h 1260"/>
                <a:gd name="T8" fmla="*/ 0 w 1674"/>
                <a:gd name="T9" fmla="*/ 0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4"/>
                <a:gd name="T16" fmla="*/ 0 h 1260"/>
                <a:gd name="T17" fmla="*/ 1674 w 1674"/>
                <a:gd name="T18" fmla="*/ 1260 h 12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4" h="1260">
                  <a:moveTo>
                    <a:pt x="0" y="0"/>
                  </a:moveTo>
                  <a:lnTo>
                    <a:pt x="270" y="864"/>
                  </a:lnTo>
                  <a:lnTo>
                    <a:pt x="1674" y="1260"/>
                  </a:lnTo>
                  <a:lnTo>
                    <a:pt x="1548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418" y="1116"/>
              <a:ext cx="2868" cy="510"/>
            </a:xfrm>
            <a:custGeom>
              <a:avLst/>
              <a:gdLst>
                <a:gd name="T0" fmla="*/ 2868 w 2868"/>
                <a:gd name="T1" fmla="*/ 461 h 510"/>
                <a:gd name="T2" fmla="*/ 1296 w 2868"/>
                <a:gd name="T3" fmla="*/ 0 h 510"/>
                <a:gd name="T4" fmla="*/ 0 w 2868"/>
                <a:gd name="T5" fmla="*/ 0 h 510"/>
                <a:gd name="T6" fmla="*/ 1188 w 2868"/>
                <a:gd name="T7" fmla="*/ 510 h 510"/>
                <a:gd name="T8" fmla="*/ 2868 w 2868"/>
                <a:gd name="T9" fmla="*/ 461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8"/>
                <a:gd name="T16" fmla="*/ 0 h 510"/>
                <a:gd name="T17" fmla="*/ 2868 w 286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8" h="510">
                  <a:moveTo>
                    <a:pt x="2868" y="461"/>
                  </a:moveTo>
                  <a:lnTo>
                    <a:pt x="1296" y="0"/>
                  </a:lnTo>
                  <a:lnTo>
                    <a:pt x="0" y="0"/>
                  </a:lnTo>
                  <a:lnTo>
                    <a:pt x="1188" y="510"/>
                  </a:lnTo>
                  <a:lnTo>
                    <a:pt x="2868" y="461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417" y="1116"/>
              <a:ext cx="1639" cy="1776"/>
            </a:xfrm>
            <a:custGeom>
              <a:avLst/>
              <a:gdLst>
                <a:gd name="T0" fmla="*/ 1639 w 1639"/>
                <a:gd name="T1" fmla="*/ 1776 h 1776"/>
                <a:gd name="T2" fmla="*/ 433 w 1639"/>
                <a:gd name="T3" fmla="*/ 1056 h 1776"/>
                <a:gd name="T4" fmla="*/ 0 w 1639"/>
                <a:gd name="T5" fmla="*/ 0 h 1776"/>
                <a:gd name="T6" fmla="*/ 1189 w 1639"/>
                <a:gd name="T7" fmla="*/ 512 h 1776"/>
                <a:gd name="T8" fmla="*/ 1639 w 1639"/>
                <a:gd name="T9" fmla="*/ 1776 h 1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1776"/>
                <a:gd name="T17" fmla="*/ 1639 w 1639"/>
                <a:gd name="T18" fmla="*/ 1776 h 1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1776">
                  <a:moveTo>
                    <a:pt x="1639" y="1776"/>
                  </a:moveTo>
                  <a:lnTo>
                    <a:pt x="433" y="1056"/>
                  </a:lnTo>
                  <a:lnTo>
                    <a:pt x="0" y="0"/>
                  </a:lnTo>
                  <a:lnTo>
                    <a:pt x="1189" y="512"/>
                  </a:lnTo>
                  <a:lnTo>
                    <a:pt x="1639" y="1776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70" y="1062"/>
              <a:ext cx="121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660" y="1062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936" y="1920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606" y="1572"/>
              <a:ext cx="1788" cy="1308"/>
            </a:xfrm>
            <a:custGeom>
              <a:avLst/>
              <a:gdLst>
                <a:gd name="T0" fmla="*/ 0 w 1788"/>
                <a:gd name="T1" fmla="*/ 60 h 1308"/>
                <a:gd name="T2" fmla="*/ 1674 w 1788"/>
                <a:gd name="T3" fmla="*/ 0 h 1308"/>
                <a:gd name="T4" fmla="*/ 1788 w 1788"/>
                <a:gd name="T5" fmla="*/ 792 h 1308"/>
                <a:gd name="T6" fmla="*/ 444 w 1788"/>
                <a:gd name="T7" fmla="*/ 1308 h 1308"/>
                <a:gd name="T8" fmla="*/ 0 w 1788"/>
                <a:gd name="T9" fmla="*/ 6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8"/>
                <a:gd name="T16" fmla="*/ 0 h 1308"/>
                <a:gd name="T17" fmla="*/ 1788 w 1788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8" h="1308">
                  <a:moveTo>
                    <a:pt x="0" y="60"/>
                  </a:moveTo>
                  <a:lnTo>
                    <a:pt x="1674" y="0"/>
                  </a:lnTo>
                  <a:lnTo>
                    <a:pt x="1788" y="792"/>
                  </a:lnTo>
                  <a:lnTo>
                    <a:pt x="444" y="130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555" y="1572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795" y="2107"/>
              <a:ext cx="121" cy="115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000" y="2820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339" y="2318"/>
              <a:ext cx="121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210" y="1522"/>
              <a:ext cx="116" cy="117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5410200" y="1428750"/>
            <a:ext cx="914400" cy="571500"/>
            <a:chOff x="2370" y="1062"/>
            <a:chExt cx="3090" cy="1872"/>
          </a:xfrm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2424" y="1116"/>
              <a:ext cx="1566" cy="1050"/>
            </a:xfrm>
            <a:custGeom>
              <a:avLst/>
              <a:gdLst>
                <a:gd name="T0" fmla="*/ 420 w 1566"/>
                <a:gd name="T1" fmla="*/ 1050 h 1050"/>
                <a:gd name="T2" fmla="*/ 1566 w 1566"/>
                <a:gd name="T3" fmla="*/ 864 h 1050"/>
                <a:gd name="T4" fmla="*/ 1296 w 1566"/>
                <a:gd name="T5" fmla="*/ 6 h 1050"/>
                <a:gd name="T6" fmla="*/ 0 w 1566"/>
                <a:gd name="T7" fmla="*/ 0 h 1050"/>
                <a:gd name="T8" fmla="*/ 420 w 1566"/>
                <a:gd name="T9" fmla="*/ 1050 h 1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1050"/>
                <a:gd name="T17" fmla="*/ 1566 w 1566"/>
                <a:gd name="T18" fmla="*/ 1050 h 10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1050">
                  <a:moveTo>
                    <a:pt x="420" y="1050"/>
                  </a:moveTo>
                  <a:lnTo>
                    <a:pt x="1566" y="864"/>
                  </a:lnTo>
                  <a:lnTo>
                    <a:pt x="1296" y="6"/>
                  </a:lnTo>
                  <a:lnTo>
                    <a:pt x="0" y="0"/>
                  </a:lnTo>
                  <a:lnTo>
                    <a:pt x="420" y="105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720" y="1122"/>
              <a:ext cx="1674" cy="1260"/>
            </a:xfrm>
            <a:custGeom>
              <a:avLst/>
              <a:gdLst>
                <a:gd name="T0" fmla="*/ 0 w 1674"/>
                <a:gd name="T1" fmla="*/ 0 h 1260"/>
                <a:gd name="T2" fmla="*/ 270 w 1674"/>
                <a:gd name="T3" fmla="*/ 864 h 1260"/>
                <a:gd name="T4" fmla="*/ 1674 w 1674"/>
                <a:gd name="T5" fmla="*/ 1260 h 1260"/>
                <a:gd name="T6" fmla="*/ 1548 w 1674"/>
                <a:gd name="T7" fmla="*/ 456 h 1260"/>
                <a:gd name="T8" fmla="*/ 0 w 1674"/>
                <a:gd name="T9" fmla="*/ 0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4"/>
                <a:gd name="T16" fmla="*/ 0 h 1260"/>
                <a:gd name="T17" fmla="*/ 1674 w 1674"/>
                <a:gd name="T18" fmla="*/ 1260 h 12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4" h="1260">
                  <a:moveTo>
                    <a:pt x="0" y="0"/>
                  </a:moveTo>
                  <a:lnTo>
                    <a:pt x="270" y="864"/>
                  </a:lnTo>
                  <a:lnTo>
                    <a:pt x="1674" y="1260"/>
                  </a:lnTo>
                  <a:lnTo>
                    <a:pt x="1548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2418" y="1116"/>
              <a:ext cx="2868" cy="510"/>
            </a:xfrm>
            <a:custGeom>
              <a:avLst/>
              <a:gdLst>
                <a:gd name="T0" fmla="*/ 2868 w 2868"/>
                <a:gd name="T1" fmla="*/ 461 h 510"/>
                <a:gd name="T2" fmla="*/ 1296 w 2868"/>
                <a:gd name="T3" fmla="*/ 0 h 510"/>
                <a:gd name="T4" fmla="*/ 0 w 2868"/>
                <a:gd name="T5" fmla="*/ 0 h 510"/>
                <a:gd name="T6" fmla="*/ 1188 w 2868"/>
                <a:gd name="T7" fmla="*/ 510 h 510"/>
                <a:gd name="T8" fmla="*/ 2868 w 2868"/>
                <a:gd name="T9" fmla="*/ 461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8"/>
                <a:gd name="T16" fmla="*/ 0 h 510"/>
                <a:gd name="T17" fmla="*/ 2868 w 286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8" h="510">
                  <a:moveTo>
                    <a:pt x="2868" y="461"/>
                  </a:moveTo>
                  <a:lnTo>
                    <a:pt x="1296" y="0"/>
                  </a:lnTo>
                  <a:lnTo>
                    <a:pt x="0" y="0"/>
                  </a:lnTo>
                  <a:lnTo>
                    <a:pt x="1188" y="510"/>
                  </a:lnTo>
                  <a:lnTo>
                    <a:pt x="2868" y="461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417" y="1116"/>
              <a:ext cx="1639" cy="1776"/>
            </a:xfrm>
            <a:custGeom>
              <a:avLst/>
              <a:gdLst>
                <a:gd name="T0" fmla="*/ 1639 w 1639"/>
                <a:gd name="T1" fmla="*/ 1776 h 1776"/>
                <a:gd name="T2" fmla="*/ 433 w 1639"/>
                <a:gd name="T3" fmla="*/ 1056 h 1776"/>
                <a:gd name="T4" fmla="*/ 0 w 1639"/>
                <a:gd name="T5" fmla="*/ 0 h 1776"/>
                <a:gd name="T6" fmla="*/ 1189 w 1639"/>
                <a:gd name="T7" fmla="*/ 512 h 1776"/>
                <a:gd name="T8" fmla="*/ 1639 w 1639"/>
                <a:gd name="T9" fmla="*/ 1776 h 1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1776"/>
                <a:gd name="T17" fmla="*/ 1639 w 1639"/>
                <a:gd name="T18" fmla="*/ 1776 h 1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1776">
                  <a:moveTo>
                    <a:pt x="1639" y="1776"/>
                  </a:moveTo>
                  <a:lnTo>
                    <a:pt x="433" y="1056"/>
                  </a:lnTo>
                  <a:lnTo>
                    <a:pt x="0" y="0"/>
                  </a:lnTo>
                  <a:lnTo>
                    <a:pt x="1189" y="512"/>
                  </a:lnTo>
                  <a:lnTo>
                    <a:pt x="1639" y="1776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2370" y="1062"/>
              <a:ext cx="121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3660" y="1062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936" y="1920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3606" y="1572"/>
              <a:ext cx="1788" cy="1308"/>
            </a:xfrm>
            <a:custGeom>
              <a:avLst/>
              <a:gdLst>
                <a:gd name="T0" fmla="*/ 0 w 1788"/>
                <a:gd name="T1" fmla="*/ 60 h 1308"/>
                <a:gd name="T2" fmla="*/ 1674 w 1788"/>
                <a:gd name="T3" fmla="*/ 0 h 1308"/>
                <a:gd name="T4" fmla="*/ 1788 w 1788"/>
                <a:gd name="T5" fmla="*/ 792 h 1308"/>
                <a:gd name="T6" fmla="*/ 444 w 1788"/>
                <a:gd name="T7" fmla="*/ 1308 h 1308"/>
                <a:gd name="T8" fmla="*/ 0 w 1788"/>
                <a:gd name="T9" fmla="*/ 6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8"/>
                <a:gd name="T16" fmla="*/ 0 h 1308"/>
                <a:gd name="T17" fmla="*/ 1788 w 1788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8" h="1308">
                  <a:moveTo>
                    <a:pt x="0" y="60"/>
                  </a:moveTo>
                  <a:lnTo>
                    <a:pt x="1674" y="0"/>
                  </a:lnTo>
                  <a:lnTo>
                    <a:pt x="1788" y="792"/>
                  </a:lnTo>
                  <a:lnTo>
                    <a:pt x="444" y="130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3555" y="1572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2795" y="2107"/>
              <a:ext cx="121" cy="115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4000" y="2820"/>
              <a:ext cx="116" cy="114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5339" y="2318"/>
              <a:ext cx="121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5210" y="1522"/>
              <a:ext cx="116" cy="117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8" name="Oval 47"/>
          <p:cNvSpPr/>
          <p:nvPr/>
        </p:nvSpPr>
        <p:spPr>
          <a:xfrm>
            <a:off x="5943600" y="1314450"/>
            <a:ext cx="609600" cy="857250"/>
          </a:xfrm>
          <a:prstGeom prst="ellipse">
            <a:avLst/>
          </a:prstGeom>
          <a:solidFill>
            <a:srgbClr val="AAAAA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53200" y="8001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Overlapping region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63926" y="1017459"/>
            <a:ext cx="470274" cy="4112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086600" y="4558904"/>
            <a:ext cx="14975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Summary of vertex ops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r>
              <a:rPr lang="en-US" sz="1200" dirty="0" smtClean="0"/>
              <a:t>Vertex operations are floating point intensive matrix operations - reciprocals, square-roots</a:t>
            </a:r>
          </a:p>
          <a:p>
            <a:r>
              <a:rPr lang="en-US" sz="1200" dirty="0" smtClean="0"/>
              <a:t>Conversion to Triangles (not needed in OpenGL ES)</a:t>
            </a:r>
          </a:p>
          <a:p>
            <a:r>
              <a:rPr lang="en-US" sz="1200" dirty="0" smtClean="0"/>
              <a:t>Sorting</a:t>
            </a:r>
          </a:p>
          <a:p>
            <a:r>
              <a:rPr lang="en-US" sz="1200" dirty="0" smtClean="0"/>
              <a:t>Clipping</a:t>
            </a:r>
          </a:p>
          <a:p>
            <a:r>
              <a:rPr lang="en-US" sz="1200" dirty="0" smtClean="0"/>
              <a:t>Transformation/ Scale</a:t>
            </a:r>
          </a:p>
          <a:p>
            <a:r>
              <a:rPr lang="en-US" sz="1200" dirty="0" smtClean="0"/>
              <a:t>Perspective</a:t>
            </a:r>
          </a:p>
          <a:p>
            <a:r>
              <a:rPr lang="en-US" sz="1200" dirty="0" smtClean="0"/>
              <a:t>Vertex </a:t>
            </a:r>
            <a:r>
              <a:rPr lang="en-US" sz="1200" dirty="0" err="1" smtClean="0"/>
              <a:t>Shaders</a:t>
            </a:r>
            <a:endParaRPr lang="en-US" sz="1200" dirty="0" smtClean="0"/>
          </a:p>
          <a:p>
            <a:r>
              <a:rPr lang="en-US" sz="1200" dirty="0" smtClean="0"/>
              <a:t>Scan conversion</a:t>
            </a:r>
          </a:p>
          <a:p>
            <a:pPr lvl="1"/>
            <a:r>
              <a:rPr lang="en-US" sz="1100" dirty="0" smtClean="0"/>
              <a:t>Edge walk</a:t>
            </a:r>
          </a:p>
          <a:p>
            <a:pPr lvl="1"/>
            <a:r>
              <a:rPr lang="en-US" sz="1100" dirty="0" smtClean="0"/>
              <a:t>Interpolation</a:t>
            </a:r>
          </a:p>
          <a:p>
            <a:r>
              <a:rPr lang="en-US" sz="1200" dirty="0" smtClean="0"/>
              <a:t>Followed by Pixel Operations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86601" y="4558904"/>
            <a:ext cx="7232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Attributes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Vertex Attributes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vertex is </a:t>
            </a:r>
            <a:r>
              <a:rPr lang="en-US" dirty="0" err="1" smtClean="0"/>
              <a:t>characterised</a:t>
            </a:r>
            <a:r>
              <a:rPr lang="en-US" dirty="0" smtClean="0"/>
              <a:t> by its position {</a:t>
            </a:r>
            <a:r>
              <a:rPr lang="en-US" dirty="0" err="1" smtClean="0"/>
              <a:t>x,y,z</a:t>
            </a:r>
            <a:r>
              <a:rPr lang="en-US" dirty="0" smtClean="0"/>
              <a:t>}</a:t>
            </a:r>
          </a:p>
          <a:p>
            <a:pPr lvl="1" eaLnBrk="1" hangingPunct="1"/>
            <a:r>
              <a:rPr lang="en-US" dirty="0" smtClean="0"/>
              <a:t>{</a:t>
            </a:r>
            <a:r>
              <a:rPr lang="en-US" dirty="0" err="1" smtClean="0"/>
              <a:t>x,y,z</a:t>
            </a:r>
            <a:r>
              <a:rPr lang="en-US" dirty="0" smtClean="0"/>
              <a:t>} are floating point values</a:t>
            </a:r>
          </a:p>
          <a:p>
            <a:pPr eaLnBrk="1" hangingPunct="1"/>
            <a:r>
              <a:rPr lang="en-US" dirty="0" smtClean="0"/>
              <a:t>Additionally, </a:t>
            </a:r>
            <a:r>
              <a:rPr lang="en-US" dirty="0" err="1" smtClean="0"/>
              <a:t>normals</a:t>
            </a:r>
            <a:r>
              <a:rPr lang="en-US" dirty="0" smtClean="0"/>
              <a:t> are required for directional lighting calculations in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 eaLnBrk="1" hangingPunct="1"/>
            <a:r>
              <a:rPr lang="en-US" dirty="0" smtClean="0"/>
              <a:t>Vertex normal, Face normal - Description</a:t>
            </a:r>
          </a:p>
          <a:p>
            <a:pPr lvl="1" eaLnBrk="1" hangingPunct="1"/>
            <a:r>
              <a:rPr lang="en-US" dirty="0" smtClean="0"/>
              <a:t>3D Tools output the normal map also along with vertex information</a:t>
            </a:r>
          </a:p>
          <a:p>
            <a:pPr eaLnBrk="1" hangingPunct="1"/>
            <a:r>
              <a:rPr lang="en-US" dirty="0" smtClean="0"/>
              <a:t>Additionally, texture coordinates are required</a:t>
            </a:r>
          </a:p>
          <a:p>
            <a:pPr lvl="1" eaLnBrk="1" hangingPunct="1"/>
            <a:r>
              <a:rPr lang="en-US" dirty="0" smtClean="0"/>
              <a:t>Again, 3D tools output the texture coordinates</a:t>
            </a:r>
          </a:p>
          <a:p>
            <a:pPr eaLnBrk="1" hangingPunct="1"/>
            <a:r>
              <a:rPr lang="en-US" dirty="0" smtClean="0"/>
              <a:t>Each HW implementation must support a minimum number of vertex attributes</a:t>
            </a:r>
          </a:p>
          <a:p>
            <a:pPr lvl="1" eaLnBrk="1" hangingPunct="1"/>
            <a:r>
              <a:rPr lang="en-US" dirty="0" smtClean="0"/>
              <a:t>Maximum number can be queried using MAX_VERTEX_ATTRIBS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1576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CPU to GPU xfer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Vertices – CPU to GPU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Optimising</a:t>
            </a:r>
            <a:r>
              <a:rPr lang="en-US" dirty="0" smtClean="0"/>
              <a:t> Vertex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3D object will have a lot of “common” vertices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 – Cube has 6*2 triangles, (6*2)*3 vertices, but only 8 “points”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 rather than passing vertices, pass 8 vertices, and 36 indices to the vertices to reduce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Indices can be 16bit, so reduce BW by ~50%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GL_ARRAY_BUFFER (vertices), GL_ELEMENT_ARRAY_BUFFER (index)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STATIC_DRAW, DYNAMIC_DRAW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Tip: Re-use by binding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are Vertex Buffer Objects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genBuffers</a:t>
            </a:r>
            <a:r>
              <a:rPr lang="en-US" dirty="0" smtClean="0"/>
              <a:t> (</a:t>
            </a:r>
            <a:r>
              <a:rPr lang="en-US" dirty="0" err="1" smtClean="0"/>
              <a:t>createBuffer</a:t>
            </a:r>
            <a:r>
              <a:rPr lang="en-US" dirty="0" smtClean="0"/>
              <a:t> in </a:t>
            </a:r>
            <a:r>
              <a:rPr lang="en-US" dirty="0" err="1" smtClean="0"/>
              <a:t>WebGL</a:t>
            </a:r>
            <a:r>
              <a:rPr lang="en-US" dirty="0" smtClean="0"/>
              <a:t>), binding, </a:t>
            </a:r>
            <a:r>
              <a:rPr lang="en-US" dirty="0" err="1" smtClean="0"/>
              <a:t>bufferData</a:t>
            </a:r>
            <a:r>
              <a:rPr lang="en-US" dirty="0" smtClean="0"/>
              <a:t>/offset and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Usage of Index Buffers (ELEMENT_ARRAY_BUFFER)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0" y="342900"/>
            <a:ext cx="990600" cy="457200"/>
            <a:chOff x="2370" y="1062"/>
            <a:chExt cx="3090" cy="1872"/>
          </a:xfrm>
        </p:grpSpPr>
        <p:sp>
          <p:nvSpPr>
            <p:cNvPr id="46086" name="Freeform 6"/>
            <p:cNvSpPr>
              <a:spLocks/>
            </p:cNvSpPr>
            <p:nvPr/>
          </p:nvSpPr>
          <p:spPr bwMode="auto">
            <a:xfrm>
              <a:off x="2424" y="1116"/>
              <a:ext cx="1566" cy="1050"/>
            </a:xfrm>
            <a:custGeom>
              <a:avLst/>
              <a:gdLst>
                <a:gd name="T0" fmla="*/ 420 w 1566"/>
                <a:gd name="T1" fmla="*/ 1050 h 1050"/>
                <a:gd name="T2" fmla="*/ 1566 w 1566"/>
                <a:gd name="T3" fmla="*/ 864 h 1050"/>
                <a:gd name="T4" fmla="*/ 1296 w 1566"/>
                <a:gd name="T5" fmla="*/ 6 h 1050"/>
                <a:gd name="T6" fmla="*/ 0 w 1566"/>
                <a:gd name="T7" fmla="*/ 0 h 1050"/>
                <a:gd name="T8" fmla="*/ 420 w 1566"/>
                <a:gd name="T9" fmla="*/ 1050 h 1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1050"/>
                <a:gd name="T17" fmla="*/ 1566 w 1566"/>
                <a:gd name="T18" fmla="*/ 1050 h 10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1050">
                  <a:moveTo>
                    <a:pt x="420" y="1050"/>
                  </a:moveTo>
                  <a:lnTo>
                    <a:pt x="1566" y="864"/>
                  </a:lnTo>
                  <a:lnTo>
                    <a:pt x="1296" y="6"/>
                  </a:lnTo>
                  <a:lnTo>
                    <a:pt x="0" y="0"/>
                  </a:lnTo>
                  <a:lnTo>
                    <a:pt x="420" y="105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Freeform 7"/>
            <p:cNvSpPr>
              <a:spLocks/>
            </p:cNvSpPr>
            <p:nvPr/>
          </p:nvSpPr>
          <p:spPr bwMode="auto">
            <a:xfrm>
              <a:off x="3720" y="1122"/>
              <a:ext cx="1674" cy="1260"/>
            </a:xfrm>
            <a:custGeom>
              <a:avLst/>
              <a:gdLst>
                <a:gd name="T0" fmla="*/ 0 w 1674"/>
                <a:gd name="T1" fmla="*/ 0 h 1260"/>
                <a:gd name="T2" fmla="*/ 270 w 1674"/>
                <a:gd name="T3" fmla="*/ 864 h 1260"/>
                <a:gd name="T4" fmla="*/ 1674 w 1674"/>
                <a:gd name="T5" fmla="*/ 1260 h 1260"/>
                <a:gd name="T6" fmla="*/ 1548 w 1674"/>
                <a:gd name="T7" fmla="*/ 456 h 1260"/>
                <a:gd name="T8" fmla="*/ 0 w 1674"/>
                <a:gd name="T9" fmla="*/ 0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4"/>
                <a:gd name="T16" fmla="*/ 0 h 1260"/>
                <a:gd name="T17" fmla="*/ 1674 w 1674"/>
                <a:gd name="T18" fmla="*/ 1260 h 12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4" h="1260">
                  <a:moveTo>
                    <a:pt x="0" y="0"/>
                  </a:moveTo>
                  <a:lnTo>
                    <a:pt x="270" y="864"/>
                  </a:lnTo>
                  <a:lnTo>
                    <a:pt x="1674" y="1260"/>
                  </a:lnTo>
                  <a:lnTo>
                    <a:pt x="1548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Freeform 8"/>
            <p:cNvSpPr>
              <a:spLocks/>
            </p:cNvSpPr>
            <p:nvPr/>
          </p:nvSpPr>
          <p:spPr bwMode="auto">
            <a:xfrm>
              <a:off x="2418" y="1116"/>
              <a:ext cx="2868" cy="510"/>
            </a:xfrm>
            <a:custGeom>
              <a:avLst/>
              <a:gdLst>
                <a:gd name="T0" fmla="*/ 2868 w 2868"/>
                <a:gd name="T1" fmla="*/ 461 h 510"/>
                <a:gd name="T2" fmla="*/ 1296 w 2868"/>
                <a:gd name="T3" fmla="*/ 0 h 510"/>
                <a:gd name="T4" fmla="*/ 0 w 2868"/>
                <a:gd name="T5" fmla="*/ 0 h 510"/>
                <a:gd name="T6" fmla="*/ 1188 w 2868"/>
                <a:gd name="T7" fmla="*/ 510 h 510"/>
                <a:gd name="T8" fmla="*/ 2868 w 2868"/>
                <a:gd name="T9" fmla="*/ 461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8"/>
                <a:gd name="T16" fmla="*/ 0 h 510"/>
                <a:gd name="T17" fmla="*/ 2868 w 286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8" h="510">
                  <a:moveTo>
                    <a:pt x="2868" y="461"/>
                  </a:moveTo>
                  <a:lnTo>
                    <a:pt x="1296" y="0"/>
                  </a:lnTo>
                  <a:lnTo>
                    <a:pt x="0" y="0"/>
                  </a:lnTo>
                  <a:lnTo>
                    <a:pt x="1188" y="510"/>
                  </a:lnTo>
                  <a:lnTo>
                    <a:pt x="2868" y="461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Freeform 9"/>
            <p:cNvSpPr>
              <a:spLocks/>
            </p:cNvSpPr>
            <p:nvPr/>
          </p:nvSpPr>
          <p:spPr bwMode="auto">
            <a:xfrm>
              <a:off x="2417" y="1116"/>
              <a:ext cx="1639" cy="1776"/>
            </a:xfrm>
            <a:custGeom>
              <a:avLst/>
              <a:gdLst>
                <a:gd name="T0" fmla="*/ 1639 w 1639"/>
                <a:gd name="T1" fmla="*/ 1776 h 1776"/>
                <a:gd name="T2" fmla="*/ 433 w 1639"/>
                <a:gd name="T3" fmla="*/ 1056 h 1776"/>
                <a:gd name="T4" fmla="*/ 0 w 1639"/>
                <a:gd name="T5" fmla="*/ 0 h 1776"/>
                <a:gd name="T6" fmla="*/ 1189 w 1639"/>
                <a:gd name="T7" fmla="*/ 512 h 1776"/>
                <a:gd name="T8" fmla="*/ 1639 w 1639"/>
                <a:gd name="T9" fmla="*/ 1776 h 1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1776"/>
                <a:gd name="T17" fmla="*/ 1639 w 1639"/>
                <a:gd name="T18" fmla="*/ 1776 h 1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1776">
                  <a:moveTo>
                    <a:pt x="1639" y="1776"/>
                  </a:moveTo>
                  <a:lnTo>
                    <a:pt x="433" y="1056"/>
                  </a:lnTo>
                  <a:lnTo>
                    <a:pt x="0" y="0"/>
                  </a:lnTo>
                  <a:lnTo>
                    <a:pt x="1189" y="512"/>
                  </a:lnTo>
                  <a:lnTo>
                    <a:pt x="1639" y="1776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370" y="1062"/>
              <a:ext cx="124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3660" y="1062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3936" y="1920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3606" y="1572"/>
              <a:ext cx="1788" cy="1308"/>
            </a:xfrm>
            <a:custGeom>
              <a:avLst/>
              <a:gdLst>
                <a:gd name="T0" fmla="*/ 0 w 1788"/>
                <a:gd name="T1" fmla="*/ 60 h 1308"/>
                <a:gd name="T2" fmla="*/ 1674 w 1788"/>
                <a:gd name="T3" fmla="*/ 0 h 1308"/>
                <a:gd name="T4" fmla="*/ 1788 w 1788"/>
                <a:gd name="T5" fmla="*/ 792 h 1308"/>
                <a:gd name="T6" fmla="*/ 444 w 1788"/>
                <a:gd name="T7" fmla="*/ 1308 h 1308"/>
                <a:gd name="T8" fmla="*/ 0 w 1788"/>
                <a:gd name="T9" fmla="*/ 6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8"/>
                <a:gd name="T16" fmla="*/ 0 h 1308"/>
                <a:gd name="T17" fmla="*/ 1788 w 1788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8" h="1308">
                  <a:moveTo>
                    <a:pt x="0" y="60"/>
                  </a:moveTo>
                  <a:lnTo>
                    <a:pt x="1674" y="0"/>
                  </a:lnTo>
                  <a:lnTo>
                    <a:pt x="1788" y="792"/>
                  </a:lnTo>
                  <a:lnTo>
                    <a:pt x="444" y="130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3554" y="1574"/>
              <a:ext cx="119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796" y="2105"/>
              <a:ext cx="119" cy="117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3999" y="2822"/>
              <a:ext cx="114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5336" y="2320"/>
              <a:ext cx="124" cy="112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5207" y="1520"/>
              <a:ext cx="119" cy="117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6085" name="Text Box 18"/>
          <p:cNvSpPr txBox="1">
            <a:spLocks noChangeArrowheads="1"/>
          </p:cNvSpPr>
          <p:nvPr/>
        </p:nvSpPr>
        <p:spPr bwMode="auto">
          <a:xfrm>
            <a:off x="7299326" y="4558904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Objects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note on Binding, Buffer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“Binding” ?</a:t>
            </a:r>
          </a:p>
          <a:p>
            <a:pPr lvl="1" eaLnBrk="1" hangingPunct="1"/>
            <a:r>
              <a:rPr lang="en-US" smtClean="0"/>
              <a:t>Binding a server to a client – ex, VBO to a texture</a:t>
            </a:r>
          </a:p>
          <a:p>
            <a:pPr lvl="1" eaLnBrk="1" hangingPunct="1"/>
            <a:r>
              <a:rPr lang="en-US" smtClean="0"/>
              <a:t>All objects are associated with a context state</a:t>
            </a:r>
          </a:p>
          <a:p>
            <a:pPr lvl="1" eaLnBrk="1" hangingPunct="1"/>
            <a:r>
              <a:rPr lang="en-US" smtClean="0"/>
              <a:t>Binding an object is ~ copying the object state </a:t>
            </a:r>
            <a:r>
              <a:rPr lang="en-US" smtClean="0">
                <a:sym typeface="Wingdings" pitchFamily="1" charset="2"/>
              </a:rPr>
              <a:t> </a:t>
            </a:r>
            <a:r>
              <a:rPr lang="en-US" smtClean="0"/>
              <a:t>context</a:t>
            </a:r>
          </a:p>
          <a:p>
            <a:pPr lvl="1" eaLnBrk="1" hangingPunct="1"/>
            <a:r>
              <a:rPr lang="en-US" smtClean="0"/>
              <a:t>Removes client</a:t>
            </a:r>
            <a:r>
              <a:rPr lang="en-US" smtClean="0">
                <a:sym typeface="Wingdings" pitchFamily="1" charset="2"/>
              </a:rPr>
              <a:t>server movement everytime</a:t>
            </a:r>
          </a:p>
          <a:p>
            <a:pPr lvl="1" eaLnBrk="1" hangingPunct="1"/>
            <a:r>
              <a:rPr lang="en-US" smtClean="0"/>
              <a:t>“Xfer-once-to-server, keep the token, Use-multipletimes-later”</a:t>
            </a:r>
          </a:p>
          <a:p>
            <a:pPr lvl="1" eaLnBrk="1" hangingPunct="1"/>
            <a:r>
              <a:rPr lang="en-US" smtClean="0"/>
              <a:t>Good practice to “unbind” after operations– set binding to 0/null to avoid rogue programs changing state of bound object</a:t>
            </a:r>
          </a:p>
          <a:p>
            <a:pPr eaLnBrk="1" hangingPunct="1"/>
            <a:r>
              <a:rPr lang="en-US" smtClean="0"/>
              <a:t>Buffer-Objects</a:t>
            </a:r>
          </a:p>
          <a:p>
            <a:pPr lvl="1" eaLnBrk="1" hangingPunct="1"/>
            <a:r>
              <a:rPr lang="en-US" smtClean="0"/>
              <a:t>Allows data to be stored on the “server” ie, the GPU memory, rather than client memory (via pointer)</a:t>
            </a:r>
          </a:p>
          <a:p>
            <a:pPr lvl="2" eaLnBrk="1" hangingPunct="1"/>
            <a:r>
              <a:rPr lang="en-US" smtClean="0"/>
              <a:t>GPU can decide where to place it for the fastest performance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3962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Lab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and Without VBO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971550"/>
            <a:ext cx="4038600" cy="3394472"/>
          </a:xfrm>
        </p:spPr>
        <p:txBody>
          <a:bodyPr/>
          <a:lstStyle/>
          <a:p>
            <a:r>
              <a:rPr lang="en-US" sz="1400" dirty="0" smtClean="0"/>
              <a:t>Without VBO</a:t>
            </a:r>
          </a:p>
          <a:p>
            <a:pPr lvl="1"/>
            <a:r>
              <a:rPr lang="en-US" dirty="0" smtClean="0"/>
              <a:t>ARRAY_BUFFER and ELEMENT_ARRAY_BUFFER </a:t>
            </a:r>
            <a:r>
              <a:rPr lang="en-US" dirty="0"/>
              <a:t>used,  in </a:t>
            </a:r>
            <a:r>
              <a:rPr lang="en-US" dirty="0" err="1"/>
              <a:t>glBindBuffer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Vertices and Attributes uploaded individually as buffers via</a:t>
            </a:r>
          </a:p>
          <a:p>
            <a:pPr lvl="2"/>
            <a:r>
              <a:rPr lang="en-US" sz="1200" dirty="0" err="1" smtClean="0"/>
              <a:t>glEnableVertexAttribArray</a:t>
            </a:r>
            <a:r>
              <a:rPr lang="en-US" sz="1200" dirty="0" smtClean="0"/>
              <a:t>()</a:t>
            </a:r>
          </a:p>
          <a:p>
            <a:pPr lvl="2"/>
            <a:r>
              <a:rPr lang="en-US" sz="1200" dirty="0" err="1" smtClean="0"/>
              <a:t>glVertexAttribPointer</a:t>
            </a:r>
            <a:r>
              <a:rPr lang="en-US" sz="1200" dirty="0" smtClean="0"/>
              <a:t>()</a:t>
            </a:r>
          </a:p>
          <a:p>
            <a:pPr lvl="1"/>
            <a:r>
              <a:rPr lang="en-US" sz="1200" dirty="0" smtClean="0"/>
              <a:t>Drawn via</a:t>
            </a:r>
          </a:p>
          <a:p>
            <a:pPr lvl="2"/>
            <a:r>
              <a:rPr lang="en-US" sz="1200" dirty="0" err="1" smtClean="0"/>
              <a:t>glDrawElements</a:t>
            </a:r>
            <a:endParaRPr lang="en-US" sz="1200" dirty="0" smtClean="0"/>
          </a:p>
          <a:p>
            <a:pPr lvl="3"/>
            <a:r>
              <a:rPr lang="en-US" sz="1200" dirty="0" smtClean="0"/>
              <a:t>pointer to index buffer passed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CPU-GPU data transfer happens every draw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971550"/>
            <a:ext cx="4038600" cy="3394472"/>
          </a:xfrm>
        </p:spPr>
        <p:txBody>
          <a:bodyPr/>
          <a:lstStyle/>
          <a:p>
            <a:r>
              <a:rPr lang="en-US" sz="1400" dirty="0" smtClean="0"/>
              <a:t>With VBO</a:t>
            </a:r>
          </a:p>
          <a:p>
            <a:pPr lvl="1"/>
            <a:r>
              <a:rPr lang="en-US" dirty="0"/>
              <a:t>ARRAY_BUFFER and ELEMENT_ARRAY_BUFFER </a:t>
            </a:r>
            <a:r>
              <a:rPr lang="en-US" dirty="0" smtClean="0"/>
              <a:t>used,  in </a:t>
            </a:r>
            <a:r>
              <a:rPr lang="en-US" dirty="0" err="1" smtClean="0"/>
              <a:t>glBindBuffer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Vertices and Attributes uploaded individually via</a:t>
            </a:r>
          </a:p>
          <a:p>
            <a:pPr lvl="2"/>
            <a:r>
              <a:rPr lang="en-US" sz="1200" dirty="0" err="1" smtClean="0"/>
              <a:t>glBufferData</a:t>
            </a:r>
            <a:r>
              <a:rPr lang="en-US" sz="1200" dirty="0" smtClean="0"/>
              <a:t>()</a:t>
            </a:r>
          </a:p>
          <a:p>
            <a:pPr lvl="1"/>
            <a:r>
              <a:rPr lang="en-US" sz="1200" dirty="0" smtClean="0"/>
              <a:t>Attributes specified only by offsets in buffer</a:t>
            </a:r>
          </a:p>
          <a:p>
            <a:pPr lvl="2"/>
            <a:r>
              <a:rPr lang="en-US" sz="1200" dirty="0" err="1" smtClean="0"/>
              <a:t>glVertexAttribPointer</a:t>
            </a:r>
            <a:r>
              <a:rPr lang="en-US" sz="1200" dirty="0" smtClean="0"/>
              <a:t> takes in only offset</a:t>
            </a:r>
            <a:endParaRPr lang="en-US" sz="1200" dirty="0"/>
          </a:p>
          <a:p>
            <a:pPr lvl="1"/>
            <a:r>
              <a:rPr lang="en-US" sz="1200" dirty="0"/>
              <a:t>Drawn </a:t>
            </a:r>
            <a:r>
              <a:rPr lang="en-US" sz="1200" dirty="0" smtClean="0"/>
              <a:t>via</a:t>
            </a:r>
            <a:endParaRPr lang="en-US" sz="1200" dirty="0"/>
          </a:p>
          <a:p>
            <a:pPr lvl="2"/>
            <a:r>
              <a:rPr lang="en-US" sz="1200" dirty="0" err="1" smtClean="0"/>
              <a:t>glDrawElements</a:t>
            </a:r>
            <a:r>
              <a:rPr lang="en-US" sz="1200" dirty="0" smtClean="0"/>
              <a:t>()</a:t>
            </a:r>
          </a:p>
          <a:p>
            <a:pPr lvl="3"/>
            <a:r>
              <a:rPr lang="en-US" sz="1200" dirty="0" smtClean="0"/>
              <a:t>No pointer passed here</a:t>
            </a:r>
            <a:endParaRPr lang="en-US" sz="1200" dirty="0"/>
          </a:p>
          <a:p>
            <a:r>
              <a:rPr lang="en-US" sz="1400" dirty="0" smtClean="0"/>
              <a:t>Hint to GL via “</a:t>
            </a:r>
            <a:r>
              <a:rPr lang="en-US" sz="1400" dirty="0"/>
              <a:t>GL_STATIC_DRAW</a:t>
            </a:r>
            <a:r>
              <a:rPr lang="en-US" sz="1400" dirty="0" smtClean="0"/>
              <a:t>” or similar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7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On-screen Show (16:9)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IEEE_GFX</vt:lpstr>
      <vt:lpstr>PowerPoint Presentation</vt:lpstr>
      <vt:lpstr>What are vertices ?</vt:lpstr>
      <vt:lpstr>Vertex basics</vt:lpstr>
      <vt:lpstr>Depth-Complexity</vt:lpstr>
      <vt:lpstr>Vertex Operations</vt:lpstr>
      <vt:lpstr>Vertex Attributes</vt:lpstr>
      <vt:lpstr>Vertices – CPU to GPU</vt:lpstr>
      <vt:lpstr>A note on Binding, Buffer Objects</vt:lpstr>
      <vt:lpstr>With and Without VBO</vt:lpstr>
      <vt:lpstr>Stride specification</vt:lpstr>
      <vt:lpstr>Programming !</vt:lpstr>
      <vt:lpstr>Lab L3 – Point Cloud in viewport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2014-06-02T06:00:42Z</dcterms:modified>
</cp:coreProperties>
</file>