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396" r:id="rId2"/>
    <p:sldId id="480" r:id="rId3"/>
    <p:sldId id="479" r:id="rId4"/>
    <p:sldId id="478" r:id="rId5"/>
    <p:sldId id="437" r:id="rId6"/>
    <p:sldId id="444" r:id="rId7"/>
    <p:sldId id="397" r:id="rId8"/>
    <p:sldId id="398" r:id="rId9"/>
    <p:sldId id="453" r:id="rId10"/>
    <p:sldId id="400" r:id="rId11"/>
    <p:sldId id="401" r:id="rId12"/>
    <p:sldId id="402" r:id="rId13"/>
    <p:sldId id="438" r:id="rId14"/>
    <p:sldId id="403" r:id="rId15"/>
    <p:sldId id="404" r:id="rId16"/>
    <p:sldId id="433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05978"/>
            <a:ext cx="8458200" cy="519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8138" y="725091"/>
            <a:ext cx="8462962" cy="385881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853BD-CE5E-4A9D-A7B9-E3D7FEA60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opengles/sdk/tools/KTX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dirty="0" smtClean="0"/>
              <a:t>Texturing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Texture Compression types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37529"/>
            <a:ext cx="8686800" cy="35052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GLES spec supports RGBA textures, Luminance …</a:t>
            </a:r>
          </a:p>
          <a:p>
            <a:pPr lvl="1" eaLnBrk="1" hangingPunct="1"/>
            <a:r>
              <a:rPr lang="en-US" sz="1400" dirty="0" smtClean="0"/>
              <a:t>To reduce memory bandwidth, compression used</a:t>
            </a:r>
          </a:p>
          <a:p>
            <a:pPr eaLnBrk="1" hangingPunct="1"/>
            <a:r>
              <a:rPr lang="en-US" sz="1600" dirty="0" smtClean="0"/>
              <a:t>Texture Compression major types</a:t>
            </a:r>
          </a:p>
          <a:p>
            <a:pPr lvl="1" eaLnBrk="1" hangingPunct="1"/>
            <a:r>
              <a:rPr lang="en-US" sz="1400" dirty="0" smtClean="0"/>
              <a:t>PVRTC, ETC1, Others</a:t>
            </a:r>
          </a:p>
          <a:p>
            <a:pPr eaLnBrk="1" hangingPunct="1"/>
            <a:r>
              <a:rPr lang="en-US" sz="1600" dirty="0" smtClean="0"/>
              <a:t>Android primarily supports ETC1 </a:t>
            </a:r>
          </a:p>
          <a:p>
            <a:pPr eaLnBrk="1" hangingPunct="1"/>
            <a:r>
              <a:rPr lang="en-US" sz="1600" dirty="0" err="1" smtClean="0"/>
              <a:t>iOS</a:t>
            </a:r>
            <a:r>
              <a:rPr lang="en-US" sz="1600" dirty="0" smtClean="0"/>
              <a:t> supports PVRTC (and no other)</a:t>
            </a:r>
          </a:p>
          <a:p>
            <a:pPr eaLnBrk="1" hangingPunct="1"/>
            <a:r>
              <a:rPr lang="en-US" sz="1600" dirty="0" smtClean="0"/>
              <a:t>Extension support </a:t>
            </a:r>
            <a:r>
              <a:rPr lang="en-US" sz="1600" dirty="0" err="1" smtClean="0"/>
              <a:t>queryable</a:t>
            </a:r>
            <a:r>
              <a:rPr lang="en-US" sz="1600" dirty="0" smtClean="0"/>
              <a:t> using GL API queries</a:t>
            </a:r>
          </a:p>
          <a:p>
            <a:pPr eaLnBrk="1" hangingPunct="1"/>
            <a:r>
              <a:rPr lang="en-US" sz="1600" dirty="0" smtClean="0"/>
              <a:t>How to store this information in an uniform manner ?</a:t>
            </a:r>
          </a:p>
          <a:p>
            <a:pPr lvl="1" eaLnBrk="1" hangingPunct="1"/>
            <a:r>
              <a:rPr lang="en-US" sz="1400" dirty="0" smtClean="0"/>
              <a:t>Texture file formats</a:t>
            </a:r>
          </a:p>
          <a:p>
            <a:pPr lvl="1" eaLnBrk="1" hangingPunct="1"/>
            <a:r>
              <a:rPr lang="en-US" sz="1400" dirty="0" smtClean="0"/>
              <a:t>PVRTC (using </a:t>
            </a:r>
            <a:r>
              <a:rPr lang="en-US" sz="1400" dirty="0" err="1" smtClean="0"/>
              <a:t>Textool</a:t>
            </a:r>
            <a:r>
              <a:rPr lang="en-US" sz="1400" dirty="0" smtClean="0"/>
              <a:t> converter from IMG) commonly used</a:t>
            </a:r>
          </a:p>
          <a:p>
            <a:pPr lvl="1" eaLnBrk="1" hangingPunct="1"/>
            <a:r>
              <a:rPr lang="en-US" sz="1400" dirty="0" smtClean="0"/>
              <a:t>KTX file format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4331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KTX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Khronos KTX file format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To render a texture, steps to be used today:</a:t>
            </a:r>
          </a:p>
          <a:p>
            <a:pPr lvl="1" eaLnBrk="1" hangingPunct="1"/>
            <a:r>
              <a:rPr lang="en-US" dirty="0" smtClean="0"/>
              <a:t>Application needs </a:t>
            </a:r>
            <a:r>
              <a:rPr lang="en-US" dirty="0" err="1" smtClean="0"/>
              <a:t>apriori</a:t>
            </a:r>
            <a:r>
              <a:rPr lang="en-US" dirty="0" smtClean="0"/>
              <a:t> knowledge of texture type, format, storage type, </a:t>
            </a:r>
            <a:r>
              <a:rPr lang="en-US" dirty="0" err="1" smtClean="0"/>
              <a:t>mipmap</a:t>
            </a:r>
            <a:r>
              <a:rPr lang="en-US" dirty="0" smtClean="0"/>
              <a:t> levels, and filename or the buffer data itself</a:t>
            </a:r>
          </a:p>
          <a:p>
            <a:pPr lvl="1" eaLnBrk="1" hangingPunct="1"/>
            <a:r>
              <a:rPr lang="en-US" dirty="0" smtClean="0"/>
              <a:t>Then load into server using TexImage2D()</a:t>
            </a:r>
          </a:p>
          <a:p>
            <a:pPr eaLnBrk="1" hangingPunct="1"/>
            <a:r>
              <a:rPr lang="en-US" dirty="0" smtClean="0"/>
              <a:t>Proprietary formats exist to separate this </a:t>
            </a:r>
            <a:r>
              <a:rPr lang="en-US" dirty="0" err="1" smtClean="0"/>
              <a:t>application+texture</a:t>
            </a:r>
            <a:r>
              <a:rPr lang="en-US" dirty="0" smtClean="0"/>
              <a:t> dependency – </a:t>
            </a:r>
          </a:p>
          <a:p>
            <a:pPr lvl="1" eaLnBrk="1" hangingPunct="1"/>
            <a:r>
              <a:rPr lang="en-US" dirty="0" smtClean="0"/>
              <a:t>ex, PVRT from IMG</a:t>
            </a:r>
          </a:p>
          <a:p>
            <a:pPr lvl="1" eaLnBrk="1" hangingPunct="1"/>
            <a:r>
              <a:rPr lang="en-US" dirty="0" smtClean="0"/>
              <a:t>ETC from Ericsson</a:t>
            </a:r>
          </a:p>
          <a:p>
            <a:pPr eaLnBrk="1" hangingPunct="1"/>
            <a:r>
              <a:rPr lang="en-US" dirty="0" smtClean="0"/>
              <a:t>KTX file format from </a:t>
            </a:r>
            <a:r>
              <a:rPr lang="en-US" dirty="0" err="1" smtClean="0"/>
              <a:t>Khronos</a:t>
            </a:r>
            <a:r>
              <a:rPr lang="en-US" dirty="0" smtClean="0"/>
              <a:t> is a standard way to store texture information, and the texture itself</a:t>
            </a:r>
          </a:p>
          <a:p>
            <a:pPr lvl="1" eaLnBrk="1" hangingPunct="1"/>
            <a:r>
              <a:rPr lang="en-US" dirty="0" smtClean="0"/>
              <a:t>See next slide for structure of the file</a:t>
            </a:r>
          </a:p>
          <a:p>
            <a:pPr lvl="1" eaLnBrk="1" hangingPunct="1"/>
            <a:r>
              <a:rPr lang="en-US" dirty="0" smtClean="0">
                <a:hlinkClick r:id="rId2"/>
              </a:rPr>
              <a:t>http://www.khronos.org/opengles/sdk/tools/KTX/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KTX format 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14375"/>
            <a:ext cx="6484938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299325" y="4558904"/>
            <a:ext cx="1056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Passing coords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Texture coordinates to GPU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Texture coordinates are passed to GPU as “Attributes” along with the vertices</a:t>
            </a:r>
          </a:p>
          <a:p>
            <a:pPr eaLnBrk="1" hangingPunct="1"/>
            <a:r>
              <a:rPr lang="en-US" dirty="0" smtClean="0"/>
              <a:t>Gen-bind-</a:t>
            </a:r>
            <a:r>
              <a:rPr lang="en-US" dirty="0" err="1" smtClean="0"/>
              <a:t>bufferdata</a:t>
            </a:r>
            <a:r>
              <a:rPr lang="en-US" dirty="0" smtClean="0"/>
              <a:t>, then </a:t>
            </a:r>
            <a:r>
              <a:rPr lang="en-US" dirty="0" err="1" smtClean="0"/>
              <a:t>bindAttrib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Quiz:</a:t>
            </a:r>
          </a:p>
          <a:p>
            <a:pPr lvl="1" eaLnBrk="1" hangingPunct="1"/>
            <a:r>
              <a:rPr lang="en-US" dirty="0" smtClean="0"/>
              <a:t>When does the binding actually come into effect 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1496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WebGL/Textures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on WebGL and Textures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Because of the way file loads work on browsers (asynchronous), texture loading may not happen before the actual draw</a:t>
            </a:r>
          </a:p>
          <a:p>
            <a:pPr lvl="1" eaLnBrk="1" hangingPunct="1"/>
            <a:r>
              <a:rPr lang="en-US" smtClean="0"/>
              <a:t>Expect black screen for a very short-while till the Texture image loads from the website</a:t>
            </a:r>
          </a:p>
          <a:p>
            <a:pPr eaLnBrk="1" hangingPunct="1"/>
            <a:r>
              <a:rPr lang="en-US" smtClean="0"/>
              <a:t>On native applications, due to the synchronous nature of loading the texture this issue will not be present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525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Programming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with Textures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954227"/>
            <a:ext cx="4038600" cy="37339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err="1" smtClean="0"/>
              <a:t>bindTexture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/>
              <a:t>pixelStorei</a:t>
            </a:r>
            <a:r>
              <a:rPr lang="en-US" sz="1600" dirty="0" smtClean="0"/>
              <a:t> (</a:t>
            </a:r>
            <a:r>
              <a:rPr lang="en-US" sz="1600" dirty="0" err="1" smtClean="0"/>
              <a:t>webGL</a:t>
            </a:r>
            <a:r>
              <a:rPr lang="en-US" sz="1600" dirty="0" smtClean="0"/>
              <a:t>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UNPACK_FLIP_Y_WEBGL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texImage2D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err="1" smtClean="0"/>
              <a:t>texParameteri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TEXTURE_MAG_FILTER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TEXTURE_MIN_FILTER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Note: </a:t>
            </a:r>
            <a:r>
              <a:rPr lang="en-US" sz="1600" dirty="0" err="1" smtClean="0"/>
              <a:t>WebGL</a:t>
            </a:r>
            <a:r>
              <a:rPr lang="en-US" sz="1600" dirty="0" smtClean="0"/>
              <a:t> “null” binding instead of “0”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Point Textures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Rectangular Texture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994171"/>
            <a:ext cx="3775075" cy="27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788" y="1460896"/>
            <a:ext cx="3706812" cy="76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822971"/>
            <a:ext cx="4452938" cy="142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o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 L2 - Texturing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6" name="Picture 4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– A bitmap buffer in memory, usually containing color data</a:t>
            </a:r>
          </a:p>
          <a:p>
            <a:r>
              <a:rPr lang="en-US" dirty="0" smtClean="0"/>
              <a:t>Textures are used for showing better realism in scenes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8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 for realism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F853BD-CE5E-4A9D-A7B9-E3D7FEA601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006207"/>
            <a:ext cx="8191823" cy="36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6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Texturing 3D objects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Mapping from a bitmap to a 3D object involves matching the texture coordinates to the object surface</a:t>
            </a:r>
          </a:p>
          <a:p>
            <a:pPr eaLnBrk="1" hangingPunct="1"/>
            <a:r>
              <a:rPr lang="en-US" dirty="0" smtClean="0"/>
              <a:t>Texture coordinates are calculated along with the vertex coordinates</a:t>
            </a:r>
          </a:p>
          <a:p>
            <a:pPr eaLnBrk="1" hangingPunct="1"/>
            <a:r>
              <a:rPr lang="en-US" dirty="0" smtClean="0"/>
              <a:t>3D tools output Texture coordinates along with vertex information, for the scene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6850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Approach of data transfers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2897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 approach of data transfers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marL="457200" indent="-457200" eaLnBrk="1" hangingPunct="1">
              <a:buFont typeface="Wingdings" pitchFamily="1" charset="2"/>
              <a:buAutoNum type="arabicPeriod"/>
            </a:pPr>
            <a:r>
              <a:rPr lang="en-US" dirty="0" smtClean="0"/>
              <a:t>Generate Object  (ex, </a:t>
            </a:r>
            <a:r>
              <a:rPr lang="en-US" b="0" i="1" dirty="0" err="1" smtClean="0"/>
              <a:t>glGenBuffers</a:t>
            </a:r>
            <a:r>
              <a:rPr lang="en-US" b="0" i="1" dirty="0" smtClean="0"/>
              <a:t>, </a:t>
            </a:r>
            <a:r>
              <a:rPr lang="en-US" b="0" i="1" dirty="0" err="1" smtClean="0"/>
              <a:t>glGenTextures</a:t>
            </a:r>
            <a:r>
              <a:rPr lang="en-US" dirty="0" smtClean="0"/>
              <a:t>)</a:t>
            </a:r>
          </a:p>
          <a:p>
            <a:pPr marL="457200" indent="-457200" eaLnBrk="1" hangingPunct="1">
              <a:buFont typeface="Wingdings" pitchFamily="1" charset="2"/>
              <a:buAutoNum type="arabicPeriod"/>
            </a:pPr>
            <a:r>
              <a:rPr lang="en-US" dirty="0" smtClean="0"/>
              <a:t>Bind Object to an ID “xyz” (</a:t>
            </a:r>
            <a:r>
              <a:rPr lang="en-US" b="0" i="1" dirty="0" err="1" smtClean="0"/>
              <a:t>glBindBuffer</a:t>
            </a:r>
            <a:r>
              <a:rPr lang="en-US" b="0" i="1" dirty="0" smtClean="0"/>
              <a:t>(xyz), ..</a:t>
            </a:r>
            <a:r>
              <a:rPr lang="en-US" dirty="0" smtClean="0"/>
              <a:t>)</a:t>
            </a:r>
          </a:p>
          <a:p>
            <a:pPr marL="457200" indent="-457200" eaLnBrk="1" hangingPunct="1">
              <a:buFont typeface="Wingdings" pitchFamily="1" charset="2"/>
              <a:buAutoNum type="arabicPeriod"/>
            </a:pPr>
            <a:r>
              <a:rPr lang="en-US" dirty="0" smtClean="0"/>
              <a:t>Transfer data to Object (</a:t>
            </a:r>
            <a:r>
              <a:rPr lang="en-US" b="0" i="1" dirty="0" err="1" smtClean="0"/>
              <a:t>glBufferData</a:t>
            </a:r>
            <a:r>
              <a:rPr lang="en-US" b="0" i="1" dirty="0" smtClean="0"/>
              <a:t>, glTexImage2D</a:t>
            </a:r>
            <a:r>
              <a:rPr lang="en-US" dirty="0" smtClean="0"/>
              <a:t>)</a:t>
            </a:r>
          </a:p>
          <a:p>
            <a:pPr marL="457200" indent="-457200" eaLnBrk="1" hangingPunct="1">
              <a:buFont typeface="Wingdings" pitchFamily="1" charset="2"/>
              <a:buAutoNum type="arabicPeriod"/>
            </a:pPr>
            <a:r>
              <a:rPr lang="en-US" dirty="0" smtClean="0"/>
              <a:t>Unbind (</a:t>
            </a:r>
            <a:r>
              <a:rPr lang="en-US" b="0" i="1" dirty="0" err="1" smtClean="0"/>
              <a:t>glBindBuffer</a:t>
            </a:r>
            <a:r>
              <a:rPr lang="en-US" b="0" i="1" dirty="0" smtClean="0"/>
              <a:t>(0)</a:t>
            </a:r>
            <a:r>
              <a:rPr lang="en-US" dirty="0" smtClean="0"/>
              <a:t>)</a:t>
            </a:r>
          </a:p>
          <a:p>
            <a:pPr marL="457200" indent="-457200" eaLnBrk="1" hangingPunct="1"/>
            <a:r>
              <a:rPr lang="en-US" dirty="0" smtClean="0">
                <a:sym typeface="Wingdings" pitchFamily="1" charset="2"/>
              </a:rPr>
              <a:t> After this point, the data remains bound to “xyz” and is managed by GPU. </a:t>
            </a:r>
          </a:p>
          <a:p>
            <a:pPr marL="457200" indent="-457200" eaLnBrk="1" hangingPunct="1"/>
            <a:r>
              <a:rPr lang="en-US" dirty="0" smtClean="0">
                <a:sym typeface="Wingdings" pitchFamily="1" charset="2"/>
              </a:rPr>
              <a:t>Can be accessed later by referencing “xyz”</a:t>
            </a:r>
          </a:p>
          <a:p>
            <a:pPr marL="457200" indent="-457200" eaLnBrk="1" hangingPunct="1"/>
            <a:r>
              <a:rPr lang="en-US" dirty="0" smtClean="0">
                <a:sym typeface="Wingdings" pitchFamily="1" charset="2"/>
              </a:rPr>
              <a:t> Applies to VBOs, Textures, …</a:t>
            </a:r>
            <a:endParaRPr lang="en-US" dirty="0" smtClean="0"/>
          </a:p>
          <a:p>
            <a:pPr marL="857250" lvl="1" indent="-457200" eaLnBrk="1" hangingPunct="1"/>
            <a:r>
              <a:rPr lang="en-US" dirty="0" smtClean="0"/>
              <a:t>Note the implicit “no atomicity” – needs locking</a:t>
            </a:r>
          </a:p>
          <a:p>
            <a:pPr marL="457200" indent="-457200" eaLnBrk="1" hangingPunct="1"/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Pixel Buffer Objects and performance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1208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subTexImage2D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update regions 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update selected regions of already uploaded textures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smtClean="0"/>
              <a:t>glTexSubImage2D</a:t>
            </a:r>
          </a:p>
          <a:p>
            <a:r>
              <a:rPr lang="en-US" dirty="0" smtClean="0"/>
              <a:t>In embedded systems, not used widely</a:t>
            </a:r>
          </a:p>
          <a:p>
            <a:pPr lvl="1"/>
            <a:r>
              <a:rPr lang="en-US" dirty="0" smtClean="0"/>
              <a:t>Performance implications of read-back path</a:t>
            </a:r>
          </a:p>
          <a:p>
            <a:pPr lvl="2"/>
            <a:r>
              <a:rPr lang="en-US" dirty="0" smtClean="0"/>
              <a:t>Remember the client-server paradigm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7B84E-CF7B-4238-8ECB-40961F92FDF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0791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Texture formats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Texturing basics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Texture Formats available</a:t>
            </a:r>
          </a:p>
          <a:p>
            <a:pPr lvl="1" eaLnBrk="1" hangingPunct="1"/>
            <a:r>
              <a:rPr lang="en-US" dirty="0" smtClean="0"/>
              <a:t>RGB* formats, Luminance only formats</a:t>
            </a:r>
          </a:p>
          <a:p>
            <a:pPr lvl="1" eaLnBrk="1" hangingPunct="1"/>
            <a:r>
              <a:rPr lang="en-US" dirty="0" smtClean="0"/>
              <a:t>Relevance of YUV</a:t>
            </a:r>
          </a:p>
          <a:p>
            <a:pPr eaLnBrk="1" hangingPunct="1"/>
            <a:r>
              <a:rPr lang="en-US" dirty="0" smtClean="0"/>
              <a:t>Texture Filtering</a:t>
            </a:r>
          </a:p>
          <a:p>
            <a:pPr lvl="1" eaLnBrk="1" hangingPunct="1"/>
            <a:r>
              <a:rPr lang="en-US" dirty="0" smtClean="0"/>
              <a:t>Maps texture coordinates to object coordinates – think of wrapping cloth over object</a:t>
            </a:r>
          </a:p>
          <a:p>
            <a:pPr eaLnBrk="1" hangingPunct="1"/>
            <a:r>
              <a:rPr lang="en-US" dirty="0" err="1" smtClean="0"/>
              <a:t>Mipmaps</a:t>
            </a:r>
            <a:endParaRPr lang="en-US" dirty="0" smtClean="0"/>
          </a:p>
          <a:p>
            <a:pPr lvl="1" eaLnBrk="1" hangingPunct="1"/>
            <a:r>
              <a:rPr lang="en-US" dirty="0" smtClean="0"/>
              <a:t>Local </a:t>
            </a:r>
            <a:r>
              <a:rPr lang="en-US" dirty="0" err="1" smtClean="0"/>
              <a:t>optimisation</a:t>
            </a:r>
            <a:r>
              <a:rPr lang="en-US" dirty="0" smtClean="0"/>
              <a:t> – use pre-determined “reduced” size images, if object is far away from viewer – as compared to filtering full image</a:t>
            </a:r>
          </a:p>
          <a:p>
            <a:pPr lvl="1" eaLnBrk="1" hangingPunct="1"/>
            <a:r>
              <a:rPr lang="en-US" dirty="0" smtClean="0"/>
              <a:t>Objective is to reduce bandwidth, not necessarily higher quality</a:t>
            </a:r>
          </a:p>
          <a:p>
            <a:pPr lvl="1" eaLnBrk="1" hangingPunct="1"/>
            <a:r>
              <a:rPr lang="en-US" dirty="0" smtClean="0"/>
              <a:t>Application can generate and pass through TexImage2D() for multiple levels</a:t>
            </a:r>
          </a:p>
          <a:p>
            <a:pPr lvl="1" eaLnBrk="1" hangingPunct="1"/>
            <a:r>
              <a:rPr lang="en-US" dirty="0" smtClean="0"/>
              <a:t>GPU can generate using </a:t>
            </a:r>
            <a:r>
              <a:rPr lang="en-US" dirty="0" err="1" smtClean="0"/>
              <a:t>GenerateMipMap</a:t>
            </a:r>
            <a:r>
              <a:rPr lang="en-US" dirty="0" smtClean="0"/>
              <a:t>() </a:t>
            </a:r>
          </a:p>
          <a:p>
            <a:pPr lvl="1" eaLnBrk="1" hangingPunct="1"/>
            <a:r>
              <a:rPr lang="en-US" dirty="0" smtClean="0"/>
              <a:t>Occupies more memory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err="1"/>
              <a:t>Uv</a:t>
            </a:r>
            <a:r>
              <a:rPr lang="en-US" sz="1000" dirty="0"/>
              <a:t> mapping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Texturing 2D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998935"/>
            <a:ext cx="5300662" cy="3858815"/>
          </a:xfrm>
        </p:spPr>
        <p:txBody>
          <a:bodyPr/>
          <a:lstStyle/>
          <a:p>
            <a:pPr eaLnBrk="1" hangingPunct="1"/>
            <a:r>
              <a:rPr lang="en-US" dirty="0" smtClean="0"/>
              <a:t>Mapping from a bitmap to a rectangle is straightforward</a:t>
            </a:r>
          </a:p>
          <a:p>
            <a:pPr lvl="1" eaLnBrk="1" hangingPunct="1"/>
            <a:r>
              <a:rPr lang="en-US" dirty="0" smtClean="0"/>
              <a:t>0:1 range maps to 0:1 of object size </a:t>
            </a:r>
          </a:p>
          <a:p>
            <a:pPr lvl="1" eaLnBrk="1" hangingPunct="1"/>
            <a:r>
              <a:rPr lang="en-US" dirty="0" err="1" smtClean="0"/>
              <a:t>TexParameter</a:t>
            </a:r>
            <a:r>
              <a:rPr lang="en-US" dirty="0" smtClean="0"/>
              <a:t> determines filtering mode</a:t>
            </a:r>
          </a:p>
          <a:p>
            <a:pPr lvl="1" eaLnBrk="1" hangingPunct="1"/>
            <a:r>
              <a:rPr lang="en-US" dirty="0" err="1" smtClean="0"/>
              <a:t>TexParameter</a:t>
            </a:r>
            <a:r>
              <a:rPr lang="en-US" dirty="0" smtClean="0"/>
              <a:t> determines REPEAT</a:t>
            </a:r>
          </a:p>
          <a:p>
            <a:pPr lvl="1" eaLnBrk="1" hangingPunct="1"/>
            <a:r>
              <a:rPr lang="en-US" dirty="0" err="1" smtClean="0"/>
              <a:t>TexCoordinates</a:t>
            </a:r>
            <a:r>
              <a:rPr lang="en-US" dirty="0" smtClean="0"/>
              <a:t> determine if texture extends to full size of object or not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5527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6096000" y="11811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6400800" y="2438400"/>
            <a:ext cx="1905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181100"/>
            <a:ext cx="1587500" cy="120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386436"/>
            <a:ext cx="1524000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034213" y="2626519"/>
            <a:ext cx="94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S,T = {0:1}</a:t>
            </a:r>
          </a:p>
          <a:p>
            <a:r>
              <a:rPr lang="en-US" sz="1200" b="1"/>
              <a:t>Upscaled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239000" y="4700885"/>
            <a:ext cx="14187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Texcoords {0:10}</a:t>
            </a:r>
          </a:p>
          <a:p>
            <a:r>
              <a:rPr lang="en-US" sz="1200" b="1"/>
              <a:t>+ REPEAT</a:t>
            </a:r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70088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6172200" y="3329285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6477000" y="4586585"/>
            <a:ext cx="1905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12938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7228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791200" y="2724150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texture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7467600" y="89535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object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33800" y="4836595"/>
            <a:ext cx="12987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Non-image textures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Non-Image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Textures need not be image data</a:t>
            </a:r>
          </a:p>
          <a:p>
            <a:r>
              <a:rPr lang="en-US" dirty="0" smtClean="0"/>
              <a:t>Textures can be used to pass per-pixel “attributes” to the fragment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Bump-maps and similar techniques for passing normal information</a:t>
            </a:r>
          </a:p>
          <a:p>
            <a:pPr lvl="1"/>
            <a:r>
              <a:rPr lang="en-US" dirty="0" smtClean="0"/>
              <a:t>light-maps for lighting information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092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compression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(16:9)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IEEE_GFX</vt:lpstr>
      <vt:lpstr>Texturing</vt:lpstr>
      <vt:lpstr>Definition</vt:lpstr>
      <vt:lpstr>Textures for realism</vt:lpstr>
      <vt:lpstr>Texturing 3D objects</vt:lpstr>
      <vt:lpstr>Correct approach of data transfers</vt:lpstr>
      <vt:lpstr>How to update regions ?</vt:lpstr>
      <vt:lpstr>Texturing basics</vt:lpstr>
      <vt:lpstr>Texturing 2D objects</vt:lpstr>
      <vt:lpstr>Non-Image Textures</vt:lpstr>
      <vt:lpstr>Texture Compression types</vt:lpstr>
      <vt:lpstr>Khronos KTX file format</vt:lpstr>
      <vt:lpstr>KTX format …</vt:lpstr>
      <vt:lpstr> Texture coordinates to GPU</vt:lpstr>
      <vt:lpstr>Note on WebGL and Textures</vt:lpstr>
      <vt:lpstr>Programming with Textures</vt:lpstr>
      <vt:lpstr>Lab L2 - Texturing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2014-06-02T06:02:02Z</dcterms:modified>
</cp:coreProperties>
</file>