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353" r:id="rId2"/>
    <p:sldId id="482" r:id="rId3"/>
    <p:sldId id="277" r:id="rId4"/>
    <p:sldId id="464" r:id="rId5"/>
    <p:sldId id="471" r:id="rId6"/>
    <p:sldId id="472" r:id="rId7"/>
    <p:sldId id="424" r:id="rId8"/>
    <p:sldId id="321" r:id="rId9"/>
    <p:sldId id="310" r:id="rId10"/>
    <p:sldId id="322" r:id="rId11"/>
    <p:sldId id="323" r:id="rId12"/>
    <p:sldId id="293" r:id="rId13"/>
    <p:sldId id="294" r:id="rId14"/>
    <p:sldId id="311" r:id="rId15"/>
    <p:sldId id="476" r:id="rId16"/>
    <p:sldId id="325" r:id="rId17"/>
    <p:sldId id="483" r:id="rId18"/>
    <p:sldId id="440" r:id="rId19"/>
    <p:sldId id="393" r:id="rId20"/>
    <p:sldId id="382" r:id="rId21"/>
    <p:sldId id="465" r:id="rId22"/>
    <p:sldId id="406" r:id="rId23"/>
    <p:sldId id="405" r:id="rId24"/>
    <p:sldId id="443" r:id="rId25"/>
    <p:sldId id="407" r:id="rId2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opengles.com/understanding-opengls-matrice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endswap.com/" TargetMode="External"/><Relationship Id="rId2" Type="http://schemas.openxmlformats.org/officeDocument/2006/relationships/hyperlink" Target="http://assimp.sourceforge.net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dirty="0" smtClean="0"/>
              <a:t>Transformations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Translation of a point -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[x y z 1] * [?] = [x-a y-b z-c 1]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[?] = [1 0 0 0]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=       [0 1 0 0]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=       [0 0 1 0]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=       [-a -b -c 1]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Revise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What happens if w is 0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 smtClean="0"/>
              <a:t>Point </a:t>
            </a:r>
            <a:r>
              <a:rPr lang="en-US" sz="1100" dirty="0" err="1" smtClean="0"/>
              <a:t>vs</a:t>
            </a:r>
            <a:r>
              <a:rPr lang="en-US" sz="1100" dirty="0" smtClean="0"/>
              <a:t> Vector !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From OpenGL FAQ - “…The translation components occupy the 13th, 14th, and 15th elements of the 16-element matrix …” (note the column order reference)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14450"/>
            <a:ext cx="3094038" cy="143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299325" y="4558904"/>
            <a:ext cx="12186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Order of operation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762000" y="2861549"/>
            <a:ext cx="18288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260726" y="2122885"/>
            <a:ext cx="178606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400" dirty="0"/>
              <a:t>Last row – non unity</a:t>
            </a:r>
          </a:p>
          <a:p>
            <a:r>
              <a:rPr lang="en-US" sz="1400" dirty="0"/>
              <a:t>W - purpose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of operations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Order - makes a difference for final position of object</a:t>
            </a:r>
          </a:p>
          <a:p>
            <a:pPr eaLnBrk="1" hangingPunct="1"/>
            <a:r>
              <a:rPr lang="en-US" dirty="0" smtClean="0"/>
              <a:t>Do Model matrix operations carefully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26444"/>
            <a:ext cx="6648450" cy="22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46125" y="4485085"/>
            <a:ext cx="2441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 From “The redbook” </a:t>
            </a:r>
          </a:p>
        </p:txBody>
      </p:sp>
      <p:sp>
        <p:nvSpPr>
          <p:cNvPr id="52230" name="Oval 8"/>
          <p:cNvSpPr>
            <a:spLocks noChangeArrowheads="1"/>
          </p:cNvSpPr>
          <p:nvPr/>
        </p:nvSpPr>
        <p:spPr bwMode="auto">
          <a:xfrm>
            <a:off x="2667000" y="2769394"/>
            <a:ext cx="1066800" cy="10287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9"/>
          <p:cNvSpPr>
            <a:spLocks noChangeArrowheads="1"/>
          </p:cNvSpPr>
          <p:nvPr/>
        </p:nvSpPr>
        <p:spPr bwMode="auto">
          <a:xfrm>
            <a:off x="5867400" y="1854994"/>
            <a:ext cx="1066800" cy="10287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matrix1.translate(X,0.0,0);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57350"/>
            <a:ext cx="2514600" cy="131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13472"/>
            <a:ext cx="25146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324600" y="1756172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 = 0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324600" y="3184922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0.4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746126" y="4475560"/>
            <a:ext cx="73366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Wingdings" pitchFamily="1" charset="2"/>
              </a:rPr>
              <a:t> T</a:t>
            </a:r>
            <a:r>
              <a:rPr lang="en-US" sz="1600"/>
              <a:t>ranslation applied to all objects (effect is not dependent on depth of object)</a:t>
            </a: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4876800" y="417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</a:t>
            </a: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028700"/>
            <a:ext cx="3143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028950"/>
            <a:ext cx="3124200" cy="161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Line 7"/>
          <p:cNvSpPr>
            <a:spLocks noChangeShapeType="1"/>
          </p:cNvSpPr>
          <p:nvPr/>
        </p:nvSpPr>
        <p:spPr bwMode="auto">
          <a:xfrm flipV="1">
            <a:off x="2286000" y="10858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>
            <a:off x="2286000" y="2114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 flipH="1">
            <a:off x="1371600" y="2114550"/>
            <a:ext cx="9144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AutoShape 10"/>
          <p:cNvSpPr>
            <a:spLocks noChangeArrowheads="1"/>
          </p:cNvSpPr>
          <p:nvPr/>
        </p:nvSpPr>
        <p:spPr bwMode="auto">
          <a:xfrm>
            <a:off x="1828800" y="1485900"/>
            <a:ext cx="914400" cy="342900"/>
          </a:xfrm>
          <a:prstGeom prst="curvedLeftArrow">
            <a:avLst>
              <a:gd name="adj1" fmla="val 20000"/>
              <a:gd name="adj2" fmla="val 40000"/>
              <a:gd name="adj3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3565525" y="208478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2346325" y="94178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1050925" y="311348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822326" y="3799285"/>
            <a:ext cx="40395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Rotation </a:t>
            </a:r>
            <a:r>
              <a:rPr lang="en-US" dirty="0">
                <a:sym typeface="Wingdings" pitchFamily="1" charset="2"/>
              </a:rPr>
              <a:t> Observe effect of x offset</a:t>
            </a:r>
            <a:r>
              <a:rPr lang="en-US" dirty="0" smtClean="0">
                <a:sym typeface="Wingdings" pitchFamily="1" charset="2"/>
              </a:rPr>
              <a:t>!</a:t>
            </a:r>
          </a:p>
          <a:p>
            <a:r>
              <a:rPr lang="en-US" dirty="0" smtClean="0">
                <a:sym typeface="Wingdings" pitchFamily="1" charset="2"/>
              </a:rPr>
              <a:t>Apply translation “after” rotation</a:t>
            </a:r>
            <a:endParaRPr lang="en-US" dirty="0">
              <a:sym typeface="Wingdings" pitchFamily="1" charset="2"/>
            </a:endParaRPr>
          </a:p>
          <a:p>
            <a:r>
              <a:rPr lang="en-US" dirty="0">
                <a:sym typeface="Wingdings" pitchFamily="1" charset="2"/>
              </a:rPr>
              <a:t>Refresh M,V,P after every rotate</a:t>
            </a:r>
            <a:endParaRPr lang="en-US" dirty="0"/>
          </a:p>
        </p:txBody>
      </p:sp>
      <p:sp>
        <p:nvSpPr>
          <p:cNvPr id="54285" name="AutoShape 15"/>
          <p:cNvSpPr>
            <a:spLocks noChangeArrowheads="1"/>
          </p:cNvSpPr>
          <p:nvPr/>
        </p:nvSpPr>
        <p:spPr bwMode="auto">
          <a:xfrm>
            <a:off x="6019800" y="1771650"/>
            <a:ext cx="914400" cy="342900"/>
          </a:xfrm>
          <a:prstGeom prst="curvedLeftArrow">
            <a:avLst>
              <a:gd name="adj1" fmla="val 20000"/>
              <a:gd name="adj2" fmla="val 40000"/>
              <a:gd name="adj3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8061325" y="1799035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-0</a:t>
            </a:r>
          </a:p>
        </p:txBody>
      </p:sp>
      <p:sp>
        <p:nvSpPr>
          <p:cNvPr id="54287" name="Text Box 17"/>
          <p:cNvSpPr txBox="1">
            <a:spLocks noChangeArrowheads="1"/>
          </p:cNvSpPr>
          <p:nvPr/>
        </p:nvSpPr>
        <p:spPr bwMode="auto">
          <a:xfrm>
            <a:off x="8201026" y="4558904"/>
            <a:ext cx="5661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Lookat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the eye to see the object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“Model” Matrix made the object “look” right</a:t>
            </a:r>
          </a:p>
          <a:p>
            <a:pPr eaLnBrk="1" hangingPunct="1"/>
            <a:r>
              <a:rPr lang="en-US" sz="1400" dirty="0" smtClean="0"/>
              <a:t>Now make the object visible to the “eye” – The “View”</a:t>
            </a:r>
          </a:p>
          <a:p>
            <a:pPr lvl="1" eaLnBrk="1" hangingPunct="1"/>
            <a:r>
              <a:rPr lang="en-US" sz="1200" dirty="0" smtClean="0"/>
              <a:t>Eye is always at the origin {0,0,0}</a:t>
            </a:r>
          </a:p>
          <a:p>
            <a:pPr lvl="1" eaLnBrk="1" hangingPunct="1"/>
            <a:r>
              <a:rPr lang="en-US" sz="1200" dirty="0" smtClean="0"/>
              <a:t>So using matrices, move the current object to the eye</a:t>
            </a:r>
          </a:p>
          <a:p>
            <a:pPr eaLnBrk="1" hangingPunct="1"/>
            <a:r>
              <a:rPr lang="en-US" sz="1400" dirty="0" smtClean="0"/>
              <a:t>“</a:t>
            </a:r>
            <a:r>
              <a:rPr lang="en-US" sz="1400" dirty="0" err="1" smtClean="0"/>
              <a:t>LookAt</a:t>
            </a:r>
            <a:r>
              <a:rPr lang="en-US" sz="1400" dirty="0" smtClean="0"/>
              <a:t>” is implemented in many standard toolkits</a:t>
            </a:r>
          </a:p>
          <a:p>
            <a:pPr lvl="1" eaLnBrk="1" hangingPunct="1"/>
            <a:r>
              <a:rPr lang="en-US" sz="1200" dirty="0" smtClean="0"/>
              <a:t>The </a:t>
            </a:r>
            <a:r>
              <a:rPr lang="en-US" sz="1200" dirty="0" err="1" smtClean="0"/>
              <a:t>LookAt</a:t>
            </a:r>
            <a:r>
              <a:rPr lang="en-US" sz="1200" dirty="0" smtClean="0"/>
              <a:t> transformation is defined by</a:t>
            </a:r>
          </a:p>
          <a:p>
            <a:pPr lvl="2" eaLnBrk="1" hangingPunct="1"/>
            <a:r>
              <a:rPr lang="en-US" sz="1200" dirty="0" smtClean="0"/>
              <a:t>Viewpoint - from where the view ray starts (eye)</a:t>
            </a:r>
          </a:p>
          <a:p>
            <a:pPr lvl="2" eaLnBrk="1" hangingPunct="1"/>
            <a:r>
              <a:rPr lang="en-US" sz="1200" dirty="0" smtClean="0"/>
              <a:t>A Reference point (where the view ray ends) – in middle of scene (center)</a:t>
            </a:r>
          </a:p>
          <a:p>
            <a:pPr lvl="2" eaLnBrk="1" hangingPunct="1"/>
            <a:r>
              <a:rPr lang="en-US" sz="1200" dirty="0" smtClean="0"/>
              <a:t>A look-”up” direction (up)</a:t>
            </a:r>
          </a:p>
          <a:p>
            <a:pPr eaLnBrk="1" hangingPunct="1"/>
            <a:r>
              <a:rPr lang="en-US" sz="1400" dirty="0" smtClean="0"/>
              <a:t>ex – </a:t>
            </a:r>
            <a:r>
              <a:rPr lang="en-US" sz="1400" dirty="0" err="1" smtClean="0"/>
              <a:t>gluLookAt</a:t>
            </a:r>
            <a:r>
              <a:rPr lang="en-US" sz="1400" dirty="0" smtClean="0"/>
              <a:t> Utility function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sz="1400" b="0" i="1" dirty="0" smtClean="0"/>
              <a:t>Significant contributor of grey-hair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6815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Viewport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Perspective Projection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Needs the below four inputs</a:t>
            </a:r>
            <a:endParaRPr lang="en-US" sz="1600" dirty="0"/>
          </a:p>
          <a:p>
            <a:pPr lvl="1"/>
            <a:r>
              <a:rPr lang="en-US" sz="1100" dirty="0" smtClean="0"/>
              <a:t>aspect </a:t>
            </a:r>
            <a:r>
              <a:rPr lang="en-US" sz="1100" dirty="0"/>
              <a:t>ratio </a:t>
            </a:r>
            <a:r>
              <a:rPr lang="en-US" sz="1100" dirty="0" smtClean="0"/>
              <a:t>– (WIDTH / HEIGHT) of target screen</a:t>
            </a:r>
          </a:p>
          <a:p>
            <a:pPr lvl="1"/>
            <a:r>
              <a:rPr lang="en-US" sz="1100" dirty="0" smtClean="0"/>
              <a:t>vertical </a:t>
            </a:r>
            <a:r>
              <a:rPr lang="en-US" sz="1100" dirty="0"/>
              <a:t>field of </a:t>
            </a:r>
            <a:r>
              <a:rPr lang="en-US" sz="1100" dirty="0" smtClean="0"/>
              <a:t>view (called FOV): </a:t>
            </a:r>
            <a:r>
              <a:rPr lang="en-US" sz="1100" dirty="0"/>
              <a:t>the vertical angle of the </a:t>
            </a:r>
            <a:r>
              <a:rPr lang="en-US" sz="1100" dirty="0" smtClean="0"/>
              <a:t>camera into which we look into</a:t>
            </a:r>
            <a:endParaRPr lang="en-US" sz="1100" dirty="0"/>
          </a:p>
          <a:p>
            <a:pPr lvl="1"/>
            <a:r>
              <a:rPr lang="en-US" sz="1100" dirty="0" smtClean="0"/>
              <a:t>location </a:t>
            </a:r>
            <a:r>
              <a:rPr lang="en-US" sz="1100" dirty="0"/>
              <a:t>of the near Z </a:t>
            </a:r>
            <a:r>
              <a:rPr lang="en-US" sz="1100" dirty="0" smtClean="0"/>
              <a:t>plane – Objects in front of this are not </a:t>
            </a:r>
            <a:r>
              <a:rPr lang="en-US" sz="1100" dirty="0" err="1" smtClean="0"/>
              <a:t>drarwn</a:t>
            </a:r>
            <a:endParaRPr lang="en-US" sz="1100" dirty="0"/>
          </a:p>
          <a:p>
            <a:pPr lvl="1"/>
            <a:r>
              <a:rPr lang="en-US" sz="1100" dirty="0" smtClean="0"/>
              <a:t>location </a:t>
            </a:r>
            <a:r>
              <a:rPr lang="en-US" sz="1100" dirty="0"/>
              <a:t>of the far Z </a:t>
            </a:r>
            <a:r>
              <a:rPr lang="en-US" sz="1100" dirty="0" smtClean="0"/>
              <a:t>plane</a:t>
            </a:r>
            <a:r>
              <a:rPr lang="en-US" sz="1100" dirty="0"/>
              <a:t> </a:t>
            </a:r>
            <a:r>
              <a:rPr lang="en-US" sz="1100" dirty="0" smtClean="0"/>
              <a:t>– Beyond this, objects are not drawn</a:t>
            </a:r>
            <a:endParaRPr lang="en-US" sz="1100" dirty="0"/>
          </a:p>
          <a:p>
            <a:r>
              <a:rPr lang="en-US" sz="1600" dirty="0" smtClean="0"/>
              <a:t>The </a:t>
            </a:r>
            <a:r>
              <a:rPr lang="en-US" sz="1600" dirty="0"/>
              <a:t>vertical field of </a:t>
            </a:r>
            <a:r>
              <a:rPr lang="en-US" sz="1600" dirty="0" smtClean="0"/>
              <a:t>view enables moving “in” and “out” – making the same object appear small or big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 descr="http://ogldev.atspace.co.uk/www/tutorial12/F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33750"/>
            <a:ext cx="46482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Viewport Transformation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from the rendering to the final screen size 	</a:t>
            </a:r>
          </a:p>
          <a:p>
            <a:pPr lvl="1" eaLnBrk="1" hangingPunct="1"/>
            <a:r>
              <a:rPr lang="en-US" dirty="0" err="1" smtClean="0"/>
              <a:t>ie</a:t>
            </a:r>
            <a:r>
              <a:rPr lang="en-US" dirty="0" smtClean="0"/>
              <a:t> physical screen</a:t>
            </a:r>
          </a:p>
          <a:p>
            <a:pPr eaLnBrk="1" hangingPunct="1"/>
            <a:r>
              <a:rPr lang="en-US" dirty="0" smtClean="0"/>
              <a:t>Define the viewport using </a:t>
            </a:r>
            <a:r>
              <a:rPr lang="en-US" dirty="0" err="1" smtClean="0"/>
              <a:t>glViewport</a:t>
            </a:r>
            <a:r>
              <a:rPr lang="en-US" dirty="0" smtClean="0"/>
              <a:t>()</a:t>
            </a:r>
          </a:p>
          <a:p>
            <a:pPr lvl="1" eaLnBrk="1" hangingPunct="1"/>
            <a:r>
              <a:rPr lang="en-US" dirty="0" smtClean="0"/>
              <a:t>Viewport can be an area anywhere within the physical screen</a:t>
            </a:r>
          </a:p>
          <a:p>
            <a:pPr lvl="1" eaLnBrk="1" hangingPunct="1"/>
            <a:r>
              <a:rPr lang="en-US" dirty="0" smtClean="0"/>
              <a:t>Reminder – viewport(0,0,128,128)</a:t>
            </a:r>
          </a:p>
          <a:p>
            <a:pPr eaLnBrk="1" hangingPunct="1"/>
            <a:r>
              <a:rPr lang="en-US" dirty="0" smtClean="0"/>
              <a:t>This takes care of aspect ratio</a:t>
            </a:r>
          </a:p>
          <a:p>
            <a:pPr eaLnBrk="1" hangingPunct="1"/>
            <a:r>
              <a:rPr lang="en-US" dirty="0" smtClean="0"/>
              <a:t>After the transformation, successful triangles get to the </a:t>
            </a:r>
            <a:r>
              <a:rPr lang="en-US" dirty="0" err="1" smtClean="0"/>
              <a:t>rasterisation</a:t>
            </a:r>
            <a:r>
              <a:rPr lang="en-US" dirty="0" smtClean="0"/>
              <a:t> HW, and then to the Fragment </a:t>
            </a:r>
            <a:r>
              <a:rPr lang="en-US" dirty="0" err="1" smtClean="0"/>
              <a:t>shader</a:t>
            </a:r>
            <a:endParaRPr lang="en-US" dirty="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1801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HW optimisations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6923" y="1276350"/>
            <a:ext cx="2209800" cy="106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GLES3.0 - Transform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quiz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67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- The Transformation Sequence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257300"/>
            <a:ext cx="606901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3340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Translation example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334000" y="1200150"/>
            <a:ext cx="1447800" cy="10287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851526" y="882254"/>
            <a:ext cx="21323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Just a mathematical step - 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 Optimisations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all triangles are visible</a:t>
            </a:r>
          </a:p>
          <a:p>
            <a:pPr lvl="1" eaLnBrk="1" hangingPunct="1"/>
            <a:r>
              <a:rPr lang="en-US" dirty="0" smtClean="0"/>
              <a:t>HW can reject based on depth</a:t>
            </a:r>
          </a:p>
          <a:p>
            <a:pPr lvl="1" eaLnBrk="1" hangingPunct="1"/>
            <a:r>
              <a:rPr lang="en-US" dirty="0" smtClean="0"/>
              <a:t>coverage</a:t>
            </a:r>
          </a:p>
          <a:p>
            <a:pPr lvl="1" eaLnBrk="1" hangingPunct="1"/>
            <a:r>
              <a:rPr lang="en-US" dirty="0" smtClean="0"/>
              <a:t>Front-facing or back-facing (Culling)</a:t>
            </a:r>
          </a:p>
          <a:p>
            <a:pPr lvl="2" eaLnBrk="1" hangingPunct="1"/>
            <a:r>
              <a:rPr lang="en-US" dirty="0" smtClean="0"/>
              <a:t>Winding Rules used</a:t>
            </a:r>
          </a:p>
          <a:p>
            <a:pPr eaLnBrk="1" hangingPunct="1"/>
            <a:r>
              <a:rPr lang="en-US" dirty="0" smtClean="0"/>
              <a:t>Culling is disabled by default per specification</a:t>
            </a:r>
          </a:p>
          <a:p>
            <a:pPr lvl="1" eaLnBrk="1" hangingPunct="1"/>
            <a:r>
              <a:rPr lang="en-US" dirty="0" smtClean="0"/>
              <a:t>However, most HW do this </a:t>
            </a:r>
            <a:r>
              <a:rPr lang="en-US" dirty="0" err="1" smtClean="0"/>
              <a:t>optimisation</a:t>
            </a:r>
            <a:r>
              <a:rPr lang="en-US" dirty="0" smtClean="0"/>
              <a:t> by default to save on bandwidth/ later pixel processing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525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Programming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OpenGL ES, negative z-values go </a:t>
            </a:r>
            <a:r>
              <a:rPr lang="en-US" i="1" dirty="0"/>
              <a:t>into</a:t>
            </a:r>
            <a:r>
              <a:rPr lang="en-US" dirty="0"/>
              <a:t> the screen. This is because OpenGL ES uses a right-handed coordinate system. </a:t>
            </a:r>
            <a:r>
              <a:rPr lang="en-US" dirty="0" err="1"/>
              <a:t>GLKit</a:t>
            </a:r>
            <a:r>
              <a:rPr lang="en-US" dirty="0"/>
              <a:t>, on the other hand (pun intended), uses the more conventional left-handed coordinate system.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pic>
        <p:nvPicPr>
          <p:cNvPr id="1026" name="Picture 2" descr="Left-handed and right-handed coordinate systems, from Learn OpenGL 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4550"/>
            <a:ext cx="3609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4400550"/>
            <a:ext cx="3786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http://www.learnopengles.com/understanding-opengls-matrices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28013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!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3950"/>
            <a:ext cx="4462462" cy="3858815"/>
          </a:xfrm>
        </p:spPr>
        <p:txBody>
          <a:bodyPr/>
          <a:lstStyle/>
          <a:p>
            <a:pPr eaLnBrk="1" hangingPunct="1"/>
            <a:endParaRPr lang="en-US" sz="2000" dirty="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1" y="1065609"/>
            <a:ext cx="31226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37359"/>
            <a:ext cx="4038600" cy="19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923109"/>
            <a:ext cx="4038600" cy="40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180160"/>
            <a:ext cx="4032250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o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L6 – Rotating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smtClean="0"/>
              <a:t>Real life 3D models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Real-life modelling of objects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3D models are stored in a combination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Vertices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Indices / Faces *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err="1" smtClean="0"/>
              <a:t>Normals</a:t>
            </a: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Texture coordinates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Ex, .OBJ, 3DS, STL, FBX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f, v, v//norm, v/t, 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Export of vertices =&gt; scaling to 1.0-1.0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Vertex </a:t>
            </a:r>
            <a:r>
              <a:rPr lang="en-US" sz="1200" dirty="0" err="1" smtClean="0"/>
              <a:t>normals</a:t>
            </a:r>
            <a:r>
              <a:rPr lang="en-US" sz="1200" dirty="0" smtClean="0"/>
              <a:t> </a:t>
            </a:r>
            <a:r>
              <a:rPr lang="en-US" sz="1200" dirty="0" err="1" smtClean="0"/>
              <a:t>vs</a:t>
            </a:r>
            <a:r>
              <a:rPr lang="en-US" sz="1200" dirty="0" smtClean="0"/>
              <a:t> face </a:t>
            </a:r>
            <a:r>
              <a:rPr lang="en-US" sz="1200" dirty="0" err="1" smtClean="0"/>
              <a:t>normals</a:t>
            </a: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Materials (</a:t>
            </a:r>
            <a:r>
              <a:rPr lang="en-US" sz="1200" dirty="0" err="1" smtClean="0"/>
              <a:t>mtl</a:t>
            </a:r>
            <a:r>
              <a:rPr lang="en-US" sz="1200" dirty="0" smtClean="0"/>
              <a:t>), animations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Problem of multiple indices not allowed in </a:t>
            </a:r>
            <a:r>
              <a:rPr lang="en-US" sz="1200" dirty="0" err="1" smtClean="0"/>
              <a:t>openGL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Tools and Models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Blender, Maya,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>
                <a:hlinkClick r:id="rId2"/>
              </a:rPr>
              <a:t>http://assimp.sourceforge.net/</a:t>
            </a:r>
            <a:r>
              <a:rPr lang="en-US" sz="1200" dirty="0" smtClean="0"/>
              <a:t> - tool for importing multiple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>
                <a:hlinkClick r:id="rId3"/>
              </a:rPr>
              <a:t>http://www.blendswap.com/</a:t>
            </a:r>
            <a:r>
              <a:rPr lang="en-US" sz="1200" dirty="0" smtClean="0"/>
              <a:t> - Blender models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Tessellation of meshes can be aided by HW in GPUs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Exporting models from Blender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338138" y="2628901"/>
            <a:ext cx="8462962" cy="1955006"/>
          </a:xfrm>
        </p:spPr>
        <p:txBody>
          <a:bodyPr/>
          <a:lstStyle/>
          <a:p>
            <a:pPr eaLnBrk="1" hangingPunct="1"/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 export</a:t>
            </a:r>
          </a:p>
          <a:p>
            <a:pPr lvl="1" eaLnBrk="1" hangingPunct="1"/>
            <a:r>
              <a:rPr lang="en-US" dirty="0" smtClean="0"/>
              <a:t>Always triangulate for GLES2</a:t>
            </a:r>
          </a:p>
          <a:p>
            <a:pPr lvl="1" eaLnBrk="1" hangingPunct="1"/>
            <a:r>
              <a:rPr lang="en-US" dirty="0" smtClean="0"/>
              <a:t>Model always from Top-View</a:t>
            </a:r>
          </a:p>
          <a:p>
            <a:pPr lvl="2" eaLnBrk="1" hangingPunct="1"/>
            <a:r>
              <a:rPr lang="en-US" dirty="0" err="1" smtClean="0"/>
              <a:t>Ie</a:t>
            </a:r>
            <a:r>
              <a:rPr lang="en-US" dirty="0" smtClean="0"/>
              <a:t>, Y up (default setting)</a:t>
            </a:r>
          </a:p>
          <a:p>
            <a:pPr lvl="1" eaLnBrk="1" hangingPunct="1"/>
            <a:r>
              <a:rPr lang="en-US" dirty="0" smtClean="0"/>
              <a:t>Always UV unwrap each object</a:t>
            </a:r>
          </a:p>
          <a:p>
            <a:pPr lvl="1" eaLnBrk="1" hangingPunct="1"/>
            <a:r>
              <a:rPr lang="en-US" dirty="0" err="1" smtClean="0"/>
              <a:t>Normals</a:t>
            </a:r>
            <a:r>
              <a:rPr lang="en-US" dirty="0" smtClean="0"/>
              <a:t> if needed (lighting)</a:t>
            </a:r>
          </a:p>
          <a:p>
            <a:pPr eaLnBrk="1" hangingPunct="1"/>
            <a:r>
              <a:rPr lang="en-US" dirty="0" smtClean="0"/>
              <a:t>Rest is rendering as usual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BED08-AE7E-4173-A7BF-084F4B0D3C81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973931"/>
            <a:ext cx="488632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071562"/>
            <a:ext cx="2133600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Loading 3D models is an application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No new APIs from </a:t>
            </a:r>
            <a:r>
              <a:rPr lang="en-US" sz="1800" dirty="0" err="1" smtClean="0"/>
              <a:t>OpenGLES</a:t>
            </a:r>
            <a:r>
              <a:rPr lang="en-US" sz="1800" dirty="0" smtClean="0"/>
              <a:t> are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parser is required to parse the model files, and extract the vertex, attribute, normal, texture coordinate information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Vertices and Projection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Cartesian systems</a:t>
            </a:r>
          </a:p>
          <a:p>
            <a:pPr lvl="1" eaLnBrk="1" hangingPunct="1"/>
            <a:r>
              <a:rPr lang="en-US" sz="1800" dirty="0" smtClean="0"/>
              <a:t>OpenGL</a:t>
            </a:r>
          </a:p>
          <a:p>
            <a:pPr lvl="2" eaLnBrk="1" hangingPunct="1"/>
            <a:r>
              <a:rPr lang="en-US" sz="1600" dirty="0" smtClean="0"/>
              <a:t>+z </a:t>
            </a:r>
            <a:r>
              <a:rPr lang="en-US" sz="1600" dirty="0" smtClean="0">
                <a:sym typeface="Wingdings" pitchFamily="1" charset="2"/>
              </a:rPr>
              <a:t> viewer</a:t>
            </a:r>
            <a:endParaRPr lang="en-US" sz="1600" dirty="0" smtClean="0"/>
          </a:p>
          <a:p>
            <a:pPr lvl="1" eaLnBrk="1" hangingPunct="1"/>
            <a:r>
              <a:rPr lang="en-US" sz="1800" dirty="0" smtClean="0"/>
              <a:t>DirectX is left handed (APIs to translate)</a:t>
            </a:r>
          </a:p>
          <a:p>
            <a:pPr eaLnBrk="1" hangingPunct="1"/>
            <a:r>
              <a:rPr lang="en-US" sz="2000" dirty="0" smtClean="0"/>
              <a:t>Perspective, and Ortho</a:t>
            </a:r>
          </a:p>
          <a:p>
            <a:pPr lvl="1" eaLnBrk="1" hangingPunct="1"/>
            <a:r>
              <a:rPr lang="en-US" sz="1800" dirty="0" smtClean="0"/>
              <a:t>Perspective matches natural viewing expectation</a:t>
            </a:r>
          </a:p>
          <a:p>
            <a:pPr lvl="1" eaLnBrk="1" hangingPunct="1"/>
            <a:r>
              <a:rPr lang="en-US" sz="1800" dirty="0" smtClean="0"/>
              <a:t>Projection matrix (far/near, viewport size, Aspect ratio)</a:t>
            </a:r>
          </a:p>
          <a:p>
            <a:pPr eaLnBrk="1" hangingPunct="1"/>
            <a:r>
              <a:rPr lang="en-US" sz="2000" dirty="0" smtClean="0"/>
              <a:t>Order of matrix multiplication – reversed</a:t>
            </a:r>
          </a:p>
          <a:p>
            <a:pPr lvl="1" eaLnBrk="1" hangingPunct="1"/>
            <a:r>
              <a:rPr lang="en-US" sz="1800" dirty="0" smtClean="0"/>
              <a:t>projection*view*model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7299326" y="4558904"/>
            <a:ext cx="14398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Perspective projection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L4  –  Coordinate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and move the mouse, to rotate the Z axis, around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72244"/>
            <a:ext cx="4819650" cy="271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143000" y="37147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240030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37147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3600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21145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4100" name="Picture 4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 -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a translation and scaling component</a:t>
            </a:r>
          </a:p>
          <a:p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looks </a:t>
            </a:r>
            <a:r>
              <a:rPr lang="en-US" dirty="0"/>
              <a:t>the same whether it’s </a:t>
            </a:r>
            <a:r>
              <a:rPr lang="en-US" dirty="0" smtClean="0"/>
              <a:t>close </a:t>
            </a:r>
            <a:r>
              <a:rPr lang="en-US" dirty="0"/>
              <a:t>or </a:t>
            </a:r>
            <a:r>
              <a:rPr lang="en-US" dirty="0" smtClean="0"/>
              <a:t>far away from the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00350"/>
            <a:ext cx="3252716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753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 -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object’s x and y are distorted, depending on the distance from the camera, giving the “perspective</a:t>
            </a:r>
            <a:r>
              <a:rPr lang="en-US" smtClean="0"/>
              <a:t>”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1821656"/>
            <a:ext cx="5248275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496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Perspective Projection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volume</a:t>
            </a:r>
          </a:p>
          <a:p>
            <a:pPr eaLnBrk="1" hangingPunct="1"/>
            <a:r>
              <a:rPr lang="en-US" smtClean="0"/>
              <a:t>Clipping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71612"/>
            <a:ext cx="69675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46126" y="4425554"/>
            <a:ext cx="48429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*If near plane is very close to object, expect nasty clipping to happen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038600" y="1371600"/>
            <a:ext cx="4343400" cy="19431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813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3600450"/>
            <a:ext cx="193357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 ordering conventions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“Column-Major” notation </a:t>
            </a:r>
            <a:r>
              <a:rPr lang="en-US" smtClean="0">
                <a:sym typeface="Wingdings" pitchFamily="1" charset="2"/>
              </a:rPr>
              <a:t> Read matrix notations in transposed manner</a:t>
            </a:r>
          </a:p>
          <a:p>
            <a:pPr lvl="1" eaLnBrk="1" hangingPunct="1"/>
            <a:r>
              <a:rPr lang="en-US" smtClean="0">
                <a:sym typeface="Wingdings" pitchFamily="1" charset="2"/>
              </a:rPr>
              <a:t>M.V.P is to be treated P.V.M</a:t>
            </a:r>
            <a:endParaRPr lang="en-US" smtClean="0"/>
          </a:p>
          <a:p>
            <a:pPr eaLnBrk="1" hangingPunct="1"/>
            <a:r>
              <a:rPr lang="en-US" smtClean="0"/>
              <a:t>OpenGL / ES uses the Column-Order convention for depiction of operations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71751"/>
            <a:ext cx="3094038" cy="143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7299325" y="4558904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Transformation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vertices are in model-space, when input to the GL engine</a:t>
            </a:r>
          </a:p>
          <a:p>
            <a:pPr eaLnBrk="1" hangingPunct="1"/>
            <a:r>
              <a:rPr lang="en-US" dirty="0" smtClean="0"/>
              <a:t>Where is the viewer ?</a:t>
            </a:r>
          </a:p>
          <a:p>
            <a:pPr lvl="1" eaLnBrk="1" hangingPunct="1"/>
            <a:r>
              <a:rPr lang="en-US" dirty="0" smtClean="0"/>
              <a:t>Moving the object to the viewer-eye at origin [MV transformation]</a:t>
            </a:r>
          </a:p>
          <a:p>
            <a:pPr eaLnBrk="1" hangingPunct="1"/>
            <a:r>
              <a:rPr lang="en-US" dirty="0" smtClean="0"/>
              <a:t>What is the bounding volume of the world ?</a:t>
            </a:r>
          </a:p>
          <a:p>
            <a:pPr lvl="1" eaLnBrk="1" hangingPunct="1"/>
            <a:r>
              <a:rPr lang="en-US" dirty="0" smtClean="0"/>
              <a:t>Object needs to be clipped to the bounding box [Projection]</a:t>
            </a:r>
          </a:p>
          <a:p>
            <a:pPr eaLnBrk="1" hangingPunct="1"/>
            <a:r>
              <a:rPr lang="en-US" dirty="0" smtClean="0"/>
              <a:t>Viewport 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Done by perspective division, to result in values of -1:1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6687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On-screen Show (16:9)</PresentationFormat>
  <Paragraphs>163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IEEE_GFX</vt:lpstr>
      <vt:lpstr>Transformations</vt:lpstr>
      <vt:lpstr>PowerPoint Presentation</vt:lpstr>
      <vt:lpstr>Vertices and Projection</vt:lpstr>
      <vt:lpstr>Lab L4  –  Coordinate Axes</vt:lpstr>
      <vt:lpstr>Orthographic projection - Matrix</vt:lpstr>
      <vt:lpstr>Perspective projection - Matrix</vt:lpstr>
      <vt:lpstr>Perspective Projection</vt:lpstr>
      <vt:lpstr>Matrix ordering conventions</vt:lpstr>
      <vt:lpstr>Transformations</vt:lpstr>
      <vt:lpstr>Translation of a point - Example</vt:lpstr>
      <vt:lpstr>Order of operations</vt:lpstr>
      <vt:lpstr>Translation</vt:lpstr>
      <vt:lpstr>Rotation</vt:lpstr>
      <vt:lpstr>Getting the eye to see the object</vt:lpstr>
      <vt:lpstr>Perspective Projection</vt:lpstr>
      <vt:lpstr>Viewport Transformation</vt:lpstr>
      <vt:lpstr>GLES3.0 - Transform feedback</vt:lpstr>
      <vt:lpstr>Summary - The Transformation Sequence</vt:lpstr>
      <vt:lpstr>HW Optimisations</vt:lpstr>
      <vt:lpstr>Programming !</vt:lpstr>
      <vt:lpstr>Lab L6 – Rotating Model</vt:lpstr>
      <vt:lpstr>Real life 3D models</vt:lpstr>
      <vt:lpstr>Real-life modelling of objects</vt:lpstr>
      <vt:lpstr>Exporting models from Blender</vt:lpstr>
      <vt:lpstr>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2014-06-02T06:03:57Z</dcterms:modified>
</cp:coreProperties>
</file>