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24"/>
  </p:notesMasterIdLst>
  <p:handoutMasterIdLst>
    <p:handoutMasterId r:id="rId25"/>
  </p:handoutMasterIdLst>
  <p:sldIdLst>
    <p:sldId id="354" r:id="rId2"/>
    <p:sldId id="342" r:id="rId3"/>
    <p:sldId id="425" r:id="rId4"/>
    <p:sldId id="395" r:id="rId5"/>
    <p:sldId id="300" r:id="rId6"/>
    <p:sldId id="307" r:id="rId7"/>
    <p:sldId id="301" r:id="rId8"/>
    <p:sldId id="337" r:id="rId9"/>
    <p:sldId id="302" r:id="rId10"/>
    <p:sldId id="338" r:id="rId11"/>
    <p:sldId id="327" r:id="rId12"/>
    <p:sldId id="314" r:id="rId13"/>
    <p:sldId id="411" r:id="rId14"/>
    <p:sldId id="296" r:id="rId15"/>
    <p:sldId id="329" r:id="rId16"/>
    <p:sldId id="306" r:id="rId17"/>
    <p:sldId id="303" r:id="rId18"/>
    <p:sldId id="374" r:id="rId19"/>
    <p:sldId id="377" r:id="rId20"/>
    <p:sldId id="375" r:id="rId21"/>
    <p:sldId id="385" r:id="rId22"/>
    <p:sldId id="434" r:id="rId2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ABEB-12E1-4588-A5CE-90614CDF54B1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7A8D-825F-4D05-9845-71CC0641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77179C-BBAE-408B-A2F2-CC02E7B225DC}" type="datetimeFigureOut">
              <a:rPr lang="en-US"/>
              <a:pPr>
                <a:defRPr/>
              </a:pPr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3BE085C-88C7-4898-87C5-A2F76BC1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1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337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081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997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00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67862" y="2057401"/>
            <a:ext cx="6704538" cy="1085850"/>
          </a:xfrm>
        </p:spPr>
        <p:txBody>
          <a:bodyPr>
            <a:noAutofit/>
          </a:bodyPr>
          <a:lstStyle>
            <a:lvl1pPr algn="l">
              <a:defRPr sz="3200" b="0" cap="all">
                <a:solidFill>
                  <a:srgbClr val="02899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67862" y="3143250"/>
            <a:ext cx="6704538" cy="1257300"/>
          </a:xfrm>
        </p:spPr>
        <p:txBody>
          <a:bodyPr>
            <a:noAutofit/>
          </a:bodyPr>
          <a:lstStyle>
            <a:lvl1pPr marL="0" indent="0" algn="l">
              <a:buNone/>
              <a:defRPr sz="2000" b="0" cap="all">
                <a:solidFill>
                  <a:srgbClr val="02899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80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305800" y="51435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19510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82575" indent="-282575">
              <a:defRPr/>
            </a:lvl2pPr>
            <a:lvl3pPr marL="738188" indent="-228600">
              <a:defRPr/>
            </a:lvl3pPr>
            <a:lvl4pPr marL="1204913" indent="-228600">
              <a:defRPr/>
            </a:lvl4pPr>
            <a:lvl5pPr marL="1660525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517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077200" cy="495300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5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1409700"/>
            <a:ext cx="8077200" cy="3276600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buSzPct val="60000"/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SzPct val="60000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804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6847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F095F-F642-7E4C-BE29-73B8FAFADF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4901225"/>
            <a:ext cx="4800600" cy="2422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17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7150"/>
            <a:ext cx="76962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868680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901225"/>
            <a:ext cx="4800600" cy="242277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GFX2014 Advanced Graphics Workshop,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901225"/>
            <a:ext cx="2133600" cy="242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E0F095F-F642-7E4C-BE29-73B8FAFADF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895350"/>
            <a:ext cx="8686800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150"/>
            <a:ext cx="76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55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800"/>
        </a:spcBef>
        <a:buSzPct val="60000"/>
        <a:buFont typeface="Wingdings" charset="2"/>
        <a:buChar char="u"/>
        <a:defRPr sz="1800" kern="1200">
          <a:solidFill>
            <a:srgbClr val="0090A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SzPct val="6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da.kth.se/utbildning/grukth/exjobb/rapportlistor/2008/rapporter08/olsson_erik_08025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eaLnBrk="1" hangingPunct="1"/>
            <a:r>
              <a:rPr lang="en-US" smtClean="0"/>
              <a:t>Shaders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 Shader walkthrough</a:t>
            </a:r>
          </a:p>
        </p:txBody>
      </p:sp>
      <p:pic>
        <p:nvPicPr>
          <p:cNvPr id="747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28700"/>
            <a:ext cx="7372350" cy="290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7299326" y="4558904"/>
            <a:ext cx="11560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Shader Program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Each program consists of 1 fragment </a:t>
            </a:r>
            <a:r>
              <a:rPr lang="en-US" dirty="0" err="1" smtClean="0"/>
              <a:t>shader</a:t>
            </a:r>
            <a:r>
              <a:rPr lang="en-US" dirty="0" smtClean="0"/>
              <a:t>, and 1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eaLnBrk="1" hangingPunct="1"/>
            <a:r>
              <a:rPr lang="en-US" dirty="0" smtClean="0"/>
              <a:t>Within a program, all uniforms share a single global space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7104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Precision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Precision of representations</a:t>
            </a:r>
          </a:p>
        </p:txBody>
      </p:sp>
      <p:sp>
        <p:nvSpPr>
          <p:cNvPr id="7680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Revision of “Precision” and “Range”</a:t>
            </a:r>
          </a:p>
          <a:p>
            <a:pPr eaLnBrk="1" hangingPunct="1"/>
            <a:r>
              <a:rPr lang="en-US" smtClean="0"/>
              <a:t>lowp, mediump, highp notations</a:t>
            </a:r>
          </a:p>
          <a:p>
            <a:pPr lvl="1" eaLnBrk="1" hangingPunct="1"/>
            <a:r>
              <a:rPr lang="en-US" smtClean="0"/>
              <a:t>Ex – “mediump vec3 tempColor;”</a:t>
            </a:r>
          </a:p>
        </p:txBody>
      </p:sp>
      <p:pic>
        <p:nvPicPr>
          <p:cNvPr id="7680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2474119"/>
            <a:ext cx="6391275" cy="169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on precision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GLES2.0 mandates explicit specification of precision in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 eaLnBrk="1" hangingPunct="1"/>
            <a:r>
              <a:rPr lang="en-US" dirty="0" smtClean="0"/>
              <a:t>“varying </a:t>
            </a:r>
            <a:r>
              <a:rPr lang="en-US" dirty="0" err="1" smtClean="0"/>
              <a:t>mediump</a:t>
            </a:r>
            <a:r>
              <a:rPr lang="en-US" dirty="0" smtClean="0"/>
              <a:t> vec2 </a:t>
            </a:r>
            <a:r>
              <a:rPr lang="en-US" dirty="0" err="1" smtClean="0"/>
              <a:t>TexCoord</a:t>
            </a:r>
            <a:r>
              <a:rPr lang="en-US" dirty="0" smtClean="0"/>
              <a:t>”; //PASS</a:t>
            </a:r>
          </a:p>
          <a:p>
            <a:pPr lvl="1" eaLnBrk="1" hangingPunct="1"/>
            <a:r>
              <a:rPr lang="en-US" dirty="0" smtClean="0"/>
              <a:t>“varying vec2 </a:t>
            </a:r>
            <a:r>
              <a:rPr lang="en-US" dirty="0" err="1" smtClean="0"/>
              <a:t>TexCoord</a:t>
            </a:r>
            <a:r>
              <a:rPr lang="en-US" dirty="0" smtClean="0"/>
              <a:t>”; //WILL SHOW BELOW ERROR!</a:t>
            </a:r>
          </a:p>
          <a:p>
            <a:pPr lvl="1" eaLnBrk="1" hangingPunct="1"/>
            <a:r>
              <a:rPr lang="en-US" dirty="0" smtClean="0"/>
              <a:t>Why ?</a:t>
            </a:r>
          </a:p>
          <a:p>
            <a:pPr lvl="2" eaLnBrk="1" hangingPunct="1"/>
            <a:r>
              <a:rPr lang="en-US" dirty="0" smtClean="0"/>
              <a:t>Discussion on authors assumption</a:t>
            </a:r>
          </a:p>
        </p:txBody>
      </p:sp>
      <p:pic>
        <p:nvPicPr>
          <p:cNvPr id="7782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876550"/>
            <a:ext cx="4648200" cy="172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7299325" y="4558904"/>
            <a:ext cx="7377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Functions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Functions available in GLSL (ES) </a:t>
            </a:r>
            <a:r>
              <a:rPr lang="en-US" dirty="0" err="1" smtClean="0"/>
              <a:t>Shader</a:t>
            </a:r>
            <a:endParaRPr lang="en-US" dirty="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General–</a:t>
            </a:r>
          </a:p>
          <a:p>
            <a:pPr lvl="1" eaLnBrk="1" hangingPunct="1"/>
            <a:r>
              <a:rPr lang="en-US" dirty="0" smtClean="0"/>
              <a:t>pow, exp2, log2, </a:t>
            </a:r>
            <a:r>
              <a:rPr lang="en-US" dirty="0" err="1" smtClean="0"/>
              <a:t>sqrt</a:t>
            </a:r>
            <a:r>
              <a:rPr lang="en-US" dirty="0" smtClean="0"/>
              <a:t>, </a:t>
            </a:r>
            <a:r>
              <a:rPr lang="en-US" dirty="0" err="1" smtClean="0"/>
              <a:t>inversesqrt</a:t>
            </a:r>
            <a:r>
              <a:rPr lang="en-US" dirty="0" smtClean="0"/>
              <a:t>, abs, sign, floor, ceil, </a:t>
            </a:r>
            <a:r>
              <a:rPr lang="en-US" dirty="0" err="1" smtClean="0"/>
              <a:t>fract</a:t>
            </a:r>
            <a:r>
              <a:rPr lang="en-US" dirty="0" smtClean="0"/>
              <a:t>, mod, min, max, clamp, mix, step</a:t>
            </a:r>
          </a:p>
          <a:p>
            <a:pPr eaLnBrk="1" hangingPunct="1"/>
            <a:r>
              <a:rPr lang="en-US" dirty="0" smtClean="0"/>
              <a:t>Trig functions–</a:t>
            </a:r>
          </a:p>
          <a:p>
            <a:pPr lvl="1" eaLnBrk="1" hangingPunct="1"/>
            <a:r>
              <a:rPr lang="en-US" dirty="0" smtClean="0"/>
              <a:t>radians, degrees, sin, </a:t>
            </a:r>
            <a:r>
              <a:rPr lang="en-US" dirty="0" err="1" smtClean="0"/>
              <a:t>cos</a:t>
            </a:r>
            <a:r>
              <a:rPr lang="en-US" dirty="0" smtClean="0"/>
              <a:t>, tan, </a:t>
            </a:r>
            <a:r>
              <a:rPr lang="en-US" dirty="0" err="1" smtClean="0"/>
              <a:t>asin</a:t>
            </a:r>
            <a:r>
              <a:rPr lang="en-US" dirty="0" smtClean="0"/>
              <a:t>, </a:t>
            </a:r>
            <a:r>
              <a:rPr lang="en-US" dirty="0" err="1" smtClean="0"/>
              <a:t>acos</a:t>
            </a:r>
            <a:r>
              <a:rPr lang="en-US" dirty="0" smtClean="0"/>
              <a:t>, </a:t>
            </a:r>
            <a:r>
              <a:rPr lang="en-US" dirty="0" err="1" smtClean="0"/>
              <a:t>atan</a:t>
            </a:r>
            <a:endParaRPr lang="en-US" dirty="0" smtClean="0"/>
          </a:p>
          <a:p>
            <a:pPr eaLnBrk="1" hangingPunct="1"/>
            <a:r>
              <a:rPr lang="en-US" dirty="0" smtClean="0"/>
              <a:t>Geometric–</a:t>
            </a:r>
          </a:p>
          <a:p>
            <a:pPr lvl="1" eaLnBrk="1" hangingPunct="1"/>
            <a:r>
              <a:rPr lang="en-US" dirty="0" smtClean="0"/>
              <a:t>length, distance, cross, dot, normalize, </a:t>
            </a:r>
            <a:r>
              <a:rPr lang="en-US" dirty="0" err="1" smtClean="0"/>
              <a:t>faceForward</a:t>
            </a:r>
            <a:r>
              <a:rPr lang="en-US" dirty="0" smtClean="0"/>
              <a:t>, reflect, refract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121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Shader constructs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Constructs available in the </a:t>
            </a:r>
            <a:r>
              <a:rPr lang="en-US" dirty="0" err="1" smtClean="0"/>
              <a:t>shaders</a:t>
            </a:r>
            <a:endParaRPr lang="en-US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686800" cy="3505200"/>
          </a:xfrm>
        </p:spPr>
        <p:txBody>
          <a:bodyPr/>
          <a:lstStyle/>
          <a:p>
            <a:pPr eaLnBrk="1" hangingPunct="1"/>
            <a:r>
              <a:rPr lang="en-US" sz="1400" dirty="0" smtClean="0"/>
              <a:t>Structures</a:t>
            </a:r>
          </a:p>
          <a:p>
            <a:pPr lvl="1" eaLnBrk="1" hangingPunct="1"/>
            <a:r>
              <a:rPr lang="en-US" sz="1200" b="1" dirty="0" err="1" smtClean="0"/>
              <a:t>struct</a:t>
            </a:r>
            <a:r>
              <a:rPr lang="en-US" sz="1200" b="1" dirty="0" smtClean="0"/>
              <a:t> light {</a:t>
            </a:r>
          </a:p>
          <a:p>
            <a:pPr lvl="1" eaLnBrk="1" hangingPunct="1"/>
            <a:r>
              <a:rPr lang="en-US" sz="1200" b="1" dirty="0" smtClean="0"/>
              <a:t>float intensity;</a:t>
            </a:r>
          </a:p>
          <a:p>
            <a:pPr lvl="1" eaLnBrk="1" hangingPunct="1"/>
            <a:r>
              <a:rPr lang="en-US" sz="1200" b="1" dirty="0" smtClean="0"/>
              <a:t>vec3 position;</a:t>
            </a:r>
          </a:p>
          <a:p>
            <a:pPr lvl="1" eaLnBrk="1" hangingPunct="1"/>
            <a:r>
              <a:rPr lang="en-US" sz="1200" b="1" dirty="0" smtClean="0"/>
              <a:t>} </a:t>
            </a:r>
            <a:r>
              <a:rPr lang="en-US" sz="1200" b="1" dirty="0" err="1" smtClean="0"/>
              <a:t>lightVar</a:t>
            </a:r>
            <a:r>
              <a:rPr lang="en-US" sz="1200" b="1" dirty="0" smtClean="0"/>
              <a:t>;</a:t>
            </a:r>
          </a:p>
          <a:p>
            <a:pPr lvl="1" eaLnBrk="1" hangingPunct="1"/>
            <a:r>
              <a:rPr lang="en-US" sz="1200" dirty="0" smtClean="0"/>
              <a:t>light lightVar2;</a:t>
            </a:r>
          </a:p>
          <a:p>
            <a:pPr eaLnBrk="1" hangingPunct="1"/>
            <a:r>
              <a:rPr lang="en-US" sz="1400" dirty="0" smtClean="0"/>
              <a:t>Arrays</a:t>
            </a:r>
          </a:p>
          <a:p>
            <a:pPr lvl="1" eaLnBrk="1" hangingPunct="1"/>
            <a:r>
              <a:rPr lang="en-US" sz="1200" dirty="0" smtClean="0"/>
              <a:t>float frequencies[3];</a:t>
            </a:r>
          </a:p>
          <a:p>
            <a:pPr eaLnBrk="1" hangingPunct="1"/>
            <a:r>
              <a:rPr lang="en-US" sz="1400" dirty="0" smtClean="0"/>
              <a:t>Vectors</a:t>
            </a:r>
          </a:p>
          <a:p>
            <a:pPr lvl="1" eaLnBrk="1" hangingPunct="1"/>
            <a:r>
              <a:rPr lang="en-US" sz="1200" dirty="0" smtClean="0"/>
              <a:t>vec3 </a:t>
            </a:r>
            <a:r>
              <a:rPr lang="en-US" sz="1200" dirty="0" err="1" smtClean="0"/>
              <a:t>myVector</a:t>
            </a:r>
            <a:r>
              <a:rPr lang="en-US" sz="1200" dirty="0" smtClean="0"/>
              <a:t>; //</a:t>
            </a:r>
            <a:r>
              <a:rPr lang="en-US" sz="1200" dirty="0" err="1" smtClean="0"/>
              <a:t>x,y,z</a:t>
            </a:r>
            <a:r>
              <a:rPr lang="en-US" sz="1200" dirty="0" smtClean="0"/>
              <a:t> accessed as </a:t>
            </a:r>
            <a:r>
              <a:rPr lang="en-US" sz="1200" dirty="0" err="1" smtClean="0"/>
              <a:t>myVector.x</a:t>
            </a:r>
            <a:r>
              <a:rPr lang="en-US" sz="1200" dirty="0" smtClean="0"/>
              <a:t>, </a:t>
            </a:r>
            <a:r>
              <a:rPr lang="en-US" sz="1200" dirty="0" err="1" smtClean="0"/>
              <a:t>myVector.y</a:t>
            </a:r>
            <a:r>
              <a:rPr lang="en-US" sz="1200" dirty="0" smtClean="0"/>
              <a:t>..</a:t>
            </a:r>
          </a:p>
          <a:p>
            <a:pPr eaLnBrk="1" hangingPunct="1"/>
            <a:r>
              <a:rPr lang="en-US" sz="1400" dirty="0" smtClean="0"/>
              <a:t>Matrices</a:t>
            </a:r>
          </a:p>
          <a:p>
            <a:pPr lvl="1" eaLnBrk="1" hangingPunct="1"/>
            <a:r>
              <a:rPr lang="en-US" sz="1200" dirty="0" smtClean="0"/>
              <a:t>mat3 </a:t>
            </a:r>
            <a:r>
              <a:rPr lang="en-US" sz="1200" dirty="0" err="1" smtClean="0"/>
              <a:t>myMatrix</a:t>
            </a:r>
            <a:r>
              <a:rPr lang="en-US" sz="1200" dirty="0" smtClean="0"/>
              <a:t>;</a:t>
            </a:r>
          </a:p>
          <a:p>
            <a:pPr eaLnBrk="1" hangingPunct="1"/>
            <a:r>
              <a:rPr lang="en-US" sz="1400" dirty="0" smtClean="0"/>
              <a:t>Note that there are limitations to declaring, </a:t>
            </a:r>
            <a:r>
              <a:rPr lang="en-US" sz="1400" dirty="0" err="1" smtClean="0"/>
              <a:t>initialising</a:t>
            </a:r>
            <a:r>
              <a:rPr lang="en-US" sz="1400" dirty="0" smtClean="0"/>
              <a:t>, and using variables in </a:t>
            </a:r>
            <a:r>
              <a:rPr lang="en-US" sz="1400" dirty="0" err="1" smtClean="0"/>
              <a:t>shaders</a:t>
            </a:r>
            <a:endParaRPr lang="en-US" sz="1400" dirty="0" smtClean="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8077201" y="4514851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invariance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Invariance in shaders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71550"/>
            <a:ext cx="8686800" cy="3505200"/>
          </a:xfrm>
        </p:spPr>
        <p:txBody>
          <a:bodyPr/>
          <a:lstStyle/>
          <a:p>
            <a:pPr eaLnBrk="1" hangingPunct="1"/>
            <a:r>
              <a:rPr lang="en-US" smtClean="0"/>
              <a:t>Why values should change ?</a:t>
            </a:r>
          </a:p>
          <a:p>
            <a:pPr lvl="1" eaLnBrk="1" hangingPunct="1"/>
            <a:r>
              <a:rPr lang="en-US" smtClean="0"/>
              <a:t>Compiler quirks, temporary lack of GPR’s</a:t>
            </a:r>
          </a:p>
          <a:p>
            <a:pPr eaLnBrk="1" hangingPunct="1"/>
            <a:r>
              <a:rPr lang="en-US" smtClean="0"/>
              <a:t>GLES2 allows invariance to be maintained where specified, within / across multiple shaders</a:t>
            </a:r>
          </a:p>
          <a:p>
            <a:pPr eaLnBrk="1" hangingPunct="1"/>
            <a:r>
              <a:rPr lang="en-US" b="0" smtClean="0"/>
              <a:t>#pragma STDGL invariant(all) </a:t>
            </a:r>
          </a:p>
          <a:p>
            <a:pPr lvl="1" eaLnBrk="1" hangingPunct="1"/>
            <a:r>
              <a:rPr lang="en-US" smtClean="0"/>
              <a:t>Before declarations</a:t>
            </a:r>
          </a:p>
          <a:p>
            <a:pPr eaLnBrk="1" hangingPunct="1"/>
            <a:r>
              <a:rPr lang="en-US" smtClean="0"/>
              <a:t>Why invariance ?</a:t>
            </a:r>
          </a:p>
          <a:p>
            <a:pPr lvl="1" eaLnBrk="1" hangingPunct="1"/>
            <a:r>
              <a:rPr lang="en-US" smtClean="0"/>
              <a:t>Needed where precision is critical – specially depth-buffers</a:t>
            </a:r>
          </a:p>
          <a:p>
            <a:pPr lvl="1" eaLnBrk="1" hangingPunct="1"/>
            <a:r>
              <a:rPr lang="en-US" smtClean="0"/>
              <a:t>Multi-pass rendering example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599" y="2128554"/>
            <a:ext cx="2209801" cy="136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599" y="3533394"/>
            <a:ext cx="2209801" cy="136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Additional information on shaders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errors are encountered on the </a:t>
            </a:r>
            <a:r>
              <a:rPr lang="en-US" dirty="0" err="1" smtClean="0"/>
              <a:t>shader</a:t>
            </a:r>
            <a:r>
              <a:rPr lang="en-US" dirty="0" smtClean="0"/>
              <a:t>, it will not be executed (try it in any of the online labs)</a:t>
            </a:r>
          </a:p>
          <a:p>
            <a:pPr eaLnBrk="1" hangingPunct="1"/>
            <a:r>
              <a:rPr lang="en-US" dirty="0" smtClean="0"/>
              <a:t>Specially important to </a:t>
            </a:r>
            <a:r>
              <a:rPr lang="en-US" dirty="0" err="1" smtClean="0"/>
              <a:t>WebGL</a:t>
            </a:r>
            <a:endParaRPr lang="en-US" dirty="0" smtClean="0"/>
          </a:p>
          <a:p>
            <a:pPr lvl="1" eaLnBrk="1" hangingPunct="1"/>
            <a:r>
              <a:rPr lang="en-US" dirty="0" smtClean="0"/>
              <a:t>Reasons of security in browsers</a:t>
            </a:r>
          </a:p>
          <a:p>
            <a:pPr eaLnBrk="1" hangingPunct="1"/>
            <a:r>
              <a:rPr lang="en-US" dirty="0" smtClean="0"/>
              <a:t>Reduce cycles – by using measurement tools </a:t>
            </a:r>
          </a:p>
          <a:p>
            <a:pPr lvl="1" eaLnBrk="1" hangingPunct="1"/>
            <a:r>
              <a:rPr lang="en-US" dirty="0" smtClean="0"/>
              <a:t>Ex </a:t>
            </a:r>
            <a:r>
              <a:rPr lang="en-US" dirty="0" err="1" smtClean="0"/>
              <a:t>PVRShaman</a:t>
            </a:r>
            <a:endParaRPr lang="en-US" dirty="0" smtClean="0"/>
          </a:p>
          <a:p>
            <a:pPr eaLnBrk="1" hangingPunct="1"/>
            <a:r>
              <a:rPr lang="en-US" dirty="0" err="1" smtClean="0"/>
              <a:t>RenderMonkey</a:t>
            </a:r>
            <a:r>
              <a:rPr lang="en-US" dirty="0" smtClean="0"/>
              <a:t> (now discontinued), </a:t>
            </a:r>
            <a:r>
              <a:rPr lang="en-US" dirty="0" err="1" smtClean="0"/>
              <a:t>ShaderMaker</a:t>
            </a:r>
            <a:r>
              <a:rPr lang="en-US" dirty="0" smtClean="0"/>
              <a:t> – useful tools to write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8002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techniques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Techniques for special effects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400" dirty="0" smtClean="0"/>
              <a:t>Fog effect</a:t>
            </a:r>
          </a:p>
          <a:p>
            <a:pPr lvl="1" eaLnBrk="1" hangingPunct="1"/>
            <a:r>
              <a:rPr lang="en-US" sz="1200" dirty="0" err="1" smtClean="0"/>
              <a:t>Shader</a:t>
            </a:r>
            <a:r>
              <a:rPr lang="en-US" sz="1200" dirty="0" smtClean="0"/>
              <a:t> adds a decay depending on distance of object from eye</a:t>
            </a:r>
          </a:p>
          <a:p>
            <a:pPr eaLnBrk="1" hangingPunct="1"/>
            <a:r>
              <a:rPr lang="en-US" sz="1400" dirty="0" smtClean="0"/>
              <a:t>Particle effects</a:t>
            </a:r>
          </a:p>
          <a:p>
            <a:pPr lvl="1" eaLnBrk="1" hangingPunct="1"/>
            <a:r>
              <a:rPr lang="en-US" sz="1200" dirty="0" smtClean="0"/>
              <a:t>Simulate fire, smoke</a:t>
            </a:r>
          </a:p>
          <a:p>
            <a:pPr eaLnBrk="1" hangingPunct="1"/>
            <a:r>
              <a:rPr lang="en-US" sz="1400" dirty="0" smtClean="0"/>
              <a:t>Cloth modelling</a:t>
            </a:r>
          </a:p>
          <a:p>
            <a:pPr lvl="1" eaLnBrk="1" hangingPunct="1"/>
            <a:r>
              <a:rPr lang="en-US" sz="1200" dirty="0" smtClean="0"/>
              <a:t>Lot of techniques including deformation, springs </a:t>
            </a:r>
          </a:p>
          <a:p>
            <a:pPr eaLnBrk="1" hangingPunct="1"/>
            <a:r>
              <a:rPr lang="en-US" sz="1400" dirty="0" smtClean="0"/>
              <a:t>Reflection/ refraction</a:t>
            </a:r>
          </a:p>
          <a:p>
            <a:pPr lvl="1" eaLnBrk="1" hangingPunct="1"/>
            <a:r>
              <a:rPr lang="en-US" sz="1200" dirty="0" smtClean="0"/>
              <a:t>Accomplished with blending , and resizing </a:t>
            </a:r>
            <a:r>
              <a:rPr lang="en-US" sz="1200" dirty="0" err="1" smtClean="0"/>
              <a:t>offscreen</a:t>
            </a:r>
            <a:r>
              <a:rPr lang="en-US" sz="1200" dirty="0" smtClean="0"/>
              <a:t> buffers</a:t>
            </a:r>
          </a:p>
          <a:p>
            <a:pPr eaLnBrk="1" hangingPunct="1"/>
            <a:r>
              <a:rPr lang="en-US" sz="1400" dirty="0" smtClean="0"/>
              <a:t>Shadows</a:t>
            </a:r>
          </a:p>
          <a:p>
            <a:pPr eaLnBrk="1" hangingPunct="1"/>
            <a:r>
              <a:rPr lang="en-US" sz="1400" dirty="0" smtClean="0"/>
              <a:t>Ambient Occlusion</a:t>
            </a:r>
          </a:p>
          <a:p>
            <a:pPr lvl="1" eaLnBrk="1" hangingPunct="1"/>
            <a:r>
              <a:rPr lang="en-US" sz="1200" dirty="0" smtClean="0"/>
              <a:t>Varying light around objects with </a:t>
            </a:r>
            <a:r>
              <a:rPr lang="en-US" sz="1200" dirty="0" err="1" smtClean="0"/>
              <a:t>neighbours</a:t>
            </a:r>
            <a:endParaRPr lang="en-US" sz="1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Techniques for special effects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render passes – with modified textures</a:t>
            </a:r>
          </a:p>
          <a:p>
            <a:pPr lvl="1" eaLnBrk="1" hangingPunct="1"/>
            <a:r>
              <a:rPr lang="en-US" dirty="0" smtClean="0"/>
              <a:t>Change texture coordinates dynamically, then blend results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064" y="1885950"/>
            <a:ext cx="7127875" cy="239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33400" y="4286250"/>
            <a:ext cx="5384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Reference:</a:t>
            </a:r>
          </a:p>
          <a:p>
            <a:r>
              <a:rPr lang="en-US" sz="900">
                <a:hlinkClick r:id="rId3"/>
              </a:rPr>
              <a:t>http://www.nada.kth.se/utbildning/grukth/exjobb/rapportlistor/2008/rapporter08/olsson_erik_08025.pdf</a:t>
            </a:r>
            <a:r>
              <a:rPr lang="en-US" sz="90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Vertices, Fragments - Revisited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Vertices – </a:t>
            </a:r>
          </a:p>
          <a:p>
            <a:pPr lvl="1" eaLnBrk="1" hangingPunct="1"/>
            <a:r>
              <a:rPr lang="en-US" dirty="0" smtClean="0"/>
              <a:t>Points defined in a specific coordinate axes, to represent 3D geometry</a:t>
            </a:r>
          </a:p>
          <a:p>
            <a:pPr lvl="1" eaLnBrk="1" hangingPunct="1"/>
            <a:r>
              <a:rPr lang="en-US" dirty="0" err="1" smtClean="0"/>
              <a:t>Atleast</a:t>
            </a:r>
            <a:r>
              <a:rPr lang="en-US" dirty="0" smtClean="0"/>
              <a:t> 3 vertices are used to define a Triangle – one of the primitives supported by OpenGL ES</a:t>
            </a:r>
          </a:p>
          <a:p>
            <a:pPr eaLnBrk="1" hangingPunct="1"/>
            <a:r>
              <a:rPr lang="en-US" dirty="0" smtClean="0"/>
              <a:t>Fragments</a:t>
            </a:r>
          </a:p>
          <a:p>
            <a:pPr lvl="1" eaLnBrk="1" hangingPunct="1"/>
            <a:r>
              <a:rPr lang="en-US" dirty="0" smtClean="0"/>
              <a:t>The primitives are “</a:t>
            </a:r>
            <a:r>
              <a:rPr lang="en-US" dirty="0" err="1" smtClean="0"/>
              <a:t>rasterised</a:t>
            </a:r>
            <a:r>
              <a:rPr lang="en-US" dirty="0" smtClean="0"/>
              <a:t>” to convert the “area” under the primitive to a set of color pixels that are then placed in the output buffer</a:t>
            </a:r>
          </a:p>
        </p:txBody>
      </p:sp>
      <p:grpSp>
        <p:nvGrpSpPr>
          <p:cNvPr id="66564" name="Group 5"/>
          <p:cNvGrpSpPr>
            <a:grpSpLocks/>
          </p:cNvGrpSpPr>
          <p:nvPr/>
        </p:nvGrpSpPr>
        <p:grpSpPr bwMode="auto">
          <a:xfrm>
            <a:off x="7778097" y="1314450"/>
            <a:ext cx="762000" cy="571500"/>
            <a:chOff x="2370" y="1062"/>
            <a:chExt cx="3090" cy="1872"/>
          </a:xfrm>
        </p:grpSpPr>
        <p:sp>
          <p:nvSpPr>
            <p:cNvPr id="66567" name="Freeform 6"/>
            <p:cNvSpPr>
              <a:spLocks/>
            </p:cNvSpPr>
            <p:nvPr/>
          </p:nvSpPr>
          <p:spPr bwMode="auto">
            <a:xfrm>
              <a:off x="2424" y="1116"/>
              <a:ext cx="1566" cy="1050"/>
            </a:xfrm>
            <a:custGeom>
              <a:avLst/>
              <a:gdLst>
                <a:gd name="T0" fmla="*/ 420 w 1566"/>
                <a:gd name="T1" fmla="*/ 1050 h 1050"/>
                <a:gd name="T2" fmla="*/ 1566 w 1566"/>
                <a:gd name="T3" fmla="*/ 864 h 1050"/>
                <a:gd name="T4" fmla="*/ 1296 w 1566"/>
                <a:gd name="T5" fmla="*/ 6 h 1050"/>
                <a:gd name="T6" fmla="*/ 0 w 1566"/>
                <a:gd name="T7" fmla="*/ 0 h 1050"/>
                <a:gd name="T8" fmla="*/ 420 w 1566"/>
                <a:gd name="T9" fmla="*/ 1050 h 1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6"/>
                <a:gd name="T16" fmla="*/ 0 h 1050"/>
                <a:gd name="T17" fmla="*/ 1566 w 1566"/>
                <a:gd name="T18" fmla="*/ 1050 h 10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6" h="1050">
                  <a:moveTo>
                    <a:pt x="420" y="1050"/>
                  </a:moveTo>
                  <a:lnTo>
                    <a:pt x="1566" y="864"/>
                  </a:lnTo>
                  <a:lnTo>
                    <a:pt x="1296" y="6"/>
                  </a:lnTo>
                  <a:lnTo>
                    <a:pt x="0" y="0"/>
                  </a:lnTo>
                  <a:lnTo>
                    <a:pt x="420" y="1050"/>
                  </a:lnTo>
                  <a:close/>
                </a:path>
              </a:pathLst>
            </a:custGeom>
            <a:solidFill>
              <a:srgbClr val="3399FF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68" name="Freeform 7"/>
            <p:cNvSpPr>
              <a:spLocks/>
            </p:cNvSpPr>
            <p:nvPr/>
          </p:nvSpPr>
          <p:spPr bwMode="auto">
            <a:xfrm>
              <a:off x="3720" y="1122"/>
              <a:ext cx="1674" cy="1260"/>
            </a:xfrm>
            <a:custGeom>
              <a:avLst/>
              <a:gdLst>
                <a:gd name="T0" fmla="*/ 0 w 1674"/>
                <a:gd name="T1" fmla="*/ 0 h 1260"/>
                <a:gd name="T2" fmla="*/ 270 w 1674"/>
                <a:gd name="T3" fmla="*/ 864 h 1260"/>
                <a:gd name="T4" fmla="*/ 1674 w 1674"/>
                <a:gd name="T5" fmla="*/ 1260 h 1260"/>
                <a:gd name="T6" fmla="*/ 1548 w 1674"/>
                <a:gd name="T7" fmla="*/ 456 h 1260"/>
                <a:gd name="T8" fmla="*/ 0 w 1674"/>
                <a:gd name="T9" fmla="*/ 0 h 12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74"/>
                <a:gd name="T16" fmla="*/ 0 h 1260"/>
                <a:gd name="T17" fmla="*/ 1674 w 1674"/>
                <a:gd name="T18" fmla="*/ 1260 h 12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74" h="1260">
                  <a:moveTo>
                    <a:pt x="0" y="0"/>
                  </a:moveTo>
                  <a:lnTo>
                    <a:pt x="270" y="864"/>
                  </a:lnTo>
                  <a:lnTo>
                    <a:pt x="1674" y="1260"/>
                  </a:lnTo>
                  <a:lnTo>
                    <a:pt x="1548" y="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FF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69" name="Freeform 8"/>
            <p:cNvSpPr>
              <a:spLocks/>
            </p:cNvSpPr>
            <p:nvPr/>
          </p:nvSpPr>
          <p:spPr bwMode="auto">
            <a:xfrm>
              <a:off x="2418" y="1116"/>
              <a:ext cx="2868" cy="510"/>
            </a:xfrm>
            <a:custGeom>
              <a:avLst/>
              <a:gdLst>
                <a:gd name="T0" fmla="*/ 2868 w 2868"/>
                <a:gd name="T1" fmla="*/ 461 h 510"/>
                <a:gd name="T2" fmla="*/ 1296 w 2868"/>
                <a:gd name="T3" fmla="*/ 0 h 510"/>
                <a:gd name="T4" fmla="*/ 0 w 2868"/>
                <a:gd name="T5" fmla="*/ 0 h 510"/>
                <a:gd name="T6" fmla="*/ 1188 w 2868"/>
                <a:gd name="T7" fmla="*/ 510 h 510"/>
                <a:gd name="T8" fmla="*/ 2868 w 2868"/>
                <a:gd name="T9" fmla="*/ 461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8"/>
                <a:gd name="T16" fmla="*/ 0 h 510"/>
                <a:gd name="T17" fmla="*/ 2868 w 2868"/>
                <a:gd name="T18" fmla="*/ 510 h 5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8" h="510">
                  <a:moveTo>
                    <a:pt x="2868" y="461"/>
                  </a:moveTo>
                  <a:lnTo>
                    <a:pt x="1296" y="0"/>
                  </a:lnTo>
                  <a:lnTo>
                    <a:pt x="0" y="0"/>
                  </a:lnTo>
                  <a:lnTo>
                    <a:pt x="1188" y="510"/>
                  </a:lnTo>
                  <a:lnTo>
                    <a:pt x="2868" y="461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0" name="Freeform 9"/>
            <p:cNvSpPr>
              <a:spLocks/>
            </p:cNvSpPr>
            <p:nvPr/>
          </p:nvSpPr>
          <p:spPr bwMode="auto">
            <a:xfrm>
              <a:off x="2417" y="1116"/>
              <a:ext cx="1639" cy="1776"/>
            </a:xfrm>
            <a:custGeom>
              <a:avLst/>
              <a:gdLst>
                <a:gd name="T0" fmla="*/ 1639 w 1639"/>
                <a:gd name="T1" fmla="*/ 1776 h 1776"/>
                <a:gd name="T2" fmla="*/ 433 w 1639"/>
                <a:gd name="T3" fmla="*/ 1056 h 1776"/>
                <a:gd name="T4" fmla="*/ 0 w 1639"/>
                <a:gd name="T5" fmla="*/ 0 h 1776"/>
                <a:gd name="T6" fmla="*/ 1189 w 1639"/>
                <a:gd name="T7" fmla="*/ 512 h 1776"/>
                <a:gd name="T8" fmla="*/ 1639 w 1639"/>
                <a:gd name="T9" fmla="*/ 1776 h 1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9"/>
                <a:gd name="T16" fmla="*/ 0 h 1776"/>
                <a:gd name="T17" fmla="*/ 1639 w 1639"/>
                <a:gd name="T18" fmla="*/ 1776 h 1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9" h="1776">
                  <a:moveTo>
                    <a:pt x="1639" y="1776"/>
                  </a:moveTo>
                  <a:lnTo>
                    <a:pt x="433" y="1056"/>
                  </a:lnTo>
                  <a:lnTo>
                    <a:pt x="0" y="0"/>
                  </a:lnTo>
                  <a:lnTo>
                    <a:pt x="1189" y="512"/>
                  </a:lnTo>
                  <a:lnTo>
                    <a:pt x="1639" y="1776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2370" y="1062"/>
              <a:ext cx="122" cy="113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6572" name="Oval 11"/>
            <p:cNvSpPr>
              <a:spLocks noChangeArrowheads="1"/>
            </p:cNvSpPr>
            <p:nvPr/>
          </p:nvSpPr>
          <p:spPr bwMode="auto">
            <a:xfrm>
              <a:off x="3660" y="1062"/>
              <a:ext cx="120" cy="11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66573" name="Oval 12"/>
            <p:cNvSpPr>
              <a:spLocks noChangeArrowheads="1"/>
            </p:cNvSpPr>
            <p:nvPr/>
          </p:nvSpPr>
          <p:spPr bwMode="auto">
            <a:xfrm>
              <a:off x="3936" y="1920"/>
              <a:ext cx="120" cy="114"/>
            </a:xfrm>
            <a:prstGeom prst="ellipse">
              <a:avLst/>
            </a:prstGeom>
            <a:gradFill rotWithShape="1">
              <a:gsLst>
                <a:gs pos="0">
                  <a:srgbClr val="5E0000"/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66574" name="Freeform 13"/>
            <p:cNvSpPr>
              <a:spLocks/>
            </p:cNvSpPr>
            <p:nvPr/>
          </p:nvSpPr>
          <p:spPr bwMode="auto">
            <a:xfrm>
              <a:off x="3606" y="1572"/>
              <a:ext cx="1788" cy="1308"/>
            </a:xfrm>
            <a:custGeom>
              <a:avLst/>
              <a:gdLst>
                <a:gd name="T0" fmla="*/ 0 w 1788"/>
                <a:gd name="T1" fmla="*/ 60 h 1308"/>
                <a:gd name="T2" fmla="*/ 1674 w 1788"/>
                <a:gd name="T3" fmla="*/ 0 h 1308"/>
                <a:gd name="T4" fmla="*/ 1788 w 1788"/>
                <a:gd name="T5" fmla="*/ 792 h 1308"/>
                <a:gd name="T6" fmla="*/ 444 w 1788"/>
                <a:gd name="T7" fmla="*/ 1308 h 1308"/>
                <a:gd name="T8" fmla="*/ 0 w 1788"/>
                <a:gd name="T9" fmla="*/ 60 h 1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8"/>
                <a:gd name="T16" fmla="*/ 0 h 1308"/>
                <a:gd name="T17" fmla="*/ 1788 w 1788"/>
                <a:gd name="T18" fmla="*/ 1308 h 1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8" h="1308">
                  <a:moveTo>
                    <a:pt x="0" y="60"/>
                  </a:moveTo>
                  <a:lnTo>
                    <a:pt x="1674" y="0"/>
                  </a:lnTo>
                  <a:lnTo>
                    <a:pt x="1788" y="792"/>
                  </a:lnTo>
                  <a:lnTo>
                    <a:pt x="444" y="1308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66FF33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3554" y="1573"/>
              <a:ext cx="116" cy="113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2795" y="2107"/>
              <a:ext cx="122" cy="113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3999" y="2821"/>
              <a:ext cx="116" cy="113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5338" y="2318"/>
              <a:ext cx="122" cy="113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5209" y="1522"/>
              <a:ext cx="116" cy="117"/>
            </a:xfrm>
            <a:prstGeom prst="ellipse">
              <a:avLst/>
            </a:prstGeom>
            <a:gradFill rotWithShape="1">
              <a:gsLst>
                <a:gs pos="0">
                  <a:srgbClr val="CC0000">
                    <a:gamma/>
                    <a:shade val="46275"/>
                    <a:invGamma/>
                  </a:srgbClr>
                </a:gs>
                <a:gs pos="100000">
                  <a:srgbClr val="CC0000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6656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582591"/>
            <a:ext cx="18288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6" name="Text Box 19"/>
          <p:cNvSpPr txBox="1">
            <a:spLocks noChangeArrowheads="1"/>
          </p:cNvSpPr>
          <p:nvPr/>
        </p:nvSpPr>
        <p:spPr bwMode="auto">
          <a:xfrm>
            <a:off x="7299325" y="4558904"/>
            <a:ext cx="14478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Shader characteristics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Shaders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Animation</a:t>
            </a:r>
          </a:p>
          <a:p>
            <a:pPr eaLnBrk="1" hangingPunct="1"/>
            <a:r>
              <a:rPr lang="en-US" b="0" dirty="0" smtClean="0"/>
              <a:t>Environment Mapping</a:t>
            </a:r>
          </a:p>
          <a:p>
            <a:pPr eaLnBrk="1" hangingPunct="1"/>
            <a:r>
              <a:rPr lang="en-US" b="0" dirty="0" smtClean="0"/>
              <a:t>Per-Pixel Lighting (As opposed to textured lighting)</a:t>
            </a:r>
          </a:p>
          <a:p>
            <a:pPr eaLnBrk="1" hangingPunct="1"/>
            <a:r>
              <a:rPr lang="en-US" b="0" dirty="0" smtClean="0"/>
              <a:t>Bump Mapping</a:t>
            </a:r>
          </a:p>
          <a:p>
            <a:pPr eaLnBrk="1" hangingPunct="1"/>
            <a:r>
              <a:rPr lang="en-US" b="0" dirty="0" smtClean="0"/>
              <a:t>Ray Tracers</a:t>
            </a:r>
          </a:p>
          <a:p>
            <a:pPr eaLnBrk="1" hangingPunct="1"/>
            <a:r>
              <a:rPr lang="en-US" b="0" dirty="0" smtClean="0"/>
              <a:t>Procedural Textures</a:t>
            </a:r>
          </a:p>
          <a:p>
            <a:pPr eaLnBrk="1" hangingPunct="1"/>
            <a:r>
              <a:rPr lang="en-US" b="0" dirty="0" smtClean="0"/>
              <a:t>CSS – </a:t>
            </a:r>
            <a:r>
              <a:rPr lang="en-US" b="0" dirty="0" err="1" smtClean="0"/>
              <a:t>shaders</a:t>
            </a:r>
            <a:r>
              <a:rPr lang="en-US" b="0" dirty="0" smtClean="0"/>
              <a:t> (HTML5 – coming up)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with Shaders</a:t>
            </a:r>
          </a:p>
        </p:txBody>
      </p:sp>
      <p:sp>
        <p:nvSpPr>
          <p:cNvPr id="87043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Pass in </a:t>
            </a:r>
            <a:r>
              <a:rPr lang="en-US" sz="2000" dirty="0" err="1" smtClean="0"/>
              <a:t>shader</a:t>
            </a:r>
            <a:r>
              <a:rPr lang="en-US" sz="2000" dirty="0" smtClean="0"/>
              <a:t> strings</a:t>
            </a:r>
          </a:p>
          <a:p>
            <a:pPr eaLnBrk="1" hangingPunct="1"/>
            <a:r>
              <a:rPr lang="en-US" sz="2000" dirty="0" smtClean="0"/>
              <a:t>Compile, link, Use</a:t>
            </a:r>
          </a:p>
          <a:p>
            <a:pPr eaLnBrk="1" hangingPunct="1"/>
            <a:r>
              <a:rPr lang="en-US" sz="2000" dirty="0" smtClean="0"/>
              <a:t>Set uniforms</a:t>
            </a:r>
          </a:p>
          <a:p>
            <a:pPr eaLnBrk="1" hangingPunct="1"/>
            <a:r>
              <a:rPr lang="en-US" sz="2000" dirty="0" smtClean="0"/>
              <a:t>Do calculations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Next lab with </a:t>
            </a:r>
            <a:r>
              <a:rPr lang="en-US" sz="2000" dirty="0" err="1" smtClean="0"/>
              <a:t>shaders</a:t>
            </a:r>
            <a:endParaRPr lang="en-US" sz="2000" dirty="0" smtClean="0"/>
          </a:p>
        </p:txBody>
      </p:sp>
      <p:pic>
        <p:nvPicPr>
          <p:cNvPr id="8704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1" y="2725341"/>
            <a:ext cx="3814763" cy="145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047750"/>
            <a:ext cx="3811588" cy="161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5538" y="4295775"/>
            <a:ext cx="390366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1" y="4756547"/>
            <a:ext cx="38909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om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58226" y="0"/>
            <a:ext cx="485775" cy="431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Lab L7 – Making Clouds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338138" y="2647950"/>
            <a:ext cx="8462962" cy="1600200"/>
          </a:xfrm>
        </p:spPr>
        <p:txBody>
          <a:bodyPr/>
          <a:lstStyle/>
          <a:p>
            <a:pPr eaLnBrk="1" hangingPunct="1"/>
            <a:endParaRPr lang="en-US" sz="1200" b="1" dirty="0" smtClean="0"/>
          </a:p>
        </p:txBody>
      </p:sp>
      <p:pic>
        <p:nvPicPr>
          <p:cNvPr id="5" name="Picture 4" descr="H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8226" y="0"/>
            <a:ext cx="485775" cy="4318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Shader characteristics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Uniforms – uniform for all </a:t>
            </a:r>
            <a:r>
              <a:rPr lang="en-US" dirty="0" err="1" smtClean="0"/>
              <a:t>shader</a:t>
            </a:r>
            <a:r>
              <a:rPr lang="en-US" dirty="0" smtClean="0"/>
              <a:t> passes</a:t>
            </a:r>
          </a:p>
          <a:p>
            <a:pPr lvl="1" eaLnBrk="1" hangingPunct="1"/>
            <a:r>
              <a:rPr lang="en-US" dirty="0" smtClean="0"/>
              <a:t>Can be updated at run time from application</a:t>
            </a:r>
          </a:p>
          <a:p>
            <a:pPr eaLnBrk="1" hangingPunct="1"/>
            <a:r>
              <a:rPr lang="en-US" dirty="0" smtClean="0"/>
              <a:t>Attributes – changes per </a:t>
            </a:r>
            <a:r>
              <a:rPr lang="en-US" dirty="0" err="1" smtClean="0"/>
              <a:t>shader</a:t>
            </a:r>
            <a:r>
              <a:rPr lang="en-US" dirty="0" smtClean="0"/>
              <a:t> pass</a:t>
            </a:r>
          </a:p>
          <a:p>
            <a:pPr eaLnBrk="1" hangingPunct="1"/>
            <a:r>
              <a:rPr lang="en-US" dirty="0" smtClean="0"/>
              <a:t>Varying – Passed between vertex and fragment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 eaLnBrk="1" hangingPunct="1"/>
            <a:r>
              <a:rPr lang="en-US" dirty="0" smtClean="0"/>
              <a:t>Ex, written by Vertex </a:t>
            </a:r>
            <a:r>
              <a:rPr lang="en-US" dirty="0" err="1" smtClean="0"/>
              <a:t>shader</a:t>
            </a:r>
            <a:r>
              <a:rPr lang="en-US" dirty="0" smtClean="0"/>
              <a:t>, and used by Fragment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gl_Position</a:t>
            </a:r>
            <a:endParaRPr lang="en-US" dirty="0" smtClean="0"/>
          </a:p>
          <a:p>
            <a:pPr eaLnBrk="1" hangingPunct="1"/>
            <a:r>
              <a:rPr lang="en-US" dirty="0" smtClean="0"/>
              <a:t>Programs</a:t>
            </a:r>
          </a:p>
          <a:p>
            <a:pPr lvl="1" eaLnBrk="1" hangingPunct="1"/>
            <a:r>
              <a:rPr lang="en-US" dirty="0" smtClean="0"/>
              <a:t>Why do we need multiple programs in an application </a:t>
            </a:r>
          </a:p>
          <a:p>
            <a:pPr lvl="2" eaLnBrk="1" hangingPunct="1"/>
            <a:r>
              <a:rPr lang="en-US" dirty="0" smtClean="0"/>
              <a:t>for </a:t>
            </a:r>
            <a:r>
              <a:rPr lang="en-US" dirty="0" err="1" smtClean="0"/>
              <a:t>offscreen</a:t>
            </a:r>
            <a:r>
              <a:rPr lang="en-US" dirty="0" smtClean="0"/>
              <a:t> animation, different effects</a:t>
            </a:r>
          </a:p>
          <a:p>
            <a:pPr eaLnBrk="1" hangingPunct="1"/>
            <a:r>
              <a:rPr lang="en-US" dirty="0" smtClean="0"/>
              <a:t>MAX VARYING VECTORS – </a:t>
            </a:r>
            <a:r>
              <a:rPr lang="en-US" dirty="0" err="1" smtClean="0"/>
              <a:t>enum</a:t>
            </a:r>
            <a:endParaRPr lang="en-US" dirty="0" smtClean="0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10967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Inputs to shader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Inputs to the Shaders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 eaLnBrk="1" hangingPunct="1"/>
            <a:r>
              <a:rPr lang="en-US" dirty="0" smtClean="0"/>
              <a:t>Vertices, attributes, </a:t>
            </a:r>
          </a:p>
          <a:p>
            <a:pPr lvl="1" eaLnBrk="1" hangingPunct="1"/>
            <a:r>
              <a:rPr lang="en-US" dirty="0" smtClean="0"/>
              <a:t>Uniforms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Rasterised</a:t>
            </a:r>
            <a:r>
              <a:rPr lang="en-US" dirty="0" smtClean="0"/>
              <a:t> fragments (</a:t>
            </a:r>
            <a:r>
              <a:rPr lang="en-US" dirty="0" err="1" smtClean="0"/>
              <a:t>ie</a:t>
            </a:r>
            <a:r>
              <a:rPr lang="en-US" dirty="0" smtClean="0"/>
              <a:t>, after </a:t>
            </a:r>
            <a:r>
              <a:rPr lang="en-US" dirty="0" err="1" smtClean="0"/>
              <a:t>rasteriser</a:t>
            </a:r>
            <a:r>
              <a:rPr lang="en-US" dirty="0" smtClean="0"/>
              <a:t> fixed function HW)</a:t>
            </a:r>
          </a:p>
          <a:p>
            <a:pPr lvl="1" eaLnBrk="1" hangingPunct="1"/>
            <a:r>
              <a:rPr lang="en-US" dirty="0" err="1" smtClean="0"/>
              <a:t>Varyings</a:t>
            </a:r>
            <a:r>
              <a:rPr lang="en-US" dirty="0" smtClean="0"/>
              <a:t> from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 eaLnBrk="1" hangingPunct="1"/>
            <a:r>
              <a:rPr lang="en-US" dirty="0" smtClean="0"/>
              <a:t>Uniforms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9348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Shader types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Shader types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types of </a:t>
            </a:r>
            <a:r>
              <a:rPr lang="en-US" dirty="0" err="1" smtClean="0"/>
              <a:t>shaders</a:t>
            </a:r>
            <a:r>
              <a:rPr lang="en-US" dirty="0" smtClean="0"/>
              <a:t> are </a:t>
            </a:r>
            <a:r>
              <a:rPr lang="en-US" dirty="0" err="1" smtClean="0"/>
              <a:t>recognised</a:t>
            </a:r>
            <a:r>
              <a:rPr lang="en-US" dirty="0" smtClean="0"/>
              <a:t> in OpenGL ES2.0 – Vertex, and Fragment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eaLnBrk="1" hangingPunct="1"/>
            <a:r>
              <a:rPr lang="en-US" dirty="0" err="1" smtClean="0"/>
              <a:t>Shaders</a:t>
            </a:r>
            <a:r>
              <a:rPr lang="en-US" dirty="0" smtClean="0"/>
              <a:t> are typically included in source code as strings (online compilation)</a:t>
            </a:r>
          </a:p>
          <a:p>
            <a:pPr eaLnBrk="1" hangingPunct="1"/>
            <a:r>
              <a:rPr lang="en-US" dirty="0" err="1" smtClean="0"/>
              <a:t>Shaders</a:t>
            </a:r>
            <a:r>
              <a:rPr lang="en-US" dirty="0" smtClean="0"/>
              <a:t> can be dynamically compiled, or can be pre-compiled and loaded as binaries</a:t>
            </a:r>
          </a:p>
          <a:p>
            <a:pPr eaLnBrk="1" hangingPunct="1"/>
            <a:r>
              <a:rPr lang="en-US" dirty="0" smtClean="0"/>
              <a:t>A “program” can be created with a group of related </a:t>
            </a:r>
            <a:r>
              <a:rPr lang="en-US" dirty="0" err="1" smtClean="0"/>
              <a:t>Vertex+Fragment</a:t>
            </a:r>
            <a:r>
              <a:rPr lang="en-US" dirty="0" smtClean="0"/>
              <a:t>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There can be many </a:t>
            </a:r>
            <a:r>
              <a:rPr lang="en-US" dirty="0" err="1" smtClean="0"/>
              <a:t>shaders</a:t>
            </a:r>
            <a:r>
              <a:rPr lang="en-US" dirty="0" smtClean="0"/>
              <a:t> and programs in an application</a:t>
            </a:r>
          </a:p>
          <a:p>
            <a:pPr lvl="1" eaLnBrk="1" hangingPunct="1"/>
            <a:r>
              <a:rPr lang="en-US" dirty="0" smtClean="0"/>
              <a:t>Only one active at a time (made current by “</a:t>
            </a:r>
            <a:r>
              <a:rPr lang="en-US" dirty="0" err="1" smtClean="0"/>
              <a:t>useProgram</a:t>
            </a:r>
            <a:r>
              <a:rPr lang="en-US" dirty="0" smtClean="0"/>
              <a:t>”)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13596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Shader usage model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Shader Usage Model</a:t>
            </a:r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5638800" y="1257300"/>
            <a:ext cx="19812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70660" name="Line 5"/>
          <p:cNvSpPr>
            <a:spLocks noChangeShapeType="1"/>
          </p:cNvSpPr>
          <p:nvPr/>
        </p:nvSpPr>
        <p:spPr bwMode="auto">
          <a:xfrm>
            <a:off x="1371600" y="222885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1676400" y="2400300"/>
            <a:ext cx="1981200" cy="800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GL Context</a:t>
            </a:r>
          </a:p>
        </p:txBody>
      </p:sp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3810000" y="2343150"/>
            <a:ext cx="13716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Compiler</a:t>
            </a:r>
          </a:p>
        </p:txBody>
      </p:sp>
      <p:sp>
        <p:nvSpPr>
          <p:cNvPr id="70663" name="Rectangle 8"/>
          <p:cNvSpPr>
            <a:spLocks noChangeArrowheads="1"/>
          </p:cNvSpPr>
          <p:nvPr/>
        </p:nvSpPr>
        <p:spPr bwMode="auto">
          <a:xfrm>
            <a:off x="3810000" y="2857500"/>
            <a:ext cx="13716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Linker</a:t>
            </a:r>
          </a:p>
        </p:txBody>
      </p:sp>
      <p:sp>
        <p:nvSpPr>
          <p:cNvPr id="70664" name="Rectangle 9"/>
          <p:cNvSpPr>
            <a:spLocks noChangeArrowheads="1"/>
          </p:cNvSpPr>
          <p:nvPr/>
        </p:nvSpPr>
        <p:spPr bwMode="auto">
          <a:xfrm>
            <a:off x="6019800" y="2514600"/>
            <a:ext cx="13716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Program</a:t>
            </a:r>
          </a:p>
        </p:txBody>
      </p:sp>
      <p:sp>
        <p:nvSpPr>
          <p:cNvPr id="70665" name="Rectangle 10"/>
          <p:cNvSpPr>
            <a:spLocks noChangeArrowheads="1"/>
          </p:cNvSpPr>
          <p:nvPr/>
        </p:nvSpPr>
        <p:spPr bwMode="auto">
          <a:xfrm>
            <a:off x="3124200" y="1428750"/>
            <a:ext cx="2667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Vertex shader source</a:t>
            </a:r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3124200" y="1771650"/>
            <a:ext cx="2667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Fragment shader source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7451725" y="2501504"/>
            <a:ext cx="9028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UseProgram</a:t>
            </a:r>
          </a:p>
        </p:txBody>
      </p:sp>
      <p:sp>
        <p:nvSpPr>
          <p:cNvPr id="70668" name="Text Box 13"/>
          <p:cNvSpPr txBox="1">
            <a:spLocks noChangeArrowheads="1"/>
          </p:cNvSpPr>
          <p:nvPr/>
        </p:nvSpPr>
        <p:spPr bwMode="auto">
          <a:xfrm>
            <a:off x="365125" y="2256235"/>
            <a:ext cx="1176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GL library</a:t>
            </a:r>
          </a:p>
        </p:txBody>
      </p:sp>
      <p:sp>
        <p:nvSpPr>
          <p:cNvPr id="70669" name="Text Box 14"/>
          <p:cNvSpPr txBox="1">
            <a:spLocks noChangeArrowheads="1"/>
          </p:cNvSpPr>
          <p:nvPr/>
        </p:nvSpPr>
        <p:spPr bwMode="auto">
          <a:xfrm>
            <a:off x="361950" y="1771650"/>
            <a:ext cx="18518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User Application</a:t>
            </a:r>
          </a:p>
        </p:txBody>
      </p:sp>
      <p:sp>
        <p:nvSpPr>
          <p:cNvPr id="70670" name="Text Box 15"/>
          <p:cNvSpPr txBox="1">
            <a:spLocks noChangeArrowheads="1"/>
          </p:cNvSpPr>
          <p:nvPr/>
        </p:nvSpPr>
        <p:spPr bwMode="auto">
          <a:xfrm>
            <a:off x="7299326" y="4558904"/>
            <a:ext cx="9781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Vertex shader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Vertex Shaders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Vertex shaders operate on the vertices, and corresponding properties (“attributes”)</a:t>
            </a:r>
          </a:p>
          <a:p>
            <a:pPr eaLnBrk="1" hangingPunct="1"/>
            <a:r>
              <a:rPr lang="en-US" smtClean="0"/>
              <a:t>The same vertex shader code is run on all the vertices</a:t>
            </a:r>
          </a:p>
          <a:p>
            <a:pPr eaLnBrk="1" hangingPunct="1"/>
            <a:r>
              <a:rPr lang="en-US" smtClean="0"/>
              <a:t>A shader can operate only on the current vertex – ie “1” vertex. It does “not” have access to any other vertex even belonging to same primitive</a:t>
            </a:r>
          </a:p>
          <a:p>
            <a:pPr eaLnBrk="1" hangingPunct="1"/>
            <a:r>
              <a:rPr lang="en-US" smtClean="0"/>
              <a:t>The Vertex shader outputs one value per vertex</a:t>
            </a:r>
          </a:p>
          <a:p>
            <a:pPr lvl="1" eaLnBrk="1" hangingPunct="1"/>
            <a:r>
              <a:rPr lang="en-US" smtClean="0"/>
              <a:t>gl_Position</a:t>
            </a:r>
          </a:p>
          <a:p>
            <a:pPr eaLnBrk="1" hangingPunct="1"/>
            <a:r>
              <a:rPr lang="en-US" smtClean="0"/>
              <a:t>Additional per-vertex parameters can be sent to Fragment shaders using “varyings”</a:t>
            </a:r>
          </a:p>
          <a:p>
            <a:pPr lvl="1" eaLnBrk="1" hangingPunct="1"/>
            <a:r>
              <a:rPr lang="en-US" smtClean="0"/>
              <a:t>Upto a maximum of “MAX VARYING VECTORS”</a:t>
            </a:r>
          </a:p>
          <a:p>
            <a:pPr lvl="1" eaLnBrk="1" hangingPunct="1">
              <a:buFont typeface="Wingdings" pitchFamily="1" charset="2"/>
              <a:buNone/>
            </a:pPr>
            <a:endParaRPr lang="en-US" smtClean="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99326" y="4558904"/>
            <a:ext cx="10422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Sample shader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Vertex Shader Walkthrough</a:t>
            </a: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14450"/>
            <a:ext cx="6972300" cy="266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7299325" y="4558904"/>
            <a:ext cx="8723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Frag shader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 Shaders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47750"/>
            <a:ext cx="86868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A fragment is – a pixel belonging to an area of the target render screen (on-screen or off-screen)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Primitives are </a:t>
            </a:r>
            <a:r>
              <a:rPr lang="en-US" sz="1200" dirty="0" err="1" smtClean="0"/>
              <a:t>rasterised</a:t>
            </a:r>
            <a:r>
              <a:rPr lang="en-US" sz="1200" dirty="0" smtClean="0"/>
              <a:t>, after clipping 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Fragment </a:t>
            </a:r>
            <a:r>
              <a:rPr lang="en-US" sz="1400" dirty="0" err="1" smtClean="0"/>
              <a:t>shader</a:t>
            </a:r>
            <a:r>
              <a:rPr lang="en-US" sz="1400" dirty="0" smtClean="0"/>
              <a:t> is responsible for the output </a:t>
            </a:r>
            <a:r>
              <a:rPr lang="en-US" sz="1400" dirty="0" err="1" smtClean="0"/>
              <a:t>colour</a:t>
            </a:r>
            <a:r>
              <a:rPr lang="en-US" sz="1400" dirty="0" smtClean="0"/>
              <a:t>, just before the post-processing operations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A Fragment </a:t>
            </a:r>
            <a:r>
              <a:rPr lang="en-US" sz="1400" dirty="0" err="1" smtClean="0"/>
              <a:t>shader</a:t>
            </a:r>
            <a:r>
              <a:rPr lang="en-US" sz="1400" dirty="0" smtClean="0"/>
              <a:t> can operate on “1” fragment at a time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Minimum number of “TEXTURE UNITS” is 8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Calculation of colors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Colors are interpolated across vertices automatically (Ref Lab 6 in the hands-on session) – </a:t>
            </a:r>
            <a:r>
              <a:rPr lang="en-US" sz="1200" dirty="0" err="1" smtClean="0"/>
              <a:t>ie</a:t>
            </a:r>
            <a:r>
              <a:rPr lang="en-US" sz="1200" dirty="0" smtClean="0"/>
              <a:t>, “</a:t>
            </a:r>
            <a:r>
              <a:rPr lang="en-US" sz="1200" dirty="0" err="1" smtClean="0"/>
              <a:t>varyings</a:t>
            </a:r>
            <a:r>
              <a:rPr lang="en-US" sz="1200" dirty="0" smtClean="0"/>
              <a:t>” are interpolated in Fragment </a:t>
            </a:r>
            <a:r>
              <a:rPr lang="en-US" sz="1200" dirty="0" err="1" smtClean="0"/>
              <a:t>shaders</a:t>
            </a:r>
            <a:r>
              <a:rPr lang="en-US" sz="1200" dirty="0" smtClean="0"/>
              <a:t> during rendering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Colors can be generated from a texture “sampler”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Each HW has a specific number of “Texture Units” that need to be activated, and textures assigned to it for operation in the </a:t>
            </a:r>
            <a:r>
              <a:rPr lang="en-US" sz="1200" dirty="0" err="1" smtClean="0"/>
              <a:t>shader</a:t>
            </a:r>
            <a:endParaRPr lang="en-US" sz="1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200" dirty="0" smtClean="0"/>
              <a:t>Additional information from vertex </a:t>
            </a:r>
            <a:r>
              <a:rPr lang="en-US" sz="1200" dirty="0" err="1" smtClean="0"/>
              <a:t>shader</a:t>
            </a:r>
            <a:r>
              <a:rPr lang="en-US" sz="1200" dirty="0" smtClean="0"/>
              <a:t> through “</a:t>
            </a:r>
            <a:r>
              <a:rPr lang="en-US" sz="1200" dirty="0" err="1" smtClean="0"/>
              <a:t>varyings</a:t>
            </a:r>
            <a:r>
              <a:rPr lang="en-US" sz="1200" dirty="0" smtClean="0"/>
              <a:t>”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Outputs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200" dirty="0" err="1" smtClean="0"/>
              <a:t>gl_FragColor</a:t>
            </a: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299325" y="4558904"/>
            <a:ext cx="13404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Sample Frag shader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EEE_GFX">
  <a:themeElements>
    <a:clrScheme name="HAS COLORS MAIN">
      <a:dk1>
        <a:srgbClr val="6D6D71"/>
      </a:dk1>
      <a:lt1>
        <a:srgbClr val="FFFFFF"/>
      </a:lt1>
      <a:dk2>
        <a:srgbClr val="028993"/>
      </a:dk2>
      <a:lt2>
        <a:srgbClr val="FFFFFF"/>
      </a:lt2>
      <a:accent1>
        <a:srgbClr val="028993"/>
      </a:accent1>
      <a:accent2>
        <a:srgbClr val="D4D540"/>
      </a:accent2>
      <a:accent3>
        <a:srgbClr val="6D6D71"/>
      </a:accent3>
      <a:accent4>
        <a:srgbClr val="91E7F2"/>
      </a:accent4>
      <a:accent5>
        <a:srgbClr val="F8F88D"/>
      </a:accent5>
      <a:accent6>
        <a:srgbClr val="CDCDD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Microsoft Office PowerPoint</Application>
  <PresentationFormat>On-screen Show (16:9)</PresentationFormat>
  <Paragraphs>165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IEEE_GFX</vt:lpstr>
      <vt:lpstr>Shaders</vt:lpstr>
      <vt:lpstr>Vertices, Fragments - Revisited</vt:lpstr>
      <vt:lpstr>Shader characteristics</vt:lpstr>
      <vt:lpstr>Inputs to the Shaders</vt:lpstr>
      <vt:lpstr>Shader types</vt:lpstr>
      <vt:lpstr>Shader Usage Model</vt:lpstr>
      <vt:lpstr>Vertex Shaders</vt:lpstr>
      <vt:lpstr>Vertex Shader Walkthrough</vt:lpstr>
      <vt:lpstr>Fragment Shaders</vt:lpstr>
      <vt:lpstr>Fragment Shader walkthrough</vt:lpstr>
      <vt:lpstr>Program</vt:lpstr>
      <vt:lpstr>Precision of representations</vt:lpstr>
      <vt:lpstr>Note on precision</vt:lpstr>
      <vt:lpstr>Functions available in GLSL (ES) Shader</vt:lpstr>
      <vt:lpstr>Constructs available in the shaders</vt:lpstr>
      <vt:lpstr>Invariance in shaders</vt:lpstr>
      <vt:lpstr>Additional information on shaders</vt:lpstr>
      <vt:lpstr>Techniques for special effects</vt:lpstr>
      <vt:lpstr>Techniques for special effects</vt:lpstr>
      <vt:lpstr>Advanced Shaders</vt:lpstr>
      <vt:lpstr>Programming with Shaders</vt:lpstr>
      <vt:lpstr>Lab L7 – Making Clouds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2014-03-06T15:52:07Z</dcterms:created>
  <dcterms:modified xsi:type="dcterms:W3CDTF">2014-06-02T06:04:43Z</dcterms:modified>
</cp:coreProperties>
</file>