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355" r:id="rId2"/>
    <p:sldId id="420" r:id="rId3"/>
    <p:sldId id="378" r:id="rId4"/>
    <p:sldId id="391" r:id="rId5"/>
    <p:sldId id="392" r:id="rId6"/>
    <p:sldId id="426" r:id="rId7"/>
    <p:sldId id="356" r:id="rId8"/>
    <p:sldId id="390" r:id="rId9"/>
    <p:sldId id="436" r:id="rId10"/>
    <p:sldId id="469" r:id="rId11"/>
    <p:sldId id="468" r:id="rId12"/>
    <p:sldId id="427" r:id="rId13"/>
    <p:sldId id="283" r:id="rId14"/>
    <p:sldId id="360" r:id="rId15"/>
    <p:sldId id="361" r:id="rId16"/>
    <p:sldId id="362" r:id="rId17"/>
    <p:sldId id="363" r:id="rId18"/>
    <p:sldId id="285" r:id="rId19"/>
    <p:sldId id="262" r:id="rId20"/>
    <p:sldId id="284" r:id="rId21"/>
    <p:sldId id="305" r:id="rId22"/>
    <p:sldId id="263" r:id="rId23"/>
    <p:sldId id="267" r:id="rId24"/>
    <p:sldId id="412" r:id="rId2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ABEB-12E1-4588-A5CE-90614CDF54B1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7A8D-825F-4D05-9845-71CC0641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77179C-BBAE-408B-A2F2-CC02E7B225DC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3BE085C-88C7-4898-87C5-A2F76BC1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1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337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81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997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00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02899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02899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0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305800" y="514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19510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2575" indent="-282575">
              <a:defRPr/>
            </a:lvl2pPr>
            <a:lvl3pPr marL="738188" indent="-228600">
              <a:defRPr/>
            </a:lvl3pPr>
            <a:lvl4pPr marL="1204913" indent="-228600">
              <a:defRPr/>
            </a:lvl4pPr>
            <a:lvl5pPr marL="1660525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517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077200" cy="495300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5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409700"/>
            <a:ext cx="8077200" cy="3276600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buSzPct val="60000"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04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684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17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7696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901225"/>
            <a:ext cx="4800600" cy="24227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901225"/>
            <a:ext cx="2133600" cy="24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E0F095F-F642-7E4C-BE29-73B8FAFADF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895350"/>
            <a:ext cx="8686800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150"/>
            <a:ext cx="76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55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800"/>
        </a:spcBef>
        <a:buSzPct val="60000"/>
        <a:buFont typeface="Wingdings" charset="2"/>
        <a:buChar char="u"/>
        <a:defRPr sz="1800" kern="1200">
          <a:solidFill>
            <a:srgbClr val="0090A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indh/sgxperf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-developers.blogspot.com/2011/11/android-40-graphics-and-animations.html" TargetMode="External"/><Relationship Id="rId2" Type="http://schemas.openxmlformats.org/officeDocument/2006/relationships/hyperlink" Target="http://code.google.com/p/gdc2011-android-opengl/wiki/TalkTranscript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android-native-egl-example/source/browse/jni/renderer.cpp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pple.com/library/ios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hronos.org/registry/egl/extensions/KHR/EGL_KHR_image_pixmap.tx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debugging/systrace.html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glenncorpes.blogspot.com/2011/09/topia-optimising-for-opengles20.html" TargetMode="External"/><Relationship Id="rId3" Type="http://schemas.openxmlformats.org/officeDocument/2006/relationships/hyperlink" Target="https://github.com/toji/gl-matrix" TargetMode="External"/><Relationship Id="rId7" Type="http://schemas.openxmlformats.org/officeDocument/2006/relationships/hyperlink" Target="http://infocenter.arm.com/help/index.jsp?topic=/com.arm.doc.dui0363d/CJAFCCDE.html" TargetMode="External"/><Relationship Id="rId2" Type="http://schemas.openxmlformats.org/officeDocument/2006/relationships/hyperlink" Target="http://khronos.org/opengl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assimp.sourceforge.net/" TargetMode="External"/><Relationship Id="rId5" Type="http://schemas.openxmlformats.org/officeDocument/2006/relationships/hyperlink" Target="http://www.inka3d.com/" TargetMode="External"/><Relationship Id="rId4" Type="http://schemas.openxmlformats.org/officeDocument/2006/relationships/hyperlink" Target="http://www.iquilezles.org/apps/shadertoy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eaLnBrk="1" hangingPunct="1"/>
            <a:r>
              <a:rPr lang="en-US" smtClean="0"/>
              <a:t>Rendering Targets</a:t>
            </a:r>
          </a:p>
        </p:txBody>
      </p:sp>
      <p:sp>
        <p:nvSpPr>
          <p:cNvPr id="890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eaLnBrk="1" hangingPunct="1"/>
            <a:r>
              <a:rPr lang="en-US" dirty="0" smtClean="0"/>
              <a:t>OpenGL to GLES 2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Considering the GL to GLES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r>
              <a:rPr lang="en-US" dirty="0" smtClean="0"/>
              <a:t>Ensure display lists are not used</a:t>
            </a:r>
          </a:p>
          <a:p>
            <a:r>
              <a:rPr lang="en-US" dirty="0" smtClean="0"/>
              <a:t>Convert polygons to triangles/ lines</a:t>
            </a:r>
          </a:p>
          <a:p>
            <a:r>
              <a:rPr lang="en-US" dirty="0" smtClean="0"/>
              <a:t>Check for missing extensions, </a:t>
            </a:r>
            <a:r>
              <a:rPr lang="en-US" dirty="0" err="1" smtClean="0"/>
              <a:t>shaders</a:t>
            </a:r>
            <a:r>
              <a:rPr lang="en-US" dirty="0" smtClean="0"/>
              <a:t> and rendering modes</a:t>
            </a:r>
          </a:p>
          <a:p>
            <a:pPr lvl="1"/>
            <a:r>
              <a:rPr lang="en-US" dirty="0" smtClean="0"/>
              <a:t>Ex, </a:t>
            </a:r>
            <a:r>
              <a:rPr lang="en-US" dirty="0" err="1" smtClean="0"/>
              <a:t>shader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Ex, 3D Texture (This is added in GL ES3.0) – Ultrasound image rendering</a:t>
            </a:r>
          </a:p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Immediate, and Tile based-Deferred</a:t>
            </a:r>
          </a:p>
          <a:p>
            <a:pPr lvl="1"/>
            <a:r>
              <a:rPr lang="en-US" dirty="0" smtClean="0"/>
              <a:t>Streaming textures</a:t>
            </a:r>
          </a:p>
          <a:p>
            <a:pPr lvl="2"/>
            <a:r>
              <a:rPr lang="en-US" dirty="0" smtClean="0"/>
              <a:t>Use specific extensions – ex </a:t>
            </a:r>
            <a:r>
              <a:rPr lang="en-US" dirty="0" err="1" smtClean="0"/>
              <a:t>eglImage</a:t>
            </a:r>
            <a:endParaRPr lang="en-US" dirty="0" smtClean="0"/>
          </a:p>
          <a:p>
            <a:pPr lvl="2"/>
            <a:r>
              <a:rPr lang="en-US" dirty="0" smtClean="0"/>
              <a:t>Do not use glTexImage2D</a:t>
            </a:r>
          </a:p>
          <a:p>
            <a:pPr lvl="1"/>
            <a:r>
              <a:rPr lang="en-US" dirty="0" smtClean="0"/>
              <a:t>Find out bottlenecks through profiling – CPU or GPU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eaLnBrk="1" hangingPunct="1"/>
            <a:r>
              <a:rPr lang="en-US" smtClean="0"/>
              <a:t>Platform Integration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up the platform - EGL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Context, Window, Surface</a:t>
            </a:r>
          </a:p>
          <a:p>
            <a:pPr lvl="1" eaLnBrk="1" hangingPunct="1"/>
            <a:r>
              <a:rPr lang="en-US" dirty="0" smtClean="0"/>
              <a:t>Refer to </a:t>
            </a:r>
            <a:r>
              <a:rPr lang="en-US" dirty="0" err="1" smtClean="0"/>
              <a:t>sgxperf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eaLnBrk="1" hangingPunct="1"/>
            <a:r>
              <a:rPr lang="en-US" dirty="0" smtClean="0"/>
              <a:t>OpenGL ES – </a:t>
            </a:r>
          </a:p>
          <a:p>
            <a:pPr lvl="1" eaLnBrk="1" hangingPunct="1"/>
            <a:r>
              <a:rPr lang="en-US" dirty="0" smtClean="0"/>
              <a:t>EGL_SWAP_BEHAVIOR  == “EGL_BUFFER_PRESERVED”</a:t>
            </a:r>
          </a:p>
          <a:p>
            <a:pPr lvl="2" eaLnBrk="1" hangingPunct="1"/>
            <a:r>
              <a:rPr lang="en-US" dirty="0" smtClean="0"/>
              <a:t>Reduces performance</a:t>
            </a:r>
          </a:p>
          <a:p>
            <a:pPr lvl="1" eaLnBrk="1" hangingPunct="1"/>
            <a:r>
              <a:rPr lang="en-US" dirty="0" smtClean="0"/>
              <a:t>Anti-aliasing configurations</a:t>
            </a:r>
          </a:p>
          <a:p>
            <a:pPr lvl="2" eaLnBrk="1" hangingPunct="1"/>
            <a:r>
              <a:rPr lang="en-US" dirty="0" smtClean="0"/>
              <a:t>EGL_SAMPLES (4 to 16 typically, 4 on embedded platforms)</a:t>
            </a:r>
          </a:p>
          <a:p>
            <a:pPr eaLnBrk="1" hangingPunct="1"/>
            <a:r>
              <a:rPr lang="en-US" dirty="0" err="1" smtClean="0"/>
              <a:t>WebGL</a:t>
            </a:r>
            <a:r>
              <a:rPr lang="en-US" dirty="0" smtClean="0"/>
              <a:t> - </a:t>
            </a:r>
            <a:r>
              <a:rPr lang="en-US" dirty="0" err="1" smtClean="0"/>
              <a:t>preserveDrawingBuffer</a:t>
            </a:r>
            <a:r>
              <a:rPr lang="en-US" dirty="0" smtClean="0"/>
              <a:t> – attribute</a:t>
            </a:r>
          </a:p>
          <a:p>
            <a:pPr lvl="1" eaLnBrk="1" hangingPunct="1"/>
            <a:r>
              <a:rPr lang="en-US" dirty="0" err="1" smtClean="0"/>
              <a:t>Optimisations</a:t>
            </a:r>
            <a:r>
              <a:rPr lang="en-US" dirty="0" smtClean="0"/>
              <a:t> done if it is known that app is clearing the buffer – no dirty region check and whole scene is drawn efficiently</a:t>
            </a:r>
          </a:p>
          <a:p>
            <a:pPr lvl="1" eaLnBrk="1" hangingPunct="1"/>
            <a:r>
              <a:rPr lang="en-US" dirty="0" smtClean="0"/>
              <a:t>Dirty region check made in some systems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6238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Android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Android Integration Details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998934"/>
            <a:ext cx="8462962" cy="3858816"/>
          </a:xfrm>
        </p:spPr>
        <p:txBody>
          <a:bodyPr/>
          <a:lstStyle/>
          <a:p>
            <a:pPr eaLnBrk="1" hangingPunct="1"/>
            <a:r>
              <a:rPr lang="en-US" dirty="0" smtClean="0"/>
              <a:t>Android composition uses GLES2.0 mostly as a pixel processor, not a vertex processor</a:t>
            </a:r>
          </a:p>
          <a:p>
            <a:pPr lvl="1" eaLnBrk="1" hangingPunct="1"/>
            <a:r>
              <a:rPr lang="en-US" dirty="0" smtClean="0"/>
              <a:t>Uninteresting rectangular windows, treated as a texture</a:t>
            </a:r>
          </a:p>
          <a:p>
            <a:pPr lvl="2" eaLnBrk="1" hangingPunct="1"/>
            <a:r>
              <a:rPr lang="en-US" dirty="0" smtClean="0"/>
              <a:t>6 vertices</a:t>
            </a:r>
          </a:p>
          <a:p>
            <a:pPr lvl="1" eaLnBrk="1" hangingPunct="1"/>
            <a:r>
              <a:rPr lang="en-US" dirty="0" smtClean="0"/>
              <a:t>Blending of translucent screens/ buttons/ text</a:t>
            </a:r>
          </a:p>
          <a:p>
            <a:pPr eaLnBrk="1" hangingPunct="1"/>
            <a:r>
              <a:rPr lang="en-US" dirty="0" smtClean="0"/>
              <a:t>3D (GLES2.0) is natively integrated</a:t>
            </a:r>
          </a:p>
          <a:p>
            <a:pPr lvl="1" eaLnBrk="1" hangingPunct="1"/>
            <a:r>
              <a:rPr lang="en-US" dirty="0" smtClean="0"/>
              <a:t>3D Live wallpaper backgrounds</a:t>
            </a:r>
          </a:p>
          <a:p>
            <a:pPr lvl="1" eaLnBrk="1" hangingPunct="1"/>
            <a:r>
              <a:rPr lang="en-US" dirty="0" smtClean="0"/>
              <a:t>Video morphing during conferencing (?)</a:t>
            </a:r>
          </a:p>
          <a:p>
            <a:pPr lvl="1" eaLnBrk="1" hangingPunct="1"/>
            <a:r>
              <a:rPr lang="en-US" dirty="0" smtClean="0"/>
              <a:t>Use the NDK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9717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Surfaceflinger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Android SurfaceFlinger architecture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Introduction to OpenGL interface on Android</a:t>
            </a:r>
          </a:p>
          <a:p>
            <a:pPr lvl="1" eaLnBrk="1" hangingPunct="1"/>
            <a:r>
              <a:rPr lang="en-US" sz="1800" dirty="0" smtClean="0">
                <a:hlinkClick r:id="rId2"/>
              </a:rPr>
              <a:t>http://code.google.com/p/gdc2011-android-opengl/wiki/TalkTranscript</a:t>
            </a:r>
            <a:endParaRPr lang="en-US" sz="1800" dirty="0" smtClean="0"/>
          </a:p>
          <a:p>
            <a:pPr eaLnBrk="1" hangingPunct="1"/>
            <a:r>
              <a:rPr lang="en-US" sz="2000" dirty="0" smtClean="0"/>
              <a:t>HW acceleration on Android 3.0 / 4.x</a:t>
            </a:r>
          </a:p>
          <a:p>
            <a:pPr lvl="1" eaLnBrk="1" hangingPunct="1"/>
            <a:r>
              <a:rPr lang="en-US" sz="1800" dirty="0" smtClean="0">
                <a:hlinkClick r:id="rId3"/>
              </a:rPr>
              <a:t>http://android-developers.blogspot.com/2011/11/android-40-graphics-and-animations.html</a:t>
            </a:r>
            <a:r>
              <a:rPr lang="en-US" sz="3200" dirty="0" smtClean="0"/>
              <a:t>  </a:t>
            </a:r>
          </a:p>
          <a:p>
            <a:pPr eaLnBrk="1" hangingPunct="1"/>
            <a:endParaRPr lang="en-US" sz="2800" b="0" dirty="0" smtClean="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composition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Android accelerates composition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1029891"/>
            <a:ext cx="8462962" cy="2303859"/>
          </a:xfrm>
        </p:spPr>
        <p:txBody>
          <a:bodyPr/>
          <a:lstStyle/>
          <a:p>
            <a:pPr eaLnBrk="1" hangingPunct="1"/>
            <a:r>
              <a:rPr lang="en-US" dirty="0" smtClean="0"/>
              <a:t>Indirectly, using window surfaces as textures</a:t>
            </a:r>
          </a:p>
          <a:p>
            <a:pPr eaLnBrk="1" hangingPunct="1"/>
            <a:r>
              <a:rPr lang="en-US" dirty="0" err="1" smtClean="0"/>
              <a:t>eglImage</a:t>
            </a:r>
            <a:r>
              <a:rPr lang="en-US" dirty="0" smtClean="0"/>
              <a:t> extensions allow direct usage</a:t>
            </a:r>
          </a:p>
          <a:p>
            <a:pPr lvl="1" eaLnBrk="1" hangingPunct="1"/>
            <a:r>
              <a:rPr lang="en-US" dirty="0" smtClean="0"/>
              <a:t>Rather than texImage2D </a:t>
            </a:r>
          </a:p>
          <a:p>
            <a:pPr lvl="2" eaLnBrk="1" hangingPunct="1"/>
            <a:r>
              <a:rPr lang="en-US" dirty="0" smtClean="0"/>
              <a:t>Understand overheads of texImage2D for live images</a:t>
            </a:r>
          </a:p>
          <a:p>
            <a:r>
              <a:rPr lang="en-US" dirty="0" smtClean="0"/>
              <a:t>Below picture from IMGTECH website shows </a:t>
            </a:r>
          </a:p>
          <a:p>
            <a:pPr marL="0" indent="0">
              <a:buNone/>
            </a:pPr>
            <a:r>
              <a:rPr lang="en-US" dirty="0" smtClean="0"/>
              <a:t>the stack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7299326" y="4558904"/>
            <a:ext cx="3481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3D</a:t>
            </a:r>
          </a:p>
        </p:txBody>
      </p:sp>
      <p:pic>
        <p:nvPicPr>
          <p:cNvPr id="14" name="Picture 2" descr="android graphics sub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71750"/>
            <a:ext cx="2514600" cy="242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Android accelerates 3D operations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Directly</a:t>
            </a:r>
          </a:p>
          <a:p>
            <a:pPr eaLnBrk="1" hangingPunct="1"/>
            <a:r>
              <a:rPr lang="en-US" dirty="0" smtClean="0"/>
              <a:t>Java wrappers (bindings) provided for GLES20 APIs, for the Java application writer</a:t>
            </a:r>
          </a:p>
          <a:p>
            <a:pPr lvl="1" eaLnBrk="1" hangingPunct="1"/>
            <a:r>
              <a:rPr lang="en-US" dirty="0" smtClean="0"/>
              <a:t>Not all APIs</a:t>
            </a:r>
          </a:p>
          <a:p>
            <a:pPr eaLnBrk="1" hangingPunct="1"/>
            <a:r>
              <a:rPr lang="en-US" dirty="0" smtClean="0"/>
              <a:t>Every API level includes more and more number of API coverage</a:t>
            </a:r>
          </a:p>
          <a:p>
            <a:pPr eaLnBrk="1" hangingPunct="1"/>
            <a:r>
              <a:rPr lang="en-US" dirty="0" smtClean="0"/>
              <a:t>3D rendering gets drawn to an Android “surface”</a:t>
            </a:r>
          </a:p>
          <a:p>
            <a:pPr lvl="1" eaLnBrk="1" hangingPunct="1"/>
            <a:r>
              <a:rPr lang="en-US" dirty="0" smtClean="0"/>
              <a:t>Then gets “composited” with other elements, before display on final screen</a:t>
            </a:r>
          </a:p>
          <a:p>
            <a:pPr eaLnBrk="1" hangingPunct="1"/>
            <a:r>
              <a:rPr lang="en-US" dirty="0" smtClean="0">
                <a:hlinkClick r:id="rId2"/>
              </a:rPr>
              <a:t>http://code.google.com/p/android-native-egl-example/source/browse/jni/renderer.cpp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3978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iOS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iOS interface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 application using Xcode</a:t>
            </a:r>
          </a:p>
          <a:p>
            <a:pPr lvl="1" eaLnBrk="1" hangingPunct="1"/>
            <a:r>
              <a:rPr lang="en-US" smtClean="0">
                <a:hlinkClick r:id="rId2"/>
              </a:rPr>
              <a:t>http://developer.apple.com/library/ios/#documentation/iphone/conceptual/iPhone101/Articles/00_Introduction.html#//apple_ref/doc/uid/TP40007514-CH1-SW1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GL Platform integration quite different from Android</a:t>
            </a:r>
          </a:p>
          <a:p>
            <a:pPr lvl="1" eaLnBrk="1" hangingPunct="1"/>
            <a:r>
              <a:rPr lang="en-US" smtClean="0">
                <a:hlinkClick r:id="rId2"/>
              </a:rPr>
              <a:t>http://developer.apple.com/library/ios/#documentation/3DDrawing/Conceptual/OpenGLES_ProgrammingGuide/Introduction/Introduction.html#//apple_ref/doc/uid/TP40008793-CH1-SW1</a:t>
            </a:r>
            <a:endParaRPr lang="en-US" smtClean="0"/>
          </a:p>
          <a:p>
            <a:pPr eaLnBrk="1" hangingPunct="1"/>
            <a:r>
              <a:rPr lang="en-US" smtClean="0"/>
              <a:t>Lot of Apple specific extensions – ex MSAA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6607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pixmaps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Pixmaps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EGL does not specify multi-process operation</a:t>
            </a:r>
          </a:p>
          <a:p>
            <a:pPr eaLnBrk="1" hangingPunct="1"/>
            <a:r>
              <a:rPr lang="en-US" smtClean="0"/>
              <a:t>Pixmap - A critical component in systems for composition with multiple processes / shared memory</a:t>
            </a:r>
          </a:p>
          <a:p>
            <a:pPr lvl="2" eaLnBrk="1" hangingPunct="1"/>
            <a:r>
              <a:rPr lang="en-US" smtClean="0"/>
              <a:t>EGL_KHR_image_pixmap</a:t>
            </a:r>
          </a:p>
          <a:p>
            <a:pPr lvl="2" eaLnBrk="1" hangingPunct="1"/>
            <a:r>
              <a:rPr lang="en-US" sz="1400" smtClean="0">
                <a:hlinkClick r:id="rId2"/>
              </a:rPr>
              <a:t>http://www.khronos.org/registry/egl/extensions/KHR/EGL_KHR_image_pixmap.txt</a:t>
            </a:r>
            <a:endParaRPr lang="en-US" sz="1400" smtClean="0"/>
          </a:p>
          <a:p>
            <a:pPr eaLnBrk="1" hangingPunct="1"/>
            <a:r>
              <a:rPr lang="en-US" smtClean="0"/>
              <a:t>This is used for getting output from multiple processes as textures, and then used by composition manager to show the composited final desktop with blending enabled </a:t>
            </a:r>
          </a:p>
          <a:p>
            <a:pPr lvl="2" eaLnBrk="1" hangingPunct="1"/>
            <a:r>
              <a:rPr lang="en-US" smtClean="0"/>
              <a:t>Accelerated with openGL / ES</a:t>
            </a:r>
          </a:p>
          <a:p>
            <a:pPr eaLnBrk="1" hangingPunct="1"/>
            <a:r>
              <a:rPr lang="en-US" smtClean="0"/>
              <a:t>Used in Android, Xorg ….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3193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Qt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Rendering Targets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rendering context is required before drawing a scene. And a </a:t>
            </a:r>
            <a:r>
              <a:rPr lang="en-US" dirty="0" err="1" smtClean="0"/>
              <a:t>correponding</a:t>
            </a:r>
            <a:r>
              <a:rPr lang="en-US" dirty="0" smtClean="0"/>
              <a:t>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 eaLnBrk="1" hangingPunct="1"/>
            <a:r>
              <a:rPr lang="en-US" dirty="0" smtClean="0"/>
              <a:t>Recall </a:t>
            </a:r>
            <a:r>
              <a:rPr lang="en-US" dirty="0" err="1" smtClean="0"/>
              <a:t>bindFramebuffer</a:t>
            </a:r>
            <a:r>
              <a:rPr lang="en-US" dirty="0" smtClean="0"/>
              <a:t>()</a:t>
            </a:r>
          </a:p>
          <a:p>
            <a:pPr eaLnBrk="1" hangingPunct="1"/>
            <a:r>
              <a:rPr lang="en-US" dirty="0" smtClean="0"/>
              <a:t>It can be</a:t>
            </a:r>
          </a:p>
          <a:p>
            <a:pPr lvl="1" eaLnBrk="1" hangingPunct="1"/>
            <a:r>
              <a:rPr lang="en-US" dirty="0" smtClean="0"/>
              <a:t>Window system </a:t>
            </a:r>
            <a:r>
              <a:rPr lang="en-US" dirty="0" err="1" smtClean="0"/>
              <a:t>Framebuffer</a:t>
            </a:r>
            <a:r>
              <a:rPr lang="en-US" dirty="0" smtClean="0"/>
              <a:t> (</a:t>
            </a:r>
            <a:r>
              <a:rPr lang="en-US" dirty="0" err="1" smtClean="0"/>
              <a:t>Fb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Offscreen</a:t>
            </a:r>
            <a:r>
              <a:rPr lang="en-US" dirty="0" smtClean="0"/>
              <a:t> buffer (Implemented in a Frame Buffer Object)</a:t>
            </a:r>
          </a:p>
          <a:p>
            <a:pPr lvl="2" eaLnBrk="1" hangingPunct="1"/>
            <a:r>
              <a:rPr lang="en-US" dirty="0" smtClean="0"/>
              <a:t>FBO is not a memory area – it is information about the actual color buffer in memory, depth/ stencil buffers</a:t>
            </a:r>
          </a:p>
          <a:p>
            <a:pPr eaLnBrk="1" hangingPunct="1"/>
            <a:r>
              <a:rPr lang="en-US" dirty="0" smtClean="0"/>
              <a:t>By default, rendering happens to the Window system </a:t>
            </a:r>
            <a:r>
              <a:rPr lang="en-US" dirty="0" err="1" smtClean="0"/>
              <a:t>framebuffer</a:t>
            </a:r>
            <a:r>
              <a:rPr lang="en-US" dirty="0" smtClean="0"/>
              <a:t> (ID ‘0’)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4892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Need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Qt interface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frameworks use 3D engine for </a:t>
            </a:r>
            <a:r>
              <a:rPr lang="en-US" dirty="0" err="1" smtClean="0"/>
              <a:t>blitting</a:t>
            </a:r>
            <a:r>
              <a:rPr lang="en-US" dirty="0" smtClean="0"/>
              <a:t>, composition work</a:t>
            </a:r>
          </a:p>
          <a:p>
            <a:pPr eaLnBrk="1" hangingPunct="1"/>
            <a:r>
              <a:rPr lang="en-US" dirty="0" err="1" smtClean="0"/>
              <a:t>Qt</a:t>
            </a:r>
            <a:r>
              <a:rPr lang="en-US" dirty="0" smtClean="0"/>
              <a:t> + </a:t>
            </a:r>
            <a:r>
              <a:rPr lang="en-US" dirty="0" err="1" smtClean="0"/>
              <a:t>powervr</a:t>
            </a:r>
            <a:r>
              <a:rPr lang="en-US" dirty="0" smtClean="0"/>
              <a:t> display plugin  (Qt4 only)</a:t>
            </a:r>
          </a:p>
          <a:p>
            <a:pPr eaLnBrk="1" hangingPunct="1"/>
            <a:r>
              <a:rPr lang="en-US" dirty="0" smtClean="0"/>
              <a:t>Qt5 + </a:t>
            </a:r>
            <a:r>
              <a:rPr lang="en-US" dirty="0" err="1" smtClean="0"/>
              <a:t>eglfs</a:t>
            </a:r>
            <a:r>
              <a:rPr lang="en-US" dirty="0" smtClean="0"/>
              <a:t> or </a:t>
            </a:r>
            <a:r>
              <a:rPr lang="en-US" dirty="0" err="1" smtClean="0"/>
              <a:t>Qt</a:t>
            </a:r>
            <a:r>
              <a:rPr lang="en-US" dirty="0" smtClean="0"/>
              <a:t> + Wayland</a:t>
            </a:r>
          </a:p>
          <a:p>
            <a:pPr eaLnBrk="1" hangingPunct="1"/>
            <a:r>
              <a:rPr lang="en-US" dirty="0" err="1" smtClean="0"/>
              <a:t>GraphicsSystem</a:t>
            </a:r>
            <a:endParaRPr lang="en-US" dirty="0" smtClean="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7601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optimising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Optimising OpenGL / ES applications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Graphics performance is closely tied to a specific HW </a:t>
            </a:r>
          </a:p>
          <a:p>
            <a:pPr lvl="1" eaLnBrk="1" hangingPunct="1"/>
            <a:r>
              <a:rPr lang="en-US" sz="1200" dirty="0" smtClean="0"/>
              <a:t>Size of interface to memory, cache lines</a:t>
            </a:r>
          </a:p>
          <a:p>
            <a:pPr lvl="1" eaLnBrk="1" hangingPunct="1"/>
            <a:r>
              <a:rPr lang="en-US" sz="1200" dirty="0" smtClean="0"/>
              <a:t>HW shared with CPU – ex, dedicated memory banks</a:t>
            </a:r>
          </a:p>
          <a:p>
            <a:pPr lvl="1" eaLnBrk="1" hangingPunct="1"/>
            <a:r>
              <a:rPr lang="en-US" sz="1200" dirty="0" smtClean="0"/>
              <a:t>Power </a:t>
            </a:r>
            <a:r>
              <a:rPr lang="en-US" sz="1200" dirty="0" err="1" smtClean="0"/>
              <a:t>vs</a:t>
            </a:r>
            <a:r>
              <a:rPr lang="en-US" sz="1200" dirty="0" smtClean="0"/>
              <a:t> Raw performance</a:t>
            </a:r>
          </a:p>
          <a:p>
            <a:pPr lvl="1" eaLnBrk="1" hangingPunct="1"/>
            <a:r>
              <a:rPr lang="en-US" sz="1200" dirty="0" smtClean="0"/>
              <a:t>Intelligent Discarding of vertices/ objects (!)</a:t>
            </a:r>
          </a:p>
          <a:p>
            <a:pPr eaLnBrk="1" hangingPunct="1"/>
            <a:r>
              <a:rPr lang="en-US" sz="1400" dirty="0" smtClean="0"/>
              <a:t>Performance is typically limited by</a:t>
            </a:r>
          </a:p>
          <a:p>
            <a:pPr lvl="1" eaLnBrk="1" hangingPunct="1"/>
            <a:r>
              <a:rPr lang="en-US" sz="1200" dirty="0" smtClean="0"/>
              <a:t>Memory throughput</a:t>
            </a:r>
          </a:p>
          <a:p>
            <a:pPr lvl="1" eaLnBrk="1" hangingPunct="1"/>
            <a:r>
              <a:rPr lang="en-US" sz="1200" dirty="0" smtClean="0"/>
              <a:t>GPU pixel operations per GPU clock</a:t>
            </a:r>
          </a:p>
          <a:p>
            <a:pPr lvl="1" eaLnBrk="1" hangingPunct="1"/>
            <a:r>
              <a:rPr lang="en-US" sz="1200" dirty="0" smtClean="0"/>
              <a:t>CPU throughput for operations involving vertices</a:t>
            </a:r>
          </a:p>
          <a:p>
            <a:pPr lvl="1" eaLnBrk="1" hangingPunct="1"/>
            <a:r>
              <a:rPr lang="en-US" sz="1200" dirty="0" smtClean="0"/>
              <a:t>Load balancing of units – within the GPU</a:t>
            </a:r>
          </a:p>
          <a:p>
            <a:pPr eaLnBrk="1" hangingPunct="1"/>
            <a:r>
              <a:rPr lang="en-US" sz="1400" dirty="0" smtClean="0"/>
              <a:t>GPUs that are integrated into SOCs are closely tied to the CPU for operations, than discrete GPUs</a:t>
            </a:r>
          </a:p>
          <a:p>
            <a:pPr lvl="1" eaLnBrk="1" hangingPunct="1"/>
            <a:r>
              <a:rPr lang="en-US" sz="1200" dirty="0" smtClean="0"/>
              <a:t>Ex, GPU drivers offload some operations to CPU</a:t>
            </a:r>
          </a:p>
          <a:p>
            <a:pPr lvl="1" eaLnBrk="1" hangingPunct="1"/>
            <a:endParaRPr lang="en-US" sz="1200" dirty="0" smtClean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7777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debugging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OpenGL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350"/>
            <a:ext cx="86868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100" dirty="0" smtClean="0"/>
              <a:t>Vanishing vertices, Holes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dirty="0" smtClean="0"/>
              <a:t>Improper lighting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dirty="0" smtClean="0"/>
              <a:t>Missing objects in complex scenes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dirty="0" smtClean="0"/>
              <a:t>Android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00" dirty="0" err="1" smtClean="0"/>
              <a:t>systrace</a:t>
            </a:r>
            <a:r>
              <a:rPr lang="en-US" sz="1000" dirty="0" smtClean="0"/>
              <a:t> with GPU tracing enabled (</a:t>
            </a:r>
            <a:r>
              <a:rPr lang="en-US" sz="1000" dirty="0" smtClean="0">
                <a:hlinkClick r:id="rId2"/>
              </a:rPr>
              <a:t>http://developer.android.com/tools/debugging/systrace.html</a:t>
            </a:r>
            <a:r>
              <a:rPr lang="en-US" sz="1000" dirty="0" smtClean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dirty="0" smtClean="0"/>
              <a:t>Windows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50" dirty="0" err="1" smtClean="0"/>
              <a:t>PerfHUD</a:t>
            </a:r>
            <a:r>
              <a:rPr lang="en-US" sz="1050" dirty="0" smtClean="0"/>
              <a:t> 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50" dirty="0" err="1" smtClean="0"/>
              <a:t>Perfkit</a:t>
            </a:r>
            <a:r>
              <a:rPr lang="en-US" sz="1050" dirty="0" smtClean="0"/>
              <a:t>/ </a:t>
            </a:r>
            <a:r>
              <a:rPr lang="en-US" sz="1050" dirty="0" err="1" smtClean="0"/>
              <a:t>GLExpert</a:t>
            </a:r>
            <a:r>
              <a:rPr lang="en-US" sz="1050" dirty="0" smtClean="0"/>
              <a:t>  / </a:t>
            </a:r>
            <a:r>
              <a:rPr lang="en-US" sz="1050" dirty="0" err="1" smtClean="0"/>
              <a:t>gDEBugger</a:t>
            </a:r>
            <a:endParaRPr lang="en-US" sz="105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050" dirty="0" smtClean="0"/>
              <a:t>Intel GPA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dirty="0" smtClean="0"/>
              <a:t>Linux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50" dirty="0" err="1" smtClean="0"/>
              <a:t>PVRTune</a:t>
            </a:r>
            <a:r>
              <a:rPr lang="en-US" sz="1050" dirty="0" smtClean="0"/>
              <a:t> (IMG)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50" dirty="0" err="1" smtClean="0"/>
              <a:t>GDebugger</a:t>
            </a:r>
            <a:r>
              <a:rPr lang="en-US" sz="105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50" dirty="0" smtClean="0"/>
              <a:t>Standard kernel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50" dirty="0" smtClean="0"/>
              <a:t>Intel GPA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dirty="0" smtClean="0"/>
              <a:t>Pixel </a:t>
            </a:r>
            <a:r>
              <a:rPr lang="en-US" sz="1100" dirty="0" err="1" smtClean="0"/>
              <a:t>vs</a:t>
            </a:r>
            <a:r>
              <a:rPr lang="en-US" sz="1100" dirty="0" smtClean="0"/>
              <a:t> Vertex throughput, CPU loading, FPS, Memory limited – tuning knobs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pPr eaLnBrk="1" hangingPunct="1"/>
            <a:r>
              <a:rPr lang="en-US" sz="2000" smtClean="0"/>
              <a:t>Specs - </a:t>
            </a:r>
            <a:r>
              <a:rPr lang="en-US" sz="2000" b="0" smtClean="0">
                <a:hlinkClick r:id="rId2"/>
              </a:rPr>
              <a:t>http://khronos.org/opengles</a:t>
            </a:r>
            <a:r>
              <a:rPr lang="en-US" sz="2000" b="0" smtClean="0"/>
              <a:t> </a:t>
            </a:r>
          </a:p>
          <a:p>
            <a:pPr eaLnBrk="1" hangingPunct="1"/>
            <a:r>
              <a:rPr lang="en-US" sz="2000" smtClean="0"/>
              <a:t>CanvasMatrix.js</a:t>
            </a:r>
          </a:p>
          <a:p>
            <a:pPr lvl="1" eaLnBrk="1" hangingPunct="1"/>
            <a:r>
              <a:rPr lang="en-US" sz="1800" smtClean="0">
                <a:hlinkClick r:id="rId3"/>
              </a:rPr>
              <a:t>https://github.com/toji/gl-matrix</a:t>
            </a:r>
            <a:r>
              <a:rPr lang="en-US" sz="1800" smtClean="0"/>
              <a:t> </a:t>
            </a:r>
          </a:p>
          <a:p>
            <a:pPr eaLnBrk="1" hangingPunct="1"/>
            <a:r>
              <a:rPr lang="en-US" sz="2000" b="0" smtClean="0"/>
              <a:t>Tools - </a:t>
            </a:r>
            <a:r>
              <a:rPr lang="en-US" sz="2000" b="0" smtClean="0">
                <a:hlinkClick r:id="rId4"/>
              </a:rPr>
              <a:t>http://www.iquilezles.org/apps/shadertoy/</a:t>
            </a:r>
            <a:endParaRPr lang="en-US" sz="2000" b="0" smtClean="0"/>
          </a:p>
          <a:p>
            <a:pPr lvl="1" eaLnBrk="1" hangingPunct="1"/>
            <a:r>
              <a:rPr lang="en-US" sz="1800" smtClean="0">
                <a:hlinkClick r:id="rId5"/>
              </a:rPr>
              <a:t>http://www.inka3d.com/</a:t>
            </a:r>
            <a:r>
              <a:rPr lang="en-US" sz="1800" smtClean="0"/>
              <a:t> (from Maya)</a:t>
            </a:r>
          </a:p>
          <a:p>
            <a:pPr lvl="1" eaLnBrk="1" hangingPunct="1"/>
            <a:r>
              <a:rPr lang="en-US" sz="1800" smtClean="0">
                <a:hlinkClick r:id="rId6"/>
              </a:rPr>
              <a:t>http://assimp.sourceforge.net/</a:t>
            </a:r>
            <a:r>
              <a:rPr lang="en-US" sz="1800" smtClean="0"/>
              <a:t> - Asset importer </a:t>
            </a:r>
          </a:p>
          <a:p>
            <a:pPr eaLnBrk="1" hangingPunct="1"/>
            <a:r>
              <a:rPr lang="en-US" sz="2000" smtClean="0"/>
              <a:t>ARM – Mali – Architecture Recommendations</a:t>
            </a:r>
          </a:p>
          <a:p>
            <a:pPr lvl="1" eaLnBrk="1" hangingPunct="1"/>
            <a:r>
              <a:rPr lang="en-US" sz="1200" smtClean="0">
                <a:hlinkClick r:id="rId7"/>
              </a:rPr>
              <a:t>http://infocenter.arm.com/help/index.jsp?topic=/com.arm.doc.dui0363d/CJAFCCDE.html</a:t>
            </a:r>
            <a:endParaRPr lang="en-US" sz="1200" smtClean="0"/>
          </a:p>
          <a:p>
            <a:pPr eaLnBrk="1" hangingPunct="1"/>
            <a:r>
              <a:rPr lang="en-US" sz="2000" smtClean="0"/>
              <a:t>Optimising games – simple tips</a:t>
            </a:r>
          </a:p>
          <a:p>
            <a:pPr lvl="1" eaLnBrk="1" hangingPunct="1"/>
            <a:r>
              <a:rPr lang="en-US" sz="1400" smtClean="0">
                <a:hlinkClick r:id="rId8"/>
              </a:rPr>
              <a:t>http://glenncorpes.blogspot.com/2011/09/topia-optimising-for-opengles20.html</a:t>
            </a:r>
            <a:r>
              <a:rPr lang="en-US" sz="1400" smtClean="0"/>
              <a:t> </a:t>
            </a:r>
            <a:endParaRPr lang="en-US" sz="1200" smtClean="0"/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Appendix: Video and Graphics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Graphics is computed creation</a:t>
            </a:r>
          </a:p>
          <a:p>
            <a:pPr lvl="1" eaLnBrk="1" hangingPunct="1"/>
            <a:r>
              <a:rPr lang="en-US" smtClean="0"/>
              <a:t>Video is recorded as-is</a:t>
            </a:r>
          </a:p>
          <a:p>
            <a:pPr eaLnBrk="1" hangingPunct="1"/>
            <a:r>
              <a:rPr lang="en-US" smtClean="0"/>
              <a:t>Graphics is object – based</a:t>
            </a:r>
          </a:p>
          <a:p>
            <a:pPr lvl="1" eaLnBrk="1" hangingPunct="1"/>
            <a:r>
              <a:rPr lang="en-US" smtClean="0"/>
              <a:t>Video (today) is not</a:t>
            </a:r>
          </a:p>
          <a:p>
            <a:pPr eaLnBrk="1" hangingPunct="1"/>
            <a:r>
              <a:rPr lang="en-US" smtClean="0"/>
              <a:t>Graphics is computed every frame fully</a:t>
            </a:r>
          </a:p>
          <a:p>
            <a:pPr lvl="1" eaLnBrk="1" hangingPunct="1"/>
            <a:r>
              <a:rPr lang="en-US" smtClean="0"/>
              <a:t>Video is mostly delta sequences</a:t>
            </a:r>
          </a:p>
          <a:p>
            <a:pPr lvl="2" eaLnBrk="1" hangingPunct="1"/>
            <a:r>
              <a:rPr lang="en-US" smtClean="0"/>
              <a:t>Motion-detection, construction, compensation</a:t>
            </a:r>
          </a:p>
          <a:p>
            <a:pPr lvl="2" eaLnBrk="1" hangingPunct="1"/>
            <a:r>
              <a:rPr lang="en-US" smtClean="0"/>
              <a:t>But extensions like swap_region (Nokia) exist</a:t>
            </a:r>
          </a:p>
          <a:p>
            <a:pPr eaLnBrk="1" hangingPunct="1"/>
            <a:endParaRPr lang="en-US" smtClean="0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1" y="285750"/>
            <a:ext cx="1457325" cy="1121569"/>
          </a:xfrm>
          <a:prstGeom prst="rect">
            <a:avLst/>
          </a:prstGeom>
          <a:noFill/>
          <a:ln w="19050">
            <a:solidFill>
              <a:srgbClr val="EAEAEA"/>
            </a:solidFill>
            <a:miter lim="800000"/>
            <a:headEnd type="none" w="sm" len="sm"/>
            <a:tailEnd type="none" w="sm" len="sm"/>
          </a:ln>
        </p:spPr>
      </p:pic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86101"/>
            <a:ext cx="2381250" cy="133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offscreen rendering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effects</a:t>
            </a:r>
          </a:p>
          <a:p>
            <a:pPr lvl="1" eaLnBrk="1" hangingPunct="1"/>
            <a:r>
              <a:rPr lang="en-US" smtClean="0"/>
              <a:t>Refer the fire effect specified earlier (Multiple passes)</a:t>
            </a:r>
          </a:p>
          <a:p>
            <a:pPr eaLnBrk="1" hangingPunct="1"/>
            <a:r>
              <a:rPr lang="en-US" smtClean="0"/>
              <a:t>Interfacing to “non-display” use-cases</a:t>
            </a:r>
          </a:p>
          <a:p>
            <a:pPr lvl="1" eaLnBrk="1" hangingPunct="1"/>
            <a:r>
              <a:rPr lang="en-US" smtClean="0"/>
              <a:t>Ex, passing video through GPU, perform 3D effects, then re-encode back to compressed format</a:t>
            </a:r>
          </a:p>
          <a:p>
            <a:pPr lvl="1" eaLnBrk="1" hangingPunct="1"/>
            <a:r>
              <a:rPr lang="en-US" smtClean="0"/>
              <a:t>Edge detection/ computation – output is sent to a memory buffer for use by other (non-GL) engines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FBO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FrameBuffer Object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Frame Buffer Object</a:t>
            </a:r>
          </a:p>
          <a:p>
            <a:pPr lvl="1" eaLnBrk="1" hangingPunct="1"/>
            <a:r>
              <a:rPr lang="en-US" dirty="0" smtClean="0"/>
              <a:t>Can be just a color buffer (ex, a buffer of size 1920x1080x 4)</a:t>
            </a:r>
          </a:p>
          <a:p>
            <a:pPr lvl="1" eaLnBrk="1" hangingPunct="1"/>
            <a:r>
              <a:rPr lang="en-US" dirty="0" smtClean="0"/>
              <a:t>Typically also has depth/ stencil buffer</a:t>
            </a:r>
          </a:p>
          <a:p>
            <a:pPr lvl="1" eaLnBrk="1" hangingPunct="1"/>
            <a:r>
              <a:rPr lang="en-US" dirty="0" smtClean="0"/>
              <a:t>By default – FBO – ID “0” is never assigned to new FBO</a:t>
            </a:r>
          </a:p>
          <a:p>
            <a:pPr lvl="2" eaLnBrk="1" hangingPunct="1"/>
            <a:r>
              <a:rPr lang="en-US" dirty="0" smtClean="0"/>
              <a:t>It is assigned to Window system provided Frame Buffer (onscreen)</a:t>
            </a:r>
          </a:p>
          <a:p>
            <a:pPr lvl="1" eaLnBrk="1" hangingPunct="1"/>
            <a:r>
              <a:rPr lang="en-US" dirty="0" err="1" smtClean="0"/>
              <a:t>Renderbuffers</a:t>
            </a:r>
            <a:r>
              <a:rPr lang="en-US" dirty="0" smtClean="0"/>
              <a:t> and Textures can be “attached” to FBO</a:t>
            </a:r>
          </a:p>
          <a:p>
            <a:pPr lvl="2" eaLnBrk="1" hangingPunct="1"/>
            <a:r>
              <a:rPr lang="en-US" dirty="0" smtClean="0"/>
              <a:t>For RB – application has to allocate storage</a:t>
            </a:r>
          </a:p>
          <a:p>
            <a:pPr lvl="2" eaLnBrk="1" hangingPunct="1"/>
            <a:r>
              <a:rPr lang="en-US" dirty="0" smtClean="0"/>
              <a:t>For FBO, the GL server will allocate the storage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2984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rtt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Render-To-Texture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By binding a Texture to a FBO, the FBO can be used as</a:t>
            </a:r>
          </a:p>
          <a:p>
            <a:pPr lvl="1" eaLnBrk="1" hangingPunct="1"/>
            <a:r>
              <a:rPr lang="en-US" dirty="0" smtClean="0"/>
              <a:t>Stage 1 – target of a rendering operation</a:t>
            </a:r>
          </a:p>
          <a:p>
            <a:pPr lvl="1" eaLnBrk="1" hangingPunct="1"/>
            <a:r>
              <a:rPr lang="en-US" dirty="0" smtClean="0"/>
              <a:t>Stage 2 – used as a texture to another draw</a:t>
            </a:r>
          </a:p>
          <a:p>
            <a:pPr lvl="1" eaLnBrk="1" hangingPunct="1"/>
            <a:r>
              <a:rPr lang="en-US" dirty="0" smtClean="0"/>
              <a:t>This is “Render-To-Texture” (RTT)</a:t>
            </a:r>
          </a:p>
          <a:p>
            <a:pPr eaLnBrk="1" hangingPunct="1"/>
            <a:r>
              <a:rPr lang="en-US" dirty="0" smtClean="0"/>
              <a:t>This allows the flexibility of “discreetly” using the server to do 3D operations (not visible onscreen), then use this output as texture input to a visible object</a:t>
            </a:r>
          </a:p>
          <a:p>
            <a:pPr lvl="1" eaLnBrk="1" hangingPunct="1"/>
            <a:r>
              <a:rPr lang="en-US" dirty="0" smtClean="0"/>
              <a:t>If not for RTT, we have to render to regular </a:t>
            </a:r>
            <a:r>
              <a:rPr lang="en-US" dirty="0" err="1" smtClean="0"/>
              <a:t>Framebuffer</a:t>
            </a:r>
            <a:r>
              <a:rPr lang="en-US" dirty="0" smtClean="0"/>
              <a:t> then do CopyTexImage2D() or </a:t>
            </a:r>
            <a:r>
              <a:rPr lang="en-US" dirty="0" err="1" smtClean="0"/>
              <a:t>readPixels</a:t>
            </a:r>
            <a:r>
              <a:rPr lang="en-US" dirty="0" smtClean="0"/>
              <a:t>() which are inefficient</a:t>
            </a:r>
          </a:p>
          <a:p>
            <a:pPr eaLnBrk="1" hangingPunct="1"/>
            <a:r>
              <a:rPr lang="en-US" dirty="0" err="1" smtClean="0"/>
              <a:t>Offscreen</a:t>
            </a:r>
            <a:r>
              <a:rPr lang="en-US" dirty="0" smtClean="0"/>
              <a:t> rendering is needed for dynamic-reflections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4539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APIs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Post-processing operations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Blending with </a:t>
            </a:r>
            <a:r>
              <a:rPr lang="en-US" dirty="0" err="1" smtClean="0"/>
              <a:t>Framebuffer</a:t>
            </a:r>
            <a:r>
              <a:rPr lang="en-US" dirty="0" smtClean="0"/>
              <a:t> - enables nice effects (Ref Lab #6)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/>
              <a:t>Standard Alpha-Blending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/>
              <a:t>glEnable</a:t>
            </a:r>
            <a:r>
              <a:rPr lang="en-US" b="1" dirty="0" smtClean="0"/>
              <a:t> ( GL_BLEND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/>
              <a:t>glBlendFunc</a:t>
            </a:r>
            <a:r>
              <a:rPr lang="en-US" b="1" dirty="0" smtClean="0"/>
              <a:t> ( GL_SRC_ALPHA, GL_ONE 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Is a “bad” way of creating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Reads back previous </a:t>
            </a:r>
            <a:r>
              <a:rPr lang="en-US" b="1" dirty="0" err="1" smtClean="0"/>
              <a:t>framebuffer</a:t>
            </a:r>
            <a:r>
              <a:rPr lang="en-US" b="1" dirty="0" smtClean="0"/>
              <a:t> contents, then blend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Makes application memory bound, specially at larger resolutions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Stalls parallel operations within the GPU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Recommended way is to perform Render-To-Texture, and blending where necessary in the </a:t>
            </a:r>
            <a:r>
              <a:rPr lang="en-US" b="1" dirty="0" err="1" smtClean="0"/>
              <a:t>shader</a:t>
            </a: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But needed for medical image viewing – ex Ultrasound images, &gt; 128 slices blending</a:t>
            </a:r>
            <a:endParaRPr lang="en-US" b="0" dirty="0" smtClean="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9380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programming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Programming FBO and onscreen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38138" y="922735"/>
            <a:ext cx="4152900" cy="3858815"/>
          </a:xfrm>
        </p:spPr>
        <p:txBody>
          <a:bodyPr/>
          <a:lstStyle/>
          <a:p>
            <a:pPr eaLnBrk="1" hangingPunct="1"/>
            <a:r>
              <a:rPr lang="en-US" sz="1400" dirty="0" err="1" smtClean="0"/>
              <a:t>glGenFramebuffers</a:t>
            </a:r>
            <a:endParaRPr lang="en-US" sz="1400" dirty="0" smtClean="0"/>
          </a:p>
          <a:p>
            <a:pPr eaLnBrk="1" hangingPunct="1"/>
            <a:r>
              <a:rPr lang="en-US" sz="1400" dirty="0" err="1" smtClean="0"/>
              <a:t>glBindFramebuffer</a:t>
            </a:r>
            <a:endParaRPr lang="en-US" sz="1400" dirty="0" smtClean="0"/>
          </a:p>
          <a:p>
            <a:pPr lvl="1" eaLnBrk="1" hangingPunct="1"/>
            <a:r>
              <a:rPr lang="en-US" sz="1400" dirty="0" smtClean="0"/>
              <a:t>Makes this FBO used</a:t>
            </a:r>
          </a:p>
          <a:p>
            <a:pPr eaLnBrk="1" hangingPunct="1"/>
            <a:r>
              <a:rPr lang="en-US" sz="1400" dirty="0" smtClean="0"/>
              <a:t>glFramebufferTexture2D(id)</a:t>
            </a:r>
          </a:p>
          <a:p>
            <a:pPr lvl="1" eaLnBrk="1" hangingPunct="1"/>
            <a:r>
              <a:rPr lang="en-US" sz="1200" dirty="0" smtClean="0"/>
              <a:t>Indicate ‘id’ is to be used for rendering to TEXTURE, so storage is different</a:t>
            </a:r>
          </a:p>
          <a:p>
            <a:pPr eaLnBrk="1" hangingPunct="1"/>
            <a:r>
              <a:rPr lang="en-US" sz="1400" dirty="0" err="1" smtClean="0"/>
              <a:t>glDeleteFramebuffers</a:t>
            </a:r>
            <a:endParaRPr lang="en-US" sz="1400" dirty="0" smtClean="0"/>
          </a:p>
          <a:p>
            <a:pPr eaLnBrk="1" hangingPunct="1"/>
            <a:r>
              <a:rPr lang="en-US" sz="1400" dirty="0" smtClean="0"/>
              <a:t>Then, create separate object to texture with TEXTURE ‘id’</a:t>
            </a:r>
          </a:p>
          <a:p>
            <a:pPr eaLnBrk="1" hangingPunct="1"/>
            <a:r>
              <a:rPr lang="en-US" sz="1400" dirty="0" smtClean="0"/>
              <a:t>Then, use previous </a:t>
            </a:r>
            <a:r>
              <a:rPr lang="en-US" sz="1400" dirty="0" err="1" smtClean="0"/>
              <a:t>textureID</a:t>
            </a:r>
            <a:r>
              <a:rPr lang="en-US" sz="1400" dirty="0" smtClean="0"/>
              <a:t> id as input to texImage2D next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922735"/>
            <a:ext cx="4152900" cy="3858815"/>
          </a:xfrm>
        </p:spPr>
        <p:txBody>
          <a:bodyPr/>
          <a:lstStyle/>
          <a:p>
            <a:pPr eaLnBrk="1" hangingPunct="1"/>
            <a:r>
              <a:rPr lang="en-US" sz="1400" dirty="0" smtClean="0"/>
              <a:t>Switching to on-screen</a:t>
            </a:r>
          </a:p>
          <a:p>
            <a:pPr lvl="1" eaLnBrk="1" hangingPunct="1"/>
            <a:r>
              <a:rPr lang="en-US" sz="1200" dirty="0" smtClean="0"/>
              <a:t>Change binding to screen FB</a:t>
            </a:r>
          </a:p>
          <a:p>
            <a:pPr lvl="1" eaLnBrk="1" hangingPunct="1"/>
            <a:r>
              <a:rPr lang="en-US" sz="1200" dirty="0" smtClean="0"/>
              <a:t>Load different set of vertices as needed, different program as needed</a:t>
            </a:r>
          </a:p>
          <a:p>
            <a:pPr lvl="1" eaLnBrk="1" hangingPunct="1"/>
            <a:r>
              <a:rPr lang="en-US" sz="1200" dirty="0" smtClean="0"/>
              <a:t>Set texture binding to FBO texture drawn previously</a:t>
            </a:r>
          </a:p>
          <a:p>
            <a:pPr lvl="1" eaLnBrk="1" hangingPunct="1"/>
            <a:r>
              <a:rPr lang="en-US" sz="1200" dirty="0" err="1" smtClean="0"/>
              <a:t>DrawElements</a:t>
            </a:r>
            <a:r>
              <a:rPr lang="en-US" sz="1200" dirty="0" smtClean="0"/>
              <a:t> call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sz="1400" dirty="0" smtClean="0"/>
              <a:t>FBOs are used to do post-processing effects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</a:t>
            </a:r>
          </a:p>
        </p:txBody>
      </p:sp>
      <p:sp>
        <p:nvSpPr>
          <p:cNvPr id="96259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Clear the current screen to a FBO off-screen, with a color</a:t>
            </a:r>
          </a:p>
          <a:p>
            <a:pPr eaLnBrk="1" hangingPunct="1"/>
            <a:r>
              <a:rPr lang="en-US" sz="2000" dirty="0" smtClean="0"/>
              <a:t>Using this FBO as RGB texture input, render another rectangle on-screen</a:t>
            </a:r>
          </a:p>
          <a:p>
            <a:pPr eaLnBrk="1" hangingPunct="1"/>
            <a:r>
              <a:rPr lang="en-US" sz="2000" b="0" dirty="0" smtClean="0"/>
              <a:t>“</a:t>
            </a:r>
            <a:r>
              <a:rPr lang="en-US" sz="2000" b="0" dirty="0" err="1" smtClean="0"/>
              <a:t>CheckFramebufferStatus</a:t>
            </a:r>
            <a:r>
              <a:rPr lang="en-US" sz="2000" b="0" dirty="0" smtClean="0"/>
              <a:t>()” -very important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Lab Exercise </a:t>
            </a:r>
          </a:p>
        </p:txBody>
      </p:sp>
      <p:pic>
        <p:nvPicPr>
          <p:cNvPr id="9626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864" y="1079897"/>
            <a:ext cx="4300537" cy="80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Lab L5 – Render to Texture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sz="1400" b="0" dirty="0" smtClean="0"/>
          </a:p>
        </p:txBody>
      </p:sp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theme/theme1.xml><?xml version="1.0" encoding="utf-8"?>
<a:theme xmlns:a="http://schemas.openxmlformats.org/drawingml/2006/main" name="IEEE_GFX">
  <a:themeElements>
    <a:clrScheme name="HAS COLORS MAIN">
      <a:dk1>
        <a:srgbClr val="6D6D71"/>
      </a:dk1>
      <a:lt1>
        <a:srgbClr val="FFFFFF"/>
      </a:lt1>
      <a:dk2>
        <a:srgbClr val="028993"/>
      </a:dk2>
      <a:lt2>
        <a:srgbClr val="FFFFFF"/>
      </a:lt2>
      <a:accent1>
        <a:srgbClr val="028993"/>
      </a:accent1>
      <a:accent2>
        <a:srgbClr val="D4D540"/>
      </a:accent2>
      <a:accent3>
        <a:srgbClr val="6D6D71"/>
      </a:accent3>
      <a:accent4>
        <a:srgbClr val="91E7F2"/>
      </a:accent4>
      <a:accent5>
        <a:srgbClr val="F8F88D"/>
      </a:accent5>
      <a:accent6>
        <a:srgbClr val="CDCDD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Office PowerPoint</Application>
  <PresentationFormat>On-screen Show (16:9)</PresentationFormat>
  <Paragraphs>203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IEEE_GFX</vt:lpstr>
      <vt:lpstr>Rendering Targets</vt:lpstr>
      <vt:lpstr>Rendering Targets</vt:lpstr>
      <vt:lpstr>Need for offscreen rendering</vt:lpstr>
      <vt:lpstr>FrameBuffer Object</vt:lpstr>
      <vt:lpstr>Render-To-Texture</vt:lpstr>
      <vt:lpstr>Post-processing operations</vt:lpstr>
      <vt:lpstr>Programming FBO and onscreen</vt:lpstr>
      <vt:lpstr>Programming</vt:lpstr>
      <vt:lpstr>Lab L5 – Render to Texture</vt:lpstr>
      <vt:lpstr>OpenGL to GLES 2</vt:lpstr>
      <vt:lpstr>Considering the GL to GLES movement</vt:lpstr>
      <vt:lpstr>Platform Integration</vt:lpstr>
      <vt:lpstr>Setting up the platform - EGL</vt:lpstr>
      <vt:lpstr>Android Integration Details</vt:lpstr>
      <vt:lpstr>Android SurfaceFlinger architecture</vt:lpstr>
      <vt:lpstr>How Android accelerates composition</vt:lpstr>
      <vt:lpstr>How Android accelerates 3D operations</vt:lpstr>
      <vt:lpstr>iOS interface</vt:lpstr>
      <vt:lpstr>Pixmaps</vt:lpstr>
      <vt:lpstr>Qt interface</vt:lpstr>
      <vt:lpstr>Optimising OpenGL / ES applications</vt:lpstr>
      <vt:lpstr>Debugging OpenGL</vt:lpstr>
      <vt:lpstr>References</vt:lpstr>
      <vt:lpstr>Appendix: Video and 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2014-03-06T15:52:07Z</dcterms:created>
  <dcterms:modified xsi:type="dcterms:W3CDTF">2014-06-02T06:06:07Z</dcterms:modified>
</cp:coreProperties>
</file>