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82orhZbRIEzd8iLe5HOrRw&amp;r=0&amp;pid=OfficeInsert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5528" y="6287740"/>
            <a:ext cx="10588752" cy="32004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ICCE Asia 2017, Bengaluru, Oct 5-7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4E126BE7-F965-4239-BC04-CFA0E243F2CD}"/>
              </a:ext>
            </a:extLst>
          </p:cNvPr>
          <p:cNvSpPr txBox="1">
            <a:spLocks/>
          </p:cNvSpPr>
          <p:nvPr userDrawn="1"/>
        </p:nvSpPr>
        <p:spPr>
          <a:xfrm>
            <a:off x="795528" y="6287740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ICCE Asia 2017, Bengaluru, Oct 5-7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A7129E3A-9516-472E-AC11-E98E4F94BB7F}"/>
              </a:ext>
            </a:extLst>
          </p:cNvPr>
          <p:cNvSpPr txBox="1">
            <a:spLocks/>
          </p:cNvSpPr>
          <p:nvPr userDrawn="1"/>
        </p:nvSpPr>
        <p:spPr>
          <a:xfrm>
            <a:off x="795528" y="6287740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ICCE Asia 2017, Bengaluru, Oct 5-7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icce-asia2017.org/registra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icce-asia2017.org/registra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icce-asia2017.org/registrat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icce-asia2017.org" TargetMode="External"/><Relationship Id="rId2" Type="http://schemas.openxmlformats.org/officeDocument/2006/relationships/hyperlink" Target="http://icce-asia2017.org/registr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82orhZbRIEzd8iLe5HOrRw&amp;r=0&amp;pid=OfficeInsert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icce-asia2017.org/registration.html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82orhZbRIEzd8iLe5HOrRw&amp;r=0&amp;pid=OfficeInsert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icce-asia2017.org/registration.html" TargetMode="Externa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82orhZbRIEzd8iLe5HOrRw&amp;r=0&amp;pid=OfficeInsert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icce-asia2017.org/registration.html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82orhZbRIEzd8iLe5HOrRw&amp;r=0&amp;pid=OfficeInsert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icce-asia2017.org/registratio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82orhZbRIEzd8iLe5HOrRw&amp;r=0&amp;pid=OfficeInsert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icce-asia2017.org/registration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&amp;ehk=82orhZbRIEzd8iLe5HOrRw&amp;r=0&amp;pid=OfficeInsert"/><Relationship Id="rId7" Type="http://schemas.openxmlformats.org/officeDocument/2006/relationships/image" Target="../media/image14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cce-asia2017.org/registration.html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cce-asia2017.org/registration.htm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&amp;ehk=82orhZbRIEzd8iLe5HOrRw&amp;r=0&amp;pid=OfficeInsert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F3632F-2B28-447F-AAFB-BFB485BEA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ICCE ASIA 2017</a:t>
            </a:r>
            <a:br>
              <a:rPr lang="en-US" dirty="0"/>
            </a:br>
            <a:r>
              <a:rPr lang="en-US" dirty="0"/>
              <a:t>Program Outline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487C84-AAD2-4527-B7E1-FA4D200B8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OCT 5,6,7</a:t>
            </a:r>
          </a:p>
          <a:p>
            <a:r>
              <a:rPr lang="en-US" dirty="0"/>
              <a:t>Bengaluru, India</a:t>
            </a:r>
          </a:p>
          <a:p>
            <a:r>
              <a:rPr lang="en-US" dirty="0" err="1"/>
              <a:t>Organised</a:t>
            </a:r>
            <a:r>
              <a:rPr lang="en-US" dirty="0"/>
              <a:t> by IEEE Consumer Electronics Society Bengaluru &amp; RAS Chapter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5739FD-9C84-4C26-BFBA-199B09008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91" y="0"/>
            <a:ext cx="1661009" cy="17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3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B09C-97A4-45AF-8236-46132D3D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7C38-2F08-4CDF-B36B-70574A891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412" y="1788458"/>
            <a:ext cx="6281873" cy="3420667"/>
          </a:xfrm>
        </p:spPr>
        <p:txBody>
          <a:bodyPr/>
          <a:lstStyle/>
          <a:p>
            <a:r>
              <a:rPr lang="en-US" dirty="0"/>
              <a:t>Robotics Technologies</a:t>
            </a:r>
          </a:p>
          <a:p>
            <a:r>
              <a:rPr lang="en-US" dirty="0"/>
              <a:t>Imaging Technologies</a:t>
            </a:r>
          </a:p>
          <a:p>
            <a:r>
              <a:rPr lang="en-US" dirty="0"/>
              <a:t>Consumer Medical Innovation</a:t>
            </a:r>
          </a:p>
          <a:p>
            <a:r>
              <a:rPr lang="en-US" dirty="0"/>
              <a:t>Local focus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91C2B-AB10-488F-9826-18BF1C373A83}"/>
              </a:ext>
            </a:extLst>
          </p:cNvPr>
          <p:cNvSpPr txBox="1"/>
          <p:nvPr/>
        </p:nvSpPr>
        <p:spPr>
          <a:xfrm>
            <a:off x="201706" y="-92773"/>
            <a:ext cx="64285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Startup Track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D29D9-ACBC-47E7-9AFA-BA0E653F86F1}"/>
              </a:ext>
            </a:extLst>
          </p:cNvPr>
          <p:cNvSpPr txBox="1"/>
          <p:nvPr/>
        </p:nvSpPr>
        <p:spPr>
          <a:xfrm>
            <a:off x="5540188" y="1963271"/>
            <a:ext cx="594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 Names will be announced shortly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D68924-CFC2-402C-8633-6319E749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287740"/>
            <a:ext cx="10588752" cy="32004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 dirty="0"/>
              <a:t>ICCE Asia 2017, Bengaluru, Oct 5-7 </a:t>
            </a:r>
            <a:r>
              <a:rPr lang="en-US" dirty="0">
                <a:hlinkClick r:id="rId2"/>
              </a:rPr>
              <a:t>–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http://icce-asia2017.org/registration.html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54A4EA-3EED-486E-ACDC-0D5BE5D59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991" y="0"/>
            <a:ext cx="1661009" cy="17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92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B09C-97A4-45AF-8236-46132D3D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7C38-2F08-4CDF-B36B-70574A891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412" y="1788458"/>
            <a:ext cx="6281873" cy="3420667"/>
          </a:xfrm>
        </p:spPr>
        <p:txBody>
          <a:bodyPr/>
          <a:lstStyle/>
          <a:p>
            <a:r>
              <a:rPr lang="en-US" dirty="0"/>
              <a:t>Papers and Invited Talks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91C2B-AB10-488F-9826-18BF1C373A83}"/>
              </a:ext>
            </a:extLst>
          </p:cNvPr>
          <p:cNvSpPr txBox="1"/>
          <p:nvPr/>
        </p:nvSpPr>
        <p:spPr>
          <a:xfrm>
            <a:off x="201706" y="-92773"/>
            <a:ext cx="111063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Women In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D29D9-ACBC-47E7-9AFA-BA0E653F86F1}"/>
              </a:ext>
            </a:extLst>
          </p:cNvPr>
          <p:cNvSpPr txBox="1"/>
          <p:nvPr/>
        </p:nvSpPr>
        <p:spPr>
          <a:xfrm>
            <a:off x="5540188" y="1963271"/>
            <a:ext cx="594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 Names will be announced shortly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DDF86F0-C387-481F-8D5E-8439B07B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287740"/>
            <a:ext cx="10588752" cy="32004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 dirty="0"/>
              <a:t>ICCE Asia 2017, Bengaluru, Oct 5-7 </a:t>
            </a:r>
            <a:r>
              <a:rPr lang="en-US" dirty="0">
                <a:hlinkClick r:id="rId2"/>
              </a:rPr>
              <a:t>–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http://icce-asia2017.org/registration.html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8913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B09C-97A4-45AF-8236-46132D3D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7C38-2F08-4CDF-B36B-70574A891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412" y="1788458"/>
            <a:ext cx="6281873" cy="3420667"/>
          </a:xfrm>
        </p:spPr>
        <p:txBody>
          <a:bodyPr/>
          <a:lstStyle/>
          <a:p>
            <a:r>
              <a:rPr lang="en-US" dirty="0"/>
              <a:t>Best Paper</a:t>
            </a:r>
          </a:p>
          <a:p>
            <a:r>
              <a:rPr lang="en-US" dirty="0"/>
              <a:t>Best Product</a:t>
            </a:r>
          </a:p>
          <a:p>
            <a:r>
              <a:rPr lang="en-US" dirty="0"/>
              <a:t>1-Minute Madness Posters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91C2B-AB10-488F-9826-18BF1C373A83}"/>
              </a:ext>
            </a:extLst>
          </p:cNvPr>
          <p:cNvSpPr txBox="1"/>
          <p:nvPr/>
        </p:nvSpPr>
        <p:spPr>
          <a:xfrm>
            <a:off x="201706" y="-92773"/>
            <a:ext cx="8439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Award Ceremony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F99A84-B4D7-4D21-B2EE-05A1FC79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287740"/>
            <a:ext cx="10588752" cy="32004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 dirty="0"/>
              <a:t>ICCE Asia 2017, Bengaluru, Oct 5-7 </a:t>
            </a:r>
            <a:r>
              <a:rPr lang="en-US" dirty="0">
                <a:hlinkClick r:id="rId2"/>
              </a:rPr>
              <a:t>–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http://icce-asia2017.org/registration.html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CABA2-1309-4A4C-AE2B-CE3310883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991" y="0"/>
            <a:ext cx="1661009" cy="17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57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F192-5828-4481-B5BC-EB86D6E8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A736-8B7C-4B54-AAAB-32BF6D27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Registrations open</a:t>
            </a:r>
          </a:p>
          <a:p>
            <a:r>
              <a:rPr lang="en-US" dirty="0">
                <a:hlinkClick r:id="rId2"/>
              </a:rPr>
              <a:t>http://icce-asia2017.org/registration.html</a:t>
            </a:r>
            <a:r>
              <a:rPr lang="en-US" dirty="0"/>
              <a:t> </a:t>
            </a:r>
          </a:p>
          <a:p>
            <a:r>
              <a:rPr lang="en-US" dirty="0"/>
              <a:t>Interested in volunteering ? Contact us</a:t>
            </a:r>
          </a:p>
          <a:p>
            <a:r>
              <a:rPr lang="en-US" dirty="0">
                <a:hlinkClick r:id="rId3"/>
              </a:rPr>
              <a:t>info@icce-asia2017.org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498F5-E5B4-4BB7-92EE-D49F087460AF}"/>
              </a:ext>
            </a:extLst>
          </p:cNvPr>
          <p:cNvSpPr txBox="1"/>
          <p:nvPr/>
        </p:nvSpPr>
        <p:spPr>
          <a:xfrm>
            <a:off x="201706" y="-92773"/>
            <a:ext cx="84719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Be a Part of ICCE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CD9DE-1627-4723-85BC-24419E264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991" y="0"/>
            <a:ext cx="1661009" cy="17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7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9A6FC3-88E1-4223-9EE0-CB3A03A03F93}"/>
              </a:ext>
            </a:extLst>
          </p:cNvPr>
          <p:cNvSpPr txBox="1"/>
          <p:nvPr/>
        </p:nvSpPr>
        <p:spPr>
          <a:xfrm>
            <a:off x="349624" y="183777"/>
            <a:ext cx="526528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Organising</a:t>
            </a:r>
            <a:r>
              <a:rPr lang="en-US" sz="2800" dirty="0"/>
              <a:t> Committee</a:t>
            </a:r>
          </a:p>
          <a:p>
            <a:endParaRPr lang="en-US" sz="2800" dirty="0"/>
          </a:p>
          <a:p>
            <a:r>
              <a:rPr lang="en-US" sz="2000" dirty="0"/>
              <a:t>Prabindh Sundareson, Nvidia</a:t>
            </a:r>
          </a:p>
          <a:p>
            <a:r>
              <a:rPr lang="en-US" sz="2000" dirty="0" err="1"/>
              <a:t>Kousik</a:t>
            </a:r>
            <a:r>
              <a:rPr lang="en-US" sz="2000" dirty="0"/>
              <a:t> </a:t>
            </a:r>
            <a:r>
              <a:rPr lang="en-US" sz="2000" dirty="0" err="1"/>
              <a:t>Sankar</a:t>
            </a:r>
            <a:r>
              <a:rPr lang="en-US" sz="2000" dirty="0"/>
              <a:t> </a:t>
            </a:r>
            <a:r>
              <a:rPr lang="en-US" sz="2000" dirty="0" err="1"/>
              <a:t>Ramasubramaniam</a:t>
            </a:r>
            <a:r>
              <a:rPr lang="en-US" sz="2000" dirty="0"/>
              <a:t>, Cisco</a:t>
            </a:r>
          </a:p>
          <a:p>
            <a:r>
              <a:rPr lang="en-US" sz="2000" dirty="0" err="1"/>
              <a:t>Dr</a:t>
            </a:r>
            <a:r>
              <a:rPr lang="en-US" sz="2000" dirty="0"/>
              <a:t> </a:t>
            </a:r>
            <a:r>
              <a:rPr lang="en-US" sz="2000" dirty="0" err="1"/>
              <a:t>Vivek</a:t>
            </a:r>
            <a:r>
              <a:rPr lang="en-US" sz="2000" dirty="0"/>
              <a:t> Rao,  Continental Automotive</a:t>
            </a:r>
          </a:p>
          <a:p>
            <a:r>
              <a:rPr lang="en-US" sz="2000" dirty="0"/>
              <a:t>Soumya </a:t>
            </a:r>
            <a:r>
              <a:rPr lang="en-US" sz="2000" dirty="0" err="1"/>
              <a:t>Kanti</a:t>
            </a:r>
            <a:r>
              <a:rPr lang="en-US" sz="2000" dirty="0"/>
              <a:t> Dutta, Future Tech Lab</a:t>
            </a:r>
          </a:p>
          <a:p>
            <a:r>
              <a:rPr lang="en-US" sz="2000" dirty="0" err="1"/>
              <a:t>Dr</a:t>
            </a:r>
            <a:r>
              <a:rPr lang="en-US" sz="2000" dirty="0"/>
              <a:t> Sudarshan TSB, Director, PES University</a:t>
            </a:r>
          </a:p>
          <a:p>
            <a:r>
              <a:rPr lang="en-US" sz="2000" dirty="0"/>
              <a:t>Satish Patel, </a:t>
            </a:r>
            <a:r>
              <a:rPr lang="en-US" sz="2000" dirty="0" err="1"/>
              <a:t>Linaro</a:t>
            </a:r>
            <a:endParaRPr lang="en-US" sz="2000" dirty="0"/>
          </a:p>
          <a:p>
            <a:r>
              <a:rPr lang="en-US" sz="2000" dirty="0"/>
              <a:t>Arun Shankar Bhat, Continental Automotive</a:t>
            </a:r>
          </a:p>
          <a:p>
            <a:r>
              <a:rPr lang="en-US" sz="2000" dirty="0" err="1"/>
              <a:t>Dr</a:t>
            </a:r>
            <a:r>
              <a:rPr lang="en-US" sz="2000" dirty="0"/>
              <a:t> Pratibha </a:t>
            </a:r>
            <a:r>
              <a:rPr lang="en-US" sz="2000" dirty="0" err="1"/>
              <a:t>Moogi</a:t>
            </a:r>
            <a:r>
              <a:rPr lang="en-US" sz="2000" dirty="0"/>
              <a:t>, Samsung Electronics</a:t>
            </a:r>
          </a:p>
          <a:p>
            <a:r>
              <a:rPr lang="en-US" sz="2000" dirty="0" err="1"/>
              <a:t>Nippun</a:t>
            </a:r>
            <a:r>
              <a:rPr lang="en-US" sz="2000" dirty="0"/>
              <a:t> Kumar, Amrita University</a:t>
            </a:r>
          </a:p>
          <a:p>
            <a:r>
              <a:rPr lang="en-US" sz="2000" dirty="0" err="1"/>
              <a:t>Dr</a:t>
            </a:r>
            <a:r>
              <a:rPr lang="en-US" sz="2000" dirty="0"/>
              <a:t> Sujatha DN, BMS CE</a:t>
            </a:r>
          </a:p>
          <a:p>
            <a:r>
              <a:rPr lang="en-US" sz="2000" dirty="0" err="1"/>
              <a:t>Dr</a:t>
            </a:r>
            <a:r>
              <a:rPr lang="en-US" sz="2000" dirty="0"/>
              <a:t> </a:t>
            </a:r>
            <a:r>
              <a:rPr lang="en-US" sz="2000" dirty="0" err="1"/>
              <a:t>Vivek</a:t>
            </a:r>
            <a:r>
              <a:rPr lang="en-US" sz="2000" dirty="0"/>
              <a:t> </a:t>
            </a:r>
            <a:r>
              <a:rPr lang="en-US" sz="2000" dirty="0" err="1"/>
              <a:t>Maik</a:t>
            </a:r>
            <a:r>
              <a:rPr lang="en-US" sz="2000" dirty="0"/>
              <a:t>, SRM University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B32BC-BC6F-4361-B4C7-5EE37EEDF1C1}"/>
              </a:ext>
            </a:extLst>
          </p:cNvPr>
          <p:cNvSpPr/>
          <p:nvPr/>
        </p:nvSpPr>
        <p:spPr>
          <a:xfrm>
            <a:off x="5614912" y="183777"/>
            <a:ext cx="681765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Technical Program Committee</a:t>
            </a:r>
          </a:p>
          <a:p>
            <a:endParaRPr lang="en-US" sz="2000" dirty="0"/>
          </a:p>
          <a:p>
            <a:r>
              <a:rPr lang="en-US" sz="2000" dirty="0" err="1"/>
              <a:t>Dr</a:t>
            </a:r>
            <a:r>
              <a:rPr lang="en-US" sz="2000" dirty="0"/>
              <a:t> Sudarshan TSB, Professor &amp; Associate Director, PES University South Campus, Bangalore</a:t>
            </a:r>
          </a:p>
          <a:p>
            <a:r>
              <a:rPr lang="en-US" sz="2000" dirty="0"/>
              <a:t>Mr. Soumya </a:t>
            </a:r>
            <a:r>
              <a:rPr lang="en-US" sz="2000" dirty="0" err="1"/>
              <a:t>Kanti</a:t>
            </a:r>
            <a:r>
              <a:rPr lang="en-US" sz="2000" dirty="0"/>
              <a:t> </a:t>
            </a:r>
            <a:r>
              <a:rPr lang="en-US" sz="2000" dirty="0" err="1"/>
              <a:t>Datta</a:t>
            </a:r>
            <a:r>
              <a:rPr lang="en-US" sz="2000" dirty="0"/>
              <a:t>, Future Tech Lab</a:t>
            </a:r>
          </a:p>
          <a:p>
            <a:r>
              <a:rPr lang="en-US" sz="2000" dirty="0"/>
              <a:t>Dr. Pratibha </a:t>
            </a:r>
            <a:r>
              <a:rPr lang="en-US" sz="2000" dirty="0" err="1"/>
              <a:t>Moogi</a:t>
            </a:r>
            <a:r>
              <a:rPr lang="en-US" sz="2000" dirty="0"/>
              <a:t>, Samsung Electronics</a:t>
            </a:r>
          </a:p>
          <a:p>
            <a:r>
              <a:rPr lang="en-US" sz="2000" dirty="0"/>
              <a:t>Dr. </a:t>
            </a:r>
            <a:r>
              <a:rPr lang="en-US" sz="2000" dirty="0" err="1"/>
              <a:t>Ramasubramanian</a:t>
            </a:r>
            <a:r>
              <a:rPr lang="en-US" sz="2000" dirty="0"/>
              <a:t> V, IIIT-Bangalore</a:t>
            </a:r>
          </a:p>
          <a:p>
            <a:r>
              <a:rPr lang="en-US" sz="2000" dirty="0"/>
              <a:t>Dr. </a:t>
            </a:r>
            <a:r>
              <a:rPr lang="en-US" sz="2000" dirty="0" err="1"/>
              <a:t>Abhilasha</a:t>
            </a:r>
            <a:r>
              <a:rPr lang="en-US" sz="2000" dirty="0"/>
              <a:t>, Amrita SOE</a:t>
            </a:r>
          </a:p>
          <a:p>
            <a:r>
              <a:rPr lang="en-US" sz="2000" dirty="0"/>
              <a:t>Dr. </a:t>
            </a:r>
            <a:r>
              <a:rPr lang="en-US" sz="2000" dirty="0" err="1"/>
              <a:t>Vivek</a:t>
            </a:r>
            <a:r>
              <a:rPr lang="en-US" sz="2000" dirty="0"/>
              <a:t> </a:t>
            </a:r>
            <a:r>
              <a:rPr lang="en-US" sz="2000" dirty="0" err="1"/>
              <a:t>Maik</a:t>
            </a:r>
            <a:r>
              <a:rPr lang="en-US" sz="2000" dirty="0"/>
              <a:t>, The Oxford COE</a:t>
            </a:r>
          </a:p>
          <a:p>
            <a:r>
              <a:rPr lang="en-US" sz="2000" dirty="0"/>
              <a:t>Mr. </a:t>
            </a:r>
            <a:r>
              <a:rPr lang="en-US" sz="2000" dirty="0" err="1"/>
              <a:t>Kousik</a:t>
            </a:r>
            <a:r>
              <a:rPr lang="en-US" sz="2000" dirty="0"/>
              <a:t> </a:t>
            </a:r>
            <a:r>
              <a:rPr lang="en-US" sz="2000" dirty="0" err="1"/>
              <a:t>Sankar</a:t>
            </a:r>
            <a:r>
              <a:rPr lang="en-US" sz="2000" dirty="0"/>
              <a:t>, CISCO TECH</a:t>
            </a:r>
          </a:p>
          <a:p>
            <a:r>
              <a:rPr lang="en-US" sz="2000" dirty="0"/>
              <a:t>Mr. Rajesh Narasimha - </a:t>
            </a:r>
            <a:r>
              <a:rPr lang="en-US" sz="2000" dirty="0" err="1"/>
              <a:t>Thermo</a:t>
            </a:r>
            <a:r>
              <a:rPr lang="en-US" sz="2000" dirty="0"/>
              <a:t> Fisher Scientific, Texas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40582-8E0C-4C9A-BFCD-A739EDAD2EAC}"/>
              </a:ext>
            </a:extLst>
          </p:cNvPr>
          <p:cNvSpPr/>
          <p:nvPr/>
        </p:nvSpPr>
        <p:spPr>
          <a:xfrm>
            <a:off x="1680882" y="4623480"/>
            <a:ext cx="979842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International Advisory Panel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en-US" dirty="0">
                <a:solidFill>
                  <a:srgbClr val="333333"/>
                </a:solidFill>
              </a:rPr>
              <a:t>Dr. Mahesh </a:t>
            </a:r>
            <a:r>
              <a:rPr lang="en-US" dirty="0" err="1">
                <a:solidFill>
                  <a:srgbClr val="333333"/>
                </a:solidFill>
              </a:rPr>
              <a:t>Mehendale</a:t>
            </a:r>
            <a:r>
              <a:rPr lang="en-US" dirty="0">
                <a:solidFill>
                  <a:srgbClr val="333333"/>
                </a:solidFill>
              </a:rPr>
              <a:t> - Texas Instruments Fellow, and Director, Kilby Labs, India</a:t>
            </a:r>
          </a:p>
          <a:p>
            <a:r>
              <a:rPr lang="en-US" dirty="0">
                <a:solidFill>
                  <a:srgbClr val="333333"/>
                </a:solidFill>
              </a:rPr>
              <a:t>Dr. </a:t>
            </a:r>
            <a:r>
              <a:rPr lang="en-US" dirty="0" err="1">
                <a:solidFill>
                  <a:srgbClr val="333333"/>
                </a:solidFill>
              </a:rPr>
              <a:t>Debabrata</a:t>
            </a:r>
            <a:r>
              <a:rPr lang="en-US" dirty="0">
                <a:solidFill>
                  <a:srgbClr val="333333"/>
                </a:solidFill>
              </a:rPr>
              <a:t> Das, Professor and Hewlett Packard Chair, IIIT-B</a:t>
            </a:r>
          </a:p>
          <a:p>
            <a:r>
              <a:rPr lang="en-US" dirty="0">
                <a:solidFill>
                  <a:srgbClr val="333333"/>
                </a:solidFill>
              </a:rPr>
              <a:t>Dr. </a:t>
            </a:r>
            <a:r>
              <a:rPr lang="en-US" dirty="0" err="1">
                <a:solidFill>
                  <a:srgbClr val="333333"/>
                </a:solidFill>
              </a:rPr>
              <a:t>Thinagaran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Perumal</a:t>
            </a:r>
            <a:r>
              <a:rPr lang="en-US" dirty="0">
                <a:solidFill>
                  <a:srgbClr val="333333"/>
                </a:solidFill>
              </a:rPr>
              <a:t> - </a:t>
            </a:r>
            <a:r>
              <a:rPr lang="en-US" dirty="0" err="1">
                <a:solidFill>
                  <a:srgbClr val="333333"/>
                </a:solidFill>
              </a:rPr>
              <a:t>Universiti</a:t>
            </a:r>
            <a:r>
              <a:rPr lang="en-US" dirty="0">
                <a:solidFill>
                  <a:srgbClr val="333333"/>
                </a:solidFill>
              </a:rPr>
              <a:t> Putra Malaysia</a:t>
            </a:r>
          </a:p>
          <a:p>
            <a:r>
              <a:rPr lang="en-US" dirty="0">
                <a:solidFill>
                  <a:srgbClr val="333333"/>
                </a:solidFill>
              </a:rPr>
              <a:t>Mr. Stefan </a:t>
            </a:r>
            <a:r>
              <a:rPr lang="en-US" dirty="0" err="1">
                <a:solidFill>
                  <a:srgbClr val="333333"/>
                </a:solidFill>
              </a:rPr>
              <a:t>Mozar</a:t>
            </a:r>
            <a:r>
              <a:rPr lang="en-US" dirty="0">
                <a:solidFill>
                  <a:srgbClr val="333333"/>
                </a:solidFill>
              </a:rPr>
              <a:t> - Fellow IEEE, Past President, IEEE Consumer Electronics Society</a:t>
            </a:r>
          </a:p>
          <a:p>
            <a:r>
              <a:rPr lang="en-US" dirty="0" err="1">
                <a:solidFill>
                  <a:srgbClr val="333333"/>
                </a:solidFill>
              </a:rPr>
              <a:t>Mr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Sudeendra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Koushik</a:t>
            </a:r>
            <a:r>
              <a:rPr lang="en-US" dirty="0">
                <a:solidFill>
                  <a:srgbClr val="333333"/>
                </a:solidFill>
              </a:rPr>
              <a:t>, </a:t>
            </a:r>
            <a:r>
              <a:rPr lang="en-US" dirty="0" err="1">
                <a:solidFill>
                  <a:srgbClr val="333333"/>
                </a:solidFill>
              </a:rPr>
              <a:t>Prasu</a:t>
            </a:r>
            <a:r>
              <a:rPr lang="en-US" dirty="0">
                <a:solidFill>
                  <a:srgbClr val="333333"/>
                </a:solidFill>
              </a:rPr>
              <a:t> (Innovator, Intrapreneur &amp; Innovation Consulting)</a:t>
            </a:r>
            <a:endParaRPr lang="en-US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377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00FD-CD30-4592-B05E-DA544B15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5C3F6-3EBA-48D3-AB86-ABFE9615B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Creating Smarter Machines through the Power of Analytics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Mr. Suman Narayan</a:t>
            </a:r>
          </a:p>
          <a:p>
            <a:pPr marL="0" indent="0">
              <a:buNone/>
            </a:pPr>
            <a:r>
              <a:rPr lang="en-US" sz="2800" dirty="0"/>
              <a:t>Senior Vice President</a:t>
            </a:r>
          </a:p>
          <a:p>
            <a:pPr marL="0" indent="0">
              <a:buNone/>
            </a:pPr>
            <a:r>
              <a:rPr lang="en-US" sz="2800" dirty="0"/>
              <a:t>Semiconductor Business Unit</a:t>
            </a:r>
          </a:p>
          <a:p>
            <a:pPr marL="0" indent="0">
              <a:buNone/>
            </a:pPr>
            <a:r>
              <a:rPr lang="en-US" sz="2800" dirty="0" err="1"/>
              <a:t>Cyient</a:t>
            </a:r>
            <a:endParaRPr lang="en-US" sz="2800" dirty="0"/>
          </a:p>
          <a:p>
            <a:endParaRPr lang="en-US" dirty="0"/>
          </a:p>
        </p:txBody>
      </p:sp>
      <p:pic>
        <p:nvPicPr>
          <p:cNvPr id="1026" name="Picture 2" descr="http://icce-asia2017.org/assets/img/iccesn.jpg">
            <a:extLst>
              <a:ext uri="{FF2B5EF4-FFF2-40B4-BE49-F238E27FC236}">
                <a16:creationId xmlns:a16="http://schemas.microsoft.com/office/drawing/2014/main" id="{BCF115E2-F48E-4D53-9F28-BF1671B52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60" y="1971353"/>
            <a:ext cx="3114675" cy="253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F9F4B-4610-4F1A-A437-A8DFD938E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878" y="3248423"/>
            <a:ext cx="814279" cy="7216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F1F06B-E530-4CF8-A8DC-8C19E124C826}"/>
              </a:ext>
            </a:extLst>
          </p:cNvPr>
          <p:cNvSpPr txBox="1"/>
          <p:nvPr/>
        </p:nvSpPr>
        <p:spPr>
          <a:xfrm>
            <a:off x="201706" y="-92773"/>
            <a:ext cx="3998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Keynote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32B736-5889-4953-B804-49C754335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79869"/>
            <a:ext cx="3297810" cy="1267891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CBC3AB-4C1A-4AA7-9602-117FFE4A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287740"/>
            <a:ext cx="10588752" cy="32004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 dirty="0"/>
              <a:t>ICCE Asia 2017, Bengaluru, Oct 5-7 </a:t>
            </a:r>
            <a:r>
              <a:rPr lang="en-US" dirty="0">
                <a:hlinkClick r:id="rId5"/>
              </a:rPr>
              <a:t>–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http://icce-asia2017.org/registration.html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A12DD1-B158-4A3E-A200-E67A624F287D}"/>
              </a:ext>
            </a:extLst>
          </p:cNvPr>
          <p:cNvSpPr txBox="1"/>
          <p:nvPr/>
        </p:nvSpPr>
        <p:spPr>
          <a:xfrm>
            <a:off x="440080" y="615843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 SPONSOR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84ECC2-CA8A-4221-A497-4070F8C4A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0991" y="0"/>
            <a:ext cx="1661009" cy="17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68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3020-DFAC-44AA-B88D-3B354FAD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C129-D0AF-41CE-B598-450EA4EB7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43" y="803186"/>
            <a:ext cx="6281873" cy="5248622"/>
          </a:xfrm>
        </p:spPr>
        <p:txBody>
          <a:bodyPr>
            <a:normAutofit/>
          </a:bodyPr>
          <a:lstStyle/>
          <a:p>
            <a:r>
              <a:rPr lang="en-US" sz="4000" dirty="0"/>
              <a:t>Enabling Mobile </a:t>
            </a:r>
            <a:r>
              <a:rPr lang="en-US" sz="4000" dirty="0" err="1"/>
              <a:t>eXtended</a:t>
            </a:r>
            <a:r>
              <a:rPr lang="en-US" sz="4000" dirty="0"/>
              <a:t> Reality (XR)</a:t>
            </a:r>
          </a:p>
          <a:p>
            <a:pPr marL="0" lvl="0" indent="0">
              <a:buClr>
                <a:srgbClr val="F81B02"/>
              </a:buClr>
              <a:buNone/>
            </a:pPr>
            <a:endParaRPr lang="en-US" sz="2800" dirty="0">
              <a:solidFill>
                <a:prstClr val="black"/>
              </a:solidFill>
            </a:endParaRPr>
          </a:p>
          <a:p>
            <a:pPr marL="0" lvl="0" indent="0">
              <a:buClr>
                <a:srgbClr val="F81B02"/>
              </a:buClr>
              <a:buNone/>
            </a:pPr>
            <a:r>
              <a:rPr lang="en-US" sz="2800" dirty="0">
                <a:solidFill>
                  <a:prstClr val="black"/>
                </a:solidFill>
              </a:rPr>
              <a:t>Dr. </a:t>
            </a:r>
            <a:r>
              <a:rPr lang="en-US" sz="2800" dirty="0" err="1">
                <a:solidFill>
                  <a:prstClr val="black"/>
                </a:solidFill>
              </a:rPr>
              <a:t>Ajit</a:t>
            </a:r>
            <a:r>
              <a:rPr lang="en-US" sz="2800" dirty="0">
                <a:solidFill>
                  <a:prstClr val="black"/>
                </a:solidFill>
              </a:rPr>
              <a:t> Rao</a:t>
            </a:r>
          </a:p>
          <a:p>
            <a:pPr marL="0" lvl="0" indent="0">
              <a:buClr>
                <a:srgbClr val="F81B02"/>
              </a:buClr>
              <a:buNone/>
            </a:pPr>
            <a:r>
              <a:rPr lang="en-US" sz="2800" dirty="0">
                <a:solidFill>
                  <a:prstClr val="black"/>
                </a:solidFill>
              </a:rPr>
              <a:t>Senior Director</a:t>
            </a:r>
          </a:p>
          <a:p>
            <a:pPr marL="0" lvl="0" indent="0">
              <a:buClr>
                <a:srgbClr val="F81B02"/>
              </a:buClr>
              <a:buNone/>
            </a:pPr>
            <a:r>
              <a:rPr lang="en-US" sz="2800" dirty="0">
                <a:solidFill>
                  <a:prstClr val="black"/>
                </a:solidFill>
              </a:rPr>
              <a:t>Qualcomm</a:t>
            </a:r>
          </a:p>
          <a:p>
            <a:endParaRPr lang="en-US" sz="4000" dirty="0"/>
          </a:p>
          <a:p>
            <a:endParaRPr lang="en-US" sz="4400" dirty="0"/>
          </a:p>
        </p:txBody>
      </p:sp>
      <p:pic>
        <p:nvPicPr>
          <p:cNvPr id="2050" name="Picture 2" descr="http://icce-asia2017.org/assets/img/iccear.jpg">
            <a:extLst>
              <a:ext uri="{FF2B5EF4-FFF2-40B4-BE49-F238E27FC236}">
                <a16:creationId xmlns:a16="http://schemas.microsoft.com/office/drawing/2014/main" id="{A2A36036-A332-42CF-B862-358EAF02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02" y="2000384"/>
            <a:ext cx="27622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4F9CF2-DAAE-4340-8930-B57E1213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878" y="3248423"/>
            <a:ext cx="814279" cy="7216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5E2057-9289-410B-AA8F-DB7086F12365}"/>
              </a:ext>
            </a:extLst>
          </p:cNvPr>
          <p:cNvSpPr txBox="1"/>
          <p:nvPr/>
        </p:nvSpPr>
        <p:spPr>
          <a:xfrm>
            <a:off x="201706" y="-92773"/>
            <a:ext cx="3998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Keynote</a:t>
            </a:r>
          </a:p>
        </p:txBody>
      </p:sp>
      <p:pic>
        <p:nvPicPr>
          <p:cNvPr id="4098" name="Picture 2" descr="http://icce-asia2017.org/assets/img/qti.jpg">
            <a:extLst>
              <a:ext uri="{FF2B5EF4-FFF2-40B4-BE49-F238E27FC236}">
                <a16:creationId xmlns:a16="http://schemas.microsoft.com/office/drawing/2014/main" id="{86037FCA-452A-4044-B7E0-6210534C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4" y="5391060"/>
            <a:ext cx="3583923" cy="77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574A49-CCBB-4215-A9F7-65CFCB5A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287740"/>
            <a:ext cx="10588752" cy="32004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 dirty="0"/>
              <a:t>ICCE Asia 2017, Bengaluru, Oct 5-7 </a:t>
            </a:r>
            <a:r>
              <a:rPr lang="en-US" dirty="0">
                <a:hlinkClick r:id="rId5"/>
              </a:rPr>
              <a:t>–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http://icce-asia2017.org/registration.html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9F67-7E13-4769-89C3-986CA329D375}"/>
              </a:ext>
            </a:extLst>
          </p:cNvPr>
          <p:cNvSpPr txBox="1"/>
          <p:nvPr/>
        </p:nvSpPr>
        <p:spPr>
          <a:xfrm>
            <a:off x="440080" y="6158438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PLATINUM SPONSOR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299653-2AD5-4C4F-905A-472D123B4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0991" y="0"/>
            <a:ext cx="1661009" cy="17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50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1BD7-6061-4356-BDD2-FD851E3C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EDD1-5019-4E65-A810-63978878C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Commercializing Hardware Innovations </a:t>
            </a:r>
            <a:br>
              <a:rPr lang="en-US" sz="40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Mr. Avinash Kaushik</a:t>
            </a:r>
          </a:p>
          <a:p>
            <a:pPr marL="0" indent="0">
              <a:buNone/>
            </a:pPr>
            <a:r>
              <a:rPr lang="en-US" sz="2800" dirty="0"/>
              <a:t>Founder and CEO</a:t>
            </a:r>
          </a:p>
          <a:p>
            <a:pPr marL="0" indent="0">
              <a:buNone/>
            </a:pPr>
            <a:r>
              <a:rPr lang="en-US" sz="2800" dirty="0" err="1"/>
              <a:t>Revvx</a:t>
            </a:r>
            <a:r>
              <a:rPr lang="en-US" sz="2800" dirty="0"/>
              <a:t> Hardware/IoT Accelerator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icce-asia2017.org/assets/img/speaker1.jpg">
            <a:extLst>
              <a:ext uri="{FF2B5EF4-FFF2-40B4-BE49-F238E27FC236}">
                <a16:creationId xmlns:a16="http://schemas.microsoft.com/office/drawing/2014/main" id="{8E45203D-9FBE-416C-812E-34086C947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41" y="2012623"/>
            <a:ext cx="2658358" cy="26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AE6D7B-1517-4688-9D1A-8B3FFDFC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878" y="3248423"/>
            <a:ext cx="814279" cy="7216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68016B-245C-42EC-8B80-E1957F0C9A76}"/>
              </a:ext>
            </a:extLst>
          </p:cNvPr>
          <p:cNvSpPr txBox="1"/>
          <p:nvPr/>
        </p:nvSpPr>
        <p:spPr>
          <a:xfrm>
            <a:off x="201706" y="-92773"/>
            <a:ext cx="3998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Keynote</a:t>
            </a:r>
          </a:p>
        </p:txBody>
      </p:sp>
      <p:pic>
        <p:nvPicPr>
          <p:cNvPr id="5122" name="Picture 2" descr="http://icce-asia2017.org/assets/img/revvx.png">
            <a:extLst>
              <a:ext uri="{FF2B5EF4-FFF2-40B4-BE49-F238E27FC236}">
                <a16:creationId xmlns:a16="http://schemas.microsoft.com/office/drawing/2014/main" id="{DA47D112-B15E-4FBE-BA30-E13997078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6" y="5376943"/>
            <a:ext cx="3575901" cy="71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283545C-AA72-4F4A-B872-E6587A98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287740"/>
            <a:ext cx="10588752" cy="32004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 dirty="0"/>
              <a:t>ICCE Asia 2017, Bengaluru, Oct 5-7 </a:t>
            </a:r>
            <a:r>
              <a:rPr lang="en-US" dirty="0">
                <a:hlinkClick r:id="rId5"/>
              </a:rPr>
              <a:t>–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http://icce-asia2017.org/registration.html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6F767-39BC-46A9-B432-14014A93261B}"/>
              </a:ext>
            </a:extLst>
          </p:cNvPr>
          <p:cNvSpPr txBox="1"/>
          <p:nvPr/>
        </p:nvSpPr>
        <p:spPr>
          <a:xfrm>
            <a:off x="440080" y="6158438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Product Sponsor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03B963-C86D-40A0-B9D5-B159235DA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0991" y="0"/>
            <a:ext cx="1661009" cy="17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20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9667-6DD0-4908-B064-24A6F881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0354B-CAFC-49C6-B3EC-FB69EC84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8" y="803186"/>
            <a:ext cx="5237168" cy="5248622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Human motion detection and use in Entertainment/ Gaming - Challenges, Algorithms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Prof. </a:t>
            </a:r>
            <a:r>
              <a:rPr lang="en-US" sz="2400" dirty="0" err="1"/>
              <a:t>Varadhan</a:t>
            </a:r>
            <a:r>
              <a:rPr lang="en-US" sz="2400" dirty="0"/>
              <a:t> SKM</a:t>
            </a:r>
          </a:p>
          <a:p>
            <a:r>
              <a:rPr lang="en-US" sz="2400" dirty="0"/>
              <a:t>IIT Madras</a:t>
            </a:r>
          </a:p>
          <a:p>
            <a:endParaRPr lang="en-US" dirty="0"/>
          </a:p>
        </p:txBody>
      </p:sp>
      <p:pic>
        <p:nvPicPr>
          <p:cNvPr id="4098" name="Picture 2" descr="http://icce-asia2017.org/assets/img/speaker2.jpg">
            <a:extLst>
              <a:ext uri="{FF2B5EF4-FFF2-40B4-BE49-F238E27FC236}">
                <a16:creationId xmlns:a16="http://schemas.microsoft.com/office/drawing/2014/main" id="{C493F83C-D965-48F2-A7A9-3416A41E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544" y="1654992"/>
            <a:ext cx="2688701" cy="333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F28EAA-ADEF-4714-9F7F-9BCE4908B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878" y="3248423"/>
            <a:ext cx="814279" cy="7216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1109C6-1961-4F3B-B957-A8799AE57020}"/>
              </a:ext>
            </a:extLst>
          </p:cNvPr>
          <p:cNvSpPr txBox="1"/>
          <p:nvPr/>
        </p:nvSpPr>
        <p:spPr>
          <a:xfrm>
            <a:off x="201706" y="-92773"/>
            <a:ext cx="3998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Keynote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22BA50-8FD5-4E0D-A65A-156FA9EA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287740"/>
            <a:ext cx="10588752" cy="32004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 dirty="0"/>
              <a:t>ICCE Asia 2017, Bengaluru, Oct 5-7 </a:t>
            </a:r>
            <a:r>
              <a:rPr lang="en-US" dirty="0">
                <a:hlinkClick r:id="rId4"/>
              </a:rPr>
              <a:t>–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http://icce-asia2017.org/registration.html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81CE43-979D-499E-9638-17CB2F7EF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991" y="0"/>
            <a:ext cx="1661009" cy="17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90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CD06-5705-4173-A47F-B082A263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C19AA3-ADC7-4A65-AC46-BF8742DE8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527" y="1906571"/>
            <a:ext cx="2827186" cy="2827186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1E0E80-E6FF-4861-A1A8-C86C2BCBB1C8}"/>
              </a:ext>
            </a:extLst>
          </p:cNvPr>
          <p:cNvSpPr txBox="1">
            <a:spLocks/>
          </p:cNvSpPr>
          <p:nvPr/>
        </p:nvSpPr>
        <p:spPr>
          <a:xfrm>
            <a:off x="5118447" y="803186"/>
            <a:ext cx="6281873" cy="524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BlockChain</a:t>
            </a:r>
            <a:r>
              <a:rPr lang="en-US" sz="4000" dirty="0"/>
              <a:t> for the Internet of Things </a:t>
            </a:r>
            <a:endParaRPr lang="en-US" sz="2800" dirty="0">
              <a:solidFill>
                <a:prstClr val="black"/>
              </a:solidFill>
            </a:endParaRPr>
          </a:p>
          <a:p>
            <a:pPr marL="0" indent="0">
              <a:buClr>
                <a:srgbClr val="F81B02"/>
              </a:buClr>
              <a:buNone/>
            </a:pPr>
            <a:r>
              <a:rPr lang="it-IT" sz="2800" dirty="0">
                <a:solidFill>
                  <a:prstClr val="black"/>
                </a:solidFill>
              </a:rPr>
              <a:t>Soumya Kanti Datta</a:t>
            </a:r>
          </a:p>
          <a:p>
            <a:pPr marL="0" indent="0">
              <a:buClr>
                <a:srgbClr val="F81B02"/>
              </a:buClr>
              <a:buNone/>
            </a:pPr>
            <a:r>
              <a:rPr lang="it-IT" sz="2800" dirty="0">
                <a:solidFill>
                  <a:prstClr val="black"/>
                </a:solidFill>
              </a:rPr>
              <a:t>Future Tech Lab</a:t>
            </a:r>
            <a:endParaRPr lang="en-US" sz="4000" dirty="0"/>
          </a:p>
          <a:p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58412-A667-4ED7-BE65-6EA55D9B5BAE}"/>
              </a:ext>
            </a:extLst>
          </p:cNvPr>
          <p:cNvSpPr txBox="1"/>
          <p:nvPr/>
        </p:nvSpPr>
        <p:spPr>
          <a:xfrm>
            <a:off x="3375212" y="49306"/>
            <a:ext cx="73449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Tutorial (Oct 5)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ECB32E-A69A-48D2-981F-AD725251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878" y="3248423"/>
            <a:ext cx="814279" cy="72165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7A74D23-8787-4008-8695-7BFC2080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287740"/>
            <a:ext cx="10588752" cy="32004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 dirty="0"/>
              <a:t>ICCE Asia 2017, Bengaluru, Oct 5-7 </a:t>
            </a:r>
            <a:r>
              <a:rPr lang="en-US" dirty="0">
                <a:hlinkClick r:id="rId4"/>
              </a:rPr>
              <a:t>–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http://icce-asia2017.org/registration.html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41188F-EB04-4D41-A8EE-72FA036A6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991" y="0"/>
            <a:ext cx="1661009" cy="17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81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CDA8-2B1A-4FEF-8830-C6D513B2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FA13-16DF-4FE6-AC06-6B5A1C075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175" y="2125480"/>
            <a:ext cx="6281873" cy="5248622"/>
          </a:xfrm>
        </p:spPr>
        <p:txBody>
          <a:bodyPr>
            <a:normAutofit fontScale="92500" lnSpcReduction="20000"/>
          </a:bodyPr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4000" dirty="0">
                <a:solidFill>
                  <a:prstClr val="black"/>
                </a:solidFill>
              </a:rPr>
              <a:t>Moving to </a:t>
            </a:r>
            <a:r>
              <a:rPr lang="en-US" sz="4000" dirty="0" err="1">
                <a:solidFill>
                  <a:prstClr val="black"/>
                </a:solidFill>
              </a:rPr>
              <a:t>Vulkan</a:t>
            </a:r>
            <a:r>
              <a:rPr lang="en-US" sz="4000" dirty="0">
                <a:solidFill>
                  <a:prstClr val="black"/>
                </a:solidFill>
              </a:rPr>
              <a:t> – Next generation compute and graphics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2800" dirty="0">
              <a:solidFill>
                <a:prstClr val="black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>
                <a:srgbClr val="F81B02"/>
              </a:buClr>
              <a:buSzTx/>
              <a:buNone/>
            </a:pPr>
            <a:r>
              <a:rPr lang="it-IT" sz="2800" dirty="0">
                <a:solidFill>
                  <a:prstClr val="black"/>
                </a:solidFill>
              </a:rPr>
              <a:t>Kumar Katragadda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>
                <a:srgbClr val="F81B02"/>
              </a:buClr>
              <a:buSzTx/>
              <a:buNone/>
            </a:pPr>
            <a:r>
              <a:rPr lang="it-IT" sz="2200" dirty="0">
                <a:solidFill>
                  <a:prstClr val="black"/>
                </a:solidFill>
              </a:rPr>
              <a:t>Samsung Research India Bangalore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>
                <a:srgbClr val="F81B02"/>
              </a:buClr>
              <a:buSzTx/>
              <a:buNone/>
            </a:pPr>
            <a:r>
              <a:rPr lang="it-IT" sz="2200" dirty="0">
                <a:solidFill>
                  <a:prstClr val="black"/>
                </a:solidFill>
              </a:rPr>
              <a:t>Khronos Chapter Leader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>
                <a:srgbClr val="F81B02"/>
              </a:buClr>
              <a:buSzTx/>
              <a:buNone/>
            </a:pPr>
            <a:endParaRPr lang="it-IT" sz="2800" dirty="0">
              <a:solidFill>
                <a:prstClr val="black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>
                <a:srgbClr val="F81B02"/>
              </a:buClr>
              <a:buSzTx/>
              <a:buNone/>
            </a:pPr>
            <a:r>
              <a:rPr lang="it-IT" sz="2800" dirty="0">
                <a:solidFill>
                  <a:prstClr val="black"/>
                </a:solidFill>
              </a:rPr>
              <a:t>Mukund	Keshava,  </a:t>
            </a:r>
            <a:r>
              <a:rPr lang="it-IT" sz="2200" dirty="0">
                <a:solidFill>
                  <a:prstClr val="black"/>
                </a:solidFill>
              </a:rPr>
              <a:t>Nvidia</a:t>
            </a:r>
            <a:endParaRPr lang="it-IT" sz="2800" dirty="0">
              <a:solidFill>
                <a:prstClr val="black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>
                <a:srgbClr val="F81B02"/>
              </a:buClr>
              <a:buSzTx/>
              <a:buNone/>
            </a:pPr>
            <a:endParaRPr lang="it-IT" sz="2800" dirty="0">
              <a:solidFill>
                <a:prstClr val="black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>
                <a:srgbClr val="F81B02"/>
              </a:buClr>
              <a:buSzTx/>
              <a:buNone/>
            </a:pPr>
            <a:r>
              <a:rPr lang="it-IT" sz="2800" dirty="0">
                <a:solidFill>
                  <a:prstClr val="black"/>
                </a:solidFill>
              </a:rPr>
              <a:t>Nilesh Shah, </a:t>
            </a:r>
            <a:r>
              <a:rPr lang="it-IT" sz="2200" dirty="0">
                <a:solidFill>
                  <a:prstClr val="black"/>
                </a:solidFill>
              </a:rPr>
              <a:t>Qualcomm</a:t>
            </a:r>
            <a:endParaRPr lang="it-IT" sz="2800" dirty="0">
              <a:solidFill>
                <a:prstClr val="black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>
                <a:srgbClr val="F81B02"/>
              </a:buClr>
              <a:buSzTx/>
              <a:buNone/>
            </a:pPr>
            <a:endParaRPr lang="it-IT" sz="2800" dirty="0">
              <a:solidFill>
                <a:prstClr val="black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>
                <a:srgbClr val="F81B02"/>
              </a:buClr>
              <a:buSzTx/>
              <a:buNone/>
            </a:pPr>
            <a:r>
              <a:rPr lang="it-IT" sz="2800" dirty="0">
                <a:solidFill>
                  <a:prstClr val="black"/>
                </a:solidFill>
              </a:rPr>
              <a:t>Raghavendra Holla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>
                <a:srgbClr val="F81B02"/>
              </a:buClr>
              <a:buSzTx/>
              <a:buNone/>
            </a:pPr>
            <a:r>
              <a:rPr lang="it-IT" sz="2200" dirty="0">
                <a:solidFill>
                  <a:prstClr val="black"/>
                </a:solidFill>
              </a:rPr>
              <a:t>Samsung Research India Bangalore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>
                <a:srgbClr val="F81B02"/>
              </a:buClr>
              <a:buSzTx/>
              <a:buNone/>
            </a:pPr>
            <a:endParaRPr lang="it-IT" sz="2800" dirty="0">
              <a:solidFill>
                <a:prstClr val="black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>
                <a:srgbClr val="F81B02"/>
              </a:buClr>
              <a:buSzTx/>
              <a:buNone/>
            </a:pPr>
            <a:endParaRPr lang="it-IT" sz="2800" dirty="0">
              <a:solidFill>
                <a:prstClr val="black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>
                <a:srgbClr val="F81B02"/>
              </a:buClr>
              <a:buSzTx/>
              <a:buNone/>
            </a:pPr>
            <a:endParaRPr lang="en-US" sz="4000" dirty="0">
              <a:solidFill>
                <a:prstClr val="black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4400" dirty="0">
              <a:solidFill>
                <a:prstClr val="black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122" name="Picture 2" descr="Image result for kumar katragadda">
            <a:extLst>
              <a:ext uri="{FF2B5EF4-FFF2-40B4-BE49-F238E27FC236}">
                <a16:creationId xmlns:a16="http://schemas.microsoft.com/office/drawing/2014/main" id="{133EBE63-9314-4E83-9035-44572C2F6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18" y="2746267"/>
            <a:ext cx="1257680" cy="129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3D8EC-566B-437A-AE27-7FAA14EF1315}"/>
              </a:ext>
            </a:extLst>
          </p:cNvPr>
          <p:cNvSpPr txBox="1"/>
          <p:nvPr/>
        </p:nvSpPr>
        <p:spPr>
          <a:xfrm>
            <a:off x="3375212" y="49306"/>
            <a:ext cx="38407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Tutorial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717CFE-1EF4-4FA1-B790-1162D0D07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878" y="3248423"/>
            <a:ext cx="814279" cy="721655"/>
          </a:xfrm>
          <a:prstGeom prst="rect">
            <a:avLst/>
          </a:prstGeom>
        </p:spPr>
      </p:pic>
      <p:pic>
        <p:nvPicPr>
          <p:cNvPr id="1026" name="Picture 2" descr="http://www.phoronix.net/image.php?id=0x2015&amp;image=vulkan_t_shirt">
            <a:extLst>
              <a:ext uri="{FF2B5EF4-FFF2-40B4-BE49-F238E27FC236}">
                <a16:creationId xmlns:a16="http://schemas.microsoft.com/office/drawing/2014/main" id="{D096F767-2185-48AA-B61C-CC9498F6F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3" y="5027997"/>
            <a:ext cx="1597463" cy="167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781C2A-5E1A-4C06-A433-1ABECC7D439A}"/>
              </a:ext>
            </a:extLst>
          </p:cNvPr>
          <p:cNvSpPr txBox="1"/>
          <p:nvPr/>
        </p:nvSpPr>
        <p:spPr>
          <a:xfrm>
            <a:off x="1523038" y="5057704"/>
            <a:ext cx="3322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*All participants receive a </a:t>
            </a:r>
            <a:r>
              <a:rPr lang="en-US" dirty="0" err="1">
                <a:highlight>
                  <a:srgbClr val="FFFF00"/>
                </a:highlight>
              </a:rPr>
              <a:t>Vulkan</a:t>
            </a:r>
            <a:r>
              <a:rPr lang="en-US" dirty="0">
                <a:highlight>
                  <a:srgbClr val="FFFF00"/>
                </a:highlight>
              </a:rPr>
              <a:t> T-shirt and Specification documents, sponsored by </a:t>
            </a:r>
            <a:r>
              <a:rPr lang="en-US" dirty="0" err="1">
                <a:highlight>
                  <a:srgbClr val="FFFF00"/>
                </a:highlight>
              </a:rPr>
              <a:t>Khronos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028" name="Picture 4" descr="Image result for vulkan api">
            <a:extLst>
              <a:ext uri="{FF2B5EF4-FFF2-40B4-BE49-F238E27FC236}">
                <a16:creationId xmlns:a16="http://schemas.microsoft.com/office/drawing/2014/main" id="{68ADF800-30C6-40B7-8E06-771E8E156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144" y="-26667"/>
            <a:ext cx="35718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C08687B-1D71-4A8A-8CCB-CBDA934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287740"/>
            <a:ext cx="10588752" cy="32004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 dirty="0"/>
              <a:t>ICCE Asia 2017, Bengaluru, Oct 5-7 </a:t>
            </a:r>
            <a:r>
              <a:rPr lang="en-US" dirty="0">
                <a:hlinkClick r:id="rId6"/>
              </a:rPr>
              <a:t>–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http://icce-asia2017.org/registration.html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61FD45-2AE0-4752-8219-FC8072A4CC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3145" y="2750940"/>
            <a:ext cx="1057675" cy="1326235"/>
          </a:xfrm>
          <a:prstGeom prst="rect">
            <a:avLst/>
          </a:prstGeom>
        </p:spPr>
      </p:pic>
      <p:pic>
        <p:nvPicPr>
          <p:cNvPr id="1032" name="Picture 8" descr="Image result for mukund keshava nvidia">
            <a:extLst>
              <a:ext uri="{FF2B5EF4-FFF2-40B4-BE49-F238E27FC236}">
                <a16:creationId xmlns:a16="http://schemas.microsoft.com/office/drawing/2014/main" id="{16BD2919-5B5F-4877-89E5-4E6030855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508" y="2746267"/>
            <a:ext cx="1294435" cy="13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30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0212-5ADB-497E-9F1A-67B2CA9A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EEAD-4BA6-4D8E-82DF-F2A855708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3700" dirty="0" err="1">
                <a:solidFill>
                  <a:prstClr val="black"/>
                </a:solidFill>
              </a:rPr>
              <a:t>Deepdive</a:t>
            </a:r>
            <a:r>
              <a:rPr lang="en-US" sz="3700" dirty="0">
                <a:solidFill>
                  <a:prstClr val="black"/>
                </a:solidFill>
              </a:rPr>
              <a:t> into </a:t>
            </a:r>
            <a:r>
              <a:rPr lang="en-US" sz="3700" dirty="0" err="1">
                <a:solidFill>
                  <a:prstClr val="black"/>
                </a:solidFill>
              </a:rPr>
              <a:t>TensorFlow</a:t>
            </a:r>
            <a:endParaRPr lang="en-US" sz="3700" dirty="0">
              <a:solidFill>
                <a:prstClr val="black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2600" dirty="0">
              <a:solidFill>
                <a:prstClr val="black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>
                <a:srgbClr val="F81B02"/>
              </a:buClr>
              <a:buSzTx/>
              <a:buNone/>
            </a:pPr>
            <a:r>
              <a:rPr lang="it-IT" sz="2600" dirty="0">
                <a:solidFill>
                  <a:prstClr val="black"/>
                </a:solidFill>
              </a:rPr>
              <a:t>Manoranjan Padhy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>
                <a:srgbClr val="F81B02"/>
              </a:buClr>
              <a:buSzTx/>
              <a:buNone/>
            </a:pPr>
            <a:r>
              <a:rPr lang="it-IT" sz="2600" dirty="0">
                <a:solidFill>
                  <a:prstClr val="black"/>
                </a:solidFill>
              </a:rPr>
              <a:t>Google (Developer Ecosystem Team)</a:t>
            </a:r>
          </a:p>
          <a:p>
            <a:endParaRPr lang="en-US" dirty="0"/>
          </a:p>
        </p:txBody>
      </p:sp>
      <p:pic>
        <p:nvPicPr>
          <p:cNvPr id="4" name="Picture 2" descr="Image result for manoranjan padhy google">
            <a:extLst>
              <a:ext uri="{FF2B5EF4-FFF2-40B4-BE49-F238E27FC236}">
                <a16:creationId xmlns:a16="http://schemas.microsoft.com/office/drawing/2014/main" id="{097BE900-4C41-4D99-85CA-FB0A35FF1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643" y="1962737"/>
            <a:ext cx="2576267" cy="257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78B418-4465-42E6-B31B-49EB3ADCBA6E}"/>
              </a:ext>
            </a:extLst>
          </p:cNvPr>
          <p:cNvSpPr txBox="1"/>
          <p:nvPr/>
        </p:nvSpPr>
        <p:spPr>
          <a:xfrm>
            <a:off x="3375212" y="49306"/>
            <a:ext cx="38407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Tutorial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B66020-0F56-43F0-B1D6-4C7E84D4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287740"/>
            <a:ext cx="10588752" cy="32004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 dirty="0"/>
              <a:t>ICCE Asia 2017, Bengaluru, Oct 5-7 </a:t>
            </a:r>
            <a:r>
              <a:rPr lang="en-US" dirty="0">
                <a:hlinkClick r:id="rId3"/>
              </a:rPr>
              <a:t>–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http://icce-asia2017.org/registration.html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64F428-CE68-40D0-AC3C-1FA015133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6878" y="3248423"/>
            <a:ext cx="814279" cy="721655"/>
          </a:xfrm>
          <a:prstGeom prst="rect">
            <a:avLst/>
          </a:prstGeom>
        </p:spPr>
      </p:pic>
      <p:pic>
        <p:nvPicPr>
          <p:cNvPr id="2050" name="Picture 2" descr="Image result for tensorflow">
            <a:extLst>
              <a:ext uri="{FF2B5EF4-FFF2-40B4-BE49-F238E27FC236}">
                <a16:creationId xmlns:a16="http://schemas.microsoft.com/office/drawing/2014/main" id="{A86D7538-7212-4EBE-A28C-2BF7EA126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424" y="90410"/>
            <a:ext cx="2738733" cy="175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859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8A56-6359-4FD6-ADBF-B149E383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6C9F-0AE8-4EF9-B45E-85119514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Mr</a:t>
            </a:r>
            <a:r>
              <a:rPr lang="en-US" dirty="0"/>
              <a:t> Neeraj Gupta – </a:t>
            </a:r>
          </a:p>
          <a:p>
            <a:pPr lvl="1"/>
            <a:r>
              <a:rPr lang="en-US" dirty="0"/>
              <a:t>Director &amp; CEO, </a:t>
            </a:r>
            <a:r>
              <a:rPr lang="en-US" dirty="0" err="1"/>
              <a:t>FormulateIP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Co-Founder, </a:t>
            </a:r>
            <a:r>
              <a:rPr lang="en-US" dirty="0" err="1"/>
              <a:t>Excubator</a:t>
            </a:r>
            <a:endParaRPr lang="en-US" dirty="0"/>
          </a:p>
          <a:p>
            <a:r>
              <a:rPr lang="en-US" dirty="0"/>
              <a:t>Mr. Suman Narayan – </a:t>
            </a:r>
          </a:p>
          <a:p>
            <a:pPr lvl="1"/>
            <a:r>
              <a:rPr lang="en-US" dirty="0"/>
              <a:t>Senior VP, </a:t>
            </a:r>
            <a:r>
              <a:rPr lang="en-US" dirty="0" err="1"/>
              <a:t>Cyient</a:t>
            </a:r>
            <a:endParaRPr lang="en-US" dirty="0"/>
          </a:p>
          <a:p>
            <a:r>
              <a:rPr lang="en-US" dirty="0"/>
              <a:t>Mr. </a:t>
            </a:r>
            <a:r>
              <a:rPr lang="en-US" dirty="0" err="1"/>
              <a:t>Sudeendra</a:t>
            </a:r>
            <a:r>
              <a:rPr lang="en-US" dirty="0"/>
              <a:t> </a:t>
            </a:r>
            <a:r>
              <a:rPr lang="en-US" dirty="0" err="1"/>
              <a:t>Koushik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Founder, </a:t>
            </a:r>
            <a:r>
              <a:rPr lang="en-US" dirty="0" err="1"/>
              <a:t>Prasu</a:t>
            </a:r>
            <a:r>
              <a:rPr lang="en-US" dirty="0"/>
              <a:t> Consulting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B13F4-522B-4A62-AB63-5689435B3277}"/>
              </a:ext>
            </a:extLst>
          </p:cNvPr>
          <p:cNvSpPr txBox="1"/>
          <p:nvPr/>
        </p:nvSpPr>
        <p:spPr>
          <a:xfrm>
            <a:off x="3375212" y="49306"/>
            <a:ext cx="8074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Panel Discussion</a:t>
            </a:r>
          </a:p>
        </p:txBody>
      </p:sp>
      <p:pic>
        <p:nvPicPr>
          <p:cNvPr id="12290" name="Picture 2" descr="http://excubator.org/wp-content/uploads/2014/07/neeraj-1024x1024.jpg">
            <a:extLst>
              <a:ext uri="{FF2B5EF4-FFF2-40B4-BE49-F238E27FC236}">
                <a16:creationId xmlns:a16="http://schemas.microsoft.com/office/drawing/2014/main" id="{7BE7587A-E051-4F5A-9122-37971217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7" y="2353448"/>
            <a:ext cx="1224699" cy="122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cce-asia2017.org/assets/img/iccesn.jpg">
            <a:extLst>
              <a:ext uri="{FF2B5EF4-FFF2-40B4-BE49-F238E27FC236}">
                <a16:creationId xmlns:a16="http://schemas.microsoft.com/office/drawing/2014/main" id="{40A53F3C-5129-4AE2-AC2E-3684B7B3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088" y="2349925"/>
            <a:ext cx="1509280" cy="122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Image result for sudeendra koushik">
            <a:extLst>
              <a:ext uri="{FF2B5EF4-FFF2-40B4-BE49-F238E27FC236}">
                <a16:creationId xmlns:a16="http://schemas.microsoft.com/office/drawing/2014/main" id="{1BCE942C-749E-4221-89B6-ECE1A4750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2349925"/>
            <a:ext cx="1228221" cy="122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3856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206</TotalTime>
  <Words>592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 Light</vt:lpstr>
      <vt:lpstr>Helvetica Neue</vt:lpstr>
      <vt:lpstr>Rockwell</vt:lpstr>
      <vt:lpstr>Wingdings</vt:lpstr>
      <vt:lpstr>Atlas</vt:lpstr>
      <vt:lpstr>ICCE ASIA 2017 Program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Prabindh Sundareson</dc:creator>
  <cp:lastModifiedBy>Prabindh Sundareson</cp:lastModifiedBy>
  <cp:revision>73</cp:revision>
  <dcterms:created xsi:type="dcterms:W3CDTF">2017-09-04T14:41:49Z</dcterms:created>
  <dcterms:modified xsi:type="dcterms:W3CDTF">2017-09-06T15:39:16Z</dcterms:modified>
</cp:coreProperties>
</file>