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74" r:id="rId3"/>
    <p:sldId id="269" r:id="rId4"/>
    <p:sldId id="273" r:id="rId5"/>
    <p:sldId id="270" r:id="rId6"/>
    <p:sldId id="271" r:id="rId7"/>
    <p:sldId id="272" r:id="rId8"/>
    <p:sldId id="267" r:id="rId9"/>
    <p:sldId id="268" r:id="rId10"/>
    <p:sldId id="275" r:id="rId11"/>
    <p:sldId id="276" r:id="rId12"/>
    <p:sldId id="277" r:id="rId13"/>
    <p:sldId id="278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52" autoAdjust="0"/>
  </p:normalViewPr>
  <p:slideViewPr>
    <p:cSldViewPr>
      <p:cViewPr varScale="1">
        <p:scale>
          <a:sx n="88" d="100"/>
          <a:sy n="8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7862" y="2743201"/>
            <a:ext cx="6704538" cy="1447800"/>
          </a:xfrm>
        </p:spPr>
        <p:txBody>
          <a:bodyPr>
            <a:noAutofit/>
          </a:bodyPr>
          <a:lstStyle>
            <a:lvl1pPr algn="l">
              <a:defRPr sz="3200" b="0" cap="all">
                <a:solidFill>
                  <a:srgbClr val="92D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7862" y="4191000"/>
            <a:ext cx="6704538" cy="1676400"/>
          </a:xfrm>
        </p:spPr>
        <p:txBody>
          <a:bodyPr>
            <a:noAutofit/>
          </a:bodyPr>
          <a:lstStyle>
            <a:lvl1pPr marL="0" indent="0" algn="l">
              <a:buNone/>
              <a:defRPr sz="2000" b="0" cap="all"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534967"/>
            <a:ext cx="4800600" cy="32303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5601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534967"/>
            <a:ext cx="4800600" cy="32303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68720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274639"/>
            <a:ext cx="8458200" cy="6921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38138" y="966790"/>
            <a:ext cx="8462962" cy="5145087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853BD-CE5E-4A9D-A7B9-E3D7FEA601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534967"/>
            <a:ext cx="4800600" cy="32303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67862" y="2743201"/>
            <a:ext cx="6704538" cy="1447800"/>
          </a:xfrm>
        </p:spPr>
        <p:txBody>
          <a:bodyPr>
            <a:noAutofit/>
          </a:bodyPr>
          <a:lstStyle>
            <a:lvl1pPr algn="l">
              <a:defRPr sz="3200" b="0" cap="all">
                <a:solidFill>
                  <a:srgbClr val="92D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67862" y="4191000"/>
            <a:ext cx="6704538" cy="1676400"/>
          </a:xfrm>
        </p:spPr>
        <p:txBody>
          <a:bodyPr>
            <a:noAutofit/>
          </a:bodyPr>
          <a:lstStyle>
            <a:lvl1pPr marL="0" indent="0" algn="l">
              <a:buNone/>
              <a:defRPr sz="2000" b="0" cap="all"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534967"/>
            <a:ext cx="4800600" cy="32303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518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7862" y="2743201"/>
            <a:ext cx="6704538" cy="1447800"/>
          </a:xfrm>
        </p:spPr>
        <p:txBody>
          <a:bodyPr>
            <a:noAutofit/>
          </a:bodyPr>
          <a:lstStyle>
            <a:lvl1pPr algn="l">
              <a:defRPr sz="3200" b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7862" y="4191000"/>
            <a:ext cx="6704538" cy="1676400"/>
          </a:xfrm>
        </p:spPr>
        <p:txBody>
          <a:bodyPr>
            <a:noAutofit/>
          </a:bodyPr>
          <a:lstStyle>
            <a:lvl1pPr marL="0" indent="0" algn="l">
              <a:buNone/>
              <a:defRPr sz="2000" b="0" cap="all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534967"/>
            <a:ext cx="4800600" cy="32303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90397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67862" y="2743201"/>
            <a:ext cx="6704538" cy="1447800"/>
          </a:xfrm>
        </p:spPr>
        <p:txBody>
          <a:bodyPr>
            <a:noAutofit/>
          </a:bodyPr>
          <a:lstStyle>
            <a:lvl1pPr algn="l">
              <a:defRPr sz="3200" b="0" cap="all">
                <a:solidFill>
                  <a:srgbClr val="02899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67862" y="4191000"/>
            <a:ext cx="6704538" cy="1676400"/>
          </a:xfrm>
        </p:spPr>
        <p:txBody>
          <a:bodyPr>
            <a:noAutofit/>
          </a:bodyPr>
          <a:lstStyle>
            <a:lvl1pPr marL="0" indent="0" algn="l">
              <a:buNone/>
              <a:defRPr sz="2000" b="0" cap="all">
                <a:solidFill>
                  <a:srgbClr val="02899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534967"/>
            <a:ext cx="4800600" cy="32303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94945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305803" y="68580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351273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282575" indent="-282575">
              <a:defRPr/>
            </a:lvl2pPr>
            <a:lvl3pPr marL="738188" indent="-228600">
              <a:defRPr/>
            </a:lvl3pPr>
            <a:lvl4pPr marL="1204913" indent="-228600">
              <a:defRPr/>
            </a:lvl4pPr>
            <a:lvl5pPr marL="1660525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534967"/>
            <a:ext cx="4800600" cy="32303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04977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33400" y="1219200"/>
            <a:ext cx="8077200" cy="660400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FFFF5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33400" y="1879600"/>
            <a:ext cx="8077200" cy="4368800"/>
          </a:xfrm>
        </p:spPr>
        <p:txBody>
          <a:bodyPr>
            <a:noAutofit/>
          </a:bodyPr>
          <a:lstStyle>
            <a:lvl1pPr>
              <a:spcBef>
                <a:spcPts val="1800"/>
              </a:spcBef>
              <a:buSzPct val="60000"/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SzPct val="60000"/>
              <a:defRPr sz="12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SzPct val="60000"/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SzPct val="60000"/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SzPct val="60000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534967"/>
            <a:ext cx="4800600" cy="32303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60261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1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1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534967"/>
            <a:ext cx="4800600" cy="32303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4358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534967"/>
            <a:ext cx="4800600" cy="32303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74191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696200" cy="111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600200"/>
            <a:ext cx="8686800" cy="467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534967"/>
            <a:ext cx="4800600" cy="323036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34967"/>
            <a:ext cx="2133600" cy="3230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E0F095F-F642-7E4C-BE29-73B8FAFADF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" y="1193800"/>
            <a:ext cx="8686800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76201"/>
            <a:ext cx="7620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831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ts val="1800"/>
        </a:spcBef>
        <a:buSzPct val="60000"/>
        <a:buFont typeface="Wingdings" charset="2"/>
        <a:buChar char="u"/>
        <a:defRPr sz="1800" kern="1200">
          <a:solidFill>
            <a:srgbClr val="0090A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600"/>
        </a:spcBef>
        <a:buSzPct val="6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600"/>
        </a:spcBef>
        <a:buSzPct val="6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600"/>
        </a:spcBef>
        <a:buSzPct val="6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600"/>
        </a:spcBef>
        <a:buSzPct val="6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prabindh/8173489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Three.js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GFX2014 Advanced graphics workshop</a:t>
            </a:r>
          </a:p>
          <a:p>
            <a:r>
              <a:rPr lang="en-US" dirty="0" smtClean="0"/>
              <a:t>MARCH 2014</a:t>
            </a:r>
          </a:p>
          <a:p>
            <a:r>
              <a:rPr lang="en-US" dirty="0" err="1" smtClean="0"/>
              <a:t>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99753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Offscreen</a:t>
            </a:r>
            <a:r>
              <a:rPr lang="en-US" dirty="0" smtClean="0"/>
              <a:t> rendering with three.js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GFX2014 Advanced Graphics Workshop, Bangalore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6623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Doing it with GLES2 (Caveman style)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800" dirty="0"/>
              <a:t>//Bind </a:t>
            </a:r>
            <a:r>
              <a:rPr lang="en-US" sz="800" dirty="0" err="1"/>
              <a:t>offscreen</a:t>
            </a:r>
            <a:r>
              <a:rPr lang="en-US" sz="800" dirty="0"/>
              <a:t> texture</a:t>
            </a:r>
          </a:p>
          <a:p>
            <a:r>
              <a:rPr lang="en-US" sz="800" dirty="0"/>
              <a:t>GL_CHECK(</a:t>
            </a:r>
            <a:r>
              <a:rPr lang="en-US" sz="800" dirty="0" err="1"/>
              <a:t>glBindTexture</a:t>
            </a:r>
            <a:r>
              <a:rPr lang="en-US" sz="800" dirty="0"/>
              <a:t>(GL_TEXTURE_2D, 0));</a:t>
            </a:r>
          </a:p>
          <a:p>
            <a:r>
              <a:rPr lang="en-US" sz="800" dirty="0"/>
              <a:t>GL_CHECK(</a:t>
            </a:r>
            <a:r>
              <a:rPr lang="en-US" sz="800" dirty="0" err="1"/>
              <a:t>glBindTexture</a:t>
            </a:r>
            <a:r>
              <a:rPr lang="en-US" sz="800" dirty="0"/>
              <a:t>(GL_TEXTURE_2D, </a:t>
            </a:r>
            <a:r>
              <a:rPr lang="en-US" sz="800" dirty="0" err="1"/>
              <a:t>fboTextureId</a:t>
            </a:r>
            <a:r>
              <a:rPr lang="en-US" sz="800" dirty="0"/>
              <a:t>[</a:t>
            </a:r>
            <a:r>
              <a:rPr lang="en-US" sz="800" dirty="0" err="1"/>
              <a:t>i</a:t>
            </a:r>
            <a:r>
              <a:rPr lang="en-US" sz="800" dirty="0"/>
              <a:t>]));</a:t>
            </a:r>
          </a:p>
          <a:p>
            <a:r>
              <a:rPr lang="en-US" sz="800" dirty="0"/>
              <a:t>GL_CHECK(glTexImage2D(GL_TEXTURE_2D, 0, GL_RGBA, </a:t>
            </a:r>
            <a:r>
              <a:rPr lang="en-US" sz="800" dirty="0" err="1"/>
              <a:t>inTextureWidth</a:t>
            </a:r>
            <a:r>
              <a:rPr lang="en-US" sz="800" dirty="0"/>
              <a:t>, </a:t>
            </a:r>
            <a:r>
              <a:rPr lang="en-US" sz="800" dirty="0" err="1"/>
              <a:t>inTextureHeight</a:t>
            </a:r>
            <a:r>
              <a:rPr lang="en-US" sz="800" dirty="0"/>
              <a:t>, 0, GL_RGBA, GL_UNSIGNED_BYTE, NULL));</a:t>
            </a:r>
          </a:p>
          <a:p>
            <a:r>
              <a:rPr lang="en-US" sz="800" dirty="0"/>
              <a:t>GL_CHECK(</a:t>
            </a:r>
            <a:r>
              <a:rPr lang="en-US" sz="800" dirty="0" err="1"/>
              <a:t>glTexParameteri</a:t>
            </a:r>
            <a:r>
              <a:rPr lang="en-US" sz="800" dirty="0"/>
              <a:t>(GL_TEXTURE_2D, GL_TEXTURE_MAG_FILTER, GL_LINEAR));</a:t>
            </a:r>
          </a:p>
          <a:p>
            <a:r>
              <a:rPr lang="en-US" sz="800" dirty="0"/>
              <a:t>GL_CHECK(</a:t>
            </a:r>
            <a:r>
              <a:rPr lang="en-US" sz="800" dirty="0" err="1"/>
              <a:t>glTexParameteri</a:t>
            </a:r>
            <a:r>
              <a:rPr lang="en-US" sz="800" dirty="0"/>
              <a:t>(GL_TEXTURE_2D, GL_TEXTURE_MIN_FILTER, GL_LINEAR));</a:t>
            </a:r>
          </a:p>
          <a:p>
            <a:r>
              <a:rPr lang="en-US" sz="800" dirty="0"/>
              <a:t> </a:t>
            </a:r>
            <a:r>
              <a:rPr lang="en-US" sz="800" dirty="0" smtClean="0"/>
              <a:t>GL_CHECK(</a:t>
            </a:r>
            <a:r>
              <a:rPr lang="en-US" sz="800" dirty="0" err="1" smtClean="0"/>
              <a:t>glBindFramebuffer</a:t>
            </a:r>
            <a:r>
              <a:rPr lang="en-US" sz="800" dirty="0" smtClean="0"/>
              <a:t>(GL_FRAMEBUFFER</a:t>
            </a:r>
            <a:r>
              <a:rPr lang="en-US" sz="800" dirty="0"/>
              <a:t>, </a:t>
            </a:r>
            <a:r>
              <a:rPr lang="en-US" sz="800" dirty="0" err="1"/>
              <a:t>fboId</a:t>
            </a:r>
            <a:r>
              <a:rPr lang="en-US" sz="800" dirty="0"/>
              <a:t>[</a:t>
            </a:r>
            <a:r>
              <a:rPr lang="en-US" sz="800" dirty="0" err="1"/>
              <a:t>i</a:t>
            </a:r>
            <a:r>
              <a:rPr lang="en-US" sz="800" dirty="0"/>
              <a:t>]));</a:t>
            </a:r>
          </a:p>
          <a:p>
            <a:r>
              <a:rPr lang="en-US" sz="800" dirty="0"/>
              <a:t>GL_CHECK(glFramebufferTexture2D(GL_FRAMEBUFFER, GL_COLOR_ATTACHMENT0, GL_TEXTURE_2D, </a:t>
            </a:r>
            <a:r>
              <a:rPr lang="en-US" sz="800" dirty="0" err="1"/>
              <a:t>fboTextureId</a:t>
            </a:r>
            <a:r>
              <a:rPr lang="en-US" sz="800" dirty="0"/>
              <a:t>[</a:t>
            </a:r>
            <a:r>
              <a:rPr lang="en-US" sz="800" dirty="0" err="1"/>
              <a:t>i</a:t>
            </a:r>
            <a:r>
              <a:rPr lang="en-US" sz="800" dirty="0"/>
              <a:t>], 0));</a:t>
            </a:r>
          </a:p>
          <a:p>
            <a:r>
              <a:rPr lang="en-US" sz="800" dirty="0"/>
              <a:t> </a:t>
            </a:r>
            <a:r>
              <a:rPr lang="en-US" sz="800" dirty="0" smtClean="0"/>
              <a:t>if(</a:t>
            </a:r>
            <a:r>
              <a:rPr lang="en-US" sz="800" dirty="0" err="1" smtClean="0"/>
              <a:t>glCheckFramebufferStatus</a:t>
            </a:r>
            <a:r>
              <a:rPr lang="en-US" sz="800" dirty="0" smtClean="0"/>
              <a:t>(GL_FRAMEBUFFER</a:t>
            </a:r>
            <a:r>
              <a:rPr lang="en-US" sz="800" dirty="0"/>
              <a:t>) != GL_FRAMEBUFFER_COMPLETE)</a:t>
            </a:r>
          </a:p>
          <a:p>
            <a:r>
              <a:rPr lang="en-US" sz="800" dirty="0"/>
              <a:t>{</a:t>
            </a:r>
          </a:p>
          <a:p>
            <a:r>
              <a:rPr lang="en-US" sz="800" dirty="0" err="1"/>
              <a:t>printf</a:t>
            </a:r>
            <a:r>
              <a:rPr lang="en-US" sz="800" dirty="0"/>
              <a:t>("FB is not complete for rendering </a:t>
            </a:r>
            <a:r>
              <a:rPr lang="en-US" sz="800" dirty="0" err="1"/>
              <a:t>offscreen</a:t>
            </a:r>
            <a:r>
              <a:rPr lang="en-US" sz="800" dirty="0"/>
              <a:t>\n");</a:t>
            </a:r>
          </a:p>
          <a:p>
            <a:r>
              <a:rPr lang="en-US" sz="800" dirty="0" err="1"/>
              <a:t>goto</a:t>
            </a:r>
            <a:r>
              <a:rPr lang="en-US" sz="800" dirty="0"/>
              <a:t> err;</a:t>
            </a:r>
          </a:p>
          <a:p>
            <a:r>
              <a:rPr lang="en-US" sz="800" dirty="0"/>
              <a:t>}</a:t>
            </a:r>
          </a:p>
          <a:p>
            <a:r>
              <a:rPr lang="en-US" sz="800" dirty="0"/>
              <a:t>//Bind regular texture</a:t>
            </a:r>
          </a:p>
          <a:p>
            <a:r>
              <a:rPr lang="en-US" sz="800" dirty="0"/>
              <a:t>GL_CHECK(</a:t>
            </a:r>
            <a:r>
              <a:rPr lang="en-US" sz="800" dirty="0" err="1"/>
              <a:t>glBindTexture</a:t>
            </a:r>
            <a:r>
              <a:rPr lang="en-US" sz="800" dirty="0"/>
              <a:t>(GL_TEXTURE_2D, 0));</a:t>
            </a:r>
          </a:p>
          <a:p>
            <a:r>
              <a:rPr lang="en-US" sz="800" dirty="0"/>
              <a:t>GL_CHECK(</a:t>
            </a:r>
            <a:r>
              <a:rPr lang="en-US" sz="800" dirty="0" err="1"/>
              <a:t>glBindTexture</a:t>
            </a:r>
            <a:r>
              <a:rPr lang="en-US" sz="800" dirty="0"/>
              <a:t>(GL_TEXTURE_2D, </a:t>
            </a:r>
            <a:r>
              <a:rPr lang="en-US" sz="800" dirty="0" err="1"/>
              <a:t>regularTextureId</a:t>
            </a:r>
            <a:r>
              <a:rPr lang="en-US" sz="800" dirty="0"/>
              <a:t>));</a:t>
            </a:r>
          </a:p>
          <a:p>
            <a:r>
              <a:rPr lang="en-US" sz="800" dirty="0" err="1"/>
              <a:t>add_texture</a:t>
            </a:r>
            <a:r>
              <a:rPr lang="en-US" sz="800" dirty="0"/>
              <a:t>(</a:t>
            </a:r>
            <a:r>
              <a:rPr lang="en-US" sz="800" dirty="0" err="1"/>
              <a:t>inTextureWidth</a:t>
            </a:r>
            <a:r>
              <a:rPr lang="en-US" sz="800" dirty="0"/>
              <a:t>, </a:t>
            </a:r>
            <a:r>
              <a:rPr lang="en-US" sz="800" dirty="0" err="1"/>
              <a:t>inTextureHeight</a:t>
            </a:r>
            <a:r>
              <a:rPr lang="en-US" sz="800" dirty="0"/>
              <a:t>, </a:t>
            </a:r>
            <a:r>
              <a:rPr lang="en-US" sz="800" dirty="0" err="1"/>
              <a:t>textureData</a:t>
            </a:r>
            <a:r>
              <a:rPr lang="en-US" sz="800" dirty="0"/>
              <a:t>, </a:t>
            </a:r>
            <a:r>
              <a:rPr lang="en-US" sz="800" dirty="0" err="1"/>
              <a:t>inPixelFormat</a:t>
            </a:r>
            <a:r>
              <a:rPr lang="en-US" sz="800" dirty="0"/>
              <a:t>);</a:t>
            </a:r>
          </a:p>
          <a:p>
            <a:r>
              <a:rPr lang="en-US" sz="800" dirty="0"/>
              <a:t>GL_CHECK(</a:t>
            </a:r>
            <a:r>
              <a:rPr lang="en-US" sz="800" dirty="0" err="1"/>
              <a:t>glTexParameteri</a:t>
            </a:r>
            <a:r>
              <a:rPr lang="en-US" sz="800" dirty="0"/>
              <a:t>(GL_TEXTURE_2D, GL_TEXTURE_MAG_FILTER, GL_LINEAR));</a:t>
            </a:r>
          </a:p>
          <a:p>
            <a:r>
              <a:rPr lang="en-US" sz="800" dirty="0"/>
              <a:t>GL_CHECK(</a:t>
            </a:r>
            <a:r>
              <a:rPr lang="en-US" sz="800" dirty="0" err="1"/>
              <a:t>glTexParameteri</a:t>
            </a:r>
            <a:r>
              <a:rPr lang="en-US" sz="800" dirty="0"/>
              <a:t>(GL_TEXTURE_2D, GL_TEXTURE_MIN_FILTER, GL_LINEAR));</a:t>
            </a:r>
          </a:p>
          <a:p>
            <a:r>
              <a:rPr lang="en-US" sz="800" dirty="0"/>
              <a:t>//Draw with regular draw calls to FBO</a:t>
            </a:r>
          </a:p>
          <a:p>
            <a:r>
              <a:rPr lang="en-US" sz="800" dirty="0"/>
              <a:t>GL_CHECK(_test17(1));</a:t>
            </a:r>
          </a:p>
          <a:p>
            <a:r>
              <a:rPr lang="en-US" sz="800" dirty="0"/>
              <a:t> </a:t>
            </a:r>
          </a:p>
          <a:p>
            <a:r>
              <a:rPr lang="en-US" sz="800" dirty="0"/>
              <a:t>//Now get back display </a:t>
            </a:r>
            <a:r>
              <a:rPr lang="en-US" sz="800" dirty="0" err="1"/>
              <a:t>framebuffer</a:t>
            </a:r>
            <a:r>
              <a:rPr lang="en-US" sz="800" dirty="0"/>
              <a:t> and unbind the FBO</a:t>
            </a:r>
          </a:p>
          <a:p>
            <a:r>
              <a:rPr lang="en-US" sz="800" dirty="0"/>
              <a:t>GL_CHECK(</a:t>
            </a:r>
            <a:r>
              <a:rPr lang="en-US" sz="800" dirty="0" err="1"/>
              <a:t>glBindFramebuffer</a:t>
            </a:r>
            <a:r>
              <a:rPr lang="en-US" sz="800" dirty="0"/>
              <a:t>(GL_FRAMEBUFFER, 0));</a:t>
            </a:r>
          </a:p>
          <a:p>
            <a:r>
              <a:rPr lang="en-US" sz="800" dirty="0"/>
              <a:t>GL_CHECK(glFramebufferTexture2D(GL_FRAMEBUFFER, GL_COLOR_ATTACHMENT0, GL_TEXTURE_2D, 0, 0));</a:t>
            </a:r>
          </a:p>
          <a:p>
            <a:r>
              <a:rPr lang="en-US" sz="800" dirty="0"/>
              <a:t>if(</a:t>
            </a:r>
            <a:r>
              <a:rPr lang="en-US" sz="800" dirty="0" err="1"/>
              <a:t>glCheckFramebufferStatus</a:t>
            </a:r>
            <a:r>
              <a:rPr lang="en-US" sz="800" dirty="0"/>
              <a:t>(GL_FRAMEBUFFER) != GL_FRAMEBUFFER_COMPLETE)</a:t>
            </a:r>
          </a:p>
          <a:p>
            <a:r>
              <a:rPr lang="en-US" sz="800" dirty="0"/>
              <a:t>{</a:t>
            </a:r>
          </a:p>
          <a:p>
            <a:r>
              <a:rPr lang="en-US" sz="800" dirty="0" err="1"/>
              <a:t>printf</a:t>
            </a:r>
            <a:r>
              <a:rPr lang="en-US" sz="800" dirty="0"/>
              <a:t>("FB is not complete for rendering to display\n");</a:t>
            </a:r>
          </a:p>
          <a:p>
            <a:r>
              <a:rPr lang="en-US" sz="800" dirty="0" err="1"/>
              <a:t>goto</a:t>
            </a:r>
            <a:r>
              <a:rPr lang="en-US" sz="800" dirty="0"/>
              <a:t> err;</a:t>
            </a:r>
          </a:p>
          <a:p>
            <a:r>
              <a:rPr lang="en-US" sz="800" dirty="0"/>
              <a:t>}</a:t>
            </a:r>
          </a:p>
          <a:p>
            <a:r>
              <a:rPr lang="en-US" sz="800" dirty="0"/>
              <a:t>//bind to texture</a:t>
            </a:r>
          </a:p>
          <a:p>
            <a:r>
              <a:rPr lang="en-US" sz="800" dirty="0"/>
              <a:t>GL_CHECK(</a:t>
            </a:r>
            <a:r>
              <a:rPr lang="en-US" sz="800" dirty="0" err="1"/>
              <a:t>glBindTexture</a:t>
            </a:r>
            <a:r>
              <a:rPr lang="en-US" sz="800" dirty="0"/>
              <a:t>(GL_TEXTURE_2D, 0));</a:t>
            </a:r>
          </a:p>
          <a:p>
            <a:r>
              <a:rPr lang="en-US" sz="800" dirty="0"/>
              <a:t>GL_CHECK(</a:t>
            </a:r>
            <a:r>
              <a:rPr lang="en-US" sz="800" dirty="0" err="1"/>
              <a:t>glBindTexture</a:t>
            </a:r>
            <a:r>
              <a:rPr lang="en-US" sz="800" dirty="0"/>
              <a:t>(GL_TEXTURE_2D, </a:t>
            </a:r>
            <a:r>
              <a:rPr lang="en-US" sz="800" dirty="0" err="1"/>
              <a:t>fboTextureId</a:t>
            </a:r>
            <a:r>
              <a:rPr lang="en-US" sz="800" dirty="0"/>
              <a:t>[</a:t>
            </a:r>
            <a:r>
              <a:rPr lang="en-US" sz="800" dirty="0" err="1"/>
              <a:t>i</a:t>
            </a:r>
            <a:r>
              <a:rPr lang="en-US" sz="800" dirty="0"/>
              <a:t>]));</a:t>
            </a:r>
          </a:p>
          <a:p>
            <a:r>
              <a:rPr lang="en-US" sz="800" dirty="0"/>
              <a:t> </a:t>
            </a:r>
          </a:p>
          <a:p>
            <a:r>
              <a:rPr lang="en-US" sz="800" dirty="0"/>
              <a:t>GL_CHECK(</a:t>
            </a:r>
            <a:r>
              <a:rPr lang="en-US" sz="800" dirty="0" err="1"/>
              <a:t>glTexParameteri</a:t>
            </a:r>
            <a:r>
              <a:rPr lang="en-US" sz="800" dirty="0"/>
              <a:t>(GL_TEXTURE_2D, GL_TEXTURE_MAG_FILTER, GL_LINEAR));</a:t>
            </a:r>
          </a:p>
          <a:p>
            <a:r>
              <a:rPr lang="en-US" sz="800" dirty="0"/>
              <a:t>GL_CHECK(</a:t>
            </a:r>
            <a:r>
              <a:rPr lang="en-US" sz="800" dirty="0" err="1"/>
              <a:t>glTexParameteri</a:t>
            </a:r>
            <a:r>
              <a:rPr lang="en-US" sz="800" dirty="0"/>
              <a:t>(GL_TEXTURE_2D, GL_TEXTURE_MIN_FILTER, GL_LINEAR));</a:t>
            </a:r>
          </a:p>
          <a:p>
            <a:r>
              <a:rPr lang="en-US" sz="800" dirty="0"/>
              <a:t>//draw to display buffer</a:t>
            </a:r>
          </a:p>
          <a:p>
            <a:r>
              <a:rPr lang="en-US" sz="800" dirty="0"/>
              <a:t>_test17(0);</a:t>
            </a:r>
          </a:p>
          <a:p>
            <a:pPr marL="0" indent="0">
              <a:buNone/>
            </a:pPr>
            <a:endParaRPr lang="en-US" sz="800" dirty="0"/>
          </a:p>
        </p:txBody>
      </p:sp>
      <p:pic>
        <p:nvPicPr>
          <p:cNvPr id="1026" name="Picture 2" descr="http://comicsworthreading.com/wp-content/uploads/2013/09/captain_cave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81125"/>
            <a:ext cx="2556728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6172200"/>
            <a:ext cx="3351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Taken from </a:t>
            </a:r>
          </a:p>
          <a:p>
            <a:r>
              <a:rPr lang="en-US" sz="1400" dirty="0" smtClean="0">
                <a:hlinkClick r:id="rId3"/>
              </a:rPr>
              <a:t>https://gist.github.com/prabindh/8173489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833942" y="5026223"/>
            <a:ext cx="277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Captain Caveman © Hanna-</a:t>
            </a:r>
            <a:r>
              <a:rPr lang="en-US" sz="1400" dirty="0" err="1" smtClean="0"/>
              <a:t>Barbera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2923736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Three.js </a:t>
            </a:r>
            <a:r>
              <a:rPr lang="en-US" dirty="0" smtClean="0"/>
              <a:t>(MODERN style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</a:t>
            </a:r>
          </a:p>
          <a:p>
            <a:pPr lvl="1"/>
            <a:r>
              <a:rPr lang="en-US" dirty="0" err="1" smtClean="0"/>
              <a:t>rtTexture</a:t>
            </a:r>
            <a:r>
              <a:rPr lang="en-US" dirty="0" smtClean="0"/>
              <a:t> = new </a:t>
            </a:r>
            <a:r>
              <a:rPr lang="en-US" dirty="0" err="1" smtClean="0"/>
              <a:t>THREE.WebGLRenderTarget</a:t>
            </a:r>
            <a:r>
              <a:rPr lang="en-US" dirty="0" smtClean="0"/>
              <a:t>( </a:t>
            </a:r>
            <a:r>
              <a:rPr lang="en-US" dirty="0" err="1" smtClean="0"/>
              <a:t>window.innerWidth</a:t>
            </a:r>
            <a:r>
              <a:rPr lang="en-US" dirty="0" smtClean="0"/>
              <a:t>, </a:t>
            </a:r>
            <a:r>
              <a:rPr lang="en-US" dirty="0" err="1" smtClean="0"/>
              <a:t>window.innerHeight</a:t>
            </a:r>
            <a:r>
              <a:rPr lang="en-US" dirty="0" smtClean="0"/>
              <a:t>, ..);</a:t>
            </a:r>
          </a:p>
          <a:p>
            <a:r>
              <a:rPr lang="en-US" dirty="0" smtClean="0"/>
              <a:t>Create screen, material, and mesh</a:t>
            </a:r>
          </a:p>
          <a:p>
            <a:pPr lvl="1"/>
            <a:r>
              <a:rPr lang="en-US" dirty="0" err="1" smtClean="0"/>
              <a:t>mtlScreen</a:t>
            </a:r>
            <a:r>
              <a:rPr lang="en-US" dirty="0" smtClean="0"/>
              <a:t> = new </a:t>
            </a:r>
            <a:r>
              <a:rPr lang="en-US" dirty="0" err="1" smtClean="0"/>
              <a:t>THREE.ShaderMaterial</a:t>
            </a:r>
            <a:r>
              <a:rPr lang="en-US" dirty="0" smtClean="0"/>
              <a:t>( {			uniforms: { </a:t>
            </a:r>
            <a:r>
              <a:rPr lang="en-US" dirty="0" err="1" smtClean="0"/>
              <a:t>tDiffuse</a:t>
            </a:r>
            <a:r>
              <a:rPr lang="en-US" dirty="0" smtClean="0"/>
              <a:t>: { type: "t", value: </a:t>
            </a:r>
            <a:r>
              <a:rPr lang="en-US" i="1" dirty="0" err="1" smtClean="0"/>
              <a:t>rtTexture</a:t>
            </a:r>
            <a:r>
              <a:rPr lang="en-US" dirty="0" smtClean="0"/>
              <a:t> } },</a:t>
            </a:r>
          </a:p>
          <a:p>
            <a:pPr lvl="1"/>
            <a:r>
              <a:rPr lang="en-US" dirty="0" err="1" smtClean="0"/>
              <a:t>mtl</a:t>
            </a:r>
            <a:r>
              <a:rPr lang="en-US" dirty="0" smtClean="0"/>
              <a:t> = new </a:t>
            </a:r>
            <a:r>
              <a:rPr lang="en-US" dirty="0" err="1" smtClean="0"/>
              <a:t>THREE.MeshBasicMaterial</a:t>
            </a:r>
            <a:r>
              <a:rPr lang="en-US" dirty="0" smtClean="0"/>
              <a:t>( { map: </a:t>
            </a:r>
            <a:r>
              <a:rPr lang="en-US" i="1" dirty="0" err="1" smtClean="0"/>
              <a:t>rtTexture</a:t>
            </a:r>
            <a:r>
              <a:rPr lang="en-US" dirty="0" smtClean="0"/>
              <a:t> } );</a:t>
            </a:r>
          </a:p>
          <a:p>
            <a:pPr lvl="1"/>
            <a:r>
              <a:rPr lang="en-US" dirty="0" smtClean="0"/>
              <a:t>mesh = new </a:t>
            </a:r>
            <a:r>
              <a:rPr lang="en-US" dirty="0" err="1" smtClean="0"/>
              <a:t>THREE.Mesh</a:t>
            </a:r>
            <a:r>
              <a:rPr lang="en-US" dirty="0" smtClean="0"/>
              <a:t>( plane, </a:t>
            </a:r>
            <a:r>
              <a:rPr lang="en-US" i="1" dirty="0" smtClean="0"/>
              <a:t>function(</a:t>
            </a:r>
            <a:r>
              <a:rPr lang="en-US" i="1" dirty="0" err="1" smtClean="0"/>
              <a:t>rtTexture</a:t>
            </a:r>
            <a:r>
              <a:rPr lang="en-US" i="1" dirty="0" smtClean="0"/>
              <a:t>)</a:t>
            </a:r>
            <a:r>
              <a:rPr lang="en-US" dirty="0" smtClean="0"/>
              <a:t> );</a:t>
            </a:r>
          </a:p>
          <a:p>
            <a:pPr lvl="1"/>
            <a:r>
              <a:rPr lang="en-US" dirty="0" err="1" smtClean="0"/>
              <a:t>scene.add</a:t>
            </a:r>
            <a:r>
              <a:rPr lang="en-US" dirty="0" smtClean="0"/>
              <a:t>( mesh );</a:t>
            </a:r>
          </a:p>
          <a:p>
            <a:r>
              <a:rPr lang="en-US" dirty="0" smtClean="0"/>
              <a:t>Use</a:t>
            </a:r>
          </a:p>
          <a:p>
            <a:pPr lvl="1"/>
            <a:r>
              <a:rPr lang="en-US" dirty="0" err="1" smtClean="0"/>
              <a:t>renderer.render</a:t>
            </a:r>
            <a:r>
              <a:rPr lang="en-US" dirty="0" smtClean="0"/>
              <a:t>( </a:t>
            </a:r>
            <a:r>
              <a:rPr lang="en-US" dirty="0" err="1" smtClean="0"/>
              <a:t>sceneRTT</a:t>
            </a:r>
            <a:r>
              <a:rPr lang="en-US" dirty="0" smtClean="0"/>
              <a:t>, </a:t>
            </a:r>
            <a:r>
              <a:rPr lang="en-US" dirty="0" err="1" smtClean="0"/>
              <a:t>cameraRTT</a:t>
            </a:r>
            <a:r>
              <a:rPr lang="en-US" dirty="0" smtClean="0"/>
              <a:t>, </a:t>
            </a:r>
            <a:r>
              <a:rPr lang="en-US" i="1" dirty="0" err="1" smtClean="0"/>
              <a:t>rtTexture</a:t>
            </a:r>
            <a:r>
              <a:rPr lang="en-US" dirty="0" smtClean="0"/>
              <a:t>, ..);</a:t>
            </a:r>
          </a:p>
          <a:p>
            <a:pPr lvl="1"/>
            <a:r>
              <a:rPr lang="en-US" dirty="0" err="1" smtClean="0"/>
              <a:t>renderer.render</a:t>
            </a:r>
            <a:r>
              <a:rPr lang="en-US" dirty="0" smtClean="0"/>
              <a:t>( scene, camera );</a:t>
            </a: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 rot="20345117">
            <a:off x="5442011" y="4760567"/>
            <a:ext cx="685800" cy="304800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59622" y="4648200"/>
            <a:ext cx="146037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To </a:t>
            </a:r>
            <a:r>
              <a:rPr lang="en-US" i="1" dirty="0" err="1" smtClean="0"/>
              <a:t>offscreen</a:t>
            </a:r>
            <a:endParaRPr lang="en-US" i="1" dirty="0"/>
          </a:p>
        </p:txBody>
      </p:sp>
      <p:sp>
        <p:nvSpPr>
          <p:cNvPr id="6" name="Left Arrow 5"/>
          <p:cNvSpPr/>
          <p:nvPr/>
        </p:nvSpPr>
        <p:spPr>
          <a:xfrm rot="1131393">
            <a:off x="4226620" y="5664455"/>
            <a:ext cx="685800" cy="334302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80698" y="5831606"/>
            <a:ext cx="195350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To display screen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4367991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Three.js </a:t>
            </a:r>
            <a:r>
              <a:rPr lang="en-US" dirty="0" err="1" smtClean="0"/>
              <a:t>RenderTarget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WebGLRenderTarget</a:t>
            </a:r>
            <a:endParaRPr lang="en-US" dirty="0" smtClean="0"/>
          </a:p>
          <a:p>
            <a:r>
              <a:rPr lang="en-US" i="1" dirty="0" smtClean="0"/>
              <a:t>Usage sample:</a:t>
            </a:r>
          </a:p>
          <a:p>
            <a:pPr lvl="1"/>
            <a:r>
              <a:rPr lang="en-US" dirty="0" err="1" smtClean="0"/>
              <a:t>rtTexture</a:t>
            </a:r>
            <a:r>
              <a:rPr lang="en-US" dirty="0" smtClean="0"/>
              <a:t> = new </a:t>
            </a:r>
            <a:r>
              <a:rPr lang="en-US" i="1" dirty="0" err="1" smtClean="0"/>
              <a:t>THREE.WebGLRenderTarget</a:t>
            </a:r>
            <a:r>
              <a:rPr lang="en-US" dirty="0" smtClean="0"/>
              <a:t>( width, height, { </a:t>
            </a:r>
            <a:r>
              <a:rPr lang="en-US" dirty="0" err="1" smtClean="0"/>
              <a:t>minFilter</a:t>
            </a:r>
            <a:r>
              <a:rPr lang="en-US" dirty="0" smtClean="0"/>
              <a:t>: </a:t>
            </a:r>
            <a:r>
              <a:rPr lang="en-US" dirty="0" err="1" smtClean="0"/>
              <a:t>THREE.LinearFilter</a:t>
            </a:r>
            <a:r>
              <a:rPr lang="en-US" dirty="0" smtClean="0"/>
              <a:t>, </a:t>
            </a:r>
            <a:r>
              <a:rPr lang="en-US" dirty="0" err="1" smtClean="0"/>
              <a:t>magFilter</a:t>
            </a:r>
            <a:r>
              <a:rPr lang="en-US" dirty="0" smtClean="0"/>
              <a:t>: </a:t>
            </a:r>
            <a:r>
              <a:rPr lang="en-US" dirty="0" err="1" smtClean="0"/>
              <a:t>THREE.NearestFilter</a:t>
            </a:r>
            <a:r>
              <a:rPr lang="en-US" dirty="0" smtClean="0"/>
              <a:t>, format: </a:t>
            </a:r>
            <a:r>
              <a:rPr lang="en-US" dirty="0" err="1" smtClean="0"/>
              <a:t>THREE.RGBFormat</a:t>
            </a:r>
            <a:r>
              <a:rPr lang="en-US" dirty="0" smtClean="0"/>
              <a:t> } 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2371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</a:t>
            </a:r>
            <a:r>
              <a:rPr lang="en-US" dirty="0" err="1" smtClean="0"/>
              <a:t>shaders</a:t>
            </a:r>
            <a:r>
              <a:rPr lang="en-US" dirty="0" smtClean="0"/>
              <a:t> for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myMaterial</a:t>
            </a:r>
            <a:r>
              <a:rPr lang="en-US" dirty="0"/>
              <a:t> = new </a:t>
            </a:r>
            <a:r>
              <a:rPr lang="en-US" dirty="0" err="1"/>
              <a:t>THREE.ShaderMaterial</a:t>
            </a:r>
            <a:r>
              <a:rPr lang="en-US" dirty="0"/>
              <a:t>({</a:t>
            </a:r>
          </a:p>
          <a:p>
            <a:r>
              <a:rPr lang="en-US" dirty="0"/>
              <a:t>            uniforms: uniforms,</a:t>
            </a:r>
          </a:p>
          <a:p>
            <a:r>
              <a:rPr lang="en-US" dirty="0"/>
              <a:t>            </a:t>
            </a:r>
            <a:r>
              <a:rPr lang="en-US" dirty="0" err="1"/>
              <a:t>vertexShader</a:t>
            </a:r>
            <a:r>
              <a:rPr lang="en-US" dirty="0"/>
              <a:t>: </a:t>
            </a:r>
            <a:r>
              <a:rPr lang="en-US" dirty="0" err="1"/>
              <a:t>document.getElementById</a:t>
            </a:r>
            <a:r>
              <a:rPr lang="en-US" dirty="0"/>
              <a:t>( </a:t>
            </a:r>
            <a:r>
              <a:rPr lang="en-US" dirty="0" smtClean="0"/>
              <a:t>‘</a:t>
            </a:r>
            <a:r>
              <a:rPr lang="en-US" dirty="0" err="1" smtClean="0"/>
              <a:t>myvertexsh</a:t>
            </a:r>
            <a:r>
              <a:rPr lang="en-US" dirty="0" smtClean="0"/>
              <a:t>' </a:t>
            </a:r>
            <a:r>
              <a:rPr lang="en-US" dirty="0"/>
              <a:t>).</a:t>
            </a:r>
            <a:r>
              <a:rPr lang="en-US" dirty="0" err="1"/>
              <a:t>textContent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fragmentShader</a:t>
            </a:r>
            <a:r>
              <a:rPr lang="en-US" dirty="0"/>
              <a:t>: </a:t>
            </a:r>
            <a:r>
              <a:rPr lang="en-US" dirty="0" err="1"/>
              <a:t>document.getElementById</a:t>
            </a:r>
            <a:r>
              <a:rPr lang="en-US" dirty="0"/>
              <a:t>( </a:t>
            </a:r>
            <a:r>
              <a:rPr lang="en-US" dirty="0" smtClean="0"/>
              <a:t>‘</a:t>
            </a:r>
            <a:r>
              <a:rPr lang="en-US" dirty="0" err="1" smtClean="0"/>
              <a:t>myfragsh</a:t>
            </a:r>
            <a:r>
              <a:rPr lang="en-US" dirty="0" smtClean="0"/>
              <a:t>' </a:t>
            </a:r>
            <a:r>
              <a:rPr lang="en-US" dirty="0"/>
              <a:t>).</a:t>
            </a:r>
            <a:r>
              <a:rPr lang="en-US" dirty="0" err="1"/>
              <a:t>textContent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/>
              <a:t>Note that </a:t>
            </a:r>
            <a:r>
              <a:rPr lang="en-US" dirty="0" smtClean="0"/>
              <a:t>“</a:t>
            </a:r>
            <a:r>
              <a:rPr lang="en-US" dirty="0" err="1" smtClean="0"/>
              <a:t>projectionMatrix</a:t>
            </a:r>
            <a:r>
              <a:rPr lang="en-US" dirty="0" smtClean="0"/>
              <a:t>” </a:t>
            </a:r>
            <a:r>
              <a:rPr lang="en-US" dirty="0"/>
              <a:t>and </a:t>
            </a:r>
            <a:r>
              <a:rPr lang="en-US" dirty="0" smtClean="0"/>
              <a:t>“</a:t>
            </a:r>
            <a:r>
              <a:rPr lang="en-US" dirty="0" err="1" smtClean="0"/>
              <a:t>modelViewMatrix</a:t>
            </a:r>
            <a:r>
              <a:rPr lang="en-US" dirty="0" smtClean="0"/>
              <a:t>” </a:t>
            </a:r>
            <a:r>
              <a:rPr lang="en-US" dirty="0"/>
              <a:t>are provided automatically by three.js in the vertex </a:t>
            </a:r>
            <a:r>
              <a:rPr lang="en-US" dirty="0" err="1" smtClean="0"/>
              <a:t>shader</a:t>
            </a:r>
            <a:r>
              <a:rPr lang="en-US" dirty="0" smtClean="0"/>
              <a:t> so no need to pass on </a:t>
            </a:r>
            <a:r>
              <a:rPr lang="en-US" smtClean="0"/>
              <a:t>the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GFX2014 Advanced Graphics Workshop, Bangalore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9241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three.js 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2209800"/>
          </a:xfrm>
        </p:spPr>
        <p:txBody>
          <a:bodyPr/>
          <a:lstStyle/>
          <a:p>
            <a:r>
              <a:rPr lang="en-US" dirty="0" smtClean="0"/>
              <a:t>A rendering library for rendering 3D, 2D objects – 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Encapsulates all GL functionality discussed till now, in an easily usable API</a:t>
            </a:r>
          </a:p>
          <a:p>
            <a:r>
              <a:rPr lang="en-US" dirty="0" smtClean="0"/>
              <a:t>Employs a </a:t>
            </a:r>
            <a:r>
              <a:rPr lang="en-US" dirty="0" err="1" smtClean="0"/>
              <a:t>scenegraph</a:t>
            </a:r>
            <a:r>
              <a:rPr lang="en-US" dirty="0" smtClean="0"/>
              <a:t> concept</a:t>
            </a:r>
          </a:p>
          <a:p>
            <a:pPr lvl="1"/>
            <a:r>
              <a:rPr lang="en-US" dirty="0" smtClean="0"/>
              <a:t>Parent-child node relationships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GFX2014 Advanced Graphics Workshop, Bangalore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1600" y="5486400"/>
            <a:ext cx="1905000" cy="4953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19800" y="4762500"/>
            <a:ext cx="2362200" cy="4953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WebGL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77000" y="4038600"/>
            <a:ext cx="1447800" cy="4953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Three.js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239000" y="5486400"/>
            <a:ext cx="1143000" cy="4953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OpenGL ES2.0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2"/>
            <a:endCxn id="8" idx="0"/>
          </p:cNvCxnSpPr>
          <p:nvPr/>
        </p:nvCxnSpPr>
        <p:spPr>
          <a:xfrm>
            <a:off x="7200900" y="45339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 flipH="1">
            <a:off x="6781800" y="5257800"/>
            <a:ext cx="4191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0" idx="0"/>
          </p:cNvCxnSpPr>
          <p:nvPr/>
        </p:nvCxnSpPr>
        <p:spPr>
          <a:xfrm>
            <a:off x="7200900" y="52578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hevron 16"/>
          <p:cNvSpPr/>
          <p:nvPr/>
        </p:nvSpPr>
        <p:spPr>
          <a:xfrm rot="5400000">
            <a:off x="5369105" y="5128124"/>
            <a:ext cx="670832" cy="45719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9" idx="1"/>
          </p:cNvCxnSpPr>
          <p:nvPr/>
        </p:nvCxnSpPr>
        <p:spPr>
          <a:xfrm flipH="1">
            <a:off x="5681662" y="4286250"/>
            <a:ext cx="795338" cy="476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48735" y="3276600"/>
            <a:ext cx="461665" cy="65659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Mesh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81800" y="3020120"/>
            <a:ext cx="461665" cy="91307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Material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05935" y="2750815"/>
            <a:ext cx="461665" cy="118237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err="1" smtClean="0"/>
              <a:t>ImageUtils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70402" y="2885467"/>
            <a:ext cx="461665" cy="91307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63135" y="3052179"/>
            <a:ext cx="461665" cy="74635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Scene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49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with Three.js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Drawing with Three.js consists of creating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renderer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camera</a:t>
            </a:r>
          </a:p>
          <a:p>
            <a:pPr lvl="1"/>
            <a:r>
              <a:rPr lang="en-US" sz="2400" dirty="0"/>
              <a:t>A </a:t>
            </a:r>
            <a:r>
              <a:rPr lang="en-US" sz="2400" dirty="0" smtClean="0"/>
              <a:t>scene that contains many objects (meshes, materials, lights, textures) and groups of objects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35348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 of renderers</a:t>
            </a:r>
          </a:p>
          <a:p>
            <a:pPr lvl="1"/>
            <a:r>
              <a:rPr lang="en-US" dirty="0" smtClean="0"/>
              <a:t>GPU based OpenGL (</a:t>
            </a:r>
            <a:r>
              <a:rPr lang="en-US" dirty="0" err="1" smtClean="0"/>
              <a:t>WebGL</a:t>
            </a:r>
            <a:r>
              <a:rPr lang="en-US" dirty="0" smtClean="0"/>
              <a:t>) renderer</a:t>
            </a:r>
          </a:p>
          <a:p>
            <a:pPr lvl="2"/>
            <a:r>
              <a:rPr lang="en-US" dirty="0" err="1"/>
              <a:t>THREE.WebGLRenderer</a:t>
            </a:r>
            <a:r>
              <a:rPr lang="en-US" dirty="0"/>
              <a:t>( </a:t>
            </a:r>
            <a:r>
              <a:rPr lang="en-US" dirty="0" smtClean="0"/>
              <a:t>context3dStore );</a:t>
            </a:r>
          </a:p>
          <a:p>
            <a:pPr lvl="1"/>
            <a:r>
              <a:rPr lang="en-US" dirty="0" smtClean="0"/>
              <a:t>Canvas based 2D renderer fallback</a:t>
            </a:r>
          </a:p>
          <a:p>
            <a:pPr lvl="2"/>
            <a:r>
              <a:rPr lang="en-US" dirty="0" err="1"/>
              <a:t>THREE.CanvasRenderer</a:t>
            </a:r>
            <a:r>
              <a:rPr lang="en-US" dirty="0"/>
              <a:t>( { canvas: </a:t>
            </a:r>
            <a:r>
              <a:rPr lang="en-US" dirty="0" err="1"/>
              <a:t>theCanvas</a:t>
            </a:r>
            <a:r>
              <a:rPr lang="en-US" dirty="0"/>
              <a:t> } </a:t>
            </a:r>
            <a:r>
              <a:rPr lang="en-US" dirty="0" smtClean="0"/>
              <a:t>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18292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Three.js   - programming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scene = new </a:t>
            </a:r>
            <a:r>
              <a:rPr lang="en-US" sz="2000" dirty="0" err="1"/>
              <a:t>THREE.Scene</a:t>
            </a:r>
            <a:r>
              <a:rPr lang="en-US" sz="2000" dirty="0" smtClean="0"/>
              <a:t>();</a:t>
            </a:r>
          </a:p>
          <a:p>
            <a:r>
              <a:rPr lang="en-US" sz="2000" dirty="0"/>
              <a:t>camera = new </a:t>
            </a:r>
            <a:r>
              <a:rPr lang="en-US" sz="2000" dirty="0" err="1"/>
              <a:t>THREE.PerspectiveCamera</a:t>
            </a:r>
            <a:r>
              <a:rPr lang="en-US" sz="2000" dirty="0"/>
              <a:t>( </a:t>
            </a:r>
            <a:r>
              <a:rPr lang="en-US" sz="2000" dirty="0" err="1"/>
              <a:t>fieldOfViewAngle</a:t>
            </a:r>
            <a:r>
              <a:rPr lang="en-US" sz="2000" dirty="0"/>
              <a:t>, aspect, near, far </a:t>
            </a:r>
            <a:r>
              <a:rPr lang="en-US" sz="2000" dirty="0" smtClean="0"/>
              <a:t>);</a:t>
            </a:r>
          </a:p>
          <a:p>
            <a:r>
              <a:rPr lang="en-US" sz="2000" dirty="0"/>
              <a:t>renderer = new </a:t>
            </a:r>
            <a:r>
              <a:rPr lang="en-US" sz="2000" dirty="0" err="1"/>
              <a:t>THREE.WebGLRenderer</a:t>
            </a:r>
            <a:r>
              <a:rPr lang="en-US" sz="2000" dirty="0"/>
              <a:t>( { canvas: </a:t>
            </a:r>
            <a:r>
              <a:rPr lang="en-US" sz="2000" dirty="0" err="1"/>
              <a:t>theCanvas</a:t>
            </a:r>
            <a:r>
              <a:rPr lang="en-US" sz="2000" dirty="0"/>
              <a:t>, </a:t>
            </a:r>
            <a:r>
              <a:rPr lang="en-US" sz="2000" dirty="0" err="1"/>
              <a:t>antialias</a:t>
            </a:r>
            <a:r>
              <a:rPr lang="en-US" sz="2000" dirty="0"/>
              <a:t>: true } </a:t>
            </a:r>
            <a:r>
              <a:rPr lang="en-US" sz="2000" dirty="0" smtClean="0"/>
              <a:t>);</a:t>
            </a:r>
          </a:p>
          <a:p>
            <a:endParaRPr lang="en-US" sz="2000" dirty="0" smtClean="0"/>
          </a:p>
          <a:p>
            <a:r>
              <a:rPr lang="en-US" sz="2000" dirty="0" err="1"/>
              <a:t>scene.add</a:t>
            </a:r>
            <a:r>
              <a:rPr lang="en-US" sz="2000" dirty="0"/>
              <a:t>(triangle); </a:t>
            </a:r>
          </a:p>
          <a:p>
            <a:r>
              <a:rPr lang="en-US" sz="2000" dirty="0" err="1"/>
              <a:t>renderer.render</a:t>
            </a:r>
            <a:r>
              <a:rPr lang="en-US" sz="2000" dirty="0"/>
              <a:t>( scene, camera );</a:t>
            </a:r>
          </a:p>
        </p:txBody>
      </p:sp>
    </p:spTree>
    <p:extLst>
      <p:ext uri="{BB962C8B-B14F-4D97-AF65-F5344CB8AC3E}">
        <p14:creationId xmlns:p14="http://schemas.microsoft.com/office/powerpoint/2010/main" val="81989212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Lighting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light = new </a:t>
            </a:r>
            <a:r>
              <a:rPr lang="en-US" dirty="0" err="1"/>
              <a:t>THREE.DirectionalLight</a:t>
            </a:r>
            <a:r>
              <a:rPr lang="en-US" dirty="0"/>
              <a:t>( 0xffffff 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Add the light to the scene just like any other object </a:t>
            </a:r>
            <a:r>
              <a:rPr lang="en-US" dirty="0" err="1" smtClean="0"/>
              <a:t>Scene.add</a:t>
            </a:r>
            <a:r>
              <a:rPr lang="en-US" dirty="0" smtClean="0"/>
              <a:t>(light);</a:t>
            </a:r>
          </a:p>
          <a:p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Shape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heartShape</a:t>
            </a:r>
            <a:r>
              <a:rPr lang="en-US" dirty="0"/>
              <a:t> = new </a:t>
            </a:r>
            <a:r>
              <a:rPr lang="en-US" dirty="0" err="1"/>
              <a:t>THREE.Shape</a:t>
            </a:r>
            <a:r>
              <a:rPr lang="en-US" dirty="0" smtClean="0"/>
              <a:t>();</a:t>
            </a:r>
          </a:p>
          <a:p>
            <a:pPr lvl="2"/>
            <a:r>
              <a:rPr lang="en-US" dirty="0" err="1"/>
              <a:t>heartShape.moveTo</a:t>
            </a:r>
            <a:r>
              <a:rPr lang="en-US" dirty="0"/>
              <a:t>( x + 25, y + 25 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Geometry</a:t>
            </a:r>
          </a:p>
          <a:p>
            <a:pPr lvl="2"/>
            <a:r>
              <a:rPr lang="en-US" dirty="0" err="1" smtClean="0"/>
              <a:t>CubeGeometry</a:t>
            </a:r>
            <a:endParaRPr lang="en-US" dirty="0" smtClean="0"/>
          </a:p>
          <a:p>
            <a:pPr lvl="2"/>
            <a:r>
              <a:rPr lang="en-US" dirty="0" err="1" smtClean="0"/>
              <a:t>PlaneGeometry</a:t>
            </a:r>
            <a:endParaRPr lang="en-US" dirty="0" smtClean="0"/>
          </a:p>
          <a:p>
            <a:pPr lvl="2"/>
            <a:r>
              <a:rPr lang="en-US" dirty="0" err="1" smtClean="0"/>
              <a:t>SphereGeometry</a:t>
            </a:r>
            <a:endParaRPr lang="en-US" dirty="0" smtClean="0"/>
          </a:p>
          <a:p>
            <a:pPr lvl="2"/>
            <a:r>
              <a:rPr lang="en-US" dirty="0" err="1" smtClean="0"/>
              <a:t>TorusGeometry</a:t>
            </a:r>
            <a:endParaRPr lang="en-US" dirty="0"/>
          </a:p>
          <a:p>
            <a:pPr lvl="2"/>
            <a:r>
              <a:rPr lang="en-US" dirty="0" err="1"/>
              <a:t>IcosahedronGeometry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55969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</a:t>
            </a:r>
            <a:r>
              <a:rPr lang="en-US" dirty="0" smtClean="0"/>
              <a:t>APIs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</a:p>
          <a:p>
            <a:pPr lvl="1"/>
            <a:r>
              <a:rPr lang="en-US" dirty="0" err="1" smtClean="0"/>
              <a:t>MeshBasicMaterial</a:t>
            </a:r>
            <a:r>
              <a:rPr lang="en-US" dirty="0" smtClean="0"/>
              <a:t> (plain color)</a:t>
            </a:r>
          </a:p>
          <a:p>
            <a:pPr lvl="1"/>
            <a:r>
              <a:rPr lang="en-US" dirty="0" err="1" smtClean="0"/>
              <a:t>MeshLambertMaterial</a:t>
            </a:r>
            <a:r>
              <a:rPr lang="en-US" dirty="0" smtClean="0"/>
              <a:t> (lighting associated)</a:t>
            </a:r>
          </a:p>
          <a:p>
            <a:pPr lvl="1"/>
            <a:r>
              <a:rPr lang="en-US" dirty="0" err="1" smtClean="0"/>
              <a:t>MeshPhongMaterial</a:t>
            </a:r>
            <a:r>
              <a:rPr lang="en-US" dirty="0" smtClean="0"/>
              <a:t> (lighting associated)</a:t>
            </a:r>
          </a:p>
          <a:p>
            <a:pPr lvl="1"/>
            <a:r>
              <a:rPr lang="en-US" dirty="0" smtClean="0"/>
              <a:t>Associated with a mesh, along with Geometry</a:t>
            </a:r>
          </a:p>
          <a:p>
            <a:pPr lvl="1"/>
            <a:r>
              <a:rPr lang="en-US" i="1" dirty="0" smtClean="0"/>
              <a:t>new </a:t>
            </a:r>
            <a:r>
              <a:rPr lang="en-US" i="1" dirty="0" err="1"/>
              <a:t>THREE.Mesh</a:t>
            </a:r>
            <a:r>
              <a:rPr lang="en-US" i="1" dirty="0"/>
              <a:t>( </a:t>
            </a:r>
            <a:r>
              <a:rPr lang="en-US" i="1" dirty="0" err="1"/>
              <a:t>tubeGeom</a:t>
            </a:r>
            <a:r>
              <a:rPr lang="en-US" i="1" dirty="0"/>
              <a:t>, </a:t>
            </a:r>
            <a:r>
              <a:rPr lang="en-US" i="1" dirty="0" err="1"/>
              <a:t>redMat</a:t>
            </a:r>
            <a:r>
              <a:rPr lang="en-US" i="1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316479224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Blending with Three.js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Specify </a:t>
            </a:r>
            <a:r>
              <a:rPr lang="en-US" dirty="0"/>
              <a:t>the blending property of </a:t>
            </a:r>
            <a:r>
              <a:rPr lang="en-US" dirty="0" smtClean="0"/>
              <a:t>material</a:t>
            </a:r>
          </a:p>
          <a:p>
            <a:pPr lvl="1"/>
            <a:r>
              <a:rPr lang="en-US" dirty="0" err="1" smtClean="0"/>
              <a:t>THREE.NormalBlending</a:t>
            </a:r>
            <a:r>
              <a:rPr lang="en-US" dirty="0" smtClean="0"/>
              <a:t> (default)</a:t>
            </a:r>
            <a:endParaRPr lang="en-US" dirty="0"/>
          </a:p>
          <a:p>
            <a:pPr lvl="1"/>
            <a:r>
              <a:rPr lang="en-US" dirty="0" err="1" smtClean="0"/>
              <a:t>THREE.NoBlending</a:t>
            </a:r>
            <a:endParaRPr lang="en-US" dirty="0" smtClean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material = new </a:t>
            </a:r>
            <a:r>
              <a:rPr lang="en-US" dirty="0" err="1"/>
              <a:t>THREE.MeshBasicMaterial</a:t>
            </a:r>
            <a:r>
              <a:rPr lang="en-US" dirty="0"/>
              <a:t>({ color: 0x0000ff, transparent: true, opacity: .5, blending: </a:t>
            </a:r>
            <a:r>
              <a:rPr lang="en-US" dirty="0" err="1"/>
              <a:t>THREE.NoBlending</a:t>
            </a:r>
            <a:r>
              <a:rPr lang="en-US" dirty="0"/>
              <a:t> });</a:t>
            </a:r>
          </a:p>
        </p:txBody>
      </p:sp>
    </p:spTree>
    <p:extLst>
      <p:ext uri="{BB962C8B-B14F-4D97-AF65-F5344CB8AC3E}">
        <p14:creationId xmlns:p14="http://schemas.microsoft.com/office/powerpoint/2010/main" val="80811988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Textures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from source</a:t>
            </a:r>
          </a:p>
          <a:p>
            <a:pPr lvl="1"/>
            <a:r>
              <a:rPr lang="en-US" dirty="0" err="1" smtClean="0"/>
              <a:t>THREE.ImageUtils.loadTexture</a:t>
            </a:r>
            <a:r>
              <a:rPr lang="en-US" dirty="0"/>
              <a:t>( </a:t>
            </a:r>
            <a:r>
              <a:rPr lang="en-US" dirty="0" err="1"/>
              <a:t>s</a:t>
            </a:r>
            <a:r>
              <a:rPr lang="en-US" dirty="0" err="1" smtClean="0"/>
              <a:t>ourceURL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Other properties of texture</a:t>
            </a:r>
          </a:p>
          <a:p>
            <a:pPr lvl="1"/>
            <a:r>
              <a:rPr lang="en-US" dirty="0" err="1" smtClean="0"/>
              <a:t>texture.wrapT</a:t>
            </a:r>
            <a:r>
              <a:rPr lang="en-US" dirty="0" smtClean="0"/>
              <a:t>  (</a:t>
            </a:r>
            <a:r>
              <a:rPr lang="en-US" dirty="0" err="1" smtClean="0"/>
              <a:t>THREE.RepeatWrapping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texture.wrapS</a:t>
            </a:r>
            <a:r>
              <a:rPr lang="en-US" dirty="0"/>
              <a:t>  (</a:t>
            </a:r>
            <a:r>
              <a:rPr lang="en-US" dirty="0" err="1" smtClean="0"/>
              <a:t>THREE.ClampToEdgeWrapping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texture.repeat</a:t>
            </a:r>
            <a:endParaRPr lang="en-US" dirty="0"/>
          </a:p>
          <a:p>
            <a:pPr lvl="1"/>
            <a:r>
              <a:rPr lang="en-US" dirty="0" err="1" smtClean="0"/>
              <a:t>texture.offset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9957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EEE_GFX">
  <a:themeElements>
    <a:clrScheme name="HAS COLORS MAIN">
      <a:dk1>
        <a:srgbClr val="6D6D71"/>
      </a:dk1>
      <a:lt1>
        <a:srgbClr val="FFFFFF"/>
      </a:lt1>
      <a:dk2>
        <a:srgbClr val="028993"/>
      </a:dk2>
      <a:lt2>
        <a:srgbClr val="FFFFFF"/>
      </a:lt2>
      <a:accent1>
        <a:srgbClr val="028993"/>
      </a:accent1>
      <a:accent2>
        <a:srgbClr val="D4D540"/>
      </a:accent2>
      <a:accent3>
        <a:srgbClr val="6D6D71"/>
      </a:accent3>
      <a:accent4>
        <a:srgbClr val="91E7F2"/>
      </a:accent4>
      <a:accent5>
        <a:srgbClr val="F8F88D"/>
      </a:accent5>
      <a:accent6>
        <a:srgbClr val="CDCDD5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518</Words>
  <Application>Microsoft Office PowerPoint</Application>
  <PresentationFormat>On-screen Show (4:3)</PresentationFormat>
  <Paragraphs>144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IEEE_GFX</vt:lpstr>
      <vt:lpstr>Three.js</vt:lpstr>
      <vt:lpstr>What is three.js ?</vt:lpstr>
      <vt:lpstr>Drawing with Three.js</vt:lpstr>
      <vt:lpstr>Renderers</vt:lpstr>
      <vt:lpstr>Three.js   - programming flow</vt:lpstr>
      <vt:lpstr>Important APIs</vt:lpstr>
      <vt:lpstr>Important APIs (contd)</vt:lpstr>
      <vt:lpstr>Blending with Three.js</vt:lpstr>
      <vt:lpstr>Specifying Textures</vt:lpstr>
      <vt:lpstr>Offscreen rendering with three.js</vt:lpstr>
      <vt:lpstr>Doing it with GLES2 (Caveman style)</vt:lpstr>
      <vt:lpstr>With Three.js (MODERN style)</vt:lpstr>
      <vt:lpstr>Three.js RenderTarget Object</vt:lpstr>
      <vt:lpstr>Passing shaders for materials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Sundareson, Prabindh</dc:creator>
  <cp:lastModifiedBy> Prabindh Sundareson</cp:lastModifiedBy>
  <cp:revision>68</cp:revision>
  <dcterms:created xsi:type="dcterms:W3CDTF">2006-08-16T00:00:00Z</dcterms:created>
  <dcterms:modified xsi:type="dcterms:W3CDTF">2014-06-08T23:55:53Z</dcterms:modified>
</cp:coreProperties>
</file>