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60" r:id="rId5"/>
    <p:sldId id="261" r:id="rId6"/>
    <p:sldId id="262" r:id="rId7"/>
    <p:sldId id="263" r:id="rId8"/>
    <p:sldId id="264" r:id="rId9"/>
    <p:sldId id="265" r:id="rId10"/>
    <p:sldId id="267" r:id="rId11"/>
    <p:sldId id="268" r:id="rId12"/>
    <p:sldId id="269" r:id="rId13"/>
    <p:sldId id="276" r:id="rId14"/>
    <p:sldId id="273" r:id="rId15"/>
    <p:sldId id="270" r:id="rId16"/>
    <p:sldId id="272" r:id="rId17"/>
    <p:sldId id="271" r:id="rId18"/>
    <p:sldId id="275" r:id="rId19"/>
    <p:sldId id="277" r:id="rId20"/>
    <p:sldId id="278" r:id="rId21"/>
    <p:sldId id="279" r:id="rId22"/>
    <p:sldId id="280" r:id="rId23"/>
    <p:sldId id="266" r:id="rId24"/>
    <p:sldId id="282" r:id="rId25"/>
    <p:sldId id="283" r:id="rId26"/>
    <p:sldId id="284" r:id="rId27"/>
    <p:sldId id="281" r:id="rId28"/>
    <p:sldId id="285" r:id="rId29"/>
    <p:sldId id="286" r:id="rId30"/>
    <p:sldId id="287" r:id="rId31"/>
    <p:sldId id="288" r:id="rId32"/>
    <p:sldId id="28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1" d="100"/>
          <a:sy n="81" d="100"/>
        </p:scale>
        <p:origin x="-300"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AB36E8-B55B-49DD-B647-CCC38D7A74D6}"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54291-AA60-4946-8189-AB5A98AC2DC5}" type="slidenum">
              <a:rPr lang="en-US" smtClean="0"/>
              <a:t>‹#›</a:t>
            </a:fld>
            <a:endParaRPr lang="en-US"/>
          </a:p>
        </p:txBody>
      </p:sp>
    </p:spTree>
    <p:extLst>
      <p:ext uri="{BB962C8B-B14F-4D97-AF65-F5344CB8AC3E}">
        <p14:creationId xmlns:p14="http://schemas.microsoft.com/office/powerpoint/2010/main" val="641242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AB36E8-B55B-49DD-B647-CCC38D7A74D6}"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54291-AA60-4946-8189-AB5A98AC2DC5}" type="slidenum">
              <a:rPr lang="en-US" smtClean="0"/>
              <a:t>‹#›</a:t>
            </a:fld>
            <a:endParaRPr lang="en-US"/>
          </a:p>
        </p:txBody>
      </p:sp>
    </p:spTree>
    <p:extLst>
      <p:ext uri="{BB962C8B-B14F-4D97-AF65-F5344CB8AC3E}">
        <p14:creationId xmlns:p14="http://schemas.microsoft.com/office/powerpoint/2010/main" val="466932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AB36E8-B55B-49DD-B647-CCC38D7A74D6}"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54291-AA60-4946-8189-AB5A98AC2DC5}" type="slidenum">
              <a:rPr lang="en-US" smtClean="0"/>
              <a:t>‹#›</a:t>
            </a:fld>
            <a:endParaRPr lang="en-US"/>
          </a:p>
        </p:txBody>
      </p:sp>
    </p:spTree>
    <p:extLst>
      <p:ext uri="{BB962C8B-B14F-4D97-AF65-F5344CB8AC3E}">
        <p14:creationId xmlns:p14="http://schemas.microsoft.com/office/powerpoint/2010/main" val="597476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AB36E8-B55B-49DD-B647-CCC38D7A74D6}"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54291-AA60-4946-8189-AB5A98AC2DC5}" type="slidenum">
              <a:rPr lang="en-US" smtClean="0"/>
              <a:t>‹#›</a:t>
            </a:fld>
            <a:endParaRPr lang="en-US"/>
          </a:p>
        </p:txBody>
      </p:sp>
    </p:spTree>
    <p:extLst>
      <p:ext uri="{BB962C8B-B14F-4D97-AF65-F5344CB8AC3E}">
        <p14:creationId xmlns:p14="http://schemas.microsoft.com/office/powerpoint/2010/main" val="3958668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AB36E8-B55B-49DD-B647-CCC38D7A74D6}"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54291-AA60-4946-8189-AB5A98AC2DC5}" type="slidenum">
              <a:rPr lang="en-US" smtClean="0"/>
              <a:t>‹#›</a:t>
            </a:fld>
            <a:endParaRPr lang="en-US"/>
          </a:p>
        </p:txBody>
      </p:sp>
    </p:spTree>
    <p:extLst>
      <p:ext uri="{BB962C8B-B14F-4D97-AF65-F5344CB8AC3E}">
        <p14:creationId xmlns:p14="http://schemas.microsoft.com/office/powerpoint/2010/main" val="2614093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AB36E8-B55B-49DD-B647-CCC38D7A74D6}"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54291-AA60-4946-8189-AB5A98AC2DC5}" type="slidenum">
              <a:rPr lang="en-US" smtClean="0"/>
              <a:t>‹#›</a:t>
            </a:fld>
            <a:endParaRPr lang="en-US"/>
          </a:p>
        </p:txBody>
      </p:sp>
    </p:spTree>
    <p:extLst>
      <p:ext uri="{BB962C8B-B14F-4D97-AF65-F5344CB8AC3E}">
        <p14:creationId xmlns:p14="http://schemas.microsoft.com/office/powerpoint/2010/main" val="1824296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AB36E8-B55B-49DD-B647-CCC38D7A74D6}" type="datetimeFigureOut">
              <a:rPr lang="en-US" smtClean="0"/>
              <a:t>11/30/2020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054291-AA60-4946-8189-AB5A98AC2DC5}" type="slidenum">
              <a:rPr lang="en-US" smtClean="0"/>
              <a:t>‹#›</a:t>
            </a:fld>
            <a:endParaRPr lang="en-US"/>
          </a:p>
        </p:txBody>
      </p:sp>
    </p:spTree>
    <p:extLst>
      <p:ext uri="{BB962C8B-B14F-4D97-AF65-F5344CB8AC3E}">
        <p14:creationId xmlns:p14="http://schemas.microsoft.com/office/powerpoint/2010/main" val="2377474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AB36E8-B55B-49DD-B647-CCC38D7A74D6}" type="datetimeFigureOut">
              <a:rPr lang="en-US" smtClean="0"/>
              <a:t>11/30/2020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054291-AA60-4946-8189-AB5A98AC2DC5}" type="slidenum">
              <a:rPr lang="en-US" smtClean="0"/>
              <a:t>‹#›</a:t>
            </a:fld>
            <a:endParaRPr lang="en-US"/>
          </a:p>
        </p:txBody>
      </p:sp>
    </p:spTree>
    <p:extLst>
      <p:ext uri="{BB962C8B-B14F-4D97-AF65-F5344CB8AC3E}">
        <p14:creationId xmlns:p14="http://schemas.microsoft.com/office/powerpoint/2010/main" val="2949163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AB36E8-B55B-49DD-B647-CCC38D7A74D6}" type="datetimeFigureOut">
              <a:rPr lang="en-US" smtClean="0"/>
              <a:t>11/30/2020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054291-AA60-4946-8189-AB5A98AC2DC5}" type="slidenum">
              <a:rPr lang="en-US" smtClean="0"/>
              <a:t>‹#›</a:t>
            </a:fld>
            <a:endParaRPr lang="en-US"/>
          </a:p>
        </p:txBody>
      </p:sp>
    </p:spTree>
    <p:extLst>
      <p:ext uri="{BB962C8B-B14F-4D97-AF65-F5344CB8AC3E}">
        <p14:creationId xmlns:p14="http://schemas.microsoft.com/office/powerpoint/2010/main" val="3567588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AB36E8-B55B-49DD-B647-CCC38D7A74D6}"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54291-AA60-4946-8189-AB5A98AC2DC5}" type="slidenum">
              <a:rPr lang="en-US" smtClean="0"/>
              <a:t>‹#›</a:t>
            </a:fld>
            <a:endParaRPr lang="en-US"/>
          </a:p>
        </p:txBody>
      </p:sp>
    </p:spTree>
    <p:extLst>
      <p:ext uri="{BB962C8B-B14F-4D97-AF65-F5344CB8AC3E}">
        <p14:creationId xmlns:p14="http://schemas.microsoft.com/office/powerpoint/2010/main" val="354433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AB36E8-B55B-49DD-B647-CCC38D7A74D6}"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54291-AA60-4946-8189-AB5A98AC2DC5}" type="slidenum">
              <a:rPr lang="en-US" smtClean="0"/>
              <a:t>‹#›</a:t>
            </a:fld>
            <a:endParaRPr lang="en-US"/>
          </a:p>
        </p:txBody>
      </p:sp>
    </p:spTree>
    <p:extLst>
      <p:ext uri="{BB962C8B-B14F-4D97-AF65-F5344CB8AC3E}">
        <p14:creationId xmlns:p14="http://schemas.microsoft.com/office/powerpoint/2010/main" val="3172303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B36E8-B55B-49DD-B647-CCC38D7A74D6}" type="datetimeFigureOut">
              <a:rPr lang="en-US" smtClean="0"/>
              <a:t>11/30/2020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54291-AA60-4946-8189-AB5A98AC2DC5}" type="slidenum">
              <a:rPr lang="en-US" smtClean="0"/>
              <a:t>‹#›</a:t>
            </a:fld>
            <a:endParaRPr lang="en-US"/>
          </a:p>
        </p:txBody>
      </p:sp>
    </p:spTree>
    <p:extLst>
      <p:ext uri="{BB962C8B-B14F-4D97-AF65-F5344CB8AC3E}">
        <p14:creationId xmlns:p14="http://schemas.microsoft.com/office/powerpoint/2010/main" val="3282475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800" b="1" dirty="0" smtClean="0"/>
              <a:t>Rules of Inference</a:t>
            </a:r>
            <a:endParaRPr lang="en-US" sz="8800" b="1" dirty="0"/>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14633434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6. Simplification</a:t>
            </a:r>
            <a:endParaRPr lang="en-US" b="1" dirty="0"/>
          </a:p>
        </p:txBody>
      </p:sp>
      <p:sp>
        <p:nvSpPr>
          <p:cNvPr id="3" name="Content Placeholder 2"/>
          <p:cNvSpPr>
            <a:spLocks noGrp="1"/>
          </p:cNvSpPr>
          <p:nvPr>
            <p:ph idx="1"/>
          </p:nvPr>
        </p:nvSpPr>
        <p:spPr/>
        <p:txBody>
          <a:bodyPr/>
          <a:lstStyle/>
          <a:p>
            <a:r>
              <a:rPr lang="en-US" dirty="0" smtClean="0"/>
              <a:t>Assignment</a:t>
            </a:r>
          </a:p>
          <a:p>
            <a:r>
              <a:rPr lang="en-US" dirty="0"/>
              <a:t>(p ∧ q) → </a:t>
            </a:r>
            <a:r>
              <a:rPr lang="en-US" dirty="0" smtClean="0"/>
              <a:t>p is tautology </a:t>
            </a:r>
            <a:r>
              <a:rPr lang="pt-BR" dirty="0"/>
              <a:t>using truth table and also using law of logic.</a:t>
            </a:r>
            <a:endParaRPr lang="en-US" dirty="0" smtClean="0"/>
          </a:p>
          <a:p>
            <a:r>
              <a:rPr lang="en-US" dirty="0" smtClean="0"/>
              <a:t>State which rule of inference is the basis of the following argument, “ It is below freezing and raining now. Therefore, it is below freezing now.”</a:t>
            </a:r>
          </a:p>
          <a:p>
            <a:pPr marL="0" indent="0">
              <a:buNone/>
            </a:pPr>
            <a:endParaRPr lang="en-US" dirty="0"/>
          </a:p>
        </p:txBody>
      </p:sp>
      <p:pic>
        <p:nvPicPr>
          <p:cNvPr id="4" name="Picture 3"/>
          <p:cNvPicPr>
            <a:picLocks noChangeAspect="1"/>
          </p:cNvPicPr>
          <p:nvPr/>
        </p:nvPicPr>
        <p:blipFill>
          <a:blip r:embed="rId2"/>
          <a:stretch>
            <a:fillRect/>
          </a:stretch>
        </p:blipFill>
        <p:spPr>
          <a:xfrm>
            <a:off x="838200" y="4430332"/>
            <a:ext cx="10752786" cy="2108581"/>
          </a:xfrm>
          <a:prstGeom prst="rect">
            <a:avLst/>
          </a:prstGeom>
        </p:spPr>
      </p:pic>
    </p:spTree>
    <p:extLst>
      <p:ext uri="{BB962C8B-B14F-4D97-AF65-F5344CB8AC3E}">
        <p14:creationId xmlns:p14="http://schemas.microsoft.com/office/powerpoint/2010/main" val="368427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Conjunction</a:t>
            </a:r>
            <a:endParaRPr lang="en-US" dirty="0"/>
          </a:p>
        </p:txBody>
      </p:sp>
      <p:sp>
        <p:nvSpPr>
          <p:cNvPr id="3" name="Content Placeholder 2"/>
          <p:cNvSpPr>
            <a:spLocks noGrp="1"/>
          </p:cNvSpPr>
          <p:nvPr>
            <p:ph idx="1"/>
          </p:nvPr>
        </p:nvSpPr>
        <p:spPr/>
        <p:txBody>
          <a:bodyPr/>
          <a:lstStyle/>
          <a:p>
            <a:r>
              <a:rPr lang="en-US" dirty="0" smtClean="0"/>
              <a:t>Assignment</a:t>
            </a:r>
          </a:p>
          <a:p>
            <a:r>
              <a:rPr lang="en-US" i="1" dirty="0"/>
              <a:t>((p) </a:t>
            </a:r>
            <a:r>
              <a:rPr lang="en-US" dirty="0"/>
              <a:t>∧ </a:t>
            </a:r>
            <a:r>
              <a:rPr lang="en-US" i="1" dirty="0"/>
              <a:t>(q)) </a:t>
            </a:r>
            <a:r>
              <a:rPr lang="en-US" dirty="0"/>
              <a:t>→ </a:t>
            </a:r>
            <a:r>
              <a:rPr lang="en-US" i="1" dirty="0"/>
              <a:t>(p </a:t>
            </a:r>
            <a:r>
              <a:rPr lang="en-US" dirty="0"/>
              <a:t>∧ </a:t>
            </a:r>
            <a:r>
              <a:rPr lang="en-US" i="1" dirty="0" smtClean="0"/>
              <a:t>q) </a:t>
            </a:r>
            <a:r>
              <a:rPr lang="en-US" dirty="0" smtClean="0"/>
              <a:t>is tautology </a:t>
            </a:r>
            <a:r>
              <a:rPr lang="pt-BR" dirty="0"/>
              <a:t>using truth table and also using law of logic.</a:t>
            </a:r>
            <a:endParaRPr lang="en-US" dirty="0" smtClean="0"/>
          </a:p>
          <a:p>
            <a:endParaRPr lang="en-US" dirty="0"/>
          </a:p>
        </p:txBody>
      </p:sp>
      <p:pic>
        <p:nvPicPr>
          <p:cNvPr id="4" name="Picture 3"/>
          <p:cNvPicPr>
            <a:picLocks noChangeAspect="1"/>
          </p:cNvPicPr>
          <p:nvPr/>
        </p:nvPicPr>
        <p:blipFill>
          <a:blip r:embed="rId2"/>
          <a:stretch>
            <a:fillRect/>
          </a:stretch>
        </p:blipFill>
        <p:spPr>
          <a:xfrm>
            <a:off x="953036" y="4250028"/>
            <a:ext cx="10400763" cy="2240499"/>
          </a:xfrm>
          <a:prstGeom prst="rect">
            <a:avLst/>
          </a:prstGeom>
        </p:spPr>
      </p:pic>
    </p:spTree>
    <p:extLst>
      <p:ext uri="{BB962C8B-B14F-4D97-AF65-F5344CB8AC3E}">
        <p14:creationId xmlns:p14="http://schemas.microsoft.com/office/powerpoint/2010/main" val="4268392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8. Resolution</a:t>
            </a:r>
            <a:endParaRPr lang="en-US" b="1" dirty="0"/>
          </a:p>
        </p:txBody>
      </p:sp>
      <p:sp>
        <p:nvSpPr>
          <p:cNvPr id="3" name="Content Placeholder 2"/>
          <p:cNvSpPr>
            <a:spLocks noGrp="1"/>
          </p:cNvSpPr>
          <p:nvPr>
            <p:ph idx="1"/>
          </p:nvPr>
        </p:nvSpPr>
        <p:spPr/>
        <p:txBody>
          <a:bodyPr/>
          <a:lstStyle/>
          <a:p>
            <a:r>
              <a:rPr lang="en-US" dirty="0" smtClean="0"/>
              <a:t>Assignment</a:t>
            </a:r>
          </a:p>
          <a:p>
            <a:pPr marL="0" indent="0">
              <a:buNone/>
            </a:pPr>
            <a:r>
              <a:rPr lang="pt-BR" i="1" dirty="0" smtClean="0"/>
              <a:t>1.((</a:t>
            </a:r>
            <a:r>
              <a:rPr lang="pt-BR" i="1" dirty="0"/>
              <a:t>p </a:t>
            </a:r>
            <a:r>
              <a:rPr lang="pt-BR" dirty="0"/>
              <a:t>∨ </a:t>
            </a:r>
            <a:r>
              <a:rPr lang="pt-BR" i="1" dirty="0"/>
              <a:t>q) </a:t>
            </a:r>
            <a:r>
              <a:rPr lang="pt-BR" dirty="0"/>
              <a:t>∧ </a:t>
            </a:r>
            <a:r>
              <a:rPr lang="pt-BR" i="1" dirty="0"/>
              <a:t>(</a:t>
            </a:r>
            <a:r>
              <a:rPr lang="pt-BR" dirty="0"/>
              <a:t>￢</a:t>
            </a:r>
            <a:r>
              <a:rPr lang="pt-BR" i="1" dirty="0"/>
              <a:t>p </a:t>
            </a:r>
            <a:r>
              <a:rPr lang="pt-BR" dirty="0"/>
              <a:t>∨ </a:t>
            </a:r>
            <a:r>
              <a:rPr lang="pt-BR" i="1" dirty="0"/>
              <a:t>r)) </a:t>
            </a:r>
            <a:r>
              <a:rPr lang="pt-BR" dirty="0"/>
              <a:t>→ </a:t>
            </a:r>
            <a:r>
              <a:rPr lang="pt-BR" i="1" dirty="0"/>
              <a:t>(q </a:t>
            </a:r>
            <a:r>
              <a:rPr lang="pt-BR" dirty="0"/>
              <a:t>∨ </a:t>
            </a:r>
            <a:r>
              <a:rPr lang="pt-BR" i="1" dirty="0"/>
              <a:t>r</a:t>
            </a:r>
            <a:r>
              <a:rPr lang="pt-BR" i="1" dirty="0" smtClean="0"/>
              <a:t>) </a:t>
            </a:r>
            <a:r>
              <a:rPr lang="pt-BR" dirty="0" smtClean="0"/>
              <a:t>is tautology using truth table and law of logic.</a:t>
            </a:r>
          </a:p>
          <a:p>
            <a:r>
              <a:rPr lang="en-US" i="1" dirty="0"/>
              <a:t>q </a:t>
            </a:r>
            <a:r>
              <a:rPr lang="en-US" dirty="0"/>
              <a:t>∨ </a:t>
            </a:r>
            <a:r>
              <a:rPr lang="en-US" i="1" dirty="0"/>
              <a:t>r</a:t>
            </a:r>
            <a:r>
              <a:rPr lang="en-US" dirty="0"/>
              <a:t>, is called the </a:t>
            </a:r>
            <a:r>
              <a:rPr lang="en-US" b="1" dirty="0" smtClean="0"/>
              <a:t>resolvent</a:t>
            </a:r>
          </a:p>
          <a:p>
            <a:r>
              <a:rPr lang="en-US" dirty="0"/>
              <a:t>the hypotheses and the conclusion must </a:t>
            </a:r>
            <a:r>
              <a:rPr lang="en-US" dirty="0" smtClean="0"/>
              <a:t>be expressed </a:t>
            </a:r>
            <a:r>
              <a:rPr lang="en-US" dirty="0"/>
              <a:t>as </a:t>
            </a:r>
            <a:r>
              <a:rPr lang="en-US" b="1" dirty="0"/>
              <a:t>clauses</a:t>
            </a:r>
            <a:r>
              <a:rPr lang="en-US" dirty="0"/>
              <a:t>, where a clause is a disjunction of variables or negations of these variables.</a:t>
            </a:r>
            <a:endParaRPr lang="pt-BR" dirty="0" smtClean="0"/>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965915" y="5387975"/>
            <a:ext cx="10882648" cy="923925"/>
          </a:xfrm>
          <a:prstGeom prst="rect">
            <a:avLst/>
          </a:prstGeom>
        </p:spPr>
      </p:pic>
    </p:spTree>
    <p:extLst>
      <p:ext uri="{BB962C8B-B14F-4D97-AF65-F5344CB8AC3E}">
        <p14:creationId xmlns:p14="http://schemas.microsoft.com/office/powerpoint/2010/main" val="635950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547" y="231820"/>
            <a:ext cx="11900078" cy="6478073"/>
          </a:xfrm>
        </p:spPr>
        <p:txBody>
          <a:bodyPr/>
          <a:lstStyle/>
          <a:p>
            <a:pPr algn="just"/>
            <a:endParaRPr lang="en-US" dirty="0" smtClean="0"/>
          </a:p>
          <a:p>
            <a:pPr algn="just">
              <a:lnSpc>
                <a:spcPct val="100000"/>
              </a:lnSpc>
            </a:pPr>
            <a:r>
              <a:rPr lang="en-US" dirty="0" smtClean="0"/>
              <a:t>For </a:t>
            </a:r>
            <a:r>
              <a:rPr lang="en-US" dirty="0"/>
              <a:t>example, suppose we have a statement of the form </a:t>
            </a:r>
            <a:r>
              <a:rPr lang="en-US" i="1" dirty="0"/>
              <a:t>p </a:t>
            </a:r>
            <a:r>
              <a:rPr lang="en-US" dirty="0"/>
              <a:t>∨ </a:t>
            </a:r>
            <a:r>
              <a:rPr lang="en-US" i="1" dirty="0"/>
              <a:t>(q </a:t>
            </a:r>
            <a:r>
              <a:rPr lang="en-US" dirty="0"/>
              <a:t>∧ </a:t>
            </a:r>
            <a:r>
              <a:rPr lang="en-US" i="1" dirty="0"/>
              <a:t>r</a:t>
            </a:r>
            <a:r>
              <a:rPr lang="en-US" i="1" dirty="0" smtClean="0"/>
              <a:t>)</a:t>
            </a:r>
            <a:r>
              <a:rPr lang="en-US" dirty="0" smtClean="0"/>
              <a:t>.Because </a:t>
            </a:r>
            <a:r>
              <a:rPr lang="en-US" i="1" dirty="0"/>
              <a:t>p </a:t>
            </a:r>
            <a:r>
              <a:rPr lang="en-US" dirty="0"/>
              <a:t>∨ </a:t>
            </a:r>
            <a:r>
              <a:rPr lang="en-US" i="1" dirty="0"/>
              <a:t>(q </a:t>
            </a:r>
            <a:r>
              <a:rPr lang="en-US" dirty="0"/>
              <a:t>∧ </a:t>
            </a:r>
            <a:r>
              <a:rPr lang="en-US" i="1" dirty="0"/>
              <a:t>r) </a:t>
            </a:r>
            <a:r>
              <a:rPr lang="en-US" dirty="0"/>
              <a:t>≡ </a:t>
            </a:r>
            <a:r>
              <a:rPr lang="en-US" i="1" dirty="0"/>
              <a:t>(p </a:t>
            </a:r>
            <a:r>
              <a:rPr lang="en-US" dirty="0"/>
              <a:t>∨ </a:t>
            </a:r>
            <a:r>
              <a:rPr lang="en-US" i="1" dirty="0"/>
              <a:t>q) </a:t>
            </a:r>
            <a:r>
              <a:rPr lang="en-US" dirty="0"/>
              <a:t>∧ </a:t>
            </a:r>
            <a:r>
              <a:rPr lang="en-US" i="1" dirty="0"/>
              <a:t>(p </a:t>
            </a:r>
            <a:r>
              <a:rPr lang="en-US" dirty="0"/>
              <a:t>∨ </a:t>
            </a:r>
            <a:r>
              <a:rPr lang="en-US" i="1" dirty="0"/>
              <a:t>r)</a:t>
            </a:r>
            <a:r>
              <a:rPr lang="en-US" dirty="0"/>
              <a:t>, we can replace the single statement </a:t>
            </a:r>
            <a:r>
              <a:rPr lang="en-US" i="1" dirty="0"/>
              <a:t>p </a:t>
            </a:r>
            <a:r>
              <a:rPr lang="en-US" dirty="0"/>
              <a:t>∨ </a:t>
            </a:r>
            <a:r>
              <a:rPr lang="en-US" i="1" dirty="0"/>
              <a:t>(q </a:t>
            </a:r>
            <a:r>
              <a:rPr lang="en-US" dirty="0"/>
              <a:t>∧ </a:t>
            </a:r>
            <a:r>
              <a:rPr lang="en-US" i="1" dirty="0"/>
              <a:t>r) </a:t>
            </a:r>
            <a:r>
              <a:rPr lang="en-US" dirty="0" smtClean="0"/>
              <a:t>by two </a:t>
            </a:r>
            <a:r>
              <a:rPr lang="en-US" dirty="0"/>
              <a:t>statements </a:t>
            </a:r>
            <a:r>
              <a:rPr lang="en-US" i="1" dirty="0"/>
              <a:t>p </a:t>
            </a:r>
            <a:r>
              <a:rPr lang="en-US" dirty="0"/>
              <a:t>∨ </a:t>
            </a:r>
            <a:r>
              <a:rPr lang="en-US" i="1" dirty="0"/>
              <a:t>q </a:t>
            </a:r>
            <a:r>
              <a:rPr lang="en-US" dirty="0"/>
              <a:t>and </a:t>
            </a:r>
            <a:r>
              <a:rPr lang="en-US" i="1" dirty="0"/>
              <a:t>p </a:t>
            </a:r>
            <a:r>
              <a:rPr lang="en-US" dirty="0"/>
              <a:t>∨ </a:t>
            </a:r>
            <a:r>
              <a:rPr lang="en-US" i="1" dirty="0"/>
              <a:t>r</a:t>
            </a:r>
            <a:r>
              <a:rPr lang="en-US" dirty="0"/>
              <a:t>, each of which is a clause. We can replace a statement </a:t>
            </a:r>
            <a:r>
              <a:rPr lang="en-US" dirty="0" smtClean="0"/>
              <a:t>of the </a:t>
            </a:r>
            <a:r>
              <a:rPr lang="en-US" dirty="0"/>
              <a:t>form ￢</a:t>
            </a:r>
            <a:r>
              <a:rPr lang="en-US" i="1" dirty="0"/>
              <a:t>(p </a:t>
            </a:r>
            <a:r>
              <a:rPr lang="en-US" dirty="0"/>
              <a:t>∨ </a:t>
            </a:r>
            <a:r>
              <a:rPr lang="en-US" i="1" dirty="0"/>
              <a:t>q) </a:t>
            </a:r>
            <a:r>
              <a:rPr lang="en-US" dirty="0"/>
              <a:t>by the two statements ￢</a:t>
            </a:r>
            <a:r>
              <a:rPr lang="en-US" i="1" dirty="0"/>
              <a:t>p </a:t>
            </a:r>
            <a:r>
              <a:rPr lang="en-US" dirty="0"/>
              <a:t>and ￢</a:t>
            </a:r>
            <a:r>
              <a:rPr lang="en-US" i="1" dirty="0"/>
              <a:t>q </a:t>
            </a:r>
            <a:r>
              <a:rPr lang="en-US" dirty="0"/>
              <a:t>because De Morgan’s law tells us </a:t>
            </a:r>
            <a:r>
              <a:rPr lang="en-US" dirty="0" smtClean="0"/>
              <a:t>that ￢</a:t>
            </a:r>
            <a:r>
              <a:rPr lang="en-US" i="1" dirty="0"/>
              <a:t>(p </a:t>
            </a:r>
            <a:r>
              <a:rPr lang="en-US" dirty="0"/>
              <a:t>∨ </a:t>
            </a:r>
            <a:r>
              <a:rPr lang="en-US" i="1" dirty="0"/>
              <a:t>q) </a:t>
            </a:r>
            <a:r>
              <a:rPr lang="en-US" dirty="0"/>
              <a:t>≡ ￢</a:t>
            </a:r>
            <a:r>
              <a:rPr lang="en-US" i="1" dirty="0"/>
              <a:t>p </a:t>
            </a:r>
            <a:r>
              <a:rPr lang="en-US" dirty="0"/>
              <a:t>∧￢</a:t>
            </a:r>
            <a:r>
              <a:rPr lang="en-US" i="1" dirty="0"/>
              <a:t>q</a:t>
            </a:r>
            <a:r>
              <a:rPr lang="en-US" dirty="0" smtClean="0"/>
              <a:t>. We </a:t>
            </a:r>
            <a:r>
              <a:rPr lang="en-US" dirty="0"/>
              <a:t>can also replace a conditional statement </a:t>
            </a:r>
            <a:r>
              <a:rPr lang="en-US" i="1" dirty="0"/>
              <a:t>p </a:t>
            </a:r>
            <a:r>
              <a:rPr lang="en-US" dirty="0"/>
              <a:t>→ </a:t>
            </a:r>
            <a:r>
              <a:rPr lang="en-US" i="1" dirty="0"/>
              <a:t>q </a:t>
            </a:r>
            <a:r>
              <a:rPr lang="en-US" dirty="0"/>
              <a:t>with the </a:t>
            </a:r>
            <a:r>
              <a:rPr lang="en-US" dirty="0" smtClean="0"/>
              <a:t>equivalent disjunction </a:t>
            </a:r>
            <a:r>
              <a:rPr lang="en-US" dirty="0"/>
              <a:t>￢</a:t>
            </a:r>
            <a:r>
              <a:rPr lang="en-US" i="1" dirty="0"/>
              <a:t>p </a:t>
            </a:r>
            <a:r>
              <a:rPr lang="en-US" dirty="0"/>
              <a:t>∨ </a:t>
            </a:r>
            <a:r>
              <a:rPr lang="en-US" i="1" dirty="0"/>
              <a:t>q</a:t>
            </a:r>
            <a:r>
              <a:rPr lang="en-US" dirty="0" smtClean="0"/>
              <a:t>.</a:t>
            </a:r>
          </a:p>
          <a:p>
            <a:pPr algn="just"/>
            <a:endParaRPr lang="en-US" dirty="0" smtClean="0"/>
          </a:p>
          <a:p>
            <a:r>
              <a:rPr lang="en-US" b="1" dirty="0"/>
              <a:t>EXAMPLE </a:t>
            </a:r>
            <a:r>
              <a:rPr lang="en-US" b="1" dirty="0" smtClean="0"/>
              <a:t> </a:t>
            </a:r>
            <a:r>
              <a:rPr lang="en-US" dirty="0"/>
              <a:t>Show that the premises </a:t>
            </a:r>
            <a:r>
              <a:rPr lang="en-US" i="1" dirty="0"/>
              <a:t>(p </a:t>
            </a:r>
            <a:r>
              <a:rPr lang="en-US" dirty="0"/>
              <a:t>∧ </a:t>
            </a:r>
            <a:r>
              <a:rPr lang="en-US" i="1" dirty="0"/>
              <a:t>q) </a:t>
            </a:r>
            <a:r>
              <a:rPr lang="en-US" dirty="0"/>
              <a:t>∨ </a:t>
            </a:r>
            <a:r>
              <a:rPr lang="en-US" i="1" dirty="0"/>
              <a:t>r </a:t>
            </a:r>
            <a:r>
              <a:rPr lang="en-US" dirty="0"/>
              <a:t>and </a:t>
            </a:r>
            <a:r>
              <a:rPr lang="en-US" i="1" dirty="0"/>
              <a:t>r </a:t>
            </a:r>
            <a:r>
              <a:rPr lang="en-US" dirty="0"/>
              <a:t>→ </a:t>
            </a:r>
            <a:r>
              <a:rPr lang="en-US" i="1" dirty="0"/>
              <a:t>s </a:t>
            </a:r>
            <a:r>
              <a:rPr lang="en-US" dirty="0"/>
              <a:t>imply the conclusion </a:t>
            </a:r>
            <a:r>
              <a:rPr lang="en-US" i="1" dirty="0"/>
              <a:t>p </a:t>
            </a:r>
            <a:r>
              <a:rPr lang="en-US" dirty="0"/>
              <a:t>∨ </a:t>
            </a:r>
            <a:r>
              <a:rPr lang="en-US" i="1" dirty="0"/>
              <a:t>s</a:t>
            </a:r>
            <a:r>
              <a:rPr lang="en-US" dirty="0"/>
              <a:t>.</a:t>
            </a:r>
          </a:p>
          <a:p>
            <a:r>
              <a:rPr lang="en-US" i="1" dirty="0"/>
              <a:t>Solution</a:t>
            </a:r>
            <a:r>
              <a:rPr lang="en-US" i="1" dirty="0" smtClean="0"/>
              <a:t>: </a:t>
            </a:r>
            <a:r>
              <a:rPr lang="en-US" dirty="0" smtClean="0"/>
              <a:t>We </a:t>
            </a:r>
            <a:r>
              <a:rPr lang="en-US" dirty="0"/>
              <a:t>can rewrite the premises </a:t>
            </a:r>
            <a:r>
              <a:rPr lang="en-US" i="1" dirty="0"/>
              <a:t>(p </a:t>
            </a:r>
            <a:r>
              <a:rPr lang="en-US" dirty="0"/>
              <a:t>∧ </a:t>
            </a:r>
            <a:r>
              <a:rPr lang="en-US" i="1" dirty="0"/>
              <a:t>q) </a:t>
            </a:r>
            <a:r>
              <a:rPr lang="en-US" dirty="0"/>
              <a:t>∨ </a:t>
            </a:r>
            <a:r>
              <a:rPr lang="en-US" i="1" dirty="0"/>
              <a:t>r </a:t>
            </a:r>
            <a:r>
              <a:rPr lang="en-US" dirty="0"/>
              <a:t>as two clauses, </a:t>
            </a:r>
            <a:r>
              <a:rPr lang="en-US" i="1" dirty="0"/>
              <a:t>p </a:t>
            </a:r>
            <a:r>
              <a:rPr lang="en-US" dirty="0"/>
              <a:t>∨ </a:t>
            </a:r>
            <a:r>
              <a:rPr lang="en-US" i="1" dirty="0"/>
              <a:t>r </a:t>
            </a:r>
            <a:r>
              <a:rPr lang="en-US" dirty="0"/>
              <a:t>and </a:t>
            </a:r>
            <a:r>
              <a:rPr lang="en-US" i="1" dirty="0"/>
              <a:t>q </a:t>
            </a:r>
            <a:r>
              <a:rPr lang="en-US" dirty="0"/>
              <a:t>∨ </a:t>
            </a:r>
            <a:r>
              <a:rPr lang="en-US" i="1" dirty="0"/>
              <a:t>r</a:t>
            </a:r>
            <a:r>
              <a:rPr lang="en-US" dirty="0" smtClean="0"/>
              <a:t>. We </a:t>
            </a:r>
            <a:r>
              <a:rPr lang="en-US" dirty="0"/>
              <a:t>can </a:t>
            </a:r>
            <a:r>
              <a:rPr lang="en-US" dirty="0" smtClean="0"/>
              <a:t>also replace </a:t>
            </a:r>
            <a:r>
              <a:rPr lang="en-US" i="1" dirty="0"/>
              <a:t>r </a:t>
            </a:r>
            <a:r>
              <a:rPr lang="en-US" dirty="0"/>
              <a:t>→ </a:t>
            </a:r>
            <a:r>
              <a:rPr lang="en-US" i="1" dirty="0"/>
              <a:t>s </a:t>
            </a:r>
            <a:r>
              <a:rPr lang="en-US" dirty="0"/>
              <a:t>by the equivalent clause ￢</a:t>
            </a:r>
            <a:r>
              <a:rPr lang="en-US" i="1" dirty="0"/>
              <a:t>r </a:t>
            </a:r>
            <a:r>
              <a:rPr lang="en-US" dirty="0"/>
              <a:t>∨ </a:t>
            </a:r>
            <a:r>
              <a:rPr lang="en-US" i="1" dirty="0"/>
              <a:t>s</a:t>
            </a:r>
            <a:r>
              <a:rPr lang="en-US" dirty="0"/>
              <a:t>. Using the two clauses </a:t>
            </a:r>
            <a:r>
              <a:rPr lang="en-US" i="1" dirty="0"/>
              <a:t>p </a:t>
            </a:r>
            <a:r>
              <a:rPr lang="en-US" dirty="0"/>
              <a:t>∨ </a:t>
            </a:r>
            <a:r>
              <a:rPr lang="en-US" i="1" dirty="0"/>
              <a:t>r </a:t>
            </a:r>
            <a:r>
              <a:rPr lang="en-US" dirty="0"/>
              <a:t>and ￢</a:t>
            </a:r>
            <a:r>
              <a:rPr lang="en-US" i="1" dirty="0"/>
              <a:t>r </a:t>
            </a:r>
            <a:r>
              <a:rPr lang="en-US" dirty="0"/>
              <a:t>∨ </a:t>
            </a:r>
            <a:r>
              <a:rPr lang="en-US" i="1" dirty="0"/>
              <a:t>s</a:t>
            </a:r>
            <a:r>
              <a:rPr lang="en-US" dirty="0"/>
              <a:t>, we </a:t>
            </a:r>
            <a:r>
              <a:rPr lang="en-US" dirty="0" smtClean="0"/>
              <a:t>can use </a:t>
            </a:r>
            <a:r>
              <a:rPr lang="en-US" dirty="0"/>
              <a:t>resolution to conclude </a:t>
            </a:r>
            <a:r>
              <a:rPr lang="en-US" i="1" dirty="0"/>
              <a:t>p </a:t>
            </a:r>
            <a:r>
              <a:rPr lang="en-US" dirty="0"/>
              <a:t>∨ </a:t>
            </a:r>
            <a:r>
              <a:rPr lang="en-US" i="1" dirty="0"/>
              <a:t>s</a:t>
            </a:r>
            <a:r>
              <a:rPr lang="en-US" dirty="0"/>
              <a:t>.</a:t>
            </a:r>
          </a:p>
        </p:txBody>
      </p:sp>
    </p:spTree>
    <p:extLst>
      <p:ext uri="{BB962C8B-B14F-4D97-AF65-F5344CB8AC3E}">
        <p14:creationId xmlns:p14="http://schemas.microsoft.com/office/powerpoint/2010/main" val="1115900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65915" y="0"/>
            <a:ext cx="10818254" cy="6858000"/>
          </a:xfrm>
          <a:prstGeom prst="rect">
            <a:avLst/>
          </a:prstGeom>
        </p:spPr>
      </p:pic>
    </p:spTree>
    <p:extLst>
      <p:ext uri="{BB962C8B-B14F-4D97-AF65-F5344CB8AC3E}">
        <p14:creationId xmlns:p14="http://schemas.microsoft.com/office/powerpoint/2010/main" val="3621619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6858000"/>
          </a:xfrm>
        </p:spPr>
        <p:txBody>
          <a:bodyPr>
            <a:noAutofit/>
          </a:bodyPr>
          <a:lstStyle/>
          <a:p>
            <a:r>
              <a:rPr lang="en-US" sz="2400" dirty="0" smtClean="0">
                <a:latin typeface="Times New Roman" panose="02020603050405020304" pitchFamily="18" charset="0"/>
                <a:cs typeface="Times New Roman" panose="02020603050405020304" pitchFamily="18" charset="0"/>
              </a:rPr>
              <a:t>When there are several premises, several rules of inference are needed to show that argument is valid.</a:t>
            </a:r>
          </a:p>
          <a:p>
            <a:r>
              <a:rPr lang="en-US" sz="2400" dirty="0" smtClean="0">
                <a:latin typeface="Times New Roman" panose="02020603050405020304" pitchFamily="18" charset="0"/>
                <a:cs typeface="Times New Roman" panose="02020603050405020304" pitchFamily="18" charset="0"/>
              </a:rPr>
              <a:t>Show that the premises </a:t>
            </a:r>
            <a:r>
              <a:rPr lang="en-US" sz="2400" dirty="0" smtClean="0">
                <a:solidFill>
                  <a:srgbClr val="0070C0"/>
                </a:solidFill>
                <a:latin typeface="Times New Roman" panose="02020603050405020304" pitchFamily="18" charset="0"/>
                <a:cs typeface="Times New Roman" panose="02020603050405020304" pitchFamily="18" charset="0"/>
              </a:rPr>
              <a:t>“It is not sunny this afternoon and it is colder than yesterday,” </a:t>
            </a:r>
            <a:r>
              <a:rPr lang="en-US" sz="2400" dirty="0" smtClean="0">
                <a:solidFill>
                  <a:srgbClr val="00B050"/>
                </a:solidFill>
                <a:latin typeface="Times New Roman" panose="02020603050405020304" pitchFamily="18" charset="0"/>
                <a:cs typeface="Times New Roman" panose="02020603050405020304" pitchFamily="18" charset="0"/>
              </a:rPr>
              <a:t>“We will go swimming only if it is sunny,”</a:t>
            </a:r>
            <a:r>
              <a:rPr lang="en-US" sz="2400" dirty="0" smtClean="0">
                <a:latin typeface="Times New Roman" panose="02020603050405020304" pitchFamily="18" charset="0"/>
                <a:cs typeface="Times New Roman" panose="02020603050405020304" pitchFamily="18" charset="0"/>
              </a:rPr>
              <a:t> </a:t>
            </a:r>
            <a:r>
              <a:rPr lang="en-US" sz="2400" dirty="0" smtClean="0">
                <a:solidFill>
                  <a:schemeClr val="accent2"/>
                </a:solidFill>
                <a:latin typeface="Times New Roman" panose="02020603050405020304" pitchFamily="18" charset="0"/>
                <a:cs typeface="Times New Roman" panose="02020603050405020304" pitchFamily="18" charset="0"/>
              </a:rPr>
              <a:t>“If we do not go swimming, then we will take a canoe trip,” </a:t>
            </a:r>
            <a:r>
              <a:rPr lang="en-US" sz="2400" dirty="0" smtClean="0">
                <a:latin typeface="Times New Roman" panose="02020603050405020304" pitchFamily="18" charset="0"/>
                <a:cs typeface="Times New Roman" panose="02020603050405020304" pitchFamily="18" charset="0"/>
              </a:rPr>
              <a:t>and </a:t>
            </a:r>
            <a:r>
              <a:rPr lang="en-US" sz="2400" dirty="0" smtClean="0">
                <a:solidFill>
                  <a:srgbClr val="002060"/>
                </a:solidFill>
                <a:latin typeface="Times New Roman" panose="02020603050405020304" pitchFamily="18" charset="0"/>
                <a:cs typeface="Times New Roman" panose="02020603050405020304" pitchFamily="18" charset="0"/>
              </a:rPr>
              <a:t>“If we take a canoe trip, then we will be home by sunset”</a:t>
            </a:r>
            <a:r>
              <a:rPr lang="en-US" sz="2400" dirty="0" smtClean="0">
                <a:latin typeface="Times New Roman" panose="02020603050405020304" pitchFamily="18" charset="0"/>
                <a:cs typeface="Times New Roman" panose="02020603050405020304" pitchFamily="18" charset="0"/>
              </a:rPr>
              <a:t> lead to the conclusion “We will be home by sunset.”</a:t>
            </a:r>
          </a:p>
          <a:p>
            <a:r>
              <a:rPr lang="en-US" sz="2400" i="1" dirty="0" smtClean="0">
                <a:latin typeface="Times New Roman" panose="02020603050405020304" pitchFamily="18" charset="0"/>
                <a:cs typeface="Times New Roman" panose="02020603050405020304" pitchFamily="18" charset="0"/>
              </a:rPr>
              <a:t>Solution: </a:t>
            </a:r>
            <a:r>
              <a:rPr lang="en-US" sz="2400" dirty="0" smtClean="0">
                <a:latin typeface="Times New Roman" panose="02020603050405020304" pitchFamily="18" charset="0"/>
                <a:cs typeface="Times New Roman" panose="02020603050405020304" pitchFamily="18" charset="0"/>
              </a:rPr>
              <a:t>Let </a:t>
            </a:r>
            <a:r>
              <a:rPr lang="en-US" sz="2400" i="1" dirty="0" smtClean="0">
                <a:latin typeface="Times New Roman" panose="02020603050405020304" pitchFamily="18" charset="0"/>
                <a:cs typeface="Times New Roman" panose="02020603050405020304" pitchFamily="18" charset="0"/>
              </a:rPr>
              <a:t>p </a:t>
            </a:r>
            <a:r>
              <a:rPr lang="en-US" sz="2400" dirty="0" smtClean="0">
                <a:latin typeface="Times New Roman" panose="02020603050405020304" pitchFamily="18" charset="0"/>
                <a:cs typeface="Times New Roman" panose="02020603050405020304" pitchFamily="18" charset="0"/>
              </a:rPr>
              <a:t>be the proposition </a:t>
            </a:r>
            <a:r>
              <a:rPr lang="en-US" sz="2400" dirty="0" smtClean="0">
                <a:solidFill>
                  <a:srgbClr val="FF0000"/>
                </a:solidFill>
                <a:latin typeface="Times New Roman" panose="02020603050405020304" pitchFamily="18" charset="0"/>
                <a:cs typeface="Times New Roman" panose="02020603050405020304" pitchFamily="18" charset="0"/>
              </a:rPr>
              <a:t>“It is sunny this afternoon,” </a:t>
            </a:r>
            <a:r>
              <a:rPr lang="en-US" sz="2400" i="1" dirty="0" smtClean="0">
                <a:latin typeface="Times New Roman" panose="02020603050405020304" pitchFamily="18" charset="0"/>
                <a:cs typeface="Times New Roman" panose="02020603050405020304" pitchFamily="18" charset="0"/>
              </a:rPr>
              <a:t>q </a:t>
            </a:r>
            <a:r>
              <a:rPr lang="en-US" sz="2400" dirty="0" smtClean="0">
                <a:latin typeface="Times New Roman" panose="02020603050405020304" pitchFamily="18" charset="0"/>
                <a:cs typeface="Times New Roman" panose="02020603050405020304" pitchFamily="18" charset="0"/>
              </a:rPr>
              <a:t>the proposition </a:t>
            </a:r>
            <a:r>
              <a:rPr lang="en-US" sz="2400" dirty="0" smtClean="0">
                <a:solidFill>
                  <a:srgbClr val="FF0000"/>
                </a:solidFill>
                <a:latin typeface="Times New Roman" panose="02020603050405020304" pitchFamily="18" charset="0"/>
                <a:cs typeface="Times New Roman" panose="02020603050405020304" pitchFamily="18" charset="0"/>
              </a:rPr>
              <a:t>“It is colder than yesterday,” </a:t>
            </a:r>
            <a:r>
              <a:rPr lang="en-US" sz="2400" i="1" dirty="0" smtClean="0">
                <a:latin typeface="Times New Roman" panose="02020603050405020304" pitchFamily="18" charset="0"/>
                <a:cs typeface="Times New Roman" panose="02020603050405020304" pitchFamily="18" charset="0"/>
              </a:rPr>
              <a:t>r </a:t>
            </a:r>
            <a:r>
              <a:rPr lang="en-US" sz="2400" dirty="0" smtClean="0">
                <a:latin typeface="Times New Roman" panose="02020603050405020304" pitchFamily="18" charset="0"/>
                <a:cs typeface="Times New Roman" panose="02020603050405020304" pitchFamily="18" charset="0"/>
              </a:rPr>
              <a:t>the proposition “</a:t>
            </a:r>
            <a:r>
              <a:rPr lang="en-US" sz="2400" dirty="0" smtClean="0">
                <a:solidFill>
                  <a:srgbClr val="FF0000"/>
                </a:solidFill>
                <a:latin typeface="Times New Roman" panose="02020603050405020304" pitchFamily="18" charset="0"/>
                <a:cs typeface="Times New Roman" panose="02020603050405020304" pitchFamily="18" charset="0"/>
              </a:rPr>
              <a:t>We will go swimming</a:t>
            </a:r>
            <a:r>
              <a:rPr lang="en-US" sz="2400" dirty="0" smtClean="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s </a:t>
            </a:r>
            <a:r>
              <a:rPr lang="en-US" sz="2400" dirty="0" smtClean="0">
                <a:latin typeface="Times New Roman" panose="02020603050405020304" pitchFamily="18" charset="0"/>
                <a:cs typeface="Times New Roman" panose="02020603050405020304" pitchFamily="18" charset="0"/>
              </a:rPr>
              <a:t>the proposition </a:t>
            </a:r>
            <a:r>
              <a:rPr lang="en-US" sz="2400" dirty="0" smtClean="0">
                <a:solidFill>
                  <a:srgbClr val="FF0000"/>
                </a:solidFill>
                <a:latin typeface="Times New Roman" panose="02020603050405020304" pitchFamily="18" charset="0"/>
                <a:cs typeface="Times New Roman" panose="02020603050405020304" pitchFamily="18" charset="0"/>
              </a:rPr>
              <a:t>“We will take a canoe trip,” </a:t>
            </a:r>
            <a:r>
              <a:rPr lang="en-US" sz="2400" dirty="0" smtClean="0">
                <a:latin typeface="Times New Roman" panose="02020603050405020304" pitchFamily="18" charset="0"/>
                <a:cs typeface="Times New Roman" panose="02020603050405020304" pitchFamily="18" charset="0"/>
              </a:rPr>
              <a:t>and </a:t>
            </a:r>
            <a:r>
              <a:rPr lang="en-US" sz="2400" i="1" dirty="0" smtClean="0">
                <a:latin typeface="Times New Roman" panose="02020603050405020304" pitchFamily="18" charset="0"/>
                <a:cs typeface="Times New Roman" panose="02020603050405020304" pitchFamily="18" charset="0"/>
              </a:rPr>
              <a:t>t </a:t>
            </a:r>
            <a:r>
              <a:rPr lang="en-US" sz="2400" dirty="0" smtClean="0">
                <a:latin typeface="Times New Roman" panose="02020603050405020304" pitchFamily="18" charset="0"/>
                <a:cs typeface="Times New Roman" panose="02020603050405020304" pitchFamily="18" charset="0"/>
              </a:rPr>
              <a:t>the proposition </a:t>
            </a:r>
            <a:r>
              <a:rPr lang="en-US" sz="2400" dirty="0" smtClean="0">
                <a:solidFill>
                  <a:srgbClr val="FF0000"/>
                </a:solidFill>
                <a:latin typeface="Times New Roman" panose="02020603050405020304" pitchFamily="18" charset="0"/>
                <a:cs typeface="Times New Roman" panose="02020603050405020304" pitchFamily="18" charset="0"/>
              </a:rPr>
              <a:t>“We will be home by sunset.”</a:t>
            </a:r>
            <a:r>
              <a:rPr lang="en-US" sz="2400" dirty="0" smtClean="0">
                <a:latin typeface="Times New Roman" panose="02020603050405020304" pitchFamily="18" charset="0"/>
                <a:cs typeface="Times New Roman" panose="02020603050405020304" pitchFamily="18" charset="0"/>
              </a:rPr>
              <a:t> Then the premises become ￢</a:t>
            </a:r>
            <a:r>
              <a:rPr lang="en-US" sz="2400" i="1" dirty="0" smtClean="0">
                <a:latin typeface="Times New Roman" panose="02020603050405020304" pitchFamily="18" charset="0"/>
                <a:cs typeface="Times New Roman" panose="02020603050405020304" pitchFamily="18" charset="0"/>
              </a:rPr>
              <a:t>p </a:t>
            </a:r>
            <a:r>
              <a:rPr lang="en-US" sz="2400" dirty="0" smtClean="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q, r </a:t>
            </a:r>
            <a:r>
              <a:rPr lang="en-US" sz="2400" dirty="0" smtClean="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p,</a:t>
            </a:r>
            <a:r>
              <a:rPr lang="en-US" sz="2400" dirty="0" smtClean="0">
                <a:latin typeface="Times New Roman" panose="02020603050405020304" pitchFamily="18" charset="0"/>
                <a:cs typeface="Times New Roman" panose="02020603050405020304" pitchFamily="18" charset="0"/>
              </a:rPr>
              <a:t>￢</a:t>
            </a:r>
            <a:r>
              <a:rPr lang="en-US" sz="2400" i="1" dirty="0" smtClean="0">
                <a:latin typeface="Times New Roman" panose="02020603050405020304" pitchFamily="18" charset="0"/>
                <a:cs typeface="Times New Roman" panose="02020603050405020304" pitchFamily="18" charset="0"/>
              </a:rPr>
              <a:t>r </a:t>
            </a:r>
            <a:r>
              <a:rPr lang="en-US" sz="2400" dirty="0" smtClean="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s, </a:t>
            </a:r>
            <a:r>
              <a:rPr lang="en-US" sz="2400" dirty="0" smtClean="0">
                <a:latin typeface="Times New Roman" panose="02020603050405020304" pitchFamily="18" charset="0"/>
                <a:cs typeface="Times New Roman" panose="02020603050405020304" pitchFamily="18" charset="0"/>
              </a:rPr>
              <a:t>and </a:t>
            </a:r>
            <a:r>
              <a:rPr lang="en-US" sz="2400" i="1" dirty="0" smtClean="0">
                <a:latin typeface="Times New Roman" panose="02020603050405020304" pitchFamily="18" charset="0"/>
                <a:cs typeface="Times New Roman" panose="02020603050405020304" pitchFamily="18" charset="0"/>
              </a:rPr>
              <a:t>s </a:t>
            </a:r>
            <a:r>
              <a:rPr lang="en-US" sz="2400" dirty="0" smtClean="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t </a:t>
            </a:r>
            <a:r>
              <a:rPr lang="en-US" sz="2400" dirty="0" smtClean="0">
                <a:latin typeface="Times New Roman" panose="02020603050405020304" pitchFamily="18" charset="0"/>
                <a:cs typeface="Times New Roman" panose="02020603050405020304" pitchFamily="18" charset="0"/>
              </a:rPr>
              <a:t>. The conclusion is simply </a:t>
            </a:r>
            <a:r>
              <a:rPr lang="en-US" sz="2400" i="1" dirty="0" smtClean="0">
                <a:latin typeface="Times New Roman" panose="02020603050405020304" pitchFamily="18" charset="0"/>
                <a:cs typeface="Times New Roman" panose="02020603050405020304" pitchFamily="18" charset="0"/>
              </a:rPr>
              <a:t>t </a:t>
            </a:r>
            <a:r>
              <a:rPr lang="en-US" sz="2400" dirty="0" smtClean="0">
                <a:latin typeface="Times New Roman" panose="02020603050405020304" pitchFamily="18" charset="0"/>
                <a:cs typeface="Times New Roman" panose="02020603050405020304" pitchFamily="18" charset="0"/>
              </a:rPr>
              <a:t>. We need to give a valid argument with premises ￢</a:t>
            </a:r>
            <a:r>
              <a:rPr lang="en-US" sz="2400" i="1" dirty="0" smtClean="0">
                <a:latin typeface="Times New Roman" panose="02020603050405020304" pitchFamily="18" charset="0"/>
                <a:cs typeface="Times New Roman" panose="02020603050405020304" pitchFamily="18" charset="0"/>
              </a:rPr>
              <a:t>p </a:t>
            </a:r>
            <a:r>
              <a:rPr lang="en-US" sz="2400" dirty="0" smtClean="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q</a:t>
            </a:r>
            <a:r>
              <a:rPr lang="en-US" sz="2400" dirty="0" smtClean="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r </a:t>
            </a:r>
            <a:r>
              <a:rPr lang="en-US" sz="2400" dirty="0" smtClean="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p</a:t>
            </a:r>
            <a:r>
              <a:rPr lang="en-US" sz="2400" dirty="0" smtClean="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r </a:t>
            </a:r>
            <a:r>
              <a:rPr lang="en-US" sz="2400" dirty="0" smtClean="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s</a:t>
            </a:r>
            <a:r>
              <a:rPr lang="en-US" sz="2400" dirty="0" smtClean="0">
                <a:latin typeface="Times New Roman" panose="02020603050405020304" pitchFamily="18" charset="0"/>
                <a:cs typeface="Times New Roman" panose="02020603050405020304" pitchFamily="18" charset="0"/>
              </a:rPr>
              <a:t>, and </a:t>
            </a:r>
            <a:r>
              <a:rPr lang="en-US" sz="2400" i="1" dirty="0" smtClean="0">
                <a:latin typeface="Times New Roman" panose="02020603050405020304" pitchFamily="18" charset="0"/>
                <a:cs typeface="Times New Roman" panose="02020603050405020304" pitchFamily="18" charset="0"/>
              </a:rPr>
              <a:t>s </a:t>
            </a:r>
            <a:r>
              <a:rPr lang="en-US" sz="2400" dirty="0" smtClean="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t </a:t>
            </a:r>
            <a:r>
              <a:rPr lang="en-US" sz="2400" dirty="0" smtClean="0">
                <a:latin typeface="Times New Roman" panose="02020603050405020304" pitchFamily="18" charset="0"/>
                <a:cs typeface="Times New Roman" panose="02020603050405020304" pitchFamily="18" charset="0"/>
              </a:rPr>
              <a:t>and conclusion </a:t>
            </a:r>
            <a:r>
              <a:rPr lang="en-US" sz="2400" i="1" dirty="0" smtClean="0">
                <a:latin typeface="Times New Roman" panose="02020603050405020304" pitchFamily="18" charset="0"/>
                <a:cs typeface="Times New Roman" panose="02020603050405020304" pitchFamily="18" charset="0"/>
              </a:rPr>
              <a:t>t </a:t>
            </a:r>
            <a:r>
              <a:rPr lang="en-US" sz="2400" dirty="0" smtClean="0">
                <a:latin typeface="Times New Roman" panose="02020603050405020304" pitchFamily="18" charset="0"/>
                <a:cs typeface="Times New Roman" panose="02020603050405020304" pitchFamily="18" charset="0"/>
              </a:rPr>
              <a:t>. </a:t>
            </a:r>
          </a:p>
          <a:p>
            <a:r>
              <a:rPr lang="en-US" sz="1400" b="1" dirty="0" smtClean="0"/>
              <a:t>Step </a:t>
            </a:r>
            <a:r>
              <a:rPr lang="en-US" sz="1400" b="1" dirty="0"/>
              <a:t>Reason</a:t>
            </a:r>
            <a:endParaRPr lang="en-US" sz="1200" b="1" dirty="0"/>
          </a:p>
          <a:p>
            <a:r>
              <a:rPr lang="en-US" sz="1400" dirty="0"/>
              <a:t>1. ￢</a:t>
            </a:r>
            <a:r>
              <a:rPr lang="en-US" sz="1400" i="1" dirty="0"/>
              <a:t>p </a:t>
            </a:r>
            <a:r>
              <a:rPr lang="en-US" sz="1400" dirty="0"/>
              <a:t>∧ </a:t>
            </a:r>
            <a:r>
              <a:rPr lang="en-US" sz="1400" i="1" dirty="0"/>
              <a:t>q </a:t>
            </a:r>
            <a:r>
              <a:rPr lang="en-US" sz="1400" dirty="0"/>
              <a:t>Premise</a:t>
            </a:r>
          </a:p>
          <a:p>
            <a:r>
              <a:rPr lang="en-US" sz="1400" dirty="0"/>
              <a:t>2. ￢</a:t>
            </a:r>
            <a:r>
              <a:rPr lang="en-US" sz="1400" i="1" dirty="0"/>
              <a:t>p </a:t>
            </a:r>
            <a:r>
              <a:rPr lang="en-US" sz="1400" dirty="0"/>
              <a:t>Simplification using (1)</a:t>
            </a:r>
          </a:p>
          <a:p>
            <a:r>
              <a:rPr lang="en-US" sz="1400" dirty="0"/>
              <a:t>3. </a:t>
            </a:r>
            <a:r>
              <a:rPr lang="en-US" sz="1400" i="1" dirty="0"/>
              <a:t>r </a:t>
            </a:r>
            <a:r>
              <a:rPr lang="en-US" sz="1400" dirty="0"/>
              <a:t>→ </a:t>
            </a:r>
            <a:r>
              <a:rPr lang="en-US" sz="1400" i="1" dirty="0"/>
              <a:t>p </a:t>
            </a:r>
            <a:r>
              <a:rPr lang="en-US" sz="1400" dirty="0"/>
              <a:t>Premise</a:t>
            </a:r>
          </a:p>
          <a:p>
            <a:r>
              <a:rPr lang="en-US" sz="1400" dirty="0"/>
              <a:t>4. ￢</a:t>
            </a:r>
            <a:r>
              <a:rPr lang="en-US" sz="1400" i="1" dirty="0"/>
              <a:t>r </a:t>
            </a:r>
            <a:r>
              <a:rPr lang="en-US" sz="1400" dirty="0"/>
              <a:t>Modus tollens using (2) and (3)</a:t>
            </a:r>
          </a:p>
          <a:p>
            <a:r>
              <a:rPr lang="en-US" sz="1400" dirty="0"/>
              <a:t>5. ￢</a:t>
            </a:r>
            <a:r>
              <a:rPr lang="en-US" sz="1400" i="1" dirty="0"/>
              <a:t>r </a:t>
            </a:r>
            <a:r>
              <a:rPr lang="en-US" sz="1400" dirty="0"/>
              <a:t>→ </a:t>
            </a:r>
            <a:r>
              <a:rPr lang="en-US" sz="1400" i="1" dirty="0"/>
              <a:t>s </a:t>
            </a:r>
            <a:r>
              <a:rPr lang="en-US" sz="1400" dirty="0"/>
              <a:t>Premise</a:t>
            </a:r>
          </a:p>
          <a:p>
            <a:r>
              <a:rPr lang="en-US" sz="1400" dirty="0"/>
              <a:t>6. </a:t>
            </a:r>
            <a:r>
              <a:rPr lang="en-US" sz="1400" i="1" dirty="0"/>
              <a:t>s </a:t>
            </a:r>
            <a:r>
              <a:rPr lang="en-US" sz="1400" dirty="0"/>
              <a:t>Modus ponens using (4) and (5)</a:t>
            </a:r>
          </a:p>
          <a:p>
            <a:r>
              <a:rPr lang="en-US" sz="1400" dirty="0"/>
              <a:t>7. </a:t>
            </a:r>
            <a:r>
              <a:rPr lang="en-US" sz="1400" i="1" dirty="0"/>
              <a:t>s </a:t>
            </a:r>
            <a:r>
              <a:rPr lang="en-US" sz="1400" dirty="0"/>
              <a:t>→ </a:t>
            </a:r>
            <a:r>
              <a:rPr lang="en-US" sz="1400" i="1" dirty="0"/>
              <a:t>t </a:t>
            </a:r>
            <a:r>
              <a:rPr lang="en-US" sz="1400" dirty="0"/>
              <a:t>Premise</a:t>
            </a:r>
          </a:p>
          <a:p>
            <a:r>
              <a:rPr lang="en-US" sz="1400" dirty="0"/>
              <a:t>8. </a:t>
            </a:r>
            <a:r>
              <a:rPr lang="en-US" sz="1400" i="1" dirty="0"/>
              <a:t>t </a:t>
            </a:r>
            <a:r>
              <a:rPr lang="en-US" sz="1400" dirty="0"/>
              <a:t>Modus ponens using (6) and (7)</a:t>
            </a:r>
            <a:endParaRPr lang="en-US" sz="1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3109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92500" lnSpcReduction="10000"/>
          </a:bodyPr>
          <a:lstStyle/>
          <a:p>
            <a:r>
              <a:rPr lang="en-US" b="1" dirty="0"/>
              <a:t>EXAMPLE </a:t>
            </a:r>
            <a:r>
              <a:rPr lang="en-US" b="1" dirty="0" smtClean="0"/>
              <a:t> </a:t>
            </a:r>
            <a:r>
              <a:rPr lang="en-US" dirty="0"/>
              <a:t>Show that the premises </a:t>
            </a:r>
            <a:r>
              <a:rPr lang="en-US" dirty="0">
                <a:solidFill>
                  <a:srgbClr val="0070C0"/>
                </a:solidFill>
              </a:rPr>
              <a:t>“If you send me an e-mail message, then I will finish writing </a:t>
            </a:r>
            <a:r>
              <a:rPr lang="en-US" dirty="0" smtClean="0">
                <a:solidFill>
                  <a:srgbClr val="0070C0"/>
                </a:solidFill>
              </a:rPr>
              <a:t>the program</a:t>
            </a:r>
            <a:r>
              <a:rPr lang="en-US" dirty="0">
                <a:solidFill>
                  <a:srgbClr val="0070C0"/>
                </a:solidFill>
              </a:rPr>
              <a:t>,”</a:t>
            </a:r>
            <a:r>
              <a:rPr lang="en-US" dirty="0"/>
              <a:t> </a:t>
            </a:r>
            <a:r>
              <a:rPr lang="en-US" dirty="0">
                <a:solidFill>
                  <a:srgbClr val="FF0000"/>
                </a:solidFill>
              </a:rPr>
              <a:t>“If you do not send me an e-mail message, then I will go to sleep early,”</a:t>
            </a:r>
            <a:r>
              <a:rPr lang="en-US" dirty="0"/>
              <a:t> and </a:t>
            </a:r>
            <a:r>
              <a:rPr lang="en-US" dirty="0">
                <a:solidFill>
                  <a:srgbClr val="00B050"/>
                </a:solidFill>
              </a:rPr>
              <a:t>“If I </a:t>
            </a:r>
            <a:r>
              <a:rPr lang="en-US" dirty="0" smtClean="0">
                <a:solidFill>
                  <a:srgbClr val="00B050"/>
                </a:solidFill>
              </a:rPr>
              <a:t>go to </a:t>
            </a:r>
            <a:r>
              <a:rPr lang="en-US" dirty="0">
                <a:solidFill>
                  <a:srgbClr val="00B050"/>
                </a:solidFill>
              </a:rPr>
              <a:t>sleep early, then I will wake up feeling refreshed”</a:t>
            </a:r>
            <a:r>
              <a:rPr lang="en-US" dirty="0"/>
              <a:t> lead to the conclusion </a:t>
            </a:r>
            <a:r>
              <a:rPr lang="en-US" dirty="0">
                <a:solidFill>
                  <a:srgbClr val="C00000"/>
                </a:solidFill>
              </a:rPr>
              <a:t>“If I do not </a:t>
            </a:r>
            <a:r>
              <a:rPr lang="en-US" dirty="0" smtClean="0">
                <a:solidFill>
                  <a:srgbClr val="C00000"/>
                </a:solidFill>
              </a:rPr>
              <a:t>finish writing </a:t>
            </a:r>
            <a:r>
              <a:rPr lang="en-US" dirty="0">
                <a:solidFill>
                  <a:srgbClr val="C00000"/>
                </a:solidFill>
              </a:rPr>
              <a:t>the program, then I will wake up feeling refreshed.”</a:t>
            </a:r>
          </a:p>
          <a:p>
            <a:r>
              <a:rPr lang="en-US" i="1" dirty="0"/>
              <a:t>Solution: </a:t>
            </a:r>
            <a:r>
              <a:rPr lang="en-US" dirty="0"/>
              <a:t>Let </a:t>
            </a:r>
            <a:r>
              <a:rPr lang="en-US" i="1" dirty="0"/>
              <a:t>p </a:t>
            </a:r>
            <a:r>
              <a:rPr lang="en-US" dirty="0"/>
              <a:t>be the proposition </a:t>
            </a:r>
            <a:r>
              <a:rPr lang="en-US" dirty="0">
                <a:solidFill>
                  <a:srgbClr val="FF0000"/>
                </a:solidFill>
              </a:rPr>
              <a:t>“You send me an e-mail message,”</a:t>
            </a:r>
            <a:r>
              <a:rPr lang="en-US" dirty="0"/>
              <a:t> </a:t>
            </a:r>
            <a:r>
              <a:rPr lang="en-US" i="1" dirty="0"/>
              <a:t>q </a:t>
            </a:r>
            <a:r>
              <a:rPr lang="en-US" dirty="0"/>
              <a:t>the proposition </a:t>
            </a:r>
            <a:r>
              <a:rPr lang="en-US" dirty="0">
                <a:solidFill>
                  <a:srgbClr val="FF0000"/>
                </a:solidFill>
              </a:rPr>
              <a:t>“I </a:t>
            </a:r>
            <a:r>
              <a:rPr lang="en-US" dirty="0" smtClean="0">
                <a:solidFill>
                  <a:srgbClr val="FF0000"/>
                </a:solidFill>
              </a:rPr>
              <a:t>will finish </a:t>
            </a:r>
            <a:r>
              <a:rPr lang="en-US" dirty="0">
                <a:solidFill>
                  <a:srgbClr val="FF0000"/>
                </a:solidFill>
              </a:rPr>
              <a:t>writing the program,”</a:t>
            </a:r>
            <a:r>
              <a:rPr lang="en-US" dirty="0"/>
              <a:t> </a:t>
            </a:r>
            <a:r>
              <a:rPr lang="en-US" i="1" dirty="0"/>
              <a:t>r </a:t>
            </a:r>
            <a:r>
              <a:rPr lang="en-US" dirty="0"/>
              <a:t>the proposition </a:t>
            </a:r>
            <a:r>
              <a:rPr lang="en-US" dirty="0">
                <a:solidFill>
                  <a:srgbClr val="FF0000"/>
                </a:solidFill>
              </a:rPr>
              <a:t>“I will go to sleep early,”</a:t>
            </a:r>
            <a:r>
              <a:rPr lang="en-US" dirty="0"/>
              <a:t> and </a:t>
            </a:r>
            <a:r>
              <a:rPr lang="en-US" i="1" dirty="0"/>
              <a:t>s </a:t>
            </a:r>
            <a:r>
              <a:rPr lang="en-US" dirty="0"/>
              <a:t>the proposition </a:t>
            </a:r>
            <a:r>
              <a:rPr lang="en-US" dirty="0">
                <a:solidFill>
                  <a:srgbClr val="FF0000"/>
                </a:solidFill>
              </a:rPr>
              <a:t>“</a:t>
            </a:r>
            <a:r>
              <a:rPr lang="en-US" dirty="0" smtClean="0">
                <a:solidFill>
                  <a:srgbClr val="FF0000"/>
                </a:solidFill>
              </a:rPr>
              <a:t>I will wake </a:t>
            </a:r>
            <a:r>
              <a:rPr lang="en-US" dirty="0">
                <a:solidFill>
                  <a:srgbClr val="FF0000"/>
                </a:solidFill>
              </a:rPr>
              <a:t>up feeling refreshed.”</a:t>
            </a:r>
            <a:r>
              <a:rPr lang="en-US" dirty="0"/>
              <a:t> Then the premises are </a:t>
            </a:r>
            <a:r>
              <a:rPr lang="en-US" i="1" dirty="0"/>
              <a:t>p </a:t>
            </a:r>
            <a:r>
              <a:rPr lang="en-US" dirty="0"/>
              <a:t>→ </a:t>
            </a:r>
            <a:r>
              <a:rPr lang="en-US" i="1" dirty="0" err="1"/>
              <a:t>q</a:t>
            </a:r>
            <a:r>
              <a:rPr lang="en-US" dirty="0" err="1"/>
              <a:t>,￢</a:t>
            </a:r>
            <a:r>
              <a:rPr lang="en-US" i="1" dirty="0" err="1"/>
              <a:t>p</a:t>
            </a:r>
            <a:r>
              <a:rPr lang="en-US" i="1" dirty="0"/>
              <a:t> </a:t>
            </a:r>
            <a:r>
              <a:rPr lang="en-US" dirty="0"/>
              <a:t>→ </a:t>
            </a:r>
            <a:r>
              <a:rPr lang="en-US" i="1" dirty="0"/>
              <a:t>r</a:t>
            </a:r>
            <a:r>
              <a:rPr lang="en-US" dirty="0"/>
              <a:t>, and </a:t>
            </a:r>
            <a:r>
              <a:rPr lang="en-US" i="1" dirty="0"/>
              <a:t>r </a:t>
            </a:r>
            <a:r>
              <a:rPr lang="en-US" dirty="0"/>
              <a:t>→ </a:t>
            </a:r>
            <a:r>
              <a:rPr lang="en-US" i="1" dirty="0"/>
              <a:t>s</a:t>
            </a:r>
            <a:r>
              <a:rPr lang="en-US" dirty="0"/>
              <a:t>. The </a:t>
            </a:r>
            <a:r>
              <a:rPr lang="en-US" dirty="0" smtClean="0"/>
              <a:t>desired conclusion </a:t>
            </a:r>
            <a:r>
              <a:rPr lang="en-US" dirty="0"/>
              <a:t>is ￢</a:t>
            </a:r>
            <a:r>
              <a:rPr lang="en-US" i="1" dirty="0"/>
              <a:t>q </a:t>
            </a:r>
            <a:r>
              <a:rPr lang="en-US" dirty="0"/>
              <a:t>→ </a:t>
            </a:r>
            <a:r>
              <a:rPr lang="en-US" i="1" dirty="0"/>
              <a:t>s</a:t>
            </a:r>
            <a:r>
              <a:rPr lang="en-US" dirty="0" smtClean="0"/>
              <a:t>. We </a:t>
            </a:r>
            <a:r>
              <a:rPr lang="en-US" dirty="0"/>
              <a:t>need to give a valid argument with premises </a:t>
            </a:r>
            <a:r>
              <a:rPr lang="en-US" i="1" dirty="0"/>
              <a:t>p </a:t>
            </a:r>
            <a:r>
              <a:rPr lang="en-US" dirty="0"/>
              <a:t>→ </a:t>
            </a:r>
            <a:r>
              <a:rPr lang="en-US" i="1" dirty="0"/>
              <a:t>q</a:t>
            </a:r>
            <a:r>
              <a:rPr lang="en-US" dirty="0"/>
              <a:t>, ￢</a:t>
            </a:r>
            <a:r>
              <a:rPr lang="en-US" i="1" dirty="0"/>
              <a:t>p </a:t>
            </a:r>
            <a:r>
              <a:rPr lang="en-US" dirty="0"/>
              <a:t>→ </a:t>
            </a:r>
            <a:r>
              <a:rPr lang="en-US" i="1" dirty="0"/>
              <a:t>r</a:t>
            </a:r>
            <a:r>
              <a:rPr lang="en-US" dirty="0"/>
              <a:t>, </a:t>
            </a:r>
            <a:r>
              <a:rPr lang="en-US" dirty="0" smtClean="0"/>
              <a:t>and </a:t>
            </a:r>
            <a:r>
              <a:rPr lang="en-US" i="1" dirty="0" smtClean="0"/>
              <a:t>r </a:t>
            </a:r>
            <a:r>
              <a:rPr lang="en-US" dirty="0"/>
              <a:t>→ </a:t>
            </a:r>
            <a:r>
              <a:rPr lang="en-US" i="1" dirty="0"/>
              <a:t>s </a:t>
            </a:r>
            <a:r>
              <a:rPr lang="en-US" dirty="0"/>
              <a:t>and conclusion ￢</a:t>
            </a:r>
            <a:r>
              <a:rPr lang="en-US" i="1" dirty="0"/>
              <a:t>q </a:t>
            </a:r>
            <a:r>
              <a:rPr lang="en-US" dirty="0"/>
              <a:t>→ </a:t>
            </a:r>
            <a:r>
              <a:rPr lang="en-US" i="1" dirty="0"/>
              <a:t>s</a:t>
            </a:r>
            <a:r>
              <a:rPr lang="en-US" dirty="0"/>
              <a:t>.</a:t>
            </a:r>
          </a:p>
          <a:p>
            <a:r>
              <a:rPr lang="en-US" dirty="0"/>
              <a:t>This argument form shows that the premises lead to the desired conclusion.</a:t>
            </a:r>
          </a:p>
          <a:p>
            <a:r>
              <a:rPr lang="en-US" b="1" dirty="0"/>
              <a:t>Step Reason</a:t>
            </a:r>
          </a:p>
          <a:p>
            <a:pPr marL="0" indent="0">
              <a:buNone/>
            </a:pPr>
            <a:r>
              <a:rPr lang="en-US" dirty="0"/>
              <a:t>1. </a:t>
            </a:r>
            <a:r>
              <a:rPr lang="en-US" i="1" dirty="0"/>
              <a:t>p </a:t>
            </a:r>
            <a:r>
              <a:rPr lang="en-US" dirty="0"/>
              <a:t>→ </a:t>
            </a:r>
            <a:r>
              <a:rPr lang="en-US" i="1" dirty="0"/>
              <a:t>q </a:t>
            </a:r>
            <a:r>
              <a:rPr lang="en-US" dirty="0"/>
              <a:t>Premise</a:t>
            </a:r>
          </a:p>
          <a:p>
            <a:pPr marL="0" indent="0">
              <a:buNone/>
            </a:pPr>
            <a:r>
              <a:rPr lang="en-US" dirty="0"/>
              <a:t>2. ￢</a:t>
            </a:r>
            <a:r>
              <a:rPr lang="en-US" i="1" dirty="0"/>
              <a:t>q </a:t>
            </a:r>
            <a:r>
              <a:rPr lang="en-US" dirty="0"/>
              <a:t>→￢</a:t>
            </a:r>
            <a:r>
              <a:rPr lang="en-US" i="1" dirty="0"/>
              <a:t>p </a:t>
            </a:r>
            <a:r>
              <a:rPr lang="en-US" dirty="0"/>
              <a:t>Contrapositive of (1)</a:t>
            </a:r>
          </a:p>
          <a:p>
            <a:pPr marL="0" indent="0">
              <a:buNone/>
            </a:pPr>
            <a:r>
              <a:rPr lang="en-US" dirty="0"/>
              <a:t>3. ￢</a:t>
            </a:r>
            <a:r>
              <a:rPr lang="en-US" i="1" dirty="0"/>
              <a:t>p </a:t>
            </a:r>
            <a:r>
              <a:rPr lang="en-US" dirty="0"/>
              <a:t>→ </a:t>
            </a:r>
            <a:r>
              <a:rPr lang="en-US" i="1" dirty="0"/>
              <a:t>r </a:t>
            </a:r>
            <a:r>
              <a:rPr lang="en-US" dirty="0"/>
              <a:t>Premise</a:t>
            </a:r>
          </a:p>
          <a:p>
            <a:pPr marL="0" indent="0">
              <a:buNone/>
            </a:pPr>
            <a:r>
              <a:rPr lang="en-US" dirty="0"/>
              <a:t>4. ￢</a:t>
            </a:r>
            <a:r>
              <a:rPr lang="en-US" i="1" dirty="0"/>
              <a:t>q </a:t>
            </a:r>
            <a:r>
              <a:rPr lang="en-US" dirty="0"/>
              <a:t>→ </a:t>
            </a:r>
            <a:r>
              <a:rPr lang="en-US" i="1" dirty="0"/>
              <a:t>r </a:t>
            </a:r>
            <a:r>
              <a:rPr lang="en-US" dirty="0"/>
              <a:t>Hypothetical syllogism using (2) and (3)</a:t>
            </a:r>
          </a:p>
          <a:p>
            <a:pPr marL="0" indent="0">
              <a:buNone/>
            </a:pPr>
            <a:r>
              <a:rPr lang="en-US" dirty="0"/>
              <a:t>5. </a:t>
            </a:r>
            <a:r>
              <a:rPr lang="en-US" i="1" dirty="0"/>
              <a:t>r </a:t>
            </a:r>
            <a:r>
              <a:rPr lang="en-US" dirty="0"/>
              <a:t>→ </a:t>
            </a:r>
            <a:r>
              <a:rPr lang="en-US" i="1" dirty="0"/>
              <a:t>s </a:t>
            </a:r>
            <a:r>
              <a:rPr lang="en-US" dirty="0"/>
              <a:t>Premise</a:t>
            </a:r>
          </a:p>
          <a:p>
            <a:pPr marL="0" indent="0">
              <a:buNone/>
            </a:pPr>
            <a:r>
              <a:rPr lang="en-US" dirty="0"/>
              <a:t>6. ￢</a:t>
            </a:r>
            <a:r>
              <a:rPr lang="en-US" i="1" dirty="0"/>
              <a:t>q </a:t>
            </a:r>
            <a:r>
              <a:rPr lang="en-US" dirty="0"/>
              <a:t>→ </a:t>
            </a:r>
            <a:r>
              <a:rPr lang="en-US" i="1" dirty="0"/>
              <a:t>s </a:t>
            </a:r>
            <a:r>
              <a:rPr lang="en-US" dirty="0"/>
              <a:t>Hypothetical syllogism using (4) and (5)</a:t>
            </a:r>
          </a:p>
        </p:txBody>
      </p:sp>
    </p:spTree>
    <p:extLst>
      <p:ext uri="{BB962C8B-B14F-4D97-AF65-F5344CB8AC3E}">
        <p14:creationId xmlns:p14="http://schemas.microsoft.com/office/powerpoint/2010/main" val="2403274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Assignments</a:t>
            </a:r>
            <a:endParaRPr lang="en-US" dirty="0"/>
          </a:p>
        </p:txBody>
      </p:sp>
      <p:sp>
        <p:nvSpPr>
          <p:cNvPr id="3" name="Content Placeholder 2"/>
          <p:cNvSpPr>
            <a:spLocks noGrp="1"/>
          </p:cNvSpPr>
          <p:nvPr>
            <p:ph idx="1"/>
          </p:nvPr>
        </p:nvSpPr>
        <p:spPr/>
        <p:txBody>
          <a:bodyPr>
            <a:normAutofit lnSpcReduction="10000"/>
          </a:bodyPr>
          <a:lstStyle/>
          <a:p>
            <a:pPr marL="514350" indent="-514350">
              <a:buAutoNum type="arabicPeriod"/>
            </a:pPr>
            <a:r>
              <a:rPr lang="en-US" dirty="0" smtClean="0"/>
              <a:t>Show that the following argument is valid. If today is Tuesday, I have a test in Mathematics or economics. If my Economics professor is sick, I will not have test in Economics. Today is Tuesday and my Economics professor is sick. Therefore I have a test in Mathematics.</a:t>
            </a:r>
          </a:p>
          <a:p>
            <a:pPr marL="514350" indent="-514350">
              <a:buAutoNum type="arabicPeriod"/>
            </a:pPr>
            <a:r>
              <a:rPr lang="en-US" dirty="0" smtClean="0"/>
              <a:t>Show that the following argument is valid. If Mohan is a lawyer, then he is ambitious. If Mohan is an early riser, then he does not like idlies. If Mohan is ambitious, then he is an early riser. Then if Mohan is a lawyer, then he does not like the idlies.</a:t>
            </a:r>
          </a:p>
          <a:p>
            <a:pPr marL="514350" indent="-514350">
              <a:buAutoNum type="arabicPeriod"/>
            </a:pPr>
            <a:r>
              <a:rPr lang="en-US" dirty="0" smtClean="0"/>
              <a:t>If dogs are mammals, then cats are reptiles. If I am a mammal, then either I am a dog or I am a cat. Either dogs are mammals, or I am a mammal. Cats are not reptiles. I am not a dog. </a:t>
            </a:r>
            <a:r>
              <a:rPr lang="en-US" smtClean="0"/>
              <a:t>Therefore, I am a cat.</a:t>
            </a:r>
            <a:endParaRPr lang="en-US" dirty="0"/>
          </a:p>
        </p:txBody>
      </p:sp>
    </p:spTree>
    <p:extLst>
      <p:ext uri="{BB962C8B-B14F-4D97-AF65-F5344CB8AC3E}">
        <p14:creationId xmlns:p14="http://schemas.microsoft.com/office/powerpoint/2010/main" val="980044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Fallacies</a:t>
            </a:r>
            <a:endParaRPr lang="en-US" dirty="0"/>
          </a:p>
        </p:txBody>
      </p:sp>
      <p:sp>
        <p:nvSpPr>
          <p:cNvPr id="3" name="Content Placeholder 2"/>
          <p:cNvSpPr>
            <a:spLocks noGrp="1"/>
          </p:cNvSpPr>
          <p:nvPr>
            <p:ph idx="1"/>
          </p:nvPr>
        </p:nvSpPr>
        <p:spPr/>
        <p:txBody>
          <a:bodyPr/>
          <a:lstStyle/>
          <a:p>
            <a:r>
              <a:rPr lang="en-US" dirty="0"/>
              <a:t>C</a:t>
            </a:r>
            <a:r>
              <a:rPr lang="en-US" smtClean="0"/>
              <a:t>ommon </a:t>
            </a:r>
            <a:r>
              <a:rPr lang="en-US" dirty="0"/>
              <a:t>forms of incorrect reasoning, called </a:t>
            </a:r>
            <a:r>
              <a:rPr lang="en-US" b="1" dirty="0"/>
              <a:t>fallacies</a:t>
            </a:r>
            <a:r>
              <a:rPr lang="en-US" dirty="0"/>
              <a:t>, which lead to invalid arguments</a:t>
            </a:r>
            <a:r>
              <a:rPr lang="en-US" dirty="0" smtClean="0"/>
              <a:t>.</a:t>
            </a:r>
          </a:p>
          <a:p>
            <a:r>
              <a:rPr lang="en-US" dirty="0" smtClean="0"/>
              <a:t>Three forms of  faulty inference</a:t>
            </a:r>
          </a:p>
          <a:p>
            <a:pPr marL="514350" indent="-514350">
              <a:buAutoNum type="arabicPeriod"/>
            </a:pPr>
            <a:r>
              <a:rPr lang="en-US" b="1" dirty="0"/>
              <a:t>F</a:t>
            </a:r>
            <a:r>
              <a:rPr lang="en-US" b="1" dirty="0" smtClean="0"/>
              <a:t>allacy </a:t>
            </a:r>
            <a:r>
              <a:rPr lang="en-US" b="1" dirty="0"/>
              <a:t>of </a:t>
            </a:r>
            <a:r>
              <a:rPr lang="en-US" b="1" dirty="0" smtClean="0"/>
              <a:t>affirming the </a:t>
            </a:r>
            <a:r>
              <a:rPr lang="en-US" b="1" dirty="0"/>
              <a:t>conclusion</a:t>
            </a:r>
            <a:r>
              <a:rPr lang="en-US" dirty="0" smtClean="0"/>
              <a:t>.</a:t>
            </a:r>
          </a:p>
          <a:p>
            <a:pPr marL="514350" indent="-514350">
              <a:buAutoNum type="arabicPeriod"/>
            </a:pPr>
            <a:r>
              <a:rPr lang="en-US" b="1" dirty="0"/>
              <a:t>F</a:t>
            </a:r>
            <a:r>
              <a:rPr lang="en-US" b="1" dirty="0" smtClean="0"/>
              <a:t>allacy </a:t>
            </a:r>
            <a:r>
              <a:rPr lang="en-US" b="1" dirty="0"/>
              <a:t>of denying the </a:t>
            </a:r>
            <a:r>
              <a:rPr lang="en-US" b="1" dirty="0" smtClean="0"/>
              <a:t>hypothesis</a:t>
            </a:r>
          </a:p>
          <a:p>
            <a:pPr marL="514350" indent="-514350">
              <a:buAutoNum type="arabicPeriod"/>
            </a:pPr>
            <a:r>
              <a:rPr lang="en-US" b="1" dirty="0" smtClean="0"/>
              <a:t>Circular reasoning</a:t>
            </a:r>
          </a:p>
          <a:p>
            <a:pPr marL="0" indent="0">
              <a:buNone/>
            </a:pPr>
            <a:endParaRPr lang="en-US" dirty="0" smtClean="0"/>
          </a:p>
          <a:p>
            <a:pPr marL="514350" indent="-514350">
              <a:buAutoNum type="arabicPeriod"/>
            </a:pPr>
            <a:endParaRPr lang="en-US" dirty="0" smtClean="0"/>
          </a:p>
          <a:p>
            <a:pPr marL="0" indent="0">
              <a:buNone/>
            </a:pPr>
            <a:endParaRPr lang="en-US" dirty="0"/>
          </a:p>
        </p:txBody>
      </p:sp>
    </p:spTree>
    <p:extLst>
      <p:ext uri="{BB962C8B-B14F-4D97-AF65-F5344CB8AC3E}">
        <p14:creationId xmlns:p14="http://schemas.microsoft.com/office/powerpoint/2010/main" val="1908753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Fallacy of affirming the conclusion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t>The proposition </a:t>
                </a:r>
                <a:r>
                  <a:rPr lang="en-US" i="1" dirty="0"/>
                  <a:t>((p </a:t>
                </a:r>
                <a:r>
                  <a:rPr lang="en-US" dirty="0"/>
                  <a:t>→ </a:t>
                </a:r>
                <a:r>
                  <a:rPr lang="en-US" i="1" dirty="0"/>
                  <a:t>q) </a:t>
                </a:r>
                <a:r>
                  <a:rPr lang="en-US" dirty="0"/>
                  <a:t>∧ </a:t>
                </a:r>
                <a:r>
                  <a:rPr lang="en-US" i="1" dirty="0"/>
                  <a:t>q) </a:t>
                </a:r>
                <a:r>
                  <a:rPr lang="en-US" dirty="0"/>
                  <a:t>→ </a:t>
                </a:r>
                <a:r>
                  <a:rPr lang="en-US" i="1" dirty="0"/>
                  <a:t>p </a:t>
                </a:r>
                <a:r>
                  <a:rPr lang="en-US" dirty="0"/>
                  <a:t>is not a tautology, because it is false when </a:t>
                </a:r>
                <a:r>
                  <a:rPr lang="en-US" i="1" dirty="0"/>
                  <a:t>p </a:t>
                </a:r>
                <a:r>
                  <a:rPr lang="en-US" dirty="0"/>
                  <a:t>is </a:t>
                </a:r>
                <a:r>
                  <a:rPr lang="en-US" dirty="0" smtClean="0"/>
                  <a:t>false and </a:t>
                </a:r>
                <a:r>
                  <a:rPr lang="en-US" i="1" dirty="0"/>
                  <a:t>q </a:t>
                </a:r>
                <a:r>
                  <a:rPr lang="en-US" dirty="0"/>
                  <a:t>is true. However, there are many incorrect arguments that treat this as a tautology. </a:t>
                </a:r>
                <a:endParaRPr lang="en-US" dirty="0" smtClean="0"/>
              </a:p>
              <a:p>
                <a14:m>
                  <m:oMath xmlns:m="http://schemas.openxmlformats.org/officeDocument/2006/math">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oMath>
                </a14:m>
                <a:endParaRPr lang="en-US" b="0" dirty="0" smtClean="0">
                  <a:ea typeface="Cambria Math" panose="02040503050406030204" pitchFamily="18" charset="0"/>
                </a:endParaRPr>
              </a:p>
              <a:p>
                <a:pPr marL="0" indent="0">
                  <a:buNone/>
                </a:pPr>
                <a:r>
                  <a:rPr lang="en-US" dirty="0">
                    <a:ea typeface="Cambria Math" panose="02040503050406030204" pitchFamily="18" charset="0"/>
                  </a:rPr>
                  <a:t> </a:t>
                </a:r>
                <a:r>
                  <a:rPr lang="en-US" dirty="0" smtClean="0">
                    <a:ea typeface="Cambria Math" panose="02040503050406030204" pitchFamily="18" charset="0"/>
                  </a:rPr>
                  <a:t>  </a:t>
                </a:r>
                <a:r>
                  <a:rPr lang="en-US" i="1" dirty="0" smtClean="0">
                    <a:ea typeface="Cambria Math" panose="02040503050406030204" pitchFamily="18" charset="0"/>
                  </a:rPr>
                  <a:t>q</a:t>
                </a:r>
              </a:p>
              <a:p>
                <a:pPr marL="0" indent="0">
                  <a:buNone/>
                </a:pPr>
                <a:r>
                  <a:rPr lang="en-US" b="0" i="1" dirty="0">
                    <a:ea typeface="Cambria Math" panose="02040503050406030204" pitchFamily="18" charset="0"/>
                  </a:rPr>
                  <a:t> </a:t>
                </a:r>
                <a:r>
                  <a:rPr lang="en-US" dirty="0" smtClean="0"/>
                  <a:t>∴ </a:t>
                </a:r>
                <a:r>
                  <a:rPr lang="en-US" i="1" dirty="0" smtClean="0"/>
                  <a:t>p</a:t>
                </a:r>
                <a:r>
                  <a:rPr lang="en-US" dirty="0" smtClean="0"/>
                  <a:t>  </a:t>
                </a:r>
              </a:p>
              <a:p>
                <a:r>
                  <a:rPr lang="en-US" dirty="0" smtClean="0"/>
                  <a:t>In</a:t>
                </a:r>
                <a:r>
                  <a:rPr lang="en-US" dirty="0"/>
                  <a:t> </a:t>
                </a:r>
                <a:r>
                  <a:rPr lang="en-US" dirty="0" smtClean="0"/>
                  <a:t>other </a:t>
                </a:r>
                <a:r>
                  <a:rPr lang="en-US" dirty="0"/>
                  <a:t>words, they treat the argument with premises </a:t>
                </a:r>
                <a:r>
                  <a:rPr lang="en-US" i="1" dirty="0"/>
                  <a:t>p </a:t>
                </a:r>
                <a:r>
                  <a:rPr lang="en-US" dirty="0"/>
                  <a:t>→ </a:t>
                </a:r>
                <a:r>
                  <a:rPr lang="en-US" i="1" dirty="0"/>
                  <a:t>q </a:t>
                </a:r>
                <a:r>
                  <a:rPr lang="en-US" dirty="0"/>
                  <a:t>and </a:t>
                </a:r>
                <a:r>
                  <a:rPr lang="en-US" i="1" dirty="0"/>
                  <a:t>q </a:t>
                </a:r>
                <a:r>
                  <a:rPr lang="en-US" dirty="0"/>
                  <a:t>and conclusion </a:t>
                </a:r>
                <a:r>
                  <a:rPr lang="en-US" i="1" dirty="0"/>
                  <a:t>p </a:t>
                </a:r>
                <a:r>
                  <a:rPr lang="en-US" dirty="0"/>
                  <a:t>as a </a:t>
                </a:r>
                <a:r>
                  <a:rPr lang="en-US" dirty="0" smtClean="0"/>
                  <a:t>valid argument </a:t>
                </a:r>
                <a:r>
                  <a:rPr lang="en-US" dirty="0"/>
                  <a:t>form, which it is not. This type of incorrect reasoning is called the </a:t>
                </a:r>
                <a:r>
                  <a:rPr lang="en-US" b="1" dirty="0"/>
                  <a:t>fallacy of </a:t>
                </a:r>
                <a:r>
                  <a:rPr lang="en-US" b="1" dirty="0" smtClean="0"/>
                  <a:t>affirming the </a:t>
                </a:r>
                <a:r>
                  <a:rPr lang="en-US" b="1" dirty="0"/>
                  <a:t>conclusion</a:t>
                </a:r>
                <a:r>
                  <a:rPr lang="en-US" dirty="0" smtClean="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3501" r="-1855"/>
                </a:stretch>
              </a:blipFill>
            </p:spPr>
            <p:txBody>
              <a:bodyPr/>
              <a:lstStyle/>
              <a:p>
                <a:r>
                  <a:rPr lang="en-US">
                    <a:noFill/>
                  </a:rPr>
                  <a:t> </a:t>
                </a:r>
              </a:p>
            </p:txBody>
          </p:sp>
        </mc:Fallback>
      </mc:AlternateContent>
    </p:spTree>
    <p:extLst>
      <p:ext uri="{BB962C8B-B14F-4D97-AF65-F5344CB8AC3E}">
        <p14:creationId xmlns:p14="http://schemas.microsoft.com/office/powerpoint/2010/main" val="1320552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Proofs in mathematics</a:t>
            </a:r>
            <a:r>
              <a:rPr lang="en-US" dirty="0">
                <a:sym typeface="Wingdings" panose="05000000000000000000" pitchFamily="2" charset="2"/>
              </a:rPr>
              <a:t> </a:t>
            </a:r>
            <a:r>
              <a:rPr lang="en-US" dirty="0" smtClean="0">
                <a:sym typeface="Wingdings" panose="05000000000000000000" pitchFamily="2" charset="2"/>
              </a:rPr>
              <a:t>are valid arguments that establish the truth of mathematical  statements </a:t>
            </a:r>
          </a:p>
          <a:p>
            <a:r>
              <a:rPr lang="en-US" b="1" dirty="0" smtClean="0">
                <a:sym typeface="Wingdings" panose="05000000000000000000" pitchFamily="2" charset="2"/>
              </a:rPr>
              <a:t>Argument:</a:t>
            </a:r>
            <a:r>
              <a:rPr lang="en-US" dirty="0" smtClean="0">
                <a:sym typeface="Wingdings" panose="05000000000000000000" pitchFamily="2" charset="2"/>
              </a:rPr>
              <a:t> sequence of statements that end with conclusion.</a:t>
            </a:r>
          </a:p>
          <a:p>
            <a:r>
              <a:rPr lang="en-US" b="1" dirty="0" smtClean="0">
                <a:sym typeface="Wingdings" panose="05000000000000000000" pitchFamily="2" charset="2"/>
              </a:rPr>
              <a:t>Valid:</a:t>
            </a:r>
            <a:r>
              <a:rPr lang="en-US" dirty="0" smtClean="0">
                <a:sym typeface="Wingdings" panose="05000000000000000000" pitchFamily="2" charset="2"/>
              </a:rPr>
              <a:t> conclusion or final statement of the argument must follow from the truth of preceding statements, or premises, of the statement.</a:t>
            </a:r>
          </a:p>
          <a:p>
            <a:r>
              <a:rPr lang="en-US" b="1" dirty="0"/>
              <a:t>Premises:</a:t>
            </a:r>
            <a:r>
              <a:rPr lang="en-US" dirty="0"/>
              <a:t> All but the final proposition in the argument are called premises.</a:t>
            </a:r>
          </a:p>
          <a:p>
            <a:r>
              <a:rPr lang="en-US" b="1" dirty="0"/>
              <a:t>Conclusion:</a:t>
            </a:r>
            <a:r>
              <a:rPr lang="en-US" dirty="0"/>
              <a:t> Final proposition.</a:t>
            </a:r>
          </a:p>
          <a:p>
            <a:r>
              <a:rPr lang="en-US" dirty="0"/>
              <a:t>An argument is valid if the truth of all its premises implies that the conclusion is true</a:t>
            </a:r>
            <a:r>
              <a:rPr lang="en-US" dirty="0" smtClean="0"/>
              <a:t>.</a:t>
            </a:r>
            <a:endParaRPr lang="en-US" dirty="0" smtClean="0">
              <a:sym typeface="Wingdings" panose="05000000000000000000" pitchFamily="2" charset="2"/>
            </a:endParaRPr>
          </a:p>
          <a:p>
            <a:r>
              <a:rPr lang="en-US" dirty="0" smtClean="0">
                <a:sym typeface="Wingdings" panose="05000000000000000000" pitchFamily="2" charset="2"/>
              </a:rPr>
              <a:t>Rules of inference are our basic tools for establishing the truth of statements. </a:t>
            </a:r>
            <a:endParaRPr lang="en-US" dirty="0"/>
          </a:p>
        </p:txBody>
      </p:sp>
    </p:spTree>
    <p:extLst>
      <p:ext uri="{BB962C8B-B14F-4D97-AF65-F5344CB8AC3E}">
        <p14:creationId xmlns:p14="http://schemas.microsoft.com/office/powerpoint/2010/main" val="9092171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062" y="270456"/>
            <a:ext cx="11771290" cy="6336406"/>
          </a:xfrm>
        </p:spPr>
        <p:txBody>
          <a:bodyPr>
            <a:normAutofit/>
          </a:bodyPr>
          <a:lstStyle/>
          <a:p>
            <a:pPr algn="just"/>
            <a:r>
              <a:rPr lang="en-US" b="1" dirty="0" smtClean="0"/>
              <a:t>EXAMPLE: </a:t>
            </a:r>
            <a:r>
              <a:rPr lang="en-US" dirty="0"/>
              <a:t>Is the following argument valid?</a:t>
            </a:r>
          </a:p>
          <a:p>
            <a:pPr algn="just"/>
            <a:r>
              <a:rPr lang="en-US" b="1" dirty="0">
                <a:solidFill>
                  <a:srgbClr val="FF0000"/>
                </a:solidFill>
              </a:rPr>
              <a:t>If you do every problem in this book, then you will learn discrete mathematics</a:t>
            </a:r>
            <a:r>
              <a:rPr lang="en-US" b="1" dirty="0" smtClean="0">
                <a:solidFill>
                  <a:srgbClr val="FF0000"/>
                </a:solidFill>
              </a:rPr>
              <a:t>. </a:t>
            </a:r>
            <a:r>
              <a:rPr lang="en-US" b="1" dirty="0" smtClean="0">
                <a:solidFill>
                  <a:srgbClr val="002060"/>
                </a:solidFill>
              </a:rPr>
              <a:t>You learned discrete mathematics.</a:t>
            </a:r>
            <a:r>
              <a:rPr lang="en-US" b="1" dirty="0" smtClean="0"/>
              <a:t> Therefore</a:t>
            </a:r>
            <a:r>
              <a:rPr lang="en-US" b="1" dirty="0"/>
              <a:t>, </a:t>
            </a:r>
            <a:r>
              <a:rPr lang="en-US" b="1" dirty="0">
                <a:solidFill>
                  <a:srgbClr val="00B050"/>
                </a:solidFill>
              </a:rPr>
              <a:t>you did every problem in this book.</a:t>
            </a:r>
          </a:p>
          <a:p>
            <a:pPr algn="just"/>
            <a:r>
              <a:rPr lang="en-US" i="1" dirty="0"/>
              <a:t>Solution: </a:t>
            </a:r>
            <a:r>
              <a:rPr lang="en-US" dirty="0"/>
              <a:t>Let </a:t>
            </a:r>
            <a:r>
              <a:rPr lang="en-US" i="1" dirty="0"/>
              <a:t>p </a:t>
            </a:r>
            <a:r>
              <a:rPr lang="en-US" dirty="0"/>
              <a:t>be the proposition “You did every problem in this book.” Let </a:t>
            </a:r>
            <a:r>
              <a:rPr lang="en-US" i="1" dirty="0"/>
              <a:t>q </a:t>
            </a:r>
            <a:r>
              <a:rPr lang="en-US" dirty="0"/>
              <a:t>be the </a:t>
            </a:r>
            <a:r>
              <a:rPr lang="en-US" dirty="0" smtClean="0"/>
              <a:t>proposition “You </a:t>
            </a:r>
            <a:r>
              <a:rPr lang="en-US" dirty="0"/>
              <a:t>learned discrete mathematics.” Then this argument is of the form: if </a:t>
            </a:r>
            <a:r>
              <a:rPr lang="en-US" i="1" dirty="0"/>
              <a:t>p </a:t>
            </a:r>
            <a:r>
              <a:rPr lang="en-US" dirty="0"/>
              <a:t>→ </a:t>
            </a:r>
            <a:r>
              <a:rPr lang="en-US" i="1" dirty="0"/>
              <a:t>q </a:t>
            </a:r>
            <a:r>
              <a:rPr lang="en-US" dirty="0"/>
              <a:t>and </a:t>
            </a:r>
            <a:r>
              <a:rPr lang="en-US" i="1" dirty="0"/>
              <a:t>q</a:t>
            </a:r>
            <a:r>
              <a:rPr lang="en-US" dirty="0"/>
              <a:t>, </a:t>
            </a:r>
            <a:r>
              <a:rPr lang="en-US" dirty="0" smtClean="0"/>
              <a:t>then </a:t>
            </a:r>
            <a:r>
              <a:rPr lang="en-US" i="1" dirty="0" smtClean="0"/>
              <a:t>p</a:t>
            </a:r>
            <a:r>
              <a:rPr lang="en-US" dirty="0"/>
              <a:t>. This is an example of an incorrect argument using the fallacy of affirming the conclusion.</a:t>
            </a:r>
          </a:p>
          <a:p>
            <a:pPr algn="just"/>
            <a:r>
              <a:rPr lang="en-US" dirty="0"/>
              <a:t>Indeed, it is possible for you to learn discrete mathematics in someway other than by doing </a:t>
            </a:r>
            <a:r>
              <a:rPr lang="en-US" dirty="0" smtClean="0"/>
              <a:t>every problem </a:t>
            </a:r>
            <a:r>
              <a:rPr lang="en-US" dirty="0"/>
              <a:t>in this book. (You may learn discrete mathematics by reading, listening to </a:t>
            </a:r>
            <a:r>
              <a:rPr lang="en-US" dirty="0" smtClean="0"/>
              <a:t>lectures, doing </a:t>
            </a:r>
            <a:r>
              <a:rPr lang="en-US" dirty="0"/>
              <a:t>some, but not all, the problems in this book, and so on.)</a:t>
            </a:r>
          </a:p>
          <a:p>
            <a:pPr marL="0" indent="0" algn="just">
              <a:buNone/>
            </a:pPr>
            <a:endParaRPr lang="en-US" dirty="0"/>
          </a:p>
        </p:txBody>
      </p:sp>
    </p:spTree>
    <p:extLst>
      <p:ext uri="{BB962C8B-B14F-4D97-AF65-F5344CB8AC3E}">
        <p14:creationId xmlns:p14="http://schemas.microsoft.com/office/powerpoint/2010/main" val="1230056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Fallacy of denying the hypothesis</a:t>
            </a:r>
            <a:endParaRPr lang="en-US" dirty="0"/>
          </a:p>
        </p:txBody>
      </p:sp>
      <p:sp>
        <p:nvSpPr>
          <p:cNvPr id="3" name="Content Placeholder 2"/>
          <p:cNvSpPr>
            <a:spLocks noGrp="1"/>
          </p:cNvSpPr>
          <p:nvPr>
            <p:ph idx="1"/>
          </p:nvPr>
        </p:nvSpPr>
        <p:spPr/>
        <p:txBody>
          <a:bodyPr/>
          <a:lstStyle/>
          <a:p>
            <a:r>
              <a:rPr lang="en-US" dirty="0"/>
              <a:t>The proposition </a:t>
            </a:r>
            <a:r>
              <a:rPr lang="en-US" i="1" dirty="0"/>
              <a:t>((p </a:t>
            </a:r>
            <a:r>
              <a:rPr lang="en-US" dirty="0"/>
              <a:t>→ </a:t>
            </a:r>
            <a:r>
              <a:rPr lang="en-US" i="1" dirty="0"/>
              <a:t>q)</a:t>
            </a:r>
            <a:r>
              <a:rPr lang="en-US" dirty="0"/>
              <a:t>∧￢</a:t>
            </a:r>
            <a:r>
              <a:rPr lang="en-US" i="1" dirty="0"/>
              <a:t>p)</a:t>
            </a:r>
            <a:r>
              <a:rPr lang="en-US" dirty="0"/>
              <a:t>→￢</a:t>
            </a:r>
            <a:r>
              <a:rPr lang="en-US" i="1" dirty="0"/>
              <a:t>q </a:t>
            </a:r>
            <a:r>
              <a:rPr lang="en-US" dirty="0"/>
              <a:t>is not a tautology, because it is false when </a:t>
            </a:r>
            <a:r>
              <a:rPr lang="en-US" i="1" dirty="0"/>
              <a:t>p </a:t>
            </a:r>
            <a:r>
              <a:rPr lang="en-US" dirty="0" smtClean="0"/>
              <a:t>is false </a:t>
            </a:r>
            <a:r>
              <a:rPr lang="en-US" dirty="0"/>
              <a:t>and </a:t>
            </a:r>
            <a:r>
              <a:rPr lang="en-US" i="1" dirty="0"/>
              <a:t>q </a:t>
            </a:r>
            <a:r>
              <a:rPr lang="en-US" dirty="0"/>
              <a:t>is true. Many incorrect arguments use this incorrectly as a rule of inference. </a:t>
            </a:r>
            <a:r>
              <a:rPr lang="en-US" dirty="0" smtClean="0"/>
              <a:t>This type </a:t>
            </a:r>
            <a:r>
              <a:rPr lang="en-US" dirty="0"/>
              <a:t>of incorrect reasoning is called the </a:t>
            </a:r>
            <a:r>
              <a:rPr lang="en-US" b="1" dirty="0"/>
              <a:t>fallacy of denying the hypothesis</a:t>
            </a:r>
            <a:r>
              <a:rPr lang="en-US" dirty="0" smtClean="0"/>
              <a:t>.</a:t>
            </a:r>
          </a:p>
          <a:p>
            <a:r>
              <a:rPr lang="en-US" i="1" dirty="0"/>
              <a:t>(p </a:t>
            </a:r>
            <a:r>
              <a:rPr lang="en-US" dirty="0"/>
              <a:t>→ </a:t>
            </a:r>
            <a:r>
              <a:rPr lang="en-US" i="1" dirty="0"/>
              <a:t>q</a:t>
            </a:r>
            <a:r>
              <a:rPr lang="en-US" i="1" dirty="0" smtClean="0"/>
              <a:t>)</a:t>
            </a:r>
          </a:p>
          <a:p>
            <a:pPr marL="0" indent="0">
              <a:buNone/>
            </a:pPr>
            <a:r>
              <a:rPr lang="en-US" i="1" dirty="0"/>
              <a:t> </a:t>
            </a:r>
            <a:r>
              <a:rPr lang="en-US" i="1" dirty="0" smtClean="0"/>
              <a:t>   </a:t>
            </a:r>
            <a:r>
              <a:rPr lang="en-US" dirty="0"/>
              <a:t>￢</a:t>
            </a:r>
            <a:r>
              <a:rPr lang="en-US" i="1" dirty="0" smtClean="0"/>
              <a:t>p</a:t>
            </a:r>
          </a:p>
          <a:p>
            <a:pPr marL="0" indent="0">
              <a:buNone/>
            </a:pPr>
            <a:r>
              <a:rPr lang="en-US" i="1" dirty="0"/>
              <a:t> </a:t>
            </a:r>
            <a:r>
              <a:rPr lang="en-US" i="1" dirty="0" smtClean="0"/>
              <a:t>  </a:t>
            </a:r>
            <a:r>
              <a:rPr lang="en-US" dirty="0" smtClean="0"/>
              <a:t>∴ </a:t>
            </a:r>
            <a:r>
              <a:rPr lang="en-US" dirty="0"/>
              <a:t>￢</a:t>
            </a:r>
            <a:r>
              <a:rPr lang="en-US" i="1" dirty="0"/>
              <a:t>q</a:t>
            </a:r>
            <a:r>
              <a:rPr lang="en-US" dirty="0" smtClean="0"/>
              <a:t> </a:t>
            </a:r>
            <a:endParaRPr lang="en-US" i="1" dirty="0" smtClean="0"/>
          </a:p>
          <a:p>
            <a:pPr marL="0" indent="0">
              <a:buNone/>
            </a:pPr>
            <a:r>
              <a:rPr lang="en-US" i="1" dirty="0"/>
              <a:t> </a:t>
            </a:r>
            <a:r>
              <a:rPr lang="en-US" i="1" dirty="0" smtClean="0"/>
              <a:t>   </a:t>
            </a:r>
          </a:p>
          <a:p>
            <a:pPr marL="0" indent="0">
              <a:buNone/>
            </a:pPr>
            <a:r>
              <a:rPr lang="en-US" i="1" dirty="0"/>
              <a:t> </a:t>
            </a:r>
            <a:r>
              <a:rPr lang="en-US" i="1" dirty="0" smtClean="0"/>
              <a:t>  </a:t>
            </a:r>
            <a:endParaRPr lang="en-US" dirty="0" smtClean="0"/>
          </a:p>
          <a:p>
            <a:endParaRPr lang="en-US" dirty="0"/>
          </a:p>
        </p:txBody>
      </p:sp>
    </p:spTree>
    <p:extLst>
      <p:ext uri="{BB962C8B-B14F-4D97-AF65-F5344CB8AC3E}">
        <p14:creationId xmlns:p14="http://schemas.microsoft.com/office/powerpoint/2010/main" val="2755895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183" y="167424"/>
            <a:ext cx="11784169" cy="6439437"/>
          </a:xfrm>
        </p:spPr>
        <p:txBody>
          <a:bodyPr>
            <a:normAutofit/>
          </a:bodyPr>
          <a:lstStyle/>
          <a:p>
            <a:r>
              <a:rPr lang="en-US" b="1" dirty="0"/>
              <a:t>If you do every problem in this book, then you will learn discrete mathematics. You learned discrete mathematics. Therefore, you did every problem in this book</a:t>
            </a:r>
            <a:r>
              <a:rPr lang="en-US" b="1" dirty="0" smtClean="0"/>
              <a:t>.</a:t>
            </a:r>
          </a:p>
          <a:p>
            <a:r>
              <a:rPr lang="en-US" dirty="0" smtClean="0"/>
              <a:t> </a:t>
            </a:r>
            <a:r>
              <a:rPr lang="en-US" dirty="0"/>
              <a:t>If the conditional statement </a:t>
            </a:r>
            <a:r>
              <a:rPr lang="en-US" i="1" dirty="0"/>
              <a:t>p </a:t>
            </a:r>
            <a:r>
              <a:rPr lang="en-US" dirty="0"/>
              <a:t>→ </a:t>
            </a:r>
            <a:r>
              <a:rPr lang="en-US" i="1" dirty="0"/>
              <a:t>q </a:t>
            </a:r>
            <a:r>
              <a:rPr lang="en-US" dirty="0"/>
              <a:t>is true, and ￢</a:t>
            </a:r>
            <a:r>
              <a:rPr lang="en-US" i="1" dirty="0"/>
              <a:t>p </a:t>
            </a:r>
            <a:r>
              <a:rPr lang="en-US" dirty="0"/>
              <a:t>is </a:t>
            </a:r>
            <a:r>
              <a:rPr lang="en-US" dirty="0" smtClean="0"/>
              <a:t>true, is </a:t>
            </a:r>
            <a:r>
              <a:rPr lang="en-US" dirty="0"/>
              <a:t>it correct to conclude that ￢</a:t>
            </a:r>
            <a:r>
              <a:rPr lang="en-US" i="1" dirty="0"/>
              <a:t>q </a:t>
            </a:r>
            <a:r>
              <a:rPr lang="en-US" dirty="0"/>
              <a:t>is true</a:t>
            </a:r>
            <a:r>
              <a:rPr lang="en-US" dirty="0" smtClean="0"/>
              <a:t>?</a:t>
            </a:r>
          </a:p>
          <a:p>
            <a:r>
              <a:rPr lang="en-US" dirty="0" smtClean="0"/>
              <a:t> </a:t>
            </a:r>
            <a:r>
              <a:rPr lang="en-US" dirty="0"/>
              <a:t>In other words, is it correct to assume that you did </a:t>
            </a:r>
            <a:r>
              <a:rPr lang="en-US" dirty="0" smtClean="0"/>
              <a:t>not learn </a:t>
            </a:r>
            <a:r>
              <a:rPr lang="en-US" dirty="0"/>
              <a:t>discrete mathematics if you did not do every problem in the book, assuming that if you </a:t>
            </a:r>
            <a:r>
              <a:rPr lang="en-US" dirty="0" smtClean="0"/>
              <a:t>do every </a:t>
            </a:r>
            <a:r>
              <a:rPr lang="en-US" dirty="0"/>
              <a:t>problem in this book, then you will learn discrete mathematics?</a:t>
            </a:r>
          </a:p>
          <a:p>
            <a:r>
              <a:rPr lang="en-US" i="1" dirty="0"/>
              <a:t>Solution: </a:t>
            </a:r>
            <a:r>
              <a:rPr lang="en-US" dirty="0"/>
              <a:t>It is possible that you learned discrete mathematics even if you did not do </a:t>
            </a:r>
            <a:r>
              <a:rPr lang="en-US" dirty="0" smtClean="0"/>
              <a:t>every problem </a:t>
            </a:r>
            <a:r>
              <a:rPr lang="en-US" dirty="0"/>
              <a:t>in this book. This incorrect argument is of the form </a:t>
            </a:r>
            <a:r>
              <a:rPr lang="en-US" i="1" dirty="0"/>
              <a:t>p </a:t>
            </a:r>
            <a:r>
              <a:rPr lang="en-US" dirty="0"/>
              <a:t>→ </a:t>
            </a:r>
            <a:r>
              <a:rPr lang="en-US" i="1" dirty="0"/>
              <a:t>q </a:t>
            </a:r>
            <a:r>
              <a:rPr lang="en-US" dirty="0"/>
              <a:t>and ￢</a:t>
            </a:r>
            <a:r>
              <a:rPr lang="en-US" i="1" dirty="0"/>
              <a:t>p </a:t>
            </a:r>
            <a:r>
              <a:rPr lang="en-US" dirty="0"/>
              <a:t>imply ￢</a:t>
            </a:r>
            <a:r>
              <a:rPr lang="en-US" i="1" dirty="0"/>
              <a:t>q</a:t>
            </a:r>
            <a:r>
              <a:rPr lang="en-US" dirty="0"/>
              <a:t>, </a:t>
            </a:r>
            <a:r>
              <a:rPr lang="en-US" dirty="0" smtClean="0"/>
              <a:t>which is </a:t>
            </a:r>
            <a:r>
              <a:rPr lang="en-US" dirty="0"/>
              <a:t>an example of the fallacy of denying the hypothesis.</a:t>
            </a:r>
          </a:p>
        </p:txBody>
      </p:sp>
    </p:spTree>
    <p:extLst>
      <p:ext uri="{BB962C8B-B14F-4D97-AF65-F5344CB8AC3E}">
        <p14:creationId xmlns:p14="http://schemas.microsoft.com/office/powerpoint/2010/main" val="3778711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Circular Reasoning ( Begging the question)</a:t>
            </a:r>
            <a:endParaRPr lang="en-US" b="1" dirty="0"/>
          </a:p>
        </p:txBody>
      </p:sp>
      <p:sp>
        <p:nvSpPr>
          <p:cNvPr id="3" name="Content Placeholder 2"/>
          <p:cNvSpPr>
            <a:spLocks noGrp="1"/>
          </p:cNvSpPr>
          <p:nvPr>
            <p:ph idx="1"/>
          </p:nvPr>
        </p:nvSpPr>
        <p:spPr/>
        <p:txBody>
          <a:bodyPr/>
          <a:lstStyle/>
          <a:p>
            <a:r>
              <a:rPr lang="en-US" dirty="0" smtClean="0"/>
              <a:t>The fallacy of begging the question is known as circular reasoning.</a:t>
            </a:r>
          </a:p>
          <a:p>
            <a:r>
              <a:rPr lang="en-US" dirty="0" smtClean="0"/>
              <a:t>If the statement that is used for proof is equivalent to the statement that is being proved then it is called circular reasoning. </a:t>
            </a:r>
          </a:p>
          <a:p>
            <a:r>
              <a:rPr lang="en-US" dirty="0" smtClean="0"/>
              <a:t>The argument degenerate “It is true because it is true”.</a:t>
            </a:r>
          </a:p>
          <a:p>
            <a:r>
              <a:rPr lang="en-US" dirty="0" smtClean="0"/>
              <a:t>We make statement A and offer statement B in support of the statement A, but actually A and B turn out to mean exactly the same things.</a:t>
            </a:r>
          </a:p>
          <a:p>
            <a:r>
              <a:rPr lang="en-US" dirty="0" err="1" smtClean="0"/>
              <a:t>Eg</a:t>
            </a:r>
            <a:r>
              <a:rPr lang="en-US" dirty="0" smtClean="0"/>
              <a:t>:</a:t>
            </a:r>
            <a:r>
              <a:rPr lang="en-US" dirty="0"/>
              <a:t> </a:t>
            </a:r>
            <a:r>
              <a:rPr lang="en-US" dirty="0" smtClean="0"/>
              <a:t>Man is mortal because man dies.</a:t>
            </a:r>
          </a:p>
          <a:p>
            <a:pPr marL="0" indent="0">
              <a:buNone/>
            </a:pPr>
            <a:r>
              <a:rPr lang="en-US" dirty="0"/>
              <a:t> </a:t>
            </a:r>
            <a:r>
              <a:rPr lang="en-US" dirty="0" smtClean="0"/>
              <a:t>        Ram is black because he is black.</a:t>
            </a:r>
          </a:p>
        </p:txBody>
      </p:sp>
    </p:spTree>
    <p:extLst>
      <p:ext uri="{BB962C8B-B14F-4D97-AF65-F5344CB8AC3E}">
        <p14:creationId xmlns:p14="http://schemas.microsoft.com/office/powerpoint/2010/main" val="1273922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Rules of inference for quantified statements</a:t>
            </a:r>
            <a:endParaRPr lang="en-US" b="1" dirty="0">
              <a:solidFill>
                <a:srgbClr val="00B050"/>
              </a:solidFill>
            </a:endParaRPr>
          </a:p>
        </p:txBody>
      </p:sp>
      <p:sp>
        <p:nvSpPr>
          <p:cNvPr id="3" name="Content Placeholder 2"/>
          <p:cNvSpPr>
            <a:spLocks noGrp="1"/>
          </p:cNvSpPr>
          <p:nvPr>
            <p:ph idx="1"/>
          </p:nvPr>
        </p:nvSpPr>
        <p:spPr/>
        <p:txBody>
          <a:bodyPr/>
          <a:lstStyle/>
          <a:p>
            <a:pPr marL="514350" indent="-514350">
              <a:buAutoNum type="arabicPeriod"/>
            </a:pPr>
            <a:r>
              <a:rPr lang="en-US" dirty="0" smtClean="0"/>
              <a:t>Universal instantiation</a:t>
            </a:r>
          </a:p>
          <a:p>
            <a:pPr marL="514350" indent="-514350">
              <a:buAutoNum type="arabicPeriod"/>
            </a:pPr>
            <a:r>
              <a:rPr lang="en-US" dirty="0" smtClean="0"/>
              <a:t>Universal generalization</a:t>
            </a:r>
          </a:p>
          <a:p>
            <a:pPr marL="514350" indent="-514350">
              <a:buAutoNum type="arabicPeriod"/>
            </a:pPr>
            <a:r>
              <a:rPr lang="en-US" dirty="0" smtClean="0"/>
              <a:t>Existential instantiation</a:t>
            </a:r>
          </a:p>
          <a:p>
            <a:pPr marL="514350" indent="-514350">
              <a:buAutoNum type="arabicPeriod"/>
            </a:pPr>
            <a:r>
              <a:rPr lang="en-US" dirty="0" smtClean="0"/>
              <a:t>Existential generalization</a:t>
            </a:r>
            <a:endParaRPr lang="en-US" dirty="0"/>
          </a:p>
        </p:txBody>
      </p:sp>
    </p:spTree>
    <p:extLst>
      <p:ext uri="{BB962C8B-B14F-4D97-AF65-F5344CB8AC3E}">
        <p14:creationId xmlns:p14="http://schemas.microsoft.com/office/powerpoint/2010/main" val="3097048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Universal instantiation</a:t>
            </a:r>
            <a:endParaRPr lang="en-US" b="1" dirty="0">
              <a:solidFill>
                <a:srgbClr val="00B05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If the proposition of the form </a:t>
                </a:r>
                <a14:m>
                  <m:oMath xmlns:m="http://schemas.openxmlformats.org/officeDocument/2006/math">
                    <m:r>
                      <a:rPr lang="en-US"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xp</m:t>
                    </m:r>
                    <m:d>
                      <m:dPr>
                        <m:ctrlPr>
                          <a:rPr lang="en-US" b="0" i="1" smtClean="0">
                            <a:latin typeface="Cambria Math"/>
                            <a:ea typeface="Cambria Math" panose="02040503050406030204" pitchFamily="18" charset="0"/>
                          </a:rPr>
                        </m:ctrlPr>
                      </m:dPr>
                      <m:e>
                        <m:r>
                          <m:rPr>
                            <m:sty m:val="p"/>
                          </m:rPr>
                          <a:rPr lang="en-US" b="0" i="0" smtClean="0">
                            <a:latin typeface="Cambria Math" panose="02040503050406030204" pitchFamily="18" charset="0"/>
                            <a:ea typeface="Cambria Math" panose="02040503050406030204" pitchFamily="18" charset="0"/>
                          </a:rPr>
                          <m:t>x</m:t>
                        </m:r>
                      </m:e>
                    </m:d>
                  </m:oMath>
                </a14:m>
                <a:r>
                  <a:rPr lang="en-US" dirty="0" smtClean="0"/>
                  <a:t> is supposed to be true then the universal quantifier can be dropped out to get p(c) is  true for arbitrary c in the universe of discourse. This can be written as,</a:t>
                </a:r>
              </a:p>
              <a:p>
                <a:pPr marL="0" indent="0">
                  <a:buNone/>
                </a:pPr>
                <a:r>
                  <a:rPr lang="en-US" dirty="0"/>
                  <a:t> </a:t>
                </a:r>
                <a:r>
                  <a:rPr lang="en-US" dirty="0" smtClean="0"/>
                  <a:t>        </a:t>
                </a:r>
                <a:r>
                  <a:rPr lang="en-US" dirty="0"/>
                  <a:t>∀xP(x)</a:t>
                </a:r>
              </a:p>
              <a:p>
                <a:pPr marL="0" indent="0">
                  <a:buNone/>
                </a:pPr>
                <a:r>
                  <a:rPr lang="en-US" dirty="0" smtClean="0"/>
                  <a:t>        ∴ </a:t>
                </a:r>
                <a:r>
                  <a:rPr lang="en-US" dirty="0"/>
                  <a:t>P(c</a:t>
                </a:r>
                <a:r>
                  <a:rPr lang="en-US" dirty="0" smtClean="0"/>
                  <a:t>)        for all c</a:t>
                </a:r>
              </a:p>
              <a:p>
                <a:r>
                  <a:rPr lang="en-US" dirty="0" smtClean="0"/>
                  <a:t>In the universe of discourse of all man, every man is mortal implies ram is mortal where ram is a man</a:t>
                </a:r>
              </a:p>
              <a:p>
                <a:pPr marL="0" indent="0">
                  <a:buNone/>
                </a:pPr>
                <a:r>
                  <a:rPr lang="en-US" dirty="0"/>
                  <a:t> </a:t>
                </a:r>
                <a:r>
                  <a:rPr lang="en-US" dirty="0" smtClean="0"/>
                  <a:t>        ∀</a:t>
                </a:r>
                <a:r>
                  <a:rPr lang="en-US" dirty="0"/>
                  <a:t>xP(x)</a:t>
                </a:r>
              </a:p>
              <a:p>
                <a:pPr marL="0" indent="0">
                  <a:buNone/>
                </a:pPr>
                <a:r>
                  <a:rPr lang="en-US" dirty="0"/>
                  <a:t>        ∴ P(c) </a:t>
                </a:r>
                <a:r>
                  <a:rPr lang="en-US" dirty="0" smtClean="0"/>
                  <a:t>      P(c)=p(ram)</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638" b="-140"/>
                </a:stretch>
              </a:blipFill>
            </p:spPr>
            <p:txBody>
              <a:bodyPr/>
              <a:lstStyle/>
              <a:p>
                <a:r>
                  <a:rPr lang="en-US">
                    <a:noFill/>
                  </a:rPr>
                  <a:t> </a:t>
                </a:r>
              </a:p>
            </p:txBody>
          </p:sp>
        </mc:Fallback>
      </mc:AlternateContent>
      <p:cxnSp>
        <p:nvCxnSpPr>
          <p:cNvPr id="5" name="Straight Connector 4"/>
          <p:cNvCxnSpPr/>
          <p:nvPr/>
        </p:nvCxnSpPr>
        <p:spPr>
          <a:xfrm>
            <a:off x="1468192" y="3618963"/>
            <a:ext cx="1159098"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1605776" y="5553307"/>
            <a:ext cx="102151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37026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Universal Generalization</a:t>
            </a:r>
            <a:endParaRPr lang="en-US" b="1" dirty="0">
              <a:solidFill>
                <a:srgbClr val="00B050"/>
              </a:solidFill>
            </a:endParaRPr>
          </a:p>
        </p:txBody>
      </p:sp>
      <p:sp>
        <p:nvSpPr>
          <p:cNvPr id="3" name="Content Placeholder 2"/>
          <p:cNvSpPr>
            <a:spLocks noGrp="1"/>
          </p:cNvSpPr>
          <p:nvPr>
            <p:ph idx="1"/>
          </p:nvPr>
        </p:nvSpPr>
        <p:spPr/>
        <p:txBody>
          <a:bodyPr>
            <a:normAutofit lnSpcReduction="10000"/>
          </a:bodyPr>
          <a:lstStyle/>
          <a:p>
            <a:r>
              <a:rPr lang="en-US" dirty="0" smtClean="0"/>
              <a:t>The </a:t>
            </a:r>
            <a:r>
              <a:rPr lang="en-US" dirty="0"/>
              <a:t>rule of inference that states that ∀</a:t>
            </a:r>
            <a:r>
              <a:rPr lang="en-US" i="1" dirty="0" err="1"/>
              <a:t>xP</a:t>
            </a:r>
            <a:r>
              <a:rPr lang="en-US" i="1" dirty="0"/>
              <a:t>(x) </a:t>
            </a:r>
            <a:r>
              <a:rPr lang="en-US" dirty="0"/>
              <a:t>is true, given </a:t>
            </a:r>
            <a:r>
              <a:rPr lang="en-US" dirty="0" smtClean="0"/>
              <a:t>the premise </a:t>
            </a:r>
            <a:r>
              <a:rPr lang="en-US" dirty="0"/>
              <a:t>that </a:t>
            </a:r>
            <a:r>
              <a:rPr lang="en-US" i="1" dirty="0"/>
              <a:t>P(c) </a:t>
            </a:r>
            <a:r>
              <a:rPr lang="en-US" dirty="0"/>
              <a:t>is true for all elements </a:t>
            </a:r>
            <a:r>
              <a:rPr lang="en-US" i="1" dirty="0"/>
              <a:t>c </a:t>
            </a:r>
            <a:r>
              <a:rPr lang="en-US" dirty="0"/>
              <a:t>in the domain. </a:t>
            </a:r>
            <a:endParaRPr lang="en-US" dirty="0" smtClean="0"/>
          </a:p>
          <a:p>
            <a:pPr marL="0" indent="0">
              <a:buNone/>
            </a:pPr>
            <a:r>
              <a:rPr lang="en-US" i="1" dirty="0" smtClean="0"/>
              <a:t>      P(c</a:t>
            </a:r>
            <a:r>
              <a:rPr lang="en-US" i="1" dirty="0"/>
              <a:t>) </a:t>
            </a:r>
            <a:r>
              <a:rPr lang="en-US" dirty="0"/>
              <a:t>for an arbitrary </a:t>
            </a:r>
            <a:r>
              <a:rPr lang="en-US" i="1" dirty="0" smtClean="0"/>
              <a:t>c</a:t>
            </a:r>
          </a:p>
          <a:p>
            <a:pPr marL="0" indent="0">
              <a:buNone/>
            </a:pPr>
            <a:r>
              <a:rPr lang="en-US" i="1" dirty="0"/>
              <a:t> </a:t>
            </a:r>
            <a:r>
              <a:rPr lang="en-US" i="1" dirty="0" smtClean="0"/>
              <a:t>     </a:t>
            </a:r>
            <a:r>
              <a:rPr lang="en-US" dirty="0" smtClean="0"/>
              <a:t>∴ </a:t>
            </a:r>
            <a:r>
              <a:rPr lang="en-US" dirty="0"/>
              <a:t>∀</a:t>
            </a:r>
            <a:r>
              <a:rPr lang="en-US" i="1" dirty="0" err="1"/>
              <a:t>xP</a:t>
            </a:r>
            <a:r>
              <a:rPr lang="en-US" i="1" dirty="0"/>
              <a:t>(x</a:t>
            </a:r>
            <a:r>
              <a:rPr lang="en-US" i="1" dirty="0" smtClean="0"/>
              <a:t>)</a:t>
            </a:r>
          </a:p>
          <a:p>
            <a:pPr marL="0" indent="0">
              <a:buNone/>
            </a:pPr>
            <a:endParaRPr lang="en-US" dirty="0" smtClean="0"/>
          </a:p>
          <a:p>
            <a:r>
              <a:rPr lang="en-US" dirty="0" smtClean="0"/>
              <a:t>Universal </a:t>
            </a:r>
            <a:r>
              <a:rPr lang="en-US" dirty="0"/>
              <a:t>generalization is used </a:t>
            </a:r>
            <a:r>
              <a:rPr lang="en-US" dirty="0" smtClean="0"/>
              <a:t>when we </a:t>
            </a:r>
            <a:r>
              <a:rPr lang="en-US" dirty="0"/>
              <a:t>show that ∀</a:t>
            </a:r>
            <a:r>
              <a:rPr lang="en-US" i="1" dirty="0" err="1"/>
              <a:t>xP</a:t>
            </a:r>
            <a:r>
              <a:rPr lang="en-US" i="1" dirty="0"/>
              <a:t>(x) </a:t>
            </a:r>
            <a:r>
              <a:rPr lang="en-US" dirty="0"/>
              <a:t>is true by taking an arbitrary element </a:t>
            </a:r>
            <a:r>
              <a:rPr lang="en-US" i="1" dirty="0"/>
              <a:t>c </a:t>
            </a:r>
            <a:r>
              <a:rPr lang="en-US" dirty="0"/>
              <a:t>from the domain and showing </a:t>
            </a:r>
            <a:r>
              <a:rPr lang="en-US" dirty="0" smtClean="0"/>
              <a:t>that </a:t>
            </a:r>
            <a:r>
              <a:rPr lang="en-US" i="1" dirty="0" smtClean="0"/>
              <a:t>P(c</a:t>
            </a:r>
            <a:r>
              <a:rPr lang="en-US" i="1" dirty="0"/>
              <a:t>) </a:t>
            </a:r>
            <a:r>
              <a:rPr lang="en-US" dirty="0"/>
              <a:t>is true. </a:t>
            </a:r>
            <a:endParaRPr lang="en-US" dirty="0" smtClean="0"/>
          </a:p>
          <a:p>
            <a:r>
              <a:rPr lang="en-US" dirty="0" smtClean="0"/>
              <a:t>The </a:t>
            </a:r>
            <a:r>
              <a:rPr lang="en-US" dirty="0"/>
              <a:t>element </a:t>
            </a:r>
            <a:r>
              <a:rPr lang="en-US" i="1" dirty="0"/>
              <a:t>c </a:t>
            </a:r>
            <a:r>
              <a:rPr lang="en-US" dirty="0"/>
              <a:t>that we select must be an arbitrary, and not a specific, element </a:t>
            </a:r>
            <a:r>
              <a:rPr lang="en-US" dirty="0" smtClean="0"/>
              <a:t>of the </a:t>
            </a:r>
            <a:r>
              <a:rPr lang="en-US" dirty="0"/>
              <a:t>domain.</a:t>
            </a:r>
          </a:p>
        </p:txBody>
      </p:sp>
      <p:cxnSp>
        <p:nvCxnSpPr>
          <p:cNvPr id="5" name="Straight Connector 4"/>
          <p:cNvCxnSpPr/>
          <p:nvPr/>
        </p:nvCxnSpPr>
        <p:spPr>
          <a:xfrm>
            <a:off x="1326524" y="3078050"/>
            <a:ext cx="3258355" cy="1287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67755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50"/>
                </a:solidFill>
              </a:rPr>
              <a:t>Existential instantiation</a:t>
            </a:r>
            <a:br>
              <a:rPr lang="en-US" b="1" dirty="0">
                <a:solidFill>
                  <a:srgbClr val="00B050"/>
                </a:solidFill>
              </a:rPr>
            </a:br>
            <a:endParaRPr lang="en-US" b="1" dirty="0">
              <a:solidFill>
                <a:srgbClr val="00B050"/>
              </a:solidFill>
            </a:endParaRPr>
          </a:p>
        </p:txBody>
      </p:sp>
      <p:sp>
        <p:nvSpPr>
          <p:cNvPr id="3" name="Content Placeholder 2"/>
          <p:cNvSpPr>
            <a:spLocks noGrp="1"/>
          </p:cNvSpPr>
          <p:nvPr>
            <p:ph idx="1"/>
          </p:nvPr>
        </p:nvSpPr>
        <p:spPr/>
        <p:txBody>
          <a:bodyPr/>
          <a:lstStyle/>
          <a:p>
            <a:r>
              <a:rPr lang="en-US" dirty="0" smtClean="0"/>
              <a:t>If the proposition of the form </a:t>
            </a:r>
            <a:r>
              <a:rPr lang="en-US" dirty="0"/>
              <a:t>∃</a:t>
            </a:r>
            <a:r>
              <a:rPr lang="en-US" dirty="0" err="1"/>
              <a:t>xP</a:t>
            </a:r>
            <a:r>
              <a:rPr lang="en-US" dirty="0"/>
              <a:t>(x</a:t>
            </a:r>
            <a:r>
              <a:rPr lang="en-US" dirty="0" smtClean="0"/>
              <a:t>) is supposed to be true then there is an element c in the universe of discourse such that p(c) is true.</a:t>
            </a:r>
          </a:p>
          <a:p>
            <a:pPr marL="0" indent="0">
              <a:buNone/>
            </a:pPr>
            <a:r>
              <a:rPr lang="en-US" dirty="0" smtClean="0"/>
              <a:t>         ∃</a:t>
            </a:r>
            <a:r>
              <a:rPr lang="en-US" dirty="0" err="1"/>
              <a:t>xP</a:t>
            </a:r>
            <a:r>
              <a:rPr lang="en-US" dirty="0"/>
              <a:t>(x</a:t>
            </a:r>
            <a:r>
              <a:rPr lang="en-US" dirty="0" smtClean="0"/>
              <a:t>)</a:t>
            </a:r>
          </a:p>
          <a:p>
            <a:pPr marL="0" indent="0">
              <a:buNone/>
            </a:pPr>
            <a:r>
              <a:rPr lang="en-US" dirty="0"/>
              <a:t> </a:t>
            </a:r>
            <a:r>
              <a:rPr lang="en-US" dirty="0" smtClean="0"/>
              <a:t>     ∴ </a:t>
            </a:r>
            <a:r>
              <a:rPr lang="en-US" dirty="0"/>
              <a:t>P(c) for some element </a:t>
            </a:r>
            <a:r>
              <a:rPr lang="en-US" dirty="0" smtClean="0"/>
              <a:t>c</a:t>
            </a:r>
          </a:p>
          <a:p>
            <a:r>
              <a:rPr lang="en-US" dirty="0" smtClean="0"/>
              <a:t>Here the element c is not arbitrary , it must be specific such that p(x) is true.</a:t>
            </a:r>
            <a:endParaRPr lang="en-US" dirty="0"/>
          </a:p>
        </p:txBody>
      </p:sp>
      <p:cxnSp>
        <p:nvCxnSpPr>
          <p:cNvPr id="4" name="Straight Connector 3"/>
          <p:cNvCxnSpPr/>
          <p:nvPr/>
        </p:nvCxnSpPr>
        <p:spPr>
          <a:xfrm>
            <a:off x="1365161" y="3606084"/>
            <a:ext cx="3258355" cy="1287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73633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Existential Generalization</a:t>
            </a:r>
            <a:endParaRPr lang="en-US" b="1" dirty="0">
              <a:solidFill>
                <a:srgbClr val="00B050"/>
              </a:solidFill>
            </a:endParaRPr>
          </a:p>
        </p:txBody>
      </p:sp>
      <p:sp>
        <p:nvSpPr>
          <p:cNvPr id="3" name="Content Placeholder 2"/>
          <p:cNvSpPr>
            <a:spLocks noGrp="1"/>
          </p:cNvSpPr>
          <p:nvPr>
            <p:ph idx="1"/>
          </p:nvPr>
        </p:nvSpPr>
        <p:spPr/>
        <p:txBody>
          <a:bodyPr>
            <a:normAutofit fontScale="92500" lnSpcReduction="10000"/>
          </a:bodyPr>
          <a:lstStyle/>
          <a:p>
            <a:r>
              <a:rPr lang="en-US" dirty="0"/>
              <a:t>the rule of inference that is used to conclude that ∃</a:t>
            </a:r>
            <a:r>
              <a:rPr lang="en-US" i="1" dirty="0" err="1"/>
              <a:t>xP</a:t>
            </a:r>
            <a:r>
              <a:rPr lang="en-US" i="1" dirty="0"/>
              <a:t>(x) </a:t>
            </a:r>
            <a:r>
              <a:rPr lang="en-US" dirty="0" smtClean="0"/>
              <a:t>is true </a:t>
            </a:r>
            <a:r>
              <a:rPr lang="en-US" dirty="0"/>
              <a:t>when a particular element </a:t>
            </a:r>
            <a:r>
              <a:rPr lang="en-US" i="1" dirty="0"/>
              <a:t>c </a:t>
            </a:r>
            <a:r>
              <a:rPr lang="en-US" dirty="0"/>
              <a:t>with </a:t>
            </a:r>
            <a:r>
              <a:rPr lang="en-US" i="1" dirty="0"/>
              <a:t>P(c) </a:t>
            </a:r>
            <a:r>
              <a:rPr lang="en-US" dirty="0"/>
              <a:t>true is known. </a:t>
            </a:r>
            <a:endParaRPr lang="en-US" dirty="0" smtClean="0"/>
          </a:p>
          <a:p>
            <a:r>
              <a:rPr lang="en-US" dirty="0" smtClean="0"/>
              <a:t>That </a:t>
            </a:r>
            <a:r>
              <a:rPr lang="en-US" dirty="0"/>
              <a:t>is, if we know one element </a:t>
            </a:r>
            <a:r>
              <a:rPr lang="en-US" i="1" dirty="0"/>
              <a:t>c </a:t>
            </a:r>
            <a:r>
              <a:rPr lang="en-US" dirty="0" smtClean="0"/>
              <a:t>in the </a:t>
            </a:r>
            <a:r>
              <a:rPr lang="en-US" dirty="0"/>
              <a:t>domain for which </a:t>
            </a:r>
            <a:r>
              <a:rPr lang="en-US" i="1" dirty="0"/>
              <a:t>P(c) </a:t>
            </a:r>
            <a:r>
              <a:rPr lang="en-US" dirty="0"/>
              <a:t>is true, then we know that ∃</a:t>
            </a:r>
            <a:r>
              <a:rPr lang="en-US" i="1" dirty="0"/>
              <a:t>xP(x) </a:t>
            </a:r>
            <a:r>
              <a:rPr lang="en-US" dirty="0"/>
              <a:t>is true</a:t>
            </a:r>
            <a:r>
              <a:rPr lang="en-US" dirty="0" smtClean="0"/>
              <a:t>.</a:t>
            </a:r>
          </a:p>
          <a:p>
            <a:pPr marL="0" indent="0">
              <a:buNone/>
            </a:pPr>
            <a:endParaRPr lang="en-US" dirty="0" smtClean="0"/>
          </a:p>
          <a:p>
            <a:pPr marL="0" indent="0">
              <a:buNone/>
            </a:pPr>
            <a:r>
              <a:rPr lang="en-US" i="1" dirty="0" smtClean="0"/>
              <a:t>        P(c</a:t>
            </a:r>
            <a:r>
              <a:rPr lang="en-US" i="1" dirty="0"/>
              <a:t>) </a:t>
            </a:r>
            <a:r>
              <a:rPr lang="en-US" dirty="0"/>
              <a:t>for some element </a:t>
            </a:r>
            <a:r>
              <a:rPr lang="en-US" i="1" dirty="0"/>
              <a:t>c</a:t>
            </a:r>
          </a:p>
          <a:p>
            <a:pPr marL="0" indent="0">
              <a:buNone/>
            </a:pPr>
            <a:r>
              <a:rPr lang="en-US" dirty="0" smtClean="0"/>
              <a:t>         ∴ </a:t>
            </a:r>
            <a:r>
              <a:rPr lang="en-US" dirty="0"/>
              <a:t>∃</a:t>
            </a:r>
            <a:r>
              <a:rPr lang="en-US" i="1" dirty="0"/>
              <a:t>xP(x</a:t>
            </a:r>
            <a:r>
              <a:rPr lang="en-US" i="1" dirty="0" smtClean="0"/>
              <a:t>)</a:t>
            </a:r>
          </a:p>
          <a:p>
            <a:r>
              <a:rPr lang="en-US" dirty="0"/>
              <a:t>I</a:t>
            </a:r>
            <a:r>
              <a:rPr lang="en-US" dirty="0" smtClean="0"/>
              <a:t>f </a:t>
            </a:r>
            <a:r>
              <a:rPr lang="en-US" dirty="0"/>
              <a:t>there is some element c in the universe that has the property P, then we can say that there exists something in the universe that has the property P. </a:t>
            </a:r>
            <a:br>
              <a:rPr lang="en-US" dirty="0"/>
            </a:br>
            <a:r>
              <a:rPr lang="en-US" dirty="0"/>
              <a:t/>
            </a:r>
            <a:br>
              <a:rPr lang="en-US" dirty="0"/>
            </a:br>
            <a:endParaRPr lang="en-US" dirty="0"/>
          </a:p>
        </p:txBody>
      </p:sp>
      <p:cxnSp>
        <p:nvCxnSpPr>
          <p:cNvPr id="4" name="Straight Connector 3"/>
          <p:cNvCxnSpPr/>
          <p:nvPr/>
        </p:nvCxnSpPr>
        <p:spPr>
          <a:xfrm>
            <a:off x="1184856" y="4198513"/>
            <a:ext cx="3606083" cy="1287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11601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37883" y="103031"/>
            <a:ext cx="10972800" cy="6877317"/>
          </a:xfrm>
          <a:prstGeom prst="rect">
            <a:avLst/>
          </a:prstGeom>
        </p:spPr>
      </p:pic>
    </p:spTree>
    <p:extLst>
      <p:ext uri="{BB962C8B-B14F-4D97-AF65-F5344CB8AC3E}">
        <p14:creationId xmlns:p14="http://schemas.microsoft.com/office/powerpoint/2010/main" val="1036229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Valid arguments in propositional logic</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 If you have a current password, then you can log onto the network.”</a:t>
                </a:r>
              </a:p>
              <a:p>
                <a:r>
                  <a:rPr lang="en-US" dirty="0"/>
                  <a:t>“You have a current password.”</a:t>
                </a:r>
              </a:p>
              <a:p>
                <a:pPr marL="0" indent="0">
                  <a:buNone/>
                </a:pPr>
                <a:r>
                  <a:rPr lang="en-US" dirty="0"/>
                  <a:t>    Therefore</a:t>
                </a:r>
              </a:p>
              <a:p>
                <a:r>
                  <a:rPr lang="en-US" dirty="0"/>
                  <a:t>“ You can log onto the network.”</a:t>
                </a:r>
              </a:p>
              <a:p>
                <a:r>
                  <a:rPr lang="en-US" dirty="0"/>
                  <a:t>P: you have a current password.</a:t>
                </a:r>
              </a:p>
              <a:p>
                <a:r>
                  <a:rPr lang="en-US" dirty="0"/>
                  <a:t>q: You can log onto the network</a:t>
                </a:r>
              </a:p>
              <a:p>
                <a14:m>
                  <m:oMath xmlns:m="http://schemas.openxmlformats.org/officeDocument/2006/math">
                    <m:r>
                      <a:rPr lang="en-US" i="1">
                        <a:latin typeface="Cambria Math" panose="02040503050406030204" pitchFamily="18" charset="0"/>
                      </a:rPr>
                      <m:t>(</m:t>
                    </m:r>
                    <m:d>
                      <m:dPr>
                        <m:ctrlPr>
                          <a:rPr lang="en-US" i="1">
                            <a:latin typeface="Cambria Math"/>
                          </a:rPr>
                        </m:ctrlPr>
                      </m:dPr>
                      <m:e>
                        <m:r>
                          <a:rPr lang="en-US" i="1">
                            <a:latin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𝑞</m:t>
                        </m:r>
                      </m:e>
                    </m:d>
                    <m:nary>
                      <m:naryPr>
                        <m:chr m:val="⋀"/>
                        <m:subHide m:val="on"/>
                        <m:supHide m:val="on"/>
                        <m:ctrlPr>
                          <a:rPr lang="en-US" i="1">
                            <a:latin typeface="Cambria Math"/>
                            <a:ea typeface="Cambria Math" panose="02040503050406030204" pitchFamily="18" charset="0"/>
                          </a:rPr>
                        </m:ctrlPr>
                      </m:naryPr>
                      <m:sub/>
                      <m:sup/>
                      <m:e>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𝑞</m:t>
                        </m:r>
                      </m:e>
                    </m:nary>
                  </m:oMath>
                </a14:m>
                <a:r>
                  <a:rPr lang="en-US" dirty="0"/>
                  <a:t> is a tautology.</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290"/>
                </a:stretch>
              </a:blipFill>
            </p:spPr>
            <p:txBody>
              <a:bodyPr/>
              <a:lstStyle/>
              <a:p>
                <a:r>
                  <a:rPr lang="en-US">
                    <a:noFill/>
                  </a:rPr>
                  <a:t> </a:t>
                </a:r>
              </a:p>
            </p:txBody>
          </p:sp>
        </mc:Fallback>
      </mc:AlternateContent>
    </p:spTree>
    <p:extLst>
      <p:ext uri="{BB962C8B-B14F-4D97-AF65-F5344CB8AC3E}">
        <p14:creationId xmlns:p14="http://schemas.microsoft.com/office/powerpoint/2010/main" val="3381719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183" y="193182"/>
            <a:ext cx="11745531" cy="6664817"/>
          </a:xfrm>
        </p:spPr>
        <p:txBody>
          <a:bodyPr>
            <a:normAutofit/>
          </a:bodyPr>
          <a:lstStyle/>
          <a:p>
            <a:r>
              <a:rPr lang="en-US" b="1" dirty="0" smtClean="0"/>
              <a:t>EXAMPLE: </a:t>
            </a:r>
            <a:r>
              <a:rPr lang="en-US" dirty="0"/>
              <a:t>Show that the premises </a:t>
            </a:r>
            <a:r>
              <a:rPr lang="en-US" b="1" dirty="0">
                <a:solidFill>
                  <a:srgbClr val="002060"/>
                </a:solidFill>
              </a:rPr>
              <a:t>“Everyone in this discrete mathematics class has taken a course </a:t>
            </a:r>
            <a:r>
              <a:rPr lang="en-US" b="1" dirty="0" smtClean="0">
                <a:solidFill>
                  <a:srgbClr val="002060"/>
                </a:solidFill>
              </a:rPr>
              <a:t>in computer </a:t>
            </a:r>
            <a:r>
              <a:rPr lang="en-US" b="1" dirty="0">
                <a:solidFill>
                  <a:srgbClr val="002060"/>
                </a:solidFill>
              </a:rPr>
              <a:t>science”</a:t>
            </a:r>
            <a:r>
              <a:rPr lang="en-US" b="1" dirty="0"/>
              <a:t> </a:t>
            </a:r>
            <a:r>
              <a:rPr lang="en-US" dirty="0"/>
              <a:t>and </a:t>
            </a:r>
            <a:r>
              <a:rPr lang="en-US" b="1" dirty="0">
                <a:solidFill>
                  <a:srgbClr val="00B050"/>
                </a:solidFill>
              </a:rPr>
              <a:t>“Marla is a student in this class”</a:t>
            </a:r>
            <a:r>
              <a:rPr lang="en-US" b="1" dirty="0"/>
              <a:t> </a:t>
            </a:r>
            <a:r>
              <a:rPr lang="en-US" dirty="0"/>
              <a:t>imply the conclusion </a:t>
            </a:r>
            <a:r>
              <a:rPr lang="en-US" b="1" dirty="0">
                <a:solidFill>
                  <a:schemeClr val="accent2"/>
                </a:solidFill>
              </a:rPr>
              <a:t>“Marla has </a:t>
            </a:r>
            <a:r>
              <a:rPr lang="en-US" b="1" dirty="0" smtClean="0">
                <a:solidFill>
                  <a:schemeClr val="accent2"/>
                </a:solidFill>
              </a:rPr>
              <a:t>taken a </a:t>
            </a:r>
            <a:r>
              <a:rPr lang="en-US" b="1" dirty="0">
                <a:solidFill>
                  <a:schemeClr val="accent2"/>
                </a:solidFill>
              </a:rPr>
              <a:t>course in computer science.”</a:t>
            </a:r>
          </a:p>
          <a:p>
            <a:r>
              <a:rPr lang="en-US" i="1" dirty="0"/>
              <a:t>Solution: </a:t>
            </a:r>
            <a:r>
              <a:rPr lang="en-US" dirty="0"/>
              <a:t>Let </a:t>
            </a:r>
            <a:r>
              <a:rPr lang="en-US" i="1" dirty="0"/>
              <a:t>D(x) </a:t>
            </a:r>
            <a:r>
              <a:rPr lang="en-US" dirty="0"/>
              <a:t>denote </a:t>
            </a:r>
            <a:r>
              <a:rPr lang="en-US" b="1" dirty="0"/>
              <a:t>“</a:t>
            </a:r>
            <a:r>
              <a:rPr lang="en-US" b="1" i="1" dirty="0"/>
              <a:t>x </a:t>
            </a:r>
            <a:r>
              <a:rPr lang="en-US" b="1" dirty="0"/>
              <a:t>is in this discrete mathematics class,”</a:t>
            </a:r>
            <a:r>
              <a:rPr lang="en-US" dirty="0"/>
              <a:t> and let </a:t>
            </a:r>
            <a:r>
              <a:rPr lang="en-US" i="1" dirty="0"/>
              <a:t>C(x) </a:t>
            </a:r>
            <a:r>
              <a:rPr lang="en-US" dirty="0"/>
              <a:t>denote </a:t>
            </a:r>
            <a:r>
              <a:rPr lang="en-US" b="1" dirty="0"/>
              <a:t>“</a:t>
            </a:r>
            <a:r>
              <a:rPr lang="en-US" b="1" i="1" dirty="0"/>
              <a:t>x </a:t>
            </a:r>
            <a:r>
              <a:rPr lang="en-US" b="1" dirty="0" smtClean="0"/>
              <a:t>has taken </a:t>
            </a:r>
            <a:r>
              <a:rPr lang="en-US" b="1" dirty="0"/>
              <a:t>a course in computer science.” </a:t>
            </a:r>
            <a:r>
              <a:rPr lang="en-US" dirty="0"/>
              <a:t>Then the premises are ∀</a:t>
            </a:r>
            <a:r>
              <a:rPr lang="en-US" i="1" dirty="0"/>
              <a:t>x(D(x) </a:t>
            </a:r>
            <a:r>
              <a:rPr lang="en-US" dirty="0"/>
              <a:t>→ </a:t>
            </a:r>
            <a:r>
              <a:rPr lang="en-US" i="1" dirty="0"/>
              <a:t>C(x)) </a:t>
            </a:r>
            <a:r>
              <a:rPr lang="en-US" dirty="0"/>
              <a:t>and </a:t>
            </a:r>
            <a:r>
              <a:rPr lang="en-US" i="1" dirty="0"/>
              <a:t>D</a:t>
            </a:r>
            <a:r>
              <a:rPr lang="en-US" dirty="0"/>
              <a:t>(Marla</a:t>
            </a:r>
            <a:r>
              <a:rPr lang="en-US" dirty="0" smtClean="0"/>
              <a:t>). The </a:t>
            </a:r>
            <a:r>
              <a:rPr lang="en-US" dirty="0"/>
              <a:t>conclusion is </a:t>
            </a:r>
            <a:r>
              <a:rPr lang="en-US" i="1" dirty="0"/>
              <a:t>C</a:t>
            </a:r>
            <a:r>
              <a:rPr lang="en-US" dirty="0"/>
              <a:t>(Marla</a:t>
            </a:r>
            <a:r>
              <a:rPr lang="en-US" dirty="0" smtClean="0"/>
              <a:t>).The </a:t>
            </a:r>
            <a:r>
              <a:rPr lang="en-US" dirty="0"/>
              <a:t>following steps can be used to establish the conclusion from the premises.</a:t>
            </a:r>
          </a:p>
          <a:p>
            <a:r>
              <a:rPr lang="en-US" b="1" dirty="0"/>
              <a:t>Step Reason</a:t>
            </a:r>
          </a:p>
          <a:p>
            <a:r>
              <a:rPr lang="en-US" dirty="0"/>
              <a:t>1. ∀</a:t>
            </a:r>
            <a:r>
              <a:rPr lang="en-US" i="1" dirty="0"/>
              <a:t>x(D(x) </a:t>
            </a:r>
            <a:r>
              <a:rPr lang="en-US" dirty="0"/>
              <a:t>→ </a:t>
            </a:r>
            <a:r>
              <a:rPr lang="en-US" i="1" dirty="0"/>
              <a:t>C(x)) </a:t>
            </a:r>
            <a:r>
              <a:rPr lang="en-US" dirty="0"/>
              <a:t>Premise</a:t>
            </a:r>
          </a:p>
          <a:p>
            <a:r>
              <a:rPr lang="en-US" dirty="0"/>
              <a:t>2. </a:t>
            </a:r>
            <a:r>
              <a:rPr lang="en-US" i="1" dirty="0"/>
              <a:t>D</a:t>
            </a:r>
            <a:r>
              <a:rPr lang="en-US" dirty="0"/>
              <a:t>(Marla)→</a:t>
            </a:r>
            <a:r>
              <a:rPr lang="en-US" i="1" dirty="0"/>
              <a:t>C</a:t>
            </a:r>
            <a:r>
              <a:rPr lang="en-US" dirty="0"/>
              <a:t>(Marla) Universal instantiation from (1)</a:t>
            </a:r>
          </a:p>
          <a:p>
            <a:r>
              <a:rPr lang="en-US" dirty="0"/>
              <a:t>3. </a:t>
            </a:r>
            <a:r>
              <a:rPr lang="en-US" i="1" dirty="0"/>
              <a:t>D</a:t>
            </a:r>
            <a:r>
              <a:rPr lang="en-US" dirty="0"/>
              <a:t>(Marla) Premise</a:t>
            </a:r>
          </a:p>
          <a:p>
            <a:r>
              <a:rPr lang="en-US" dirty="0"/>
              <a:t>4. </a:t>
            </a:r>
            <a:r>
              <a:rPr lang="en-US" i="1" dirty="0"/>
              <a:t>C</a:t>
            </a:r>
            <a:r>
              <a:rPr lang="en-US" dirty="0"/>
              <a:t>(Marla) Modus ponens from (2) and (3)</a:t>
            </a:r>
          </a:p>
        </p:txBody>
      </p:sp>
    </p:spTree>
    <p:extLst>
      <p:ext uri="{BB962C8B-B14F-4D97-AF65-F5344CB8AC3E}">
        <p14:creationId xmlns:p14="http://schemas.microsoft.com/office/powerpoint/2010/main" val="13597054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547" y="90152"/>
            <a:ext cx="11835684" cy="6555347"/>
          </a:xfrm>
        </p:spPr>
        <p:txBody>
          <a:bodyPr>
            <a:normAutofit fontScale="92500" lnSpcReduction="20000"/>
          </a:bodyPr>
          <a:lstStyle/>
          <a:p>
            <a:r>
              <a:rPr lang="en-US" b="1" dirty="0" smtClean="0"/>
              <a:t>EXAMPLE: </a:t>
            </a:r>
            <a:r>
              <a:rPr lang="en-US" dirty="0"/>
              <a:t>Show that the premises </a:t>
            </a:r>
            <a:r>
              <a:rPr lang="en-US" b="1" dirty="0">
                <a:solidFill>
                  <a:schemeClr val="accent2"/>
                </a:solidFill>
              </a:rPr>
              <a:t>“A student in this class has not read the book,” </a:t>
            </a:r>
            <a:r>
              <a:rPr lang="en-US" dirty="0"/>
              <a:t>and </a:t>
            </a:r>
            <a:r>
              <a:rPr lang="en-US" b="1" dirty="0">
                <a:solidFill>
                  <a:srgbClr val="0070C0"/>
                </a:solidFill>
              </a:rPr>
              <a:t>“Everyone in </a:t>
            </a:r>
            <a:r>
              <a:rPr lang="en-US" b="1" dirty="0" smtClean="0">
                <a:solidFill>
                  <a:srgbClr val="0070C0"/>
                </a:solidFill>
              </a:rPr>
              <a:t>this class </a:t>
            </a:r>
            <a:r>
              <a:rPr lang="en-US" b="1" dirty="0">
                <a:solidFill>
                  <a:srgbClr val="0070C0"/>
                </a:solidFill>
              </a:rPr>
              <a:t>passed the first exam” </a:t>
            </a:r>
            <a:r>
              <a:rPr lang="en-US" dirty="0"/>
              <a:t>imply the </a:t>
            </a:r>
            <a:r>
              <a:rPr lang="en-US" b="1" dirty="0">
                <a:solidFill>
                  <a:srgbClr val="00B050"/>
                </a:solidFill>
              </a:rPr>
              <a:t>conclusion “Someone who passed the first exam has </a:t>
            </a:r>
            <a:r>
              <a:rPr lang="en-US" b="1" dirty="0" smtClean="0">
                <a:solidFill>
                  <a:srgbClr val="00B050"/>
                </a:solidFill>
              </a:rPr>
              <a:t>not read </a:t>
            </a:r>
            <a:r>
              <a:rPr lang="en-US" b="1" dirty="0">
                <a:solidFill>
                  <a:srgbClr val="00B050"/>
                </a:solidFill>
              </a:rPr>
              <a:t>the book.”</a:t>
            </a:r>
          </a:p>
          <a:p>
            <a:r>
              <a:rPr lang="en-US" i="1" dirty="0"/>
              <a:t>Solution: </a:t>
            </a:r>
            <a:r>
              <a:rPr lang="en-US" dirty="0"/>
              <a:t>Let </a:t>
            </a:r>
            <a:r>
              <a:rPr lang="en-US" i="1" dirty="0"/>
              <a:t>C(x) </a:t>
            </a:r>
            <a:r>
              <a:rPr lang="en-US" b="1" dirty="0">
                <a:solidFill>
                  <a:srgbClr val="FF0000"/>
                </a:solidFill>
              </a:rPr>
              <a:t>be “</a:t>
            </a:r>
            <a:r>
              <a:rPr lang="en-US" b="1" i="1" dirty="0">
                <a:solidFill>
                  <a:srgbClr val="FF0000"/>
                </a:solidFill>
              </a:rPr>
              <a:t>x </a:t>
            </a:r>
            <a:r>
              <a:rPr lang="en-US" b="1" dirty="0">
                <a:solidFill>
                  <a:srgbClr val="FF0000"/>
                </a:solidFill>
              </a:rPr>
              <a:t>is in this class,” </a:t>
            </a:r>
            <a:r>
              <a:rPr lang="en-US" i="1" dirty="0"/>
              <a:t>B(x) </a:t>
            </a:r>
            <a:r>
              <a:rPr lang="en-US" dirty="0"/>
              <a:t>be </a:t>
            </a:r>
            <a:r>
              <a:rPr lang="en-US" b="1" dirty="0">
                <a:solidFill>
                  <a:srgbClr val="FF0000"/>
                </a:solidFill>
              </a:rPr>
              <a:t>“</a:t>
            </a:r>
            <a:r>
              <a:rPr lang="en-US" b="1" i="1" dirty="0">
                <a:solidFill>
                  <a:srgbClr val="FF0000"/>
                </a:solidFill>
              </a:rPr>
              <a:t>x </a:t>
            </a:r>
            <a:r>
              <a:rPr lang="en-US" b="1" dirty="0">
                <a:solidFill>
                  <a:srgbClr val="FF0000"/>
                </a:solidFill>
              </a:rPr>
              <a:t>has read the book,”</a:t>
            </a:r>
            <a:r>
              <a:rPr lang="en-US" dirty="0">
                <a:solidFill>
                  <a:srgbClr val="FF0000"/>
                </a:solidFill>
              </a:rPr>
              <a:t> </a:t>
            </a:r>
            <a:r>
              <a:rPr lang="en-US" dirty="0"/>
              <a:t>and </a:t>
            </a:r>
            <a:r>
              <a:rPr lang="en-US" i="1" dirty="0"/>
              <a:t>P(x) </a:t>
            </a:r>
            <a:r>
              <a:rPr lang="en-US" dirty="0"/>
              <a:t>be </a:t>
            </a:r>
            <a:r>
              <a:rPr lang="en-US" b="1" dirty="0">
                <a:solidFill>
                  <a:srgbClr val="FF0000"/>
                </a:solidFill>
              </a:rPr>
              <a:t>“</a:t>
            </a:r>
            <a:r>
              <a:rPr lang="en-US" b="1" i="1" dirty="0">
                <a:solidFill>
                  <a:srgbClr val="FF0000"/>
                </a:solidFill>
              </a:rPr>
              <a:t>x </a:t>
            </a:r>
            <a:r>
              <a:rPr lang="en-US" b="1" dirty="0" smtClean="0">
                <a:solidFill>
                  <a:srgbClr val="FF0000"/>
                </a:solidFill>
              </a:rPr>
              <a:t>passed the </a:t>
            </a:r>
            <a:r>
              <a:rPr lang="en-US" b="1" dirty="0">
                <a:solidFill>
                  <a:srgbClr val="FF0000"/>
                </a:solidFill>
              </a:rPr>
              <a:t>first exam.”</a:t>
            </a:r>
            <a:r>
              <a:rPr lang="en-US" dirty="0"/>
              <a:t> The premises are ∃</a:t>
            </a:r>
            <a:r>
              <a:rPr lang="en-US" i="1" dirty="0"/>
              <a:t>x(C(x)</a:t>
            </a:r>
            <a:r>
              <a:rPr lang="en-US" dirty="0"/>
              <a:t>∧￢</a:t>
            </a:r>
            <a:r>
              <a:rPr lang="en-US" i="1" dirty="0"/>
              <a:t>B(x)) </a:t>
            </a:r>
            <a:r>
              <a:rPr lang="en-US" dirty="0"/>
              <a:t>and ∀</a:t>
            </a:r>
            <a:r>
              <a:rPr lang="en-US" i="1" dirty="0"/>
              <a:t>x(C(x) </a:t>
            </a:r>
            <a:r>
              <a:rPr lang="en-US" dirty="0"/>
              <a:t>→ </a:t>
            </a:r>
            <a:r>
              <a:rPr lang="en-US" i="1" dirty="0"/>
              <a:t>P(x))</a:t>
            </a:r>
            <a:r>
              <a:rPr lang="en-US" dirty="0"/>
              <a:t>. The </a:t>
            </a:r>
            <a:r>
              <a:rPr lang="en-US" dirty="0" smtClean="0"/>
              <a:t>conclusion is </a:t>
            </a:r>
            <a:r>
              <a:rPr lang="en-US" dirty="0"/>
              <a:t>∃</a:t>
            </a:r>
            <a:r>
              <a:rPr lang="en-US" i="1" dirty="0"/>
              <a:t>x(P(x)</a:t>
            </a:r>
            <a:r>
              <a:rPr lang="en-US" dirty="0"/>
              <a:t>∧￢</a:t>
            </a:r>
            <a:r>
              <a:rPr lang="en-US" i="1" dirty="0"/>
              <a:t>B(x))</a:t>
            </a:r>
            <a:r>
              <a:rPr lang="en-US" dirty="0"/>
              <a:t>. These steps can be used to establish the conclusion from the premises.</a:t>
            </a:r>
          </a:p>
          <a:p>
            <a:r>
              <a:rPr lang="en-US" b="1" dirty="0"/>
              <a:t>Step Reason</a:t>
            </a:r>
          </a:p>
          <a:p>
            <a:r>
              <a:rPr lang="en-US" dirty="0"/>
              <a:t>1. ∃</a:t>
            </a:r>
            <a:r>
              <a:rPr lang="en-US" i="1" dirty="0"/>
              <a:t>x(C(x)</a:t>
            </a:r>
            <a:r>
              <a:rPr lang="en-US" dirty="0"/>
              <a:t>∧￢</a:t>
            </a:r>
            <a:r>
              <a:rPr lang="en-US" i="1" dirty="0"/>
              <a:t>B(x)) </a:t>
            </a:r>
            <a:r>
              <a:rPr lang="en-US" dirty="0"/>
              <a:t>Premise</a:t>
            </a:r>
          </a:p>
          <a:p>
            <a:r>
              <a:rPr lang="en-US" dirty="0"/>
              <a:t>2. </a:t>
            </a:r>
            <a:r>
              <a:rPr lang="en-US" i="1" dirty="0"/>
              <a:t>C(a)</a:t>
            </a:r>
            <a:r>
              <a:rPr lang="en-US" dirty="0"/>
              <a:t>∧￢</a:t>
            </a:r>
            <a:r>
              <a:rPr lang="en-US" i="1" dirty="0"/>
              <a:t>B(a) </a:t>
            </a:r>
            <a:r>
              <a:rPr lang="en-US" dirty="0"/>
              <a:t>Existential instantiation from (1)</a:t>
            </a:r>
          </a:p>
          <a:p>
            <a:r>
              <a:rPr lang="en-US" dirty="0"/>
              <a:t>3. </a:t>
            </a:r>
            <a:r>
              <a:rPr lang="en-US" i="1" dirty="0"/>
              <a:t>C(a) </a:t>
            </a:r>
            <a:r>
              <a:rPr lang="en-US" dirty="0"/>
              <a:t>Simplification from (2)</a:t>
            </a:r>
          </a:p>
          <a:p>
            <a:r>
              <a:rPr lang="en-US" dirty="0"/>
              <a:t>4. ∀</a:t>
            </a:r>
            <a:r>
              <a:rPr lang="en-US" i="1" dirty="0"/>
              <a:t>x(C(x) </a:t>
            </a:r>
            <a:r>
              <a:rPr lang="en-US" dirty="0"/>
              <a:t>→ </a:t>
            </a:r>
            <a:r>
              <a:rPr lang="en-US" i="1" dirty="0"/>
              <a:t>P(x)) </a:t>
            </a:r>
            <a:r>
              <a:rPr lang="en-US" dirty="0"/>
              <a:t>Premise</a:t>
            </a:r>
          </a:p>
          <a:p>
            <a:r>
              <a:rPr lang="en-US" dirty="0"/>
              <a:t>5. </a:t>
            </a:r>
            <a:r>
              <a:rPr lang="en-US" i="1" dirty="0"/>
              <a:t>C(a) </a:t>
            </a:r>
            <a:r>
              <a:rPr lang="en-US" dirty="0"/>
              <a:t>→ </a:t>
            </a:r>
            <a:r>
              <a:rPr lang="en-US" i="1" dirty="0"/>
              <a:t>P(a) </a:t>
            </a:r>
            <a:r>
              <a:rPr lang="en-US" dirty="0"/>
              <a:t>Universal instantiation from (4)</a:t>
            </a:r>
          </a:p>
          <a:p>
            <a:r>
              <a:rPr lang="en-US" dirty="0"/>
              <a:t>6. </a:t>
            </a:r>
            <a:r>
              <a:rPr lang="en-US" i="1" dirty="0"/>
              <a:t>P(a) </a:t>
            </a:r>
            <a:r>
              <a:rPr lang="en-US" dirty="0"/>
              <a:t>Modus ponens from (3) and (5)</a:t>
            </a:r>
          </a:p>
          <a:p>
            <a:r>
              <a:rPr lang="en-US" dirty="0"/>
              <a:t>7. ￢</a:t>
            </a:r>
            <a:r>
              <a:rPr lang="en-US" i="1" dirty="0"/>
              <a:t>B(a) </a:t>
            </a:r>
            <a:r>
              <a:rPr lang="en-US" dirty="0"/>
              <a:t>Simplification from (2)</a:t>
            </a:r>
          </a:p>
          <a:p>
            <a:r>
              <a:rPr lang="en-US" dirty="0"/>
              <a:t>8. </a:t>
            </a:r>
            <a:r>
              <a:rPr lang="en-US" i="1" dirty="0"/>
              <a:t>P(a)</a:t>
            </a:r>
            <a:r>
              <a:rPr lang="en-US" dirty="0"/>
              <a:t>∧￢</a:t>
            </a:r>
            <a:r>
              <a:rPr lang="en-US" i="1" dirty="0"/>
              <a:t>B(a) </a:t>
            </a:r>
            <a:r>
              <a:rPr lang="en-US" dirty="0"/>
              <a:t>Conjunction from (6) and (7)</a:t>
            </a:r>
          </a:p>
          <a:p>
            <a:r>
              <a:rPr lang="en-US" dirty="0"/>
              <a:t>9. ∃</a:t>
            </a:r>
            <a:r>
              <a:rPr lang="en-US" i="1" dirty="0"/>
              <a:t>x(P(x)</a:t>
            </a:r>
            <a:r>
              <a:rPr lang="en-US" dirty="0"/>
              <a:t>∧￢</a:t>
            </a:r>
            <a:r>
              <a:rPr lang="en-US" i="1" dirty="0"/>
              <a:t>B(x)) </a:t>
            </a:r>
            <a:r>
              <a:rPr lang="en-US" dirty="0"/>
              <a:t>Existential generalization from (8)</a:t>
            </a:r>
          </a:p>
        </p:txBody>
      </p:sp>
    </p:spTree>
    <p:extLst>
      <p:ext uri="{BB962C8B-B14F-4D97-AF65-F5344CB8AC3E}">
        <p14:creationId xmlns:p14="http://schemas.microsoft.com/office/powerpoint/2010/main" val="997192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2909"/>
          </a:xfrm>
        </p:spPr>
        <p:txBody>
          <a:bodyPr>
            <a:normAutofit fontScale="90000"/>
          </a:bodyPr>
          <a:lstStyle/>
          <a:p>
            <a:r>
              <a:rPr lang="en-US" dirty="0" smtClean="0"/>
              <a:t>Assignments</a:t>
            </a:r>
            <a:endParaRPr lang="en-US" dirty="0"/>
          </a:p>
        </p:txBody>
      </p:sp>
      <p:sp>
        <p:nvSpPr>
          <p:cNvPr id="3" name="Content Placeholder 2"/>
          <p:cNvSpPr>
            <a:spLocks noGrp="1"/>
          </p:cNvSpPr>
          <p:nvPr>
            <p:ph idx="1"/>
          </p:nvPr>
        </p:nvSpPr>
        <p:spPr>
          <a:xfrm>
            <a:off x="257577" y="772732"/>
            <a:ext cx="11784169" cy="5898524"/>
          </a:xfrm>
        </p:spPr>
        <p:txBody>
          <a:bodyPr>
            <a:normAutofit/>
          </a:bodyPr>
          <a:lstStyle/>
          <a:p>
            <a:pPr marL="0" indent="0">
              <a:buNone/>
            </a:pPr>
            <a:r>
              <a:rPr lang="en-US" dirty="0" smtClean="0"/>
              <a:t>3. Prove or disprove the validity of argument “Every living thing is a plant or animal” “Hari’s dog is alive and it is not a plant,” “All animal have heart”, Hence, Hari’s dog has a heart.”</a:t>
            </a:r>
          </a:p>
          <a:p>
            <a:pPr marL="0" indent="0">
              <a:buNone/>
            </a:pPr>
            <a:r>
              <a:rPr lang="en-US" dirty="0" smtClean="0"/>
              <a:t>4. Use rule of inference to show that the hypothesis “Dipen works hard,” “If Dipen works hard, then he is a dull boy,” and “If Dipen is a dull then he will not get the job,” imply the conclusion “Dipen will not get the job”.</a:t>
            </a:r>
          </a:p>
          <a:p>
            <a:pPr marL="0" indent="0">
              <a:buNone/>
            </a:pPr>
            <a:r>
              <a:rPr lang="en-US" dirty="0" smtClean="0"/>
              <a:t>5. For the set of premises “ If I play hockey, then I am sore the next day.</a:t>
            </a:r>
          </a:p>
          <a:p>
            <a:pPr marL="0" indent="0">
              <a:buNone/>
            </a:pPr>
            <a:r>
              <a:rPr lang="en-US" dirty="0" smtClean="0"/>
              <a:t>“I will take rest if I am sore.” “ I will not take rest.” What relevant conclusion can be drawn? Explain the rules of inference used to draw a conclusion.</a:t>
            </a:r>
          </a:p>
          <a:p>
            <a:pPr marL="0" indent="0">
              <a:buNone/>
            </a:pPr>
            <a:r>
              <a:rPr lang="en-US" dirty="0" smtClean="0"/>
              <a:t>6. Show that the hypothesis “It is sunny this afternoon and it is colder than yesterday.” “we will go swimming only if it is sunny,” “If we do not go swimming then we will take a trip,” and “ If we take a trip, then we will be home by sunset” lead to the conclusion “we will be home by sunset.”</a:t>
            </a:r>
          </a:p>
          <a:p>
            <a:pPr marL="0" indent="0">
              <a:buNone/>
            </a:pPr>
            <a:endParaRPr lang="en-US" dirty="0"/>
          </a:p>
        </p:txBody>
      </p:sp>
    </p:spTree>
    <p:extLst>
      <p:ext uri="{BB962C8B-B14F-4D97-AF65-F5344CB8AC3E}">
        <p14:creationId xmlns:p14="http://schemas.microsoft.com/office/powerpoint/2010/main" val="2383681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Rules of inference for propositional logic</a:t>
            </a:r>
            <a:endParaRPr lang="en-US" b="1" dirty="0"/>
          </a:p>
        </p:txBody>
      </p:sp>
      <p:sp>
        <p:nvSpPr>
          <p:cNvPr id="3" name="Content Placeholder 2"/>
          <p:cNvSpPr>
            <a:spLocks noGrp="1"/>
          </p:cNvSpPr>
          <p:nvPr>
            <p:ph idx="1"/>
          </p:nvPr>
        </p:nvSpPr>
        <p:spPr/>
        <p:txBody>
          <a:bodyPr/>
          <a:lstStyle/>
          <a:p>
            <a:r>
              <a:rPr lang="en-US" dirty="0" smtClean="0"/>
              <a:t>We can always truth table to show that an argument form is valid.</a:t>
            </a:r>
          </a:p>
          <a:p>
            <a:r>
              <a:rPr lang="en-US" dirty="0" smtClean="0"/>
              <a:t>Using truth table, we show when all the premises are true , then conclusion must be true.</a:t>
            </a:r>
          </a:p>
          <a:p>
            <a:r>
              <a:rPr lang="en-US" dirty="0" smtClean="0"/>
              <a:t>What happens argument form involve 10 propositional variables?</a:t>
            </a:r>
          </a:p>
          <a:p>
            <a:r>
              <a:rPr lang="en-US" dirty="0" smtClean="0"/>
              <a:t>We need 1024 different rows.</a:t>
            </a:r>
          </a:p>
          <a:p>
            <a:r>
              <a:rPr lang="en-US" dirty="0" smtClean="0"/>
              <a:t>So, we can establish the validity of some relatively simple argument forms, called rules of inference.</a:t>
            </a:r>
          </a:p>
          <a:p>
            <a:r>
              <a:rPr lang="en-US" dirty="0" smtClean="0"/>
              <a:t>These rules of inference can be used as building blocks to construct more complicated valid argument forms.</a:t>
            </a:r>
            <a:endParaRPr lang="en-US" dirty="0"/>
          </a:p>
        </p:txBody>
      </p:sp>
    </p:spTree>
    <p:extLst>
      <p:ext uri="{BB962C8B-B14F-4D97-AF65-F5344CB8AC3E}">
        <p14:creationId xmlns:p14="http://schemas.microsoft.com/office/powerpoint/2010/main" val="1274711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Modus ponens</a:t>
            </a:r>
            <a:endParaRPr lang="en-US"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65089" y="1776344"/>
                <a:ext cx="11583473" cy="4830517"/>
              </a:xfrm>
            </p:spPr>
            <p:txBody>
              <a:bodyPr>
                <a:normAutofit lnSpcReduction="10000"/>
              </a:bodyPr>
              <a:lstStyle/>
              <a:p>
                <a:r>
                  <a:rPr lang="en-US" dirty="0" smtClean="0"/>
                  <a:t>The tautology </a:t>
                </a:r>
                <a14:m>
                  <m:oMath xmlns:m="http://schemas.openxmlformats.org/officeDocument/2006/math">
                    <m:r>
                      <a:rPr lang="en-US" i="1">
                        <a:latin typeface="Cambria Math" panose="02040503050406030204" pitchFamily="18" charset="0"/>
                      </a:rPr>
                      <m:t>(</m:t>
                    </m:r>
                    <m:d>
                      <m:dPr>
                        <m:ctrlPr>
                          <a:rPr lang="en-US" i="1">
                            <a:latin typeface="Cambria Math"/>
                          </a:rPr>
                        </m:ctrlPr>
                      </m:dPr>
                      <m:e>
                        <m:r>
                          <a:rPr lang="en-US" i="1">
                            <a:latin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𝑞</m:t>
                        </m:r>
                      </m:e>
                    </m:d>
                    <m:nary>
                      <m:naryPr>
                        <m:chr m:val="⋀"/>
                        <m:subHide m:val="on"/>
                        <m:supHide m:val="on"/>
                        <m:ctrlPr>
                          <a:rPr lang="en-US" i="1">
                            <a:latin typeface="Cambria Math"/>
                            <a:ea typeface="Cambria Math" panose="02040503050406030204" pitchFamily="18" charset="0"/>
                          </a:rPr>
                        </m:ctrlPr>
                      </m:naryPr>
                      <m:sub/>
                      <m:sup/>
                      <m:e>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𝑞</m:t>
                        </m:r>
                      </m:e>
                    </m:nary>
                    <m:r>
                      <a:rPr lang="en-US" b="0" i="1" smtClean="0">
                        <a:latin typeface="Cambria Math" panose="02040503050406030204" pitchFamily="18" charset="0"/>
                        <a:ea typeface="Cambria Math" panose="02040503050406030204" pitchFamily="18" charset="0"/>
                      </a:rPr>
                      <m:t> </m:t>
                    </m:r>
                  </m:oMath>
                </a14:m>
                <a:r>
                  <a:rPr lang="en-US" dirty="0" smtClean="0"/>
                  <a:t>is the basic of rule of inference called </a:t>
                </a:r>
                <a:r>
                  <a:rPr lang="en-US" b="1" dirty="0" smtClean="0"/>
                  <a:t>modus ponens</a:t>
                </a:r>
                <a:r>
                  <a:rPr lang="en-US" dirty="0" smtClean="0"/>
                  <a:t>, or the </a:t>
                </a:r>
                <a:r>
                  <a:rPr lang="en-US" b="1" dirty="0" smtClean="0"/>
                  <a:t>law of detachment.																																																							</a:t>
                </a:r>
                <a:r>
                  <a:rPr lang="en-US" b="1" dirty="0"/>
                  <a:t>	</a:t>
                </a:r>
                <a:r>
                  <a:rPr lang="en-US" b="1" dirty="0" smtClean="0"/>
                  <a:t>											</a:t>
                </a:r>
                <a:r>
                  <a:rPr lang="en-US" dirty="0" smtClean="0"/>
                  <a:t>suppose that the conditional statement “ If the snows today, then we will go skiing” and its hypothesis, “ It is snowing today” are true. Then, by modus ponens, it follows that the conclusion of the conditional statement, “ We will go skiing” is true.</a:t>
                </a:r>
              </a:p>
              <a:p>
                <a:r>
                  <a:rPr lang="en-US" sz="2400" b="1" dirty="0" smtClean="0"/>
                  <a:t>Assignment</a:t>
                </a:r>
              </a:p>
              <a:p>
                <a:r>
                  <a:rPr lang="en-US" sz="2400" b="1" dirty="0" smtClean="0"/>
                  <a:t>Show the tautology </a:t>
                </a:r>
                <a14:m>
                  <m:oMath xmlns:m="http://schemas.openxmlformats.org/officeDocument/2006/math">
                    <m:r>
                      <a:rPr lang="en-US" sz="2400" b="1" i="1">
                        <a:latin typeface="Cambria Math" panose="02040503050406030204" pitchFamily="18" charset="0"/>
                      </a:rPr>
                      <m:t>(</m:t>
                    </m:r>
                    <m:d>
                      <m:dPr>
                        <m:ctrlPr>
                          <a:rPr lang="en-US" sz="2400" b="1" i="1">
                            <a:latin typeface="Cambria Math"/>
                          </a:rPr>
                        </m:ctrlPr>
                      </m:dPr>
                      <m:e>
                        <m:r>
                          <a:rPr lang="en-US" sz="2400" b="1" i="1">
                            <a:latin typeface="Cambria Math" panose="02040503050406030204" pitchFamily="18" charset="0"/>
                          </a:rPr>
                          <m:t>𝒑</m:t>
                        </m:r>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𝒒</m:t>
                        </m:r>
                      </m:e>
                    </m:d>
                    <m:nary>
                      <m:naryPr>
                        <m:chr m:val="⋀"/>
                        <m:subHide m:val="on"/>
                        <m:supHide m:val="on"/>
                        <m:ctrlPr>
                          <a:rPr lang="en-US" sz="2400" b="1" i="1">
                            <a:latin typeface="Cambria Math"/>
                            <a:ea typeface="Cambria Math" panose="02040503050406030204" pitchFamily="18" charset="0"/>
                          </a:rPr>
                        </m:ctrlPr>
                      </m:naryPr>
                      <m:sub/>
                      <m:sup/>
                      <m:e>
                        <m:r>
                          <a:rPr lang="en-US" sz="2400" b="1" i="1">
                            <a:latin typeface="Cambria Math" panose="02040503050406030204" pitchFamily="18" charset="0"/>
                            <a:ea typeface="Cambria Math" panose="02040503050406030204" pitchFamily="18" charset="0"/>
                          </a:rPr>
                          <m:t>𝒑</m:t>
                        </m:r>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𝒒</m:t>
                        </m:r>
                      </m:e>
                    </m:nary>
                  </m:oMath>
                </a14:m>
                <a:r>
                  <a:rPr lang="en-US" sz="2400" b="1" dirty="0" smtClean="0"/>
                  <a:t> is true.</a:t>
                </a:r>
              </a:p>
              <a:p>
                <a:endParaRPr lang="en-US" b="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65089" y="1776344"/>
                <a:ext cx="11583473" cy="4830517"/>
              </a:xfrm>
              <a:blipFill rotWithShape="1">
                <a:blip r:embed="rId2"/>
                <a:stretch>
                  <a:fillRect l="-894" t="-2774" r="-53" b="-11854"/>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553792" y="2805648"/>
            <a:ext cx="10419008" cy="1323975"/>
          </a:xfrm>
          <a:prstGeom prst="rect">
            <a:avLst/>
          </a:prstGeom>
        </p:spPr>
      </p:pic>
    </p:spTree>
    <p:extLst>
      <p:ext uri="{BB962C8B-B14F-4D97-AF65-F5344CB8AC3E}">
        <p14:creationId xmlns:p14="http://schemas.microsoft.com/office/powerpoint/2010/main" val="3735275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Modus Tollens</a:t>
            </a:r>
            <a:endParaRPr lang="en-US" b="1" dirty="0"/>
          </a:p>
        </p:txBody>
      </p:sp>
      <p:sp>
        <p:nvSpPr>
          <p:cNvPr id="3" name="Content Placeholder 2"/>
          <p:cNvSpPr>
            <a:spLocks noGrp="1"/>
          </p:cNvSpPr>
          <p:nvPr>
            <p:ph idx="1"/>
          </p:nvPr>
        </p:nvSpPr>
        <p:spPr/>
        <p:txBody>
          <a:bodyPr/>
          <a:lstStyle/>
          <a:p>
            <a:r>
              <a:rPr lang="en-US" dirty="0" smtClean="0"/>
              <a:t>Assignment</a:t>
            </a:r>
          </a:p>
          <a:p>
            <a:r>
              <a:rPr lang="en-US" i="1" dirty="0" smtClean="0"/>
              <a:t>(</a:t>
            </a:r>
            <a:r>
              <a:rPr lang="en-US" dirty="0"/>
              <a:t>￢</a:t>
            </a:r>
            <a:r>
              <a:rPr lang="en-US" i="1" dirty="0"/>
              <a:t>q </a:t>
            </a:r>
            <a:r>
              <a:rPr lang="en-US" dirty="0"/>
              <a:t>∧ </a:t>
            </a:r>
            <a:r>
              <a:rPr lang="en-US" i="1" dirty="0"/>
              <a:t>(p </a:t>
            </a:r>
            <a:r>
              <a:rPr lang="en-US" dirty="0"/>
              <a:t>→ </a:t>
            </a:r>
            <a:r>
              <a:rPr lang="en-US" i="1" dirty="0"/>
              <a:t>q))</a:t>
            </a:r>
            <a:r>
              <a:rPr lang="en-US" dirty="0"/>
              <a:t>→￢</a:t>
            </a:r>
            <a:r>
              <a:rPr lang="en-US" i="1" dirty="0" smtClean="0"/>
              <a:t>p </a:t>
            </a:r>
            <a:r>
              <a:rPr lang="en-US" dirty="0" smtClean="0"/>
              <a:t>is tautology </a:t>
            </a:r>
            <a:r>
              <a:rPr lang="pt-BR" dirty="0"/>
              <a:t>using truth table and also using law of logic.</a:t>
            </a:r>
            <a:endParaRPr lang="en-US" dirty="0"/>
          </a:p>
        </p:txBody>
      </p:sp>
      <p:pic>
        <p:nvPicPr>
          <p:cNvPr id="5" name="Picture 4"/>
          <p:cNvPicPr>
            <a:picLocks noChangeAspect="1"/>
          </p:cNvPicPr>
          <p:nvPr/>
        </p:nvPicPr>
        <p:blipFill>
          <a:blip r:embed="rId2"/>
          <a:stretch>
            <a:fillRect/>
          </a:stretch>
        </p:blipFill>
        <p:spPr>
          <a:xfrm>
            <a:off x="683654" y="4500282"/>
            <a:ext cx="11229304" cy="1573101"/>
          </a:xfrm>
          <a:prstGeom prst="rect">
            <a:avLst/>
          </a:prstGeom>
        </p:spPr>
      </p:pic>
    </p:spTree>
    <p:extLst>
      <p:ext uri="{BB962C8B-B14F-4D97-AF65-F5344CB8AC3E}">
        <p14:creationId xmlns:p14="http://schemas.microsoft.com/office/powerpoint/2010/main" val="3891414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Hypothetical syllogism (Transitive rule)</a:t>
            </a:r>
            <a:endParaRPr lang="en-US" b="1" dirty="0"/>
          </a:p>
        </p:txBody>
      </p:sp>
      <p:sp>
        <p:nvSpPr>
          <p:cNvPr id="3" name="Content Placeholder 2"/>
          <p:cNvSpPr>
            <a:spLocks noGrp="1"/>
          </p:cNvSpPr>
          <p:nvPr>
            <p:ph idx="1"/>
          </p:nvPr>
        </p:nvSpPr>
        <p:spPr>
          <a:xfrm>
            <a:off x="283335" y="1825625"/>
            <a:ext cx="11070465" cy="4351338"/>
          </a:xfrm>
        </p:spPr>
        <p:txBody>
          <a:bodyPr>
            <a:normAutofit fontScale="92500" lnSpcReduction="20000"/>
          </a:bodyPr>
          <a:lstStyle/>
          <a:p>
            <a:r>
              <a:rPr lang="en-US" dirty="0" smtClean="0"/>
              <a:t>Assignment:</a:t>
            </a:r>
          </a:p>
          <a:p>
            <a:r>
              <a:rPr lang="pt-BR" i="1" dirty="0"/>
              <a:t>((p </a:t>
            </a:r>
            <a:r>
              <a:rPr lang="pt-BR" dirty="0"/>
              <a:t>→ </a:t>
            </a:r>
            <a:r>
              <a:rPr lang="pt-BR" i="1" dirty="0"/>
              <a:t>q) </a:t>
            </a:r>
            <a:r>
              <a:rPr lang="pt-BR" dirty="0"/>
              <a:t>∧ </a:t>
            </a:r>
            <a:r>
              <a:rPr lang="pt-BR" i="1" dirty="0"/>
              <a:t>(q </a:t>
            </a:r>
            <a:r>
              <a:rPr lang="pt-BR" dirty="0"/>
              <a:t>→ </a:t>
            </a:r>
            <a:r>
              <a:rPr lang="pt-BR" i="1" dirty="0"/>
              <a:t>r)) </a:t>
            </a:r>
            <a:r>
              <a:rPr lang="pt-BR" dirty="0"/>
              <a:t>→ </a:t>
            </a:r>
            <a:r>
              <a:rPr lang="pt-BR" i="1" dirty="0"/>
              <a:t>(p </a:t>
            </a:r>
            <a:r>
              <a:rPr lang="pt-BR" dirty="0"/>
              <a:t>→ </a:t>
            </a:r>
            <a:r>
              <a:rPr lang="pt-BR" i="1" dirty="0"/>
              <a:t>r</a:t>
            </a:r>
            <a:r>
              <a:rPr lang="pt-BR" i="1" dirty="0" smtClean="0"/>
              <a:t>) </a:t>
            </a:r>
            <a:r>
              <a:rPr lang="pt-BR" dirty="0" smtClean="0"/>
              <a:t>is tautology using truth table and also using law of logic.</a:t>
            </a:r>
          </a:p>
          <a:p>
            <a:r>
              <a:rPr lang="pt-BR" dirty="0" smtClean="0"/>
              <a:t>State which rule of inference is used in the argument:</a:t>
            </a:r>
          </a:p>
          <a:p>
            <a:pPr marL="0" indent="0">
              <a:buNone/>
            </a:pPr>
            <a:r>
              <a:rPr lang="pt-BR" dirty="0"/>
              <a:t> </a:t>
            </a:r>
            <a:r>
              <a:rPr lang="pt-BR" dirty="0" smtClean="0"/>
              <a:t>If it rains today, then we will not have a barbecue today. If we do not have a barbecue today, then we will have barbecue tomorrow. Therefore, if it rains today, then we will have a barbecue tomorrow.</a:t>
            </a:r>
            <a:endParaRPr lang="en-US" dirty="0" smtClean="0"/>
          </a:p>
          <a:p>
            <a:pPr marL="3657600" lvl="8" indent="0">
              <a:buNone/>
            </a:pPr>
            <a:r>
              <a:rPr lang="en-US" dirty="0" smtClean="0"/>
              <a:t>																																										</a:t>
            </a:r>
          </a:p>
          <a:p>
            <a:pPr marL="3657600" lvl="8" indent="0">
              <a:buNone/>
            </a:pPr>
            <a:endParaRPr lang="en-US" dirty="0"/>
          </a:p>
          <a:p>
            <a:pPr marL="3657600" lvl="8"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283335" y="5241703"/>
            <a:ext cx="10233337" cy="1433914"/>
          </a:xfrm>
          <a:prstGeom prst="rect">
            <a:avLst/>
          </a:prstGeom>
        </p:spPr>
      </p:pic>
    </p:spTree>
    <p:extLst>
      <p:ext uri="{BB962C8B-B14F-4D97-AF65-F5344CB8AC3E}">
        <p14:creationId xmlns:p14="http://schemas.microsoft.com/office/powerpoint/2010/main" val="2589665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 Disjunctive syllogism</a:t>
            </a:r>
            <a:endParaRPr lang="en-US" b="1" dirty="0"/>
          </a:p>
        </p:txBody>
      </p:sp>
      <p:sp>
        <p:nvSpPr>
          <p:cNvPr id="3" name="Content Placeholder 2"/>
          <p:cNvSpPr>
            <a:spLocks noGrp="1"/>
          </p:cNvSpPr>
          <p:nvPr>
            <p:ph idx="1"/>
          </p:nvPr>
        </p:nvSpPr>
        <p:spPr/>
        <p:txBody>
          <a:bodyPr/>
          <a:lstStyle/>
          <a:p>
            <a:r>
              <a:rPr lang="en-US" dirty="0" smtClean="0"/>
              <a:t>Assignment:</a:t>
            </a:r>
          </a:p>
          <a:p>
            <a:r>
              <a:rPr lang="en-US" i="1" dirty="0"/>
              <a:t>((p </a:t>
            </a:r>
            <a:r>
              <a:rPr lang="en-US" dirty="0"/>
              <a:t>∨ </a:t>
            </a:r>
            <a:r>
              <a:rPr lang="en-US" i="1" dirty="0"/>
              <a:t>q)</a:t>
            </a:r>
            <a:r>
              <a:rPr lang="en-US" dirty="0"/>
              <a:t>∧￢</a:t>
            </a:r>
            <a:r>
              <a:rPr lang="en-US" i="1" dirty="0"/>
              <a:t>p) </a:t>
            </a:r>
            <a:r>
              <a:rPr lang="en-US" dirty="0"/>
              <a:t>→ </a:t>
            </a:r>
            <a:r>
              <a:rPr lang="en-US" i="1" dirty="0" smtClean="0"/>
              <a:t>q </a:t>
            </a:r>
            <a:r>
              <a:rPr lang="en-US" dirty="0" smtClean="0"/>
              <a:t>is tautology </a:t>
            </a:r>
            <a:r>
              <a:rPr lang="pt-BR" dirty="0"/>
              <a:t>using truth table and also using law of logic.</a:t>
            </a:r>
            <a:endParaRPr lang="en-US" dirty="0" smtClean="0"/>
          </a:p>
          <a:p>
            <a:endParaRPr lang="en-US" dirty="0"/>
          </a:p>
        </p:txBody>
      </p:sp>
      <p:pic>
        <p:nvPicPr>
          <p:cNvPr id="4" name="Picture 3"/>
          <p:cNvPicPr>
            <a:picLocks noChangeAspect="1"/>
          </p:cNvPicPr>
          <p:nvPr/>
        </p:nvPicPr>
        <p:blipFill>
          <a:blip r:embed="rId2"/>
          <a:stretch>
            <a:fillRect/>
          </a:stretch>
        </p:blipFill>
        <p:spPr>
          <a:xfrm>
            <a:off x="838200" y="5035639"/>
            <a:ext cx="10714149" cy="1486840"/>
          </a:xfrm>
          <a:prstGeom prst="rect">
            <a:avLst/>
          </a:prstGeom>
        </p:spPr>
      </p:pic>
    </p:spTree>
    <p:extLst>
      <p:ext uri="{BB962C8B-B14F-4D97-AF65-F5344CB8AC3E}">
        <p14:creationId xmlns:p14="http://schemas.microsoft.com/office/powerpoint/2010/main" val="999957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 Addition</a:t>
            </a:r>
            <a:endParaRPr lang="en-US" b="1" dirty="0"/>
          </a:p>
        </p:txBody>
      </p:sp>
      <p:sp>
        <p:nvSpPr>
          <p:cNvPr id="3" name="Content Placeholder 2"/>
          <p:cNvSpPr>
            <a:spLocks noGrp="1"/>
          </p:cNvSpPr>
          <p:nvPr>
            <p:ph idx="1"/>
          </p:nvPr>
        </p:nvSpPr>
        <p:spPr/>
        <p:txBody>
          <a:bodyPr/>
          <a:lstStyle/>
          <a:p>
            <a:r>
              <a:rPr lang="en-US" dirty="0" smtClean="0"/>
              <a:t>Assignment</a:t>
            </a:r>
          </a:p>
          <a:p>
            <a:r>
              <a:rPr lang="en-US" i="1" dirty="0"/>
              <a:t>p </a:t>
            </a:r>
            <a:r>
              <a:rPr lang="en-US" dirty="0"/>
              <a:t>→ </a:t>
            </a:r>
            <a:r>
              <a:rPr lang="en-US" i="1" dirty="0"/>
              <a:t>(p </a:t>
            </a:r>
            <a:r>
              <a:rPr lang="en-US" dirty="0"/>
              <a:t>∨ </a:t>
            </a:r>
            <a:r>
              <a:rPr lang="en-US" i="1" dirty="0"/>
              <a:t>q</a:t>
            </a:r>
            <a:r>
              <a:rPr lang="en-US" i="1" dirty="0" smtClean="0"/>
              <a:t>) </a:t>
            </a:r>
            <a:r>
              <a:rPr lang="en-US" dirty="0" smtClean="0"/>
              <a:t>is tautology </a:t>
            </a:r>
            <a:r>
              <a:rPr lang="pt-BR" dirty="0"/>
              <a:t>using truth table and also using law of logic.</a:t>
            </a:r>
            <a:endParaRPr lang="en-US" dirty="0" smtClean="0"/>
          </a:p>
          <a:p>
            <a:r>
              <a:rPr lang="en-US" dirty="0" smtClean="0"/>
              <a:t>State which rule of inference is the basis of the following argument: “ It is below freezing now.” Therefore, it is either below freezing or raining now.”</a:t>
            </a:r>
          </a:p>
          <a:p>
            <a:endParaRPr lang="en-US" dirty="0"/>
          </a:p>
        </p:txBody>
      </p:sp>
      <p:pic>
        <p:nvPicPr>
          <p:cNvPr id="4" name="Picture 3"/>
          <p:cNvPicPr>
            <a:picLocks noChangeAspect="1"/>
          </p:cNvPicPr>
          <p:nvPr/>
        </p:nvPicPr>
        <p:blipFill>
          <a:blip r:embed="rId2"/>
          <a:stretch>
            <a:fillRect/>
          </a:stretch>
        </p:blipFill>
        <p:spPr>
          <a:xfrm>
            <a:off x="991673" y="4417454"/>
            <a:ext cx="10740981" cy="2097647"/>
          </a:xfrm>
          <a:prstGeom prst="rect">
            <a:avLst/>
          </a:prstGeom>
        </p:spPr>
      </p:pic>
    </p:spTree>
    <p:extLst>
      <p:ext uri="{BB962C8B-B14F-4D97-AF65-F5344CB8AC3E}">
        <p14:creationId xmlns:p14="http://schemas.microsoft.com/office/powerpoint/2010/main" val="1311577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TotalTime>
  <Words>3180</Words>
  <Application>Microsoft Office PowerPoint</Application>
  <PresentationFormat>Custom</PresentationFormat>
  <Paragraphs>181</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Rules of Inference</vt:lpstr>
      <vt:lpstr>Introduction</vt:lpstr>
      <vt:lpstr>Valid arguments in propositional logic</vt:lpstr>
      <vt:lpstr>Rules of inference for propositional logic</vt:lpstr>
      <vt:lpstr>1. Modus ponens</vt:lpstr>
      <vt:lpstr>2. Modus Tollens</vt:lpstr>
      <vt:lpstr>3. Hypothetical syllogism (Transitive rule)</vt:lpstr>
      <vt:lpstr>4. Disjunctive syllogism</vt:lpstr>
      <vt:lpstr>5. Addition</vt:lpstr>
      <vt:lpstr>6. Simplification</vt:lpstr>
      <vt:lpstr>7. Conjunction</vt:lpstr>
      <vt:lpstr>8. Resolution</vt:lpstr>
      <vt:lpstr>PowerPoint Presentation</vt:lpstr>
      <vt:lpstr>PowerPoint Presentation</vt:lpstr>
      <vt:lpstr>PowerPoint Presentation</vt:lpstr>
      <vt:lpstr>PowerPoint Presentation</vt:lpstr>
      <vt:lpstr>Assignments</vt:lpstr>
      <vt:lpstr>Fallacies</vt:lpstr>
      <vt:lpstr>Fallacy of affirming the conclusion</vt:lpstr>
      <vt:lpstr>PowerPoint Presentation</vt:lpstr>
      <vt:lpstr>Fallacy of denying the hypothesis</vt:lpstr>
      <vt:lpstr>PowerPoint Presentation</vt:lpstr>
      <vt:lpstr>Circular Reasoning ( Begging the question)</vt:lpstr>
      <vt:lpstr>Rules of inference for quantified statements</vt:lpstr>
      <vt:lpstr>Universal instantiation</vt:lpstr>
      <vt:lpstr>Universal Generalization</vt:lpstr>
      <vt:lpstr>Existential instantiation </vt:lpstr>
      <vt:lpstr>Existential Generalization</vt:lpstr>
      <vt:lpstr>PowerPoint Presentation</vt:lpstr>
      <vt:lpstr>PowerPoint Presentation</vt:lpstr>
      <vt:lpstr>PowerPoint Presentation</vt:lpstr>
      <vt:lpstr>Assignments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Rules of Inference</dc:title>
  <dc:creator>User1</dc:creator>
  <cp:lastModifiedBy>saroj</cp:lastModifiedBy>
  <cp:revision>73</cp:revision>
  <dcterms:created xsi:type="dcterms:W3CDTF">2015-05-15T01:52:01Z</dcterms:created>
  <dcterms:modified xsi:type="dcterms:W3CDTF">2020-11-30T16:36:45Z</dcterms:modified>
</cp:coreProperties>
</file>