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2" r:id="rId3"/>
    <p:sldId id="270" r:id="rId4"/>
    <p:sldId id="258" r:id="rId5"/>
    <p:sldId id="271" r:id="rId6"/>
    <p:sldId id="273" r:id="rId7"/>
    <p:sldId id="274" r:id="rId8"/>
    <p:sldId id="27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492C55-660A-4716-9E56-BE01A679C4A2}" v="76" dt="2025-07-24T12:08:01.6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1" autoAdjust="0"/>
  </p:normalViewPr>
  <p:slideViewPr>
    <p:cSldViewPr snapToGrid="0">
      <p:cViewPr varScale="1">
        <p:scale>
          <a:sx n="84" d="100"/>
          <a:sy n="84" d="100"/>
        </p:scale>
        <p:origin x="658"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BFB727-3470-4A2A-83BA-FC2091205581}" type="datetimeFigureOut">
              <a:rPr lang="en-IN" smtClean="0"/>
              <a:t>24-07-2025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DE2DF-A15E-4E70-8FA0-CBD7EDD475DE}" type="slidenum">
              <a:rPr lang="en-IN" smtClean="0"/>
              <a:t>‹#›</a:t>
            </a:fld>
            <a:endParaRPr lang="en-IN"/>
          </a:p>
        </p:txBody>
      </p:sp>
    </p:spTree>
    <p:extLst>
      <p:ext uri="{BB962C8B-B14F-4D97-AF65-F5344CB8AC3E}">
        <p14:creationId xmlns:p14="http://schemas.microsoft.com/office/powerpoint/2010/main" val="314960598"/>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FB727-3470-4A2A-83BA-FC2091205581}" type="datetimeFigureOut">
              <a:rPr lang="en-IN" smtClean="0"/>
              <a:t>24-07-2025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DE2DF-A15E-4E70-8FA0-CBD7EDD475DE}" type="slidenum">
              <a:rPr lang="en-IN" smtClean="0"/>
              <a:t>‹#›</a:t>
            </a:fld>
            <a:endParaRPr lang="en-IN"/>
          </a:p>
        </p:txBody>
      </p:sp>
    </p:spTree>
    <p:extLst>
      <p:ext uri="{BB962C8B-B14F-4D97-AF65-F5344CB8AC3E}">
        <p14:creationId xmlns:p14="http://schemas.microsoft.com/office/powerpoint/2010/main" val="2712796346"/>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FB727-3470-4A2A-83BA-FC2091205581}" type="datetimeFigureOut">
              <a:rPr lang="en-IN" smtClean="0"/>
              <a:t>24-07-2025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DE2DF-A15E-4E70-8FA0-CBD7EDD475DE}" type="slidenum">
              <a:rPr lang="en-IN" smtClean="0"/>
              <a:t>‹#›</a:t>
            </a:fld>
            <a:endParaRPr lang="en-IN"/>
          </a:p>
        </p:txBody>
      </p:sp>
    </p:spTree>
    <p:extLst>
      <p:ext uri="{BB962C8B-B14F-4D97-AF65-F5344CB8AC3E}">
        <p14:creationId xmlns:p14="http://schemas.microsoft.com/office/powerpoint/2010/main" val="3205454544"/>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FB727-3470-4A2A-83BA-FC2091205581}" type="datetimeFigureOut">
              <a:rPr lang="en-IN" smtClean="0"/>
              <a:t>24-07-2025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DE2DF-A15E-4E70-8FA0-CBD7EDD475DE}" type="slidenum">
              <a:rPr lang="en-IN" smtClean="0"/>
              <a:t>‹#›</a:t>
            </a:fld>
            <a:endParaRPr lang="en-IN"/>
          </a:p>
        </p:txBody>
      </p:sp>
    </p:spTree>
    <p:extLst>
      <p:ext uri="{BB962C8B-B14F-4D97-AF65-F5344CB8AC3E}">
        <p14:creationId xmlns:p14="http://schemas.microsoft.com/office/powerpoint/2010/main" val="2632365342"/>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BFB727-3470-4A2A-83BA-FC2091205581}" type="datetimeFigureOut">
              <a:rPr lang="en-IN" smtClean="0"/>
              <a:t>24-07-2025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DE2DF-A15E-4E70-8FA0-CBD7EDD475DE}" type="slidenum">
              <a:rPr lang="en-IN" smtClean="0"/>
              <a:t>‹#›</a:t>
            </a:fld>
            <a:endParaRPr lang="en-IN"/>
          </a:p>
        </p:txBody>
      </p:sp>
    </p:spTree>
    <p:extLst>
      <p:ext uri="{BB962C8B-B14F-4D97-AF65-F5344CB8AC3E}">
        <p14:creationId xmlns:p14="http://schemas.microsoft.com/office/powerpoint/2010/main" val="31839244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BFB727-3470-4A2A-83BA-FC2091205581}" type="datetimeFigureOut">
              <a:rPr lang="en-IN" smtClean="0"/>
              <a:t>24-07-2025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2DE2DF-A15E-4E70-8FA0-CBD7EDD475DE}" type="slidenum">
              <a:rPr lang="en-IN" smtClean="0"/>
              <a:t>‹#›</a:t>
            </a:fld>
            <a:endParaRPr lang="en-IN"/>
          </a:p>
        </p:txBody>
      </p:sp>
    </p:spTree>
    <p:extLst>
      <p:ext uri="{BB962C8B-B14F-4D97-AF65-F5344CB8AC3E}">
        <p14:creationId xmlns:p14="http://schemas.microsoft.com/office/powerpoint/2010/main" val="388513649"/>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BFB727-3470-4A2A-83BA-FC2091205581}" type="datetimeFigureOut">
              <a:rPr lang="en-IN" smtClean="0"/>
              <a:t>24-07-2025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2DE2DF-A15E-4E70-8FA0-CBD7EDD475DE}" type="slidenum">
              <a:rPr lang="en-IN" smtClean="0"/>
              <a:t>‹#›</a:t>
            </a:fld>
            <a:endParaRPr lang="en-IN"/>
          </a:p>
        </p:txBody>
      </p:sp>
    </p:spTree>
    <p:extLst>
      <p:ext uri="{BB962C8B-B14F-4D97-AF65-F5344CB8AC3E}">
        <p14:creationId xmlns:p14="http://schemas.microsoft.com/office/powerpoint/2010/main" val="2389638030"/>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BFB727-3470-4A2A-83BA-FC2091205581}" type="datetimeFigureOut">
              <a:rPr lang="en-IN" smtClean="0"/>
              <a:t>24-07-2025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2DE2DF-A15E-4E70-8FA0-CBD7EDD475DE}" type="slidenum">
              <a:rPr lang="en-IN" smtClean="0"/>
              <a:t>‹#›</a:t>
            </a:fld>
            <a:endParaRPr lang="en-IN"/>
          </a:p>
        </p:txBody>
      </p:sp>
    </p:spTree>
    <p:extLst>
      <p:ext uri="{BB962C8B-B14F-4D97-AF65-F5344CB8AC3E}">
        <p14:creationId xmlns:p14="http://schemas.microsoft.com/office/powerpoint/2010/main" val="721675872"/>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BFB727-3470-4A2A-83BA-FC2091205581}" type="datetimeFigureOut">
              <a:rPr lang="en-IN" smtClean="0"/>
              <a:t>24-07-2025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2DE2DF-A15E-4E70-8FA0-CBD7EDD475DE}" type="slidenum">
              <a:rPr lang="en-IN" smtClean="0"/>
              <a:t>‹#›</a:t>
            </a:fld>
            <a:endParaRPr lang="en-IN"/>
          </a:p>
        </p:txBody>
      </p:sp>
    </p:spTree>
    <p:extLst>
      <p:ext uri="{BB962C8B-B14F-4D97-AF65-F5344CB8AC3E}">
        <p14:creationId xmlns:p14="http://schemas.microsoft.com/office/powerpoint/2010/main" val="2976909814"/>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BFB727-3470-4A2A-83BA-FC2091205581}" type="datetimeFigureOut">
              <a:rPr lang="en-IN" smtClean="0"/>
              <a:t>24-07-2025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2DE2DF-A15E-4E70-8FA0-CBD7EDD475DE}" type="slidenum">
              <a:rPr lang="en-IN" smtClean="0"/>
              <a:t>‹#›</a:t>
            </a:fld>
            <a:endParaRPr lang="en-IN"/>
          </a:p>
        </p:txBody>
      </p:sp>
    </p:spTree>
    <p:extLst>
      <p:ext uri="{BB962C8B-B14F-4D97-AF65-F5344CB8AC3E}">
        <p14:creationId xmlns:p14="http://schemas.microsoft.com/office/powerpoint/2010/main" val="2415916755"/>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BFB727-3470-4A2A-83BA-FC2091205581}" type="datetimeFigureOut">
              <a:rPr lang="en-IN" smtClean="0"/>
              <a:t>24-07-2025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2DE2DF-A15E-4E70-8FA0-CBD7EDD475DE}" type="slidenum">
              <a:rPr lang="en-IN" smtClean="0"/>
              <a:t>‹#›</a:t>
            </a:fld>
            <a:endParaRPr lang="en-IN"/>
          </a:p>
        </p:txBody>
      </p:sp>
    </p:spTree>
    <p:extLst>
      <p:ext uri="{BB962C8B-B14F-4D97-AF65-F5344CB8AC3E}">
        <p14:creationId xmlns:p14="http://schemas.microsoft.com/office/powerpoint/2010/main" val="3298186102"/>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BFB727-3470-4A2A-83BA-FC2091205581}" type="datetimeFigureOut">
              <a:rPr lang="en-IN" smtClean="0"/>
              <a:t>24-07-2025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2DE2DF-A15E-4E70-8FA0-CBD7EDD475DE}" type="slidenum">
              <a:rPr lang="en-IN" smtClean="0"/>
              <a:t>‹#›</a:t>
            </a:fld>
            <a:endParaRPr lang="en-IN"/>
          </a:p>
        </p:txBody>
      </p:sp>
    </p:spTree>
    <p:extLst>
      <p:ext uri="{BB962C8B-B14F-4D97-AF65-F5344CB8AC3E}">
        <p14:creationId xmlns:p14="http://schemas.microsoft.com/office/powerpoint/2010/main" val="247451400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3BC98-8FD9-7637-813A-F58943DB6976}"/>
              </a:ext>
            </a:extLst>
          </p:cNvPr>
          <p:cNvSpPr>
            <a:spLocks noGrp="1"/>
          </p:cNvSpPr>
          <p:nvPr>
            <p:ph type="ctrTitle"/>
          </p:nvPr>
        </p:nvSpPr>
        <p:spPr>
          <a:xfrm>
            <a:off x="2265948" y="1652759"/>
            <a:ext cx="8012371" cy="1254941"/>
          </a:xfrm>
          <a:ln w="28575">
            <a:solidFill>
              <a:schemeClr val="tx1"/>
            </a:solidFill>
            <a:extLst>
              <a:ext uri="{C807C97D-BFC1-408E-A445-0C87EB9F89A2}">
                <ask:lineSketchStyleProps xmlns:ask="http://schemas.microsoft.com/office/drawing/2018/sketchyshapes" sd="3075432398">
                  <a:custGeom>
                    <a:avLst/>
                    <a:gdLst>
                      <a:gd name="connsiteX0" fmla="*/ 0 w 7060508"/>
                      <a:gd name="connsiteY0" fmla="*/ 0 h 992905"/>
                      <a:gd name="connsiteX1" fmla="*/ 7060508 w 7060508"/>
                      <a:gd name="connsiteY1" fmla="*/ 0 h 992905"/>
                      <a:gd name="connsiteX2" fmla="*/ 7060508 w 7060508"/>
                      <a:gd name="connsiteY2" fmla="*/ 992905 h 992905"/>
                      <a:gd name="connsiteX3" fmla="*/ 0 w 7060508"/>
                      <a:gd name="connsiteY3" fmla="*/ 992905 h 992905"/>
                      <a:gd name="connsiteX4" fmla="*/ 0 w 7060508"/>
                      <a:gd name="connsiteY4" fmla="*/ 0 h 992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0508" h="992905" fill="none" extrusionOk="0">
                        <a:moveTo>
                          <a:pt x="0" y="0"/>
                        </a:moveTo>
                        <a:cubicBezTo>
                          <a:pt x="3030833" y="-20012"/>
                          <a:pt x="4225628" y="53450"/>
                          <a:pt x="7060508" y="0"/>
                        </a:cubicBezTo>
                        <a:cubicBezTo>
                          <a:pt x="7130955" y="488360"/>
                          <a:pt x="7089092" y="678356"/>
                          <a:pt x="7060508" y="992905"/>
                        </a:cubicBezTo>
                        <a:cubicBezTo>
                          <a:pt x="5463579" y="984425"/>
                          <a:pt x="1618384" y="837548"/>
                          <a:pt x="0" y="992905"/>
                        </a:cubicBezTo>
                        <a:cubicBezTo>
                          <a:pt x="35283" y="777181"/>
                          <a:pt x="-9961" y="203724"/>
                          <a:pt x="0" y="0"/>
                        </a:cubicBezTo>
                        <a:close/>
                      </a:path>
                      <a:path w="7060508" h="992905" stroke="0" extrusionOk="0">
                        <a:moveTo>
                          <a:pt x="0" y="0"/>
                        </a:moveTo>
                        <a:cubicBezTo>
                          <a:pt x="1557262" y="-119289"/>
                          <a:pt x="3985406" y="-147689"/>
                          <a:pt x="7060508" y="0"/>
                        </a:cubicBezTo>
                        <a:cubicBezTo>
                          <a:pt x="7038012" y="469610"/>
                          <a:pt x="6997568" y="810445"/>
                          <a:pt x="7060508" y="992905"/>
                        </a:cubicBezTo>
                        <a:cubicBezTo>
                          <a:pt x="5849498" y="895473"/>
                          <a:pt x="2004312" y="966436"/>
                          <a:pt x="0" y="992905"/>
                        </a:cubicBezTo>
                        <a:cubicBezTo>
                          <a:pt x="-79727" y="597864"/>
                          <a:pt x="55206" y="219947"/>
                          <a:pt x="0" y="0"/>
                        </a:cubicBezTo>
                        <a:close/>
                      </a:path>
                    </a:pathLst>
                  </a:custGeom>
                  <ask:type>
                    <ask:lineSketchNone/>
                  </ask:type>
                </ask:lineSketchStyleProps>
              </a:ext>
            </a:extLst>
          </a:ln>
        </p:spPr>
        <p:txBody>
          <a:bodyPr anchor="ctr">
            <a:normAutofit/>
          </a:bodyPr>
          <a:lstStyle/>
          <a:p>
            <a:r>
              <a:rPr lang="en-US" sz="3200" dirty="0">
                <a:latin typeface="Sitka Small Semibold" pitchFamily="2" charset="0"/>
              </a:rPr>
              <a:t>Global Economic and Demographic Trends Analysis</a:t>
            </a:r>
            <a:endParaRPr lang="en-IN" sz="3200" spc="600" dirty="0">
              <a:ln w="38100">
                <a:solidFill>
                  <a:schemeClr val="tx1"/>
                </a:solidFill>
              </a:ln>
              <a:latin typeface="Sitka Small Semibold" pitchFamily="2" charset="0"/>
            </a:endParaRPr>
          </a:p>
        </p:txBody>
      </p:sp>
      <p:sp>
        <p:nvSpPr>
          <p:cNvPr id="3" name="Subtitle 2">
            <a:extLst>
              <a:ext uri="{FF2B5EF4-FFF2-40B4-BE49-F238E27FC236}">
                <a16:creationId xmlns:a16="http://schemas.microsoft.com/office/drawing/2014/main" id="{8973F0DE-B2B6-BF46-7B82-D7BCDECFC42D}"/>
              </a:ext>
            </a:extLst>
          </p:cNvPr>
          <p:cNvSpPr>
            <a:spLocks noGrp="1"/>
          </p:cNvSpPr>
          <p:nvPr>
            <p:ph type="subTitle" idx="1"/>
          </p:nvPr>
        </p:nvSpPr>
        <p:spPr>
          <a:xfrm>
            <a:off x="2344233" y="3175076"/>
            <a:ext cx="7934086" cy="1254941"/>
          </a:xfrm>
        </p:spPr>
        <p:txBody>
          <a:bodyPr anchor="ctr">
            <a:noAutofit/>
          </a:bodyPr>
          <a:lstStyle/>
          <a:p>
            <a:pPr algn="l"/>
            <a:r>
              <a:rPr lang="en-IN" sz="3200" dirty="0">
                <a:latin typeface="Sitka Display Semibold" pitchFamily="2" charset="0"/>
              </a:rPr>
              <a:t>Reinforcement p</a:t>
            </a:r>
            <a:r>
              <a:rPr lang="en-IN" sz="2800" dirty="0">
                <a:latin typeface="Sitka Small Semibold" pitchFamily="2" charset="0"/>
              </a:rPr>
              <a:t>roject -</a:t>
            </a:r>
            <a:r>
              <a:rPr lang="en-US" sz="2800" dirty="0">
                <a:latin typeface="Sitka Small Semibold" pitchFamily="2" charset="0"/>
              </a:rPr>
              <a:t> Excel, SQL, Statistics &amp; Power BI</a:t>
            </a:r>
          </a:p>
        </p:txBody>
      </p:sp>
      <p:sp>
        <p:nvSpPr>
          <p:cNvPr id="4" name="Subtitle 2">
            <a:extLst>
              <a:ext uri="{FF2B5EF4-FFF2-40B4-BE49-F238E27FC236}">
                <a16:creationId xmlns:a16="http://schemas.microsoft.com/office/drawing/2014/main" id="{DF705F60-B811-AE6F-B16D-8C1108AA624D}"/>
              </a:ext>
            </a:extLst>
          </p:cNvPr>
          <p:cNvSpPr txBox="1">
            <a:spLocks/>
          </p:cNvSpPr>
          <p:nvPr/>
        </p:nvSpPr>
        <p:spPr>
          <a:xfrm>
            <a:off x="2344233" y="4577770"/>
            <a:ext cx="6232839" cy="12549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3900" spc="300" dirty="0">
                <a:latin typeface="Sitka Display Semibold" pitchFamily="2" charset="0"/>
              </a:rPr>
              <a:t>Prabin</a:t>
            </a:r>
            <a:r>
              <a:rPr lang="en-IN" sz="3900" dirty="0">
                <a:latin typeface="Sitka Display Semibold" pitchFamily="2" charset="0"/>
              </a:rPr>
              <a:t> P</a:t>
            </a:r>
          </a:p>
          <a:p>
            <a:pPr algn="l"/>
            <a:r>
              <a:rPr lang="en-IN" sz="3200" dirty="0">
                <a:latin typeface="Sitka Display Semibold" pitchFamily="2" charset="0"/>
              </a:rPr>
              <a:t>Data Analysis &amp; Data Science</a:t>
            </a:r>
          </a:p>
        </p:txBody>
      </p:sp>
      <p:sp>
        <p:nvSpPr>
          <p:cNvPr id="9" name="Rectangle 8">
            <a:extLst>
              <a:ext uri="{FF2B5EF4-FFF2-40B4-BE49-F238E27FC236}">
                <a16:creationId xmlns:a16="http://schemas.microsoft.com/office/drawing/2014/main" id="{561C447F-A3B3-B760-3A89-C2DC7114DB77}"/>
              </a:ext>
            </a:extLst>
          </p:cNvPr>
          <p:cNvSpPr/>
          <p:nvPr/>
        </p:nvSpPr>
        <p:spPr>
          <a:xfrm>
            <a:off x="264160" y="284480"/>
            <a:ext cx="11663680" cy="6299200"/>
          </a:xfrm>
          <a:prstGeom prst="rect">
            <a:avLst/>
          </a:prstGeom>
          <a:no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52022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E7BEA-2098-5D0F-EC19-258843C423B7}"/>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C98D752-5521-02DD-4ECC-7B68D0DD9C24}"/>
              </a:ext>
            </a:extLst>
          </p:cNvPr>
          <p:cNvSpPr/>
          <p:nvPr/>
        </p:nvSpPr>
        <p:spPr>
          <a:xfrm>
            <a:off x="264160" y="284480"/>
            <a:ext cx="11663680" cy="6299200"/>
          </a:xfrm>
          <a:prstGeom prst="rect">
            <a:avLst/>
          </a:prstGeom>
          <a:no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E7395CF9-F3B8-118E-43DF-DB0ADC520D1D}"/>
              </a:ext>
            </a:extLst>
          </p:cNvPr>
          <p:cNvSpPr txBox="1">
            <a:spLocks/>
          </p:cNvSpPr>
          <p:nvPr/>
        </p:nvSpPr>
        <p:spPr>
          <a:xfrm>
            <a:off x="513079" y="444435"/>
            <a:ext cx="3773130" cy="696759"/>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4000" dirty="0">
                <a:latin typeface="Sitka Display Semibold" pitchFamily="2" charset="0"/>
                <a:cs typeface="Times New Roman" panose="02020603050405020304" pitchFamily="18" charset="0"/>
              </a:rPr>
            </a:br>
            <a:r>
              <a:rPr lang="en-US" sz="12800" dirty="0">
                <a:latin typeface="Sitka Display Semibold" pitchFamily="2" charset="0"/>
                <a:cs typeface="Times New Roman" panose="02020603050405020304" pitchFamily="18" charset="0"/>
              </a:rPr>
              <a:t>Project Overview:</a:t>
            </a:r>
            <a:br>
              <a:rPr lang="en-US" dirty="0">
                <a:latin typeface="Sitka Display Semibold" pitchFamily="2" charset="0"/>
                <a:cs typeface="Times New Roman" panose="02020603050405020304" pitchFamily="18" charset="0"/>
              </a:rPr>
            </a:br>
            <a:endParaRPr lang="en-IN" dirty="0">
              <a:latin typeface="Sitka Display Semibold" pitchFamily="2" charset="0"/>
            </a:endParaRPr>
          </a:p>
        </p:txBody>
      </p:sp>
      <p:sp>
        <p:nvSpPr>
          <p:cNvPr id="8" name="Rectangle 3">
            <a:extLst>
              <a:ext uri="{FF2B5EF4-FFF2-40B4-BE49-F238E27FC236}">
                <a16:creationId xmlns:a16="http://schemas.microsoft.com/office/drawing/2014/main" id="{12725152-3416-5D07-10E3-09BD6C1A737B}"/>
              </a:ext>
            </a:extLst>
          </p:cNvPr>
          <p:cNvSpPr>
            <a:spLocks noChangeArrowheads="1"/>
          </p:cNvSpPr>
          <p:nvPr/>
        </p:nvSpPr>
        <p:spPr bwMode="auto">
          <a:xfrm>
            <a:off x="356616" y="2606040"/>
            <a:ext cx="6556248" cy="791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3" name="TextBox 2">
            <a:extLst>
              <a:ext uri="{FF2B5EF4-FFF2-40B4-BE49-F238E27FC236}">
                <a16:creationId xmlns:a16="http://schemas.microsoft.com/office/drawing/2014/main" id="{F6483529-926D-16A2-D5F6-488E458542EE}"/>
              </a:ext>
            </a:extLst>
          </p:cNvPr>
          <p:cNvSpPr txBox="1"/>
          <p:nvPr/>
        </p:nvSpPr>
        <p:spPr>
          <a:xfrm>
            <a:off x="1085594" y="1301149"/>
            <a:ext cx="10280397" cy="4093813"/>
          </a:xfrm>
          <a:prstGeom prst="rect">
            <a:avLst/>
          </a:prstGeom>
          <a:noFill/>
        </p:spPr>
        <p:txBody>
          <a:bodyPr wrap="square">
            <a:spAutoFit/>
          </a:bodyPr>
          <a:lstStyle/>
          <a:p>
            <a:pPr>
              <a:lnSpc>
                <a:spcPct val="150000"/>
              </a:lnSpc>
            </a:pPr>
            <a:r>
              <a:rPr lang="en-US" sz="2200" dirty="0">
                <a:latin typeface="Sitka Small Semibold" pitchFamily="2" charset="0"/>
              </a:rPr>
              <a:t>The objective of this project is to analyze and derive insights from global data covering population, GDP, country characteristics, and health-related indicators from multiple sources. The data comes from four different files, and you will use Power BI to connect these data sources (Excel and SQL), clean, transform, perform basic descriptive statistical analysis, and visualize insights. The final deliverable will be a comprehensive dashboard that highlights key insights derived from the data. </a:t>
            </a:r>
            <a:endParaRPr lang="en-IN" sz="2200" dirty="0">
              <a:latin typeface="Sitka Small Semibold" pitchFamily="2" charset="0"/>
            </a:endParaRPr>
          </a:p>
        </p:txBody>
      </p:sp>
    </p:spTree>
    <p:extLst>
      <p:ext uri="{BB962C8B-B14F-4D97-AF65-F5344CB8AC3E}">
        <p14:creationId xmlns:p14="http://schemas.microsoft.com/office/powerpoint/2010/main" val="74378223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54CDF6-DCAF-51F9-A977-723CA660E7F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BE7973E-041D-FF93-4212-71BD08D3FBE1}"/>
              </a:ext>
            </a:extLst>
          </p:cNvPr>
          <p:cNvSpPr/>
          <p:nvPr/>
        </p:nvSpPr>
        <p:spPr>
          <a:xfrm>
            <a:off x="264160" y="284480"/>
            <a:ext cx="11663680" cy="6299200"/>
          </a:xfrm>
          <a:prstGeom prst="rect">
            <a:avLst/>
          </a:prstGeom>
          <a:no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TextBox 12">
            <a:extLst>
              <a:ext uri="{FF2B5EF4-FFF2-40B4-BE49-F238E27FC236}">
                <a16:creationId xmlns:a16="http://schemas.microsoft.com/office/drawing/2014/main" id="{C9DC9B04-DC79-DFA5-256E-257E9C4F7CF8}"/>
              </a:ext>
            </a:extLst>
          </p:cNvPr>
          <p:cNvSpPr txBox="1"/>
          <p:nvPr/>
        </p:nvSpPr>
        <p:spPr>
          <a:xfrm>
            <a:off x="898398" y="613998"/>
            <a:ext cx="9361170" cy="5630003"/>
          </a:xfrm>
          <a:prstGeom prst="rect">
            <a:avLst/>
          </a:prstGeom>
          <a:noFill/>
        </p:spPr>
        <p:txBody>
          <a:bodyPr wrap="square">
            <a:spAutoFit/>
          </a:bodyPr>
          <a:lstStyle/>
          <a:p>
            <a:pPr>
              <a:lnSpc>
                <a:spcPct val="150000"/>
              </a:lnSpc>
              <a:buNone/>
            </a:pPr>
            <a:r>
              <a:rPr lang="en-US" sz="2200" dirty="0">
                <a:latin typeface="Sitka Small Semibold" pitchFamily="2" charset="0"/>
              </a:rPr>
              <a:t>Analyze global country-wise data using Excel, SQL, Statistics, and Power BI to uncover patterns and relationships in:</a:t>
            </a:r>
          </a:p>
          <a:p>
            <a:pPr lvl="1" algn="just">
              <a:lnSpc>
                <a:spcPct val="150000"/>
              </a:lnSpc>
              <a:buFont typeface="Arial" panose="020B0604020202020204" pitchFamily="34" charset="0"/>
              <a:buChar char="•"/>
            </a:pPr>
            <a:r>
              <a:rPr lang="en-US" sz="2200" b="1" dirty="0">
                <a:latin typeface="Sitka Small Semibold" pitchFamily="2" charset="0"/>
              </a:rPr>
              <a:t>GDP</a:t>
            </a:r>
            <a:r>
              <a:rPr lang="en-US" sz="2200" dirty="0">
                <a:latin typeface="Sitka Small Semibold" pitchFamily="2" charset="0"/>
              </a:rPr>
              <a:t> (Gross Domestic Product)</a:t>
            </a:r>
          </a:p>
          <a:p>
            <a:pPr lvl="1" algn="just">
              <a:lnSpc>
                <a:spcPct val="150000"/>
              </a:lnSpc>
              <a:buFont typeface="Arial" panose="020B0604020202020204" pitchFamily="34" charset="0"/>
              <a:buChar char="•"/>
            </a:pPr>
            <a:r>
              <a:rPr lang="en-US" sz="2200" b="1" dirty="0">
                <a:latin typeface="Sitka Small Semibold" pitchFamily="2" charset="0"/>
              </a:rPr>
              <a:t>Population</a:t>
            </a:r>
            <a:endParaRPr lang="en-US" sz="2200" dirty="0">
              <a:latin typeface="Sitka Small Semibold" pitchFamily="2" charset="0"/>
            </a:endParaRPr>
          </a:p>
          <a:p>
            <a:pPr lvl="1" algn="just">
              <a:lnSpc>
                <a:spcPct val="150000"/>
              </a:lnSpc>
              <a:buFont typeface="Arial" panose="020B0604020202020204" pitchFamily="34" charset="0"/>
              <a:buChar char="•"/>
            </a:pPr>
            <a:r>
              <a:rPr lang="en-US" sz="2200" b="1" dirty="0">
                <a:latin typeface="Sitka Small Semibold" pitchFamily="2" charset="0"/>
              </a:rPr>
              <a:t>Literacy Rate</a:t>
            </a:r>
            <a:endParaRPr lang="en-US" sz="2200" dirty="0">
              <a:latin typeface="Sitka Small Semibold" pitchFamily="2" charset="0"/>
            </a:endParaRPr>
          </a:p>
          <a:p>
            <a:pPr lvl="1" algn="just">
              <a:lnSpc>
                <a:spcPct val="150000"/>
              </a:lnSpc>
              <a:buFont typeface="Arial" panose="020B0604020202020204" pitchFamily="34" charset="0"/>
              <a:buChar char="•"/>
            </a:pPr>
            <a:r>
              <a:rPr lang="en-US" sz="2200" b="1" dirty="0">
                <a:latin typeface="Sitka Small Semibold" pitchFamily="2" charset="0"/>
              </a:rPr>
              <a:t>Infant Mortality</a:t>
            </a:r>
            <a:endParaRPr lang="en-US" sz="2200" dirty="0">
              <a:latin typeface="Sitka Small Semibold" pitchFamily="2" charset="0"/>
            </a:endParaRPr>
          </a:p>
          <a:p>
            <a:pPr lvl="1" algn="just">
              <a:lnSpc>
                <a:spcPct val="150000"/>
              </a:lnSpc>
              <a:buFont typeface="Arial" panose="020B0604020202020204" pitchFamily="34" charset="0"/>
              <a:buChar char="•"/>
            </a:pPr>
            <a:r>
              <a:rPr lang="en-US" sz="2200" b="1" dirty="0">
                <a:latin typeface="Sitka Small Semibold" pitchFamily="2" charset="0"/>
              </a:rPr>
              <a:t>Life Expectancy</a:t>
            </a:r>
            <a:endParaRPr lang="en-US" sz="2200" dirty="0">
              <a:latin typeface="Sitka Small Semibold" pitchFamily="2" charset="0"/>
            </a:endParaRPr>
          </a:p>
          <a:p>
            <a:pPr lvl="1" algn="just">
              <a:lnSpc>
                <a:spcPct val="150000"/>
              </a:lnSpc>
              <a:buFont typeface="Arial" panose="020B0604020202020204" pitchFamily="34" charset="0"/>
              <a:buChar char="•"/>
            </a:pPr>
            <a:r>
              <a:rPr lang="en-US" sz="2200" b="1" dirty="0">
                <a:latin typeface="Sitka Small Semibold" pitchFamily="2" charset="0"/>
              </a:rPr>
              <a:t>Region-wise Comparison</a:t>
            </a:r>
            <a:endParaRPr lang="en-US" sz="2200" dirty="0">
              <a:latin typeface="Sitka Small Semibold" pitchFamily="2" charset="0"/>
            </a:endParaRPr>
          </a:p>
          <a:p>
            <a:pPr lvl="1" algn="just">
              <a:lnSpc>
                <a:spcPct val="150000"/>
              </a:lnSpc>
              <a:buFont typeface="Arial" panose="020B0604020202020204" pitchFamily="34" charset="0"/>
              <a:buChar char="•"/>
            </a:pPr>
            <a:r>
              <a:rPr lang="en-US" sz="2200" b="1" dirty="0">
                <a:latin typeface="Sitka Small Semibold" pitchFamily="2" charset="0"/>
              </a:rPr>
              <a:t>GDP growth trends (1960–2016)</a:t>
            </a:r>
            <a:endParaRPr lang="en-US" sz="2200" dirty="0">
              <a:latin typeface="Sitka Small Semibold" pitchFamily="2" charset="0"/>
            </a:endParaRPr>
          </a:p>
          <a:p>
            <a:pPr>
              <a:lnSpc>
                <a:spcPct val="150000"/>
              </a:lnSpc>
            </a:pPr>
            <a:r>
              <a:rPr lang="en-US" sz="2200" dirty="0">
                <a:latin typeface="Sitka Small Semibold" pitchFamily="2" charset="0"/>
              </a:rPr>
              <a:t>The goal is to generate </a:t>
            </a:r>
            <a:r>
              <a:rPr lang="en-US" sz="2200" b="1" dirty="0">
                <a:latin typeface="Sitka Small Semibold" pitchFamily="2" charset="0"/>
              </a:rPr>
              <a:t>data-driven insights</a:t>
            </a:r>
            <a:r>
              <a:rPr lang="en-US" sz="2200" dirty="0">
                <a:latin typeface="Sitka Small Semibold" pitchFamily="2" charset="0"/>
              </a:rPr>
              <a:t> and present them through an </a:t>
            </a:r>
            <a:r>
              <a:rPr lang="en-US" sz="2200" b="1" dirty="0">
                <a:latin typeface="Sitka Small Semibold" pitchFamily="2" charset="0"/>
              </a:rPr>
              <a:t>interactive Power BI dashboard</a:t>
            </a:r>
            <a:r>
              <a:rPr lang="en-US" sz="2200" dirty="0">
                <a:latin typeface="Sitka Small Semibold" pitchFamily="2" charset="0"/>
              </a:rPr>
              <a:t>.</a:t>
            </a:r>
          </a:p>
        </p:txBody>
      </p:sp>
    </p:spTree>
    <p:extLst>
      <p:ext uri="{BB962C8B-B14F-4D97-AF65-F5344CB8AC3E}">
        <p14:creationId xmlns:p14="http://schemas.microsoft.com/office/powerpoint/2010/main" val="118118385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3789C0E-F9E1-4C43-9F0E-E738C8AF2A3C}"/>
              </a:ext>
            </a:extLst>
          </p:cNvPr>
          <p:cNvSpPr/>
          <p:nvPr/>
        </p:nvSpPr>
        <p:spPr>
          <a:xfrm>
            <a:off x="264160" y="284480"/>
            <a:ext cx="11663680" cy="6299200"/>
          </a:xfrm>
          <a:prstGeom prst="rect">
            <a:avLst/>
          </a:prstGeom>
          <a:no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3CB3DA41-2F1E-E432-C051-0CECE92C0088}"/>
              </a:ext>
            </a:extLst>
          </p:cNvPr>
          <p:cNvSpPr txBox="1">
            <a:spLocks/>
          </p:cNvSpPr>
          <p:nvPr/>
        </p:nvSpPr>
        <p:spPr>
          <a:xfrm>
            <a:off x="513079" y="444435"/>
            <a:ext cx="3773130" cy="696759"/>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4000" dirty="0">
                <a:latin typeface="Sitka Display Semibold" pitchFamily="2" charset="0"/>
                <a:cs typeface="Times New Roman" panose="02020603050405020304" pitchFamily="18" charset="0"/>
              </a:rPr>
            </a:br>
            <a:r>
              <a:rPr lang="en-US" sz="12800" dirty="0">
                <a:latin typeface="Sitka Display Semibold" pitchFamily="2" charset="0"/>
                <a:cs typeface="Times New Roman" panose="02020603050405020304" pitchFamily="18" charset="0"/>
              </a:rPr>
              <a:t>Tools Used:</a:t>
            </a:r>
            <a:br>
              <a:rPr lang="en-US" dirty="0">
                <a:latin typeface="Sitka Display Semibold" pitchFamily="2" charset="0"/>
                <a:cs typeface="Times New Roman" panose="02020603050405020304" pitchFamily="18" charset="0"/>
              </a:rPr>
            </a:br>
            <a:endParaRPr lang="en-IN" dirty="0">
              <a:latin typeface="Sitka Display Semibold" pitchFamily="2" charset="0"/>
            </a:endParaRPr>
          </a:p>
        </p:txBody>
      </p:sp>
      <p:sp>
        <p:nvSpPr>
          <p:cNvPr id="2" name="Rectangle 1">
            <a:extLst>
              <a:ext uri="{FF2B5EF4-FFF2-40B4-BE49-F238E27FC236}">
                <a16:creationId xmlns:a16="http://schemas.microsoft.com/office/drawing/2014/main" id="{FA2C4D9E-1EA2-8659-D2E0-0749B3A4220F}"/>
              </a:ext>
            </a:extLst>
          </p:cNvPr>
          <p:cNvSpPr>
            <a:spLocks noChangeArrowheads="1"/>
          </p:cNvSpPr>
          <p:nvPr/>
        </p:nvSpPr>
        <p:spPr bwMode="auto">
          <a:xfrm>
            <a:off x="540510" y="995437"/>
            <a:ext cx="10468865" cy="2813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latin typeface="Sitka Small Semibold" pitchFamily="2" charset="0"/>
              </a:rPr>
              <a:t>Tools &amp; Techniques Used</a:t>
            </a:r>
            <a:endParaRPr kumimoji="0" lang="en-US" altLang="en-US" sz="2400" b="0" i="0" u="none" strike="noStrike" cap="none" normalizeH="0" baseline="0" dirty="0">
              <a:ln>
                <a:noFill/>
              </a:ln>
              <a:solidFill>
                <a:schemeClr val="tx1"/>
              </a:solidFill>
              <a:effectLst/>
              <a:latin typeface="Sitka Small Semibold" pitchFamily="2" charset="0"/>
            </a:endParaRPr>
          </a:p>
          <a:p>
            <a:pPr lvl="1" defTabSz="914400" eaLnBrk="0" fontAlgn="base" hangingPunct="0">
              <a:lnSpc>
                <a:spcPct val="150000"/>
              </a:lnSpc>
              <a:spcBef>
                <a:spcPct val="0"/>
              </a:spcBef>
              <a:spcAft>
                <a:spcPct val="0"/>
              </a:spcAft>
              <a:buFontTx/>
              <a:buChar char="•"/>
            </a:pPr>
            <a:r>
              <a:rPr kumimoji="0" lang="en-US" altLang="en-US" sz="2400" b="1" i="0" u="none" strike="noStrike" cap="none" normalizeH="0" baseline="0" dirty="0">
                <a:ln>
                  <a:noFill/>
                </a:ln>
                <a:solidFill>
                  <a:schemeClr val="tx1"/>
                </a:solidFill>
                <a:effectLst/>
                <a:latin typeface="Sitka Small Semibold" pitchFamily="2" charset="0"/>
              </a:rPr>
              <a:t>Excel: Data cleaning &amp; preprocessing</a:t>
            </a:r>
          </a:p>
          <a:p>
            <a:pPr lvl="1" defTabSz="914400" eaLnBrk="0" fontAlgn="base" hangingPunct="0">
              <a:lnSpc>
                <a:spcPct val="150000"/>
              </a:lnSpc>
              <a:spcBef>
                <a:spcPct val="0"/>
              </a:spcBef>
              <a:spcAft>
                <a:spcPct val="0"/>
              </a:spcAft>
              <a:buFontTx/>
              <a:buChar char="•"/>
            </a:pPr>
            <a:r>
              <a:rPr kumimoji="0" lang="en-US" altLang="en-US" sz="2400" b="1" i="0" u="none" strike="noStrike" cap="none" normalizeH="0" baseline="0" dirty="0">
                <a:ln>
                  <a:noFill/>
                </a:ln>
                <a:solidFill>
                  <a:schemeClr val="tx1"/>
                </a:solidFill>
                <a:effectLst/>
                <a:latin typeface="Sitka Small Semibold" pitchFamily="2" charset="0"/>
              </a:rPr>
              <a:t>SQL: Null value detection, data aggregation</a:t>
            </a:r>
          </a:p>
          <a:p>
            <a:pPr lvl="1" defTabSz="914400" eaLnBrk="0" fontAlgn="base" hangingPunct="0">
              <a:lnSpc>
                <a:spcPct val="150000"/>
              </a:lnSpc>
              <a:spcBef>
                <a:spcPct val="0"/>
              </a:spcBef>
              <a:spcAft>
                <a:spcPct val="0"/>
              </a:spcAft>
              <a:buFontTx/>
              <a:buChar char="•"/>
            </a:pPr>
            <a:r>
              <a:rPr kumimoji="0" lang="en-US" altLang="en-US" sz="2400" b="1" i="0" u="none" strike="noStrike" cap="none" normalizeH="0" baseline="0" dirty="0">
                <a:ln>
                  <a:noFill/>
                </a:ln>
                <a:solidFill>
                  <a:schemeClr val="tx1"/>
                </a:solidFill>
                <a:effectLst/>
                <a:latin typeface="Sitka Small Semibold" pitchFamily="2" charset="0"/>
              </a:rPr>
              <a:t>Statistics: Descriptive measures</a:t>
            </a:r>
          </a:p>
          <a:p>
            <a:pPr lvl="1" defTabSz="914400" eaLnBrk="0" fontAlgn="base" hangingPunct="0">
              <a:lnSpc>
                <a:spcPct val="150000"/>
              </a:lnSpc>
              <a:spcBef>
                <a:spcPct val="0"/>
              </a:spcBef>
              <a:spcAft>
                <a:spcPct val="0"/>
              </a:spcAft>
              <a:buFontTx/>
              <a:buChar char="•"/>
            </a:pPr>
            <a:r>
              <a:rPr kumimoji="0" lang="en-US" altLang="en-US" sz="2400" b="1" i="0" u="none" strike="noStrike" cap="none" normalizeH="0" baseline="0" dirty="0">
                <a:ln>
                  <a:noFill/>
                </a:ln>
                <a:solidFill>
                  <a:schemeClr val="tx1"/>
                </a:solidFill>
                <a:effectLst/>
                <a:latin typeface="Sitka Small Semibold" pitchFamily="2" charset="0"/>
              </a:rPr>
              <a:t>Power BI: Visualizations &amp; DAX measures</a:t>
            </a:r>
          </a:p>
        </p:txBody>
      </p:sp>
      <p:sp>
        <p:nvSpPr>
          <p:cNvPr id="11" name="TextBox 10">
            <a:extLst>
              <a:ext uri="{FF2B5EF4-FFF2-40B4-BE49-F238E27FC236}">
                <a16:creationId xmlns:a16="http://schemas.microsoft.com/office/drawing/2014/main" id="{B983B5E9-BB25-8B25-AC14-7C88D724EDFD}"/>
              </a:ext>
            </a:extLst>
          </p:cNvPr>
          <p:cNvSpPr txBox="1"/>
          <p:nvPr/>
        </p:nvSpPr>
        <p:spPr>
          <a:xfrm>
            <a:off x="513078" y="3965945"/>
            <a:ext cx="9489186" cy="2241576"/>
          </a:xfrm>
          <a:prstGeom prst="rect">
            <a:avLst/>
          </a:prstGeom>
          <a:noFill/>
        </p:spPr>
        <p:txBody>
          <a:bodyPr wrap="square">
            <a:spAutoFit/>
          </a:bodyPr>
          <a:lstStyle/>
          <a:p>
            <a:pPr>
              <a:lnSpc>
                <a:spcPct val="150000"/>
              </a:lnSpc>
            </a:pPr>
            <a:r>
              <a:rPr lang="en-US" sz="2400" u="sng" dirty="0">
                <a:latin typeface="Sitka Small Semibold" pitchFamily="2" charset="0"/>
              </a:rPr>
              <a:t>Data Preparation</a:t>
            </a:r>
            <a:endParaRPr lang="en-US" sz="2400" dirty="0">
              <a:latin typeface="Sitka Small Semibold" pitchFamily="2" charset="0"/>
            </a:endParaRPr>
          </a:p>
          <a:p>
            <a:pPr lvl="1">
              <a:lnSpc>
                <a:spcPct val="150000"/>
              </a:lnSpc>
              <a:buFont typeface="Arial" panose="020B0604020202020204" pitchFamily="34" charset="0"/>
              <a:buChar char="•"/>
            </a:pPr>
            <a:r>
              <a:rPr lang="en-US" sz="2400" dirty="0">
                <a:latin typeface="Sitka Small Semibold" pitchFamily="2" charset="0"/>
              </a:rPr>
              <a:t>Cleaned nulls and renamed inconsistent columns</a:t>
            </a:r>
          </a:p>
          <a:p>
            <a:pPr lvl="1">
              <a:lnSpc>
                <a:spcPct val="150000"/>
              </a:lnSpc>
              <a:buFont typeface="Arial" panose="020B0604020202020204" pitchFamily="34" charset="0"/>
              <a:buChar char="•"/>
            </a:pPr>
            <a:r>
              <a:rPr lang="en-US" sz="2400" dirty="0">
                <a:latin typeface="Sitka Small Semibold" pitchFamily="2" charset="0"/>
              </a:rPr>
              <a:t>Handled missing values using SQL CASE statements</a:t>
            </a:r>
          </a:p>
          <a:p>
            <a:pPr lvl="1">
              <a:lnSpc>
                <a:spcPct val="150000"/>
              </a:lnSpc>
              <a:buFont typeface="Arial" panose="020B0604020202020204" pitchFamily="34" charset="0"/>
              <a:buChar char="•"/>
            </a:pPr>
            <a:r>
              <a:rPr lang="en-US" sz="2400" dirty="0">
                <a:latin typeface="Sitka Small Semibold" pitchFamily="2" charset="0"/>
              </a:rPr>
              <a:t>Applied formulas for data transformations in Excel</a:t>
            </a:r>
          </a:p>
        </p:txBody>
      </p:sp>
    </p:spTree>
    <p:extLst>
      <p:ext uri="{BB962C8B-B14F-4D97-AF65-F5344CB8AC3E}">
        <p14:creationId xmlns:p14="http://schemas.microsoft.com/office/powerpoint/2010/main" val="368738990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77CE9E-16B5-2ABC-7E95-968D1213717C}"/>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070DCC96-6DF0-483B-1FA2-F24BC723A4CB}"/>
              </a:ext>
            </a:extLst>
          </p:cNvPr>
          <p:cNvSpPr/>
          <p:nvPr/>
        </p:nvSpPr>
        <p:spPr>
          <a:xfrm>
            <a:off x="264160" y="284480"/>
            <a:ext cx="11663680" cy="6299200"/>
          </a:xfrm>
          <a:prstGeom prst="rect">
            <a:avLst/>
          </a:prstGeom>
          <a:no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3">
            <a:extLst>
              <a:ext uri="{FF2B5EF4-FFF2-40B4-BE49-F238E27FC236}">
                <a16:creationId xmlns:a16="http://schemas.microsoft.com/office/drawing/2014/main" id="{031039A6-0A55-02EB-34A1-A711FD137B29}"/>
              </a:ext>
            </a:extLst>
          </p:cNvPr>
          <p:cNvSpPr>
            <a:spLocks noChangeArrowheads="1"/>
          </p:cNvSpPr>
          <p:nvPr/>
        </p:nvSpPr>
        <p:spPr bwMode="auto">
          <a:xfrm>
            <a:off x="356616" y="2606040"/>
            <a:ext cx="6556248" cy="791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4" name="TextBox 3">
            <a:extLst>
              <a:ext uri="{FF2B5EF4-FFF2-40B4-BE49-F238E27FC236}">
                <a16:creationId xmlns:a16="http://schemas.microsoft.com/office/drawing/2014/main" id="{10F4DC4D-B8BA-51C7-0DA3-F8F95CBDCA72}"/>
              </a:ext>
            </a:extLst>
          </p:cNvPr>
          <p:cNvSpPr txBox="1"/>
          <p:nvPr/>
        </p:nvSpPr>
        <p:spPr>
          <a:xfrm>
            <a:off x="600963" y="707670"/>
            <a:ext cx="10990073" cy="4278479"/>
          </a:xfrm>
          <a:prstGeom prst="rect">
            <a:avLst/>
          </a:prstGeom>
          <a:noFill/>
        </p:spPr>
        <p:txBody>
          <a:bodyPr wrap="square">
            <a:spAutoFit/>
          </a:bodyPr>
          <a:lstStyle/>
          <a:p>
            <a:pPr>
              <a:lnSpc>
                <a:spcPct val="150000"/>
              </a:lnSpc>
              <a:buNone/>
            </a:pPr>
            <a:r>
              <a:rPr lang="en-IN" sz="2800" b="1" u="sng" dirty="0">
                <a:latin typeface="Sitka Small Semibold" pitchFamily="2" charset="0"/>
              </a:rPr>
              <a:t>SQL Analysis</a:t>
            </a:r>
          </a:p>
          <a:p>
            <a:pPr>
              <a:lnSpc>
                <a:spcPct val="150000"/>
              </a:lnSpc>
              <a:buNone/>
            </a:pPr>
            <a:endParaRPr lang="en-IN" sz="2400" dirty="0">
              <a:latin typeface="Sitka Small Semibold" pitchFamily="2" charset="0"/>
            </a:endParaRPr>
          </a:p>
          <a:p>
            <a:pPr lvl="1">
              <a:lnSpc>
                <a:spcPct val="150000"/>
              </a:lnSpc>
              <a:buFont typeface="Arial" panose="020B0604020202020204" pitchFamily="34" charset="0"/>
              <a:buChar char="•"/>
            </a:pPr>
            <a:r>
              <a:rPr lang="en-IN" sz="2200" dirty="0">
                <a:latin typeface="Sitka Small Semibold" pitchFamily="2" charset="0"/>
              </a:rPr>
              <a:t>Identified NULLs in key indicators like Literacy, GDP, and Health.</a:t>
            </a:r>
          </a:p>
          <a:p>
            <a:pPr lvl="1">
              <a:lnSpc>
                <a:spcPct val="150000"/>
              </a:lnSpc>
              <a:buFont typeface="Arial" panose="020B0604020202020204" pitchFamily="34" charset="0"/>
              <a:buChar char="•"/>
            </a:pPr>
            <a:r>
              <a:rPr lang="en-IN" sz="2200" dirty="0">
                <a:latin typeface="Sitka Small Semibold" pitchFamily="2" charset="0"/>
              </a:rPr>
              <a:t>Used aggregation and transformation queries.</a:t>
            </a:r>
          </a:p>
          <a:p>
            <a:pPr lvl="1">
              <a:lnSpc>
                <a:spcPct val="150000"/>
              </a:lnSpc>
              <a:buFont typeface="Arial" panose="020B0604020202020204" pitchFamily="34" charset="0"/>
              <a:buChar char="•"/>
            </a:pPr>
            <a:r>
              <a:rPr lang="en-US" sz="2200" dirty="0">
                <a:latin typeface="Sitka Small Semibold" pitchFamily="2" charset="0"/>
              </a:rPr>
              <a:t>Get top 10 Countries by GDP.</a:t>
            </a:r>
          </a:p>
          <a:p>
            <a:pPr lvl="1">
              <a:lnSpc>
                <a:spcPct val="150000"/>
              </a:lnSpc>
              <a:buFont typeface="Arial" panose="020B0604020202020204" pitchFamily="34" charset="0"/>
              <a:buChar char="•"/>
            </a:pPr>
            <a:r>
              <a:rPr lang="en-US" sz="2200" dirty="0">
                <a:latin typeface="Sitka Small Semibold" pitchFamily="2" charset="0"/>
              </a:rPr>
              <a:t>Region-Wise Avg Top 5 Literacy and GDP.</a:t>
            </a:r>
          </a:p>
          <a:p>
            <a:pPr lvl="1">
              <a:lnSpc>
                <a:spcPct val="150000"/>
              </a:lnSpc>
              <a:buFont typeface="Arial" panose="020B0604020202020204" pitchFamily="34" charset="0"/>
              <a:buChar char="•"/>
            </a:pPr>
            <a:r>
              <a:rPr lang="en-US" sz="2200" dirty="0">
                <a:latin typeface="Sitka Small Semibold" pitchFamily="2" charset="0"/>
              </a:rPr>
              <a:t>Countries with High Infant Mortality but Low GDP</a:t>
            </a:r>
          </a:p>
          <a:p>
            <a:pPr lvl="1">
              <a:lnSpc>
                <a:spcPct val="150000"/>
              </a:lnSpc>
              <a:buFont typeface="Arial" panose="020B0604020202020204" pitchFamily="34" charset="0"/>
              <a:buChar char="•"/>
            </a:pPr>
            <a:r>
              <a:rPr lang="en-US" sz="2200" dirty="0">
                <a:latin typeface="Sitka Small Semibold" pitchFamily="2" charset="0"/>
              </a:rPr>
              <a:t>Country Wise Avg Top 5 Birthrate and GDP</a:t>
            </a:r>
            <a:endParaRPr lang="en-IN" sz="2200" dirty="0">
              <a:latin typeface="Sitka Small Semibold" pitchFamily="2" charset="0"/>
            </a:endParaRPr>
          </a:p>
        </p:txBody>
      </p:sp>
    </p:spTree>
    <p:extLst>
      <p:ext uri="{BB962C8B-B14F-4D97-AF65-F5344CB8AC3E}">
        <p14:creationId xmlns:p14="http://schemas.microsoft.com/office/powerpoint/2010/main" val="10859830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D5048-753E-BD54-446F-2D91110A9454}"/>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32E73CC-3CE8-1DE6-C453-733FAA005AE6}"/>
              </a:ext>
            </a:extLst>
          </p:cNvPr>
          <p:cNvSpPr/>
          <p:nvPr/>
        </p:nvSpPr>
        <p:spPr>
          <a:xfrm>
            <a:off x="264160" y="284480"/>
            <a:ext cx="11663680" cy="6299200"/>
          </a:xfrm>
          <a:prstGeom prst="rect">
            <a:avLst/>
          </a:prstGeom>
          <a:no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2AECF4A0-ACB6-9BB7-6CB6-36A5A97A6BCD}"/>
              </a:ext>
            </a:extLst>
          </p:cNvPr>
          <p:cNvSpPr txBox="1">
            <a:spLocks/>
          </p:cNvSpPr>
          <p:nvPr/>
        </p:nvSpPr>
        <p:spPr>
          <a:xfrm>
            <a:off x="513079" y="444435"/>
            <a:ext cx="3773130" cy="696759"/>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4000" dirty="0">
                <a:latin typeface="Sitka Display Semibold" pitchFamily="2" charset="0"/>
                <a:cs typeface="Times New Roman" panose="02020603050405020304" pitchFamily="18" charset="0"/>
              </a:rPr>
            </a:br>
            <a:r>
              <a:rPr lang="en-US" sz="12800" dirty="0">
                <a:latin typeface="Sitka Display Semibold" pitchFamily="2" charset="0"/>
                <a:cs typeface="Times New Roman" panose="02020603050405020304" pitchFamily="18" charset="0"/>
              </a:rPr>
              <a:t>Dashboard :</a:t>
            </a:r>
            <a:br>
              <a:rPr lang="en-US" dirty="0">
                <a:latin typeface="Sitka Display Semibold" pitchFamily="2" charset="0"/>
                <a:cs typeface="Times New Roman" panose="02020603050405020304" pitchFamily="18" charset="0"/>
              </a:rPr>
            </a:br>
            <a:endParaRPr lang="en-IN" dirty="0">
              <a:latin typeface="Sitka Display Semibold" pitchFamily="2" charset="0"/>
            </a:endParaRPr>
          </a:p>
        </p:txBody>
      </p:sp>
      <p:pic>
        <p:nvPicPr>
          <p:cNvPr id="3" name="Picture 2">
            <a:extLst>
              <a:ext uri="{FF2B5EF4-FFF2-40B4-BE49-F238E27FC236}">
                <a16:creationId xmlns:a16="http://schemas.microsoft.com/office/drawing/2014/main" id="{17951237-D6BE-888E-7B22-F9EEECBB9643}"/>
              </a:ext>
            </a:extLst>
          </p:cNvPr>
          <p:cNvPicPr>
            <a:picLocks noChangeAspect="1"/>
          </p:cNvPicPr>
          <p:nvPr/>
        </p:nvPicPr>
        <p:blipFill>
          <a:blip r:embed="rId2"/>
          <a:stretch>
            <a:fillRect/>
          </a:stretch>
        </p:blipFill>
        <p:spPr>
          <a:xfrm>
            <a:off x="1170432" y="1301149"/>
            <a:ext cx="8868865" cy="4789420"/>
          </a:xfrm>
          <a:prstGeom prst="rect">
            <a:avLst/>
          </a:prstGeom>
          <a:ln w="19050">
            <a:solidFill>
              <a:schemeClr val="tx1"/>
            </a:solidFill>
          </a:ln>
        </p:spPr>
      </p:pic>
    </p:spTree>
    <p:extLst>
      <p:ext uri="{BB962C8B-B14F-4D97-AF65-F5344CB8AC3E}">
        <p14:creationId xmlns:p14="http://schemas.microsoft.com/office/powerpoint/2010/main" val="146069730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6FDE5-769F-7B85-8C65-492B986A0ECC}"/>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60427C20-2077-BECA-665F-CD99C1655F90}"/>
              </a:ext>
            </a:extLst>
          </p:cNvPr>
          <p:cNvSpPr/>
          <p:nvPr/>
        </p:nvSpPr>
        <p:spPr>
          <a:xfrm>
            <a:off x="264160" y="284480"/>
            <a:ext cx="11663680" cy="6299200"/>
          </a:xfrm>
          <a:prstGeom prst="rect">
            <a:avLst/>
          </a:prstGeom>
          <a:no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47119C02-1244-E539-6D72-2C74047F0005}"/>
              </a:ext>
            </a:extLst>
          </p:cNvPr>
          <p:cNvSpPr>
            <a:spLocks noChangeArrowheads="1"/>
          </p:cNvSpPr>
          <p:nvPr/>
        </p:nvSpPr>
        <p:spPr bwMode="auto">
          <a:xfrm>
            <a:off x="658368" y="616126"/>
            <a:ext cx="10451592" cy="2333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sng" strike="noStrike" cap="none" normalizeH="0" baseline="0" dirty="0">
                <a:ln>
                  <a:noFill/>
                </a:ln>
                <a:solidFill>
                  <a:schemeClr val="tx1"/>
                </a:solidFill>
                <a:effectLst/>
                <a:latin typeface="Sitka Small Semibold" pitchFamily="2" charset="0"/>
              </a:rPr>
              <a:t>Key Insights</a:t>
            </a:r>
            <a:endParaRPr kumimoji="0" lang="en-US" altLang="en-US" sz="2800" b="0" i="0" u="sng" strike="noStrike" cap="none" normalizeH="0" baseline="0" dirty="0">
              <a:ln>
                <a:noFill/>
              </a:ln>
              <a:solidFill>
                <a:schemeClr val="tx1"/>
              </a:solidFill>
              <a:effectLst/>
              <a:latin typeface="Sitka Small Semibold" pitchFamily="2" charset="0"/>
            </a:endParaRPr>
          </a:p>
          <a:p>
            <a:pPr lvl="1" defTabSz="914400" eaLnBrk="0" fontAlgn="base" hangingPunct="0">
              <a:lnSpc>
                <a:spcPct val="150000"/>
              </a:lnSpc>
              <a:spcBef>
                <a:spcPct val="0"/>
              </a:spcBef>
              <a:spcAft>
                <a:spcPct val="0"/>
              </a:spcAft>
              <a:buFontTx/>
              <a:buChar char="•"/>
            </a:pPr>
            <a:r>
              <a:rPr kumimoji="0" lang="en-US" altLang="en-US" sz="2400" b="0" i="0" u="none" strike="noStrike" cap="none" normalizeH="0" baseline="0" dirty="0">
                <a:ln>
                  <a:noFill/>
                </a:ln>
                <a:solidFill>
                  <a:schemeClr val="tx1"/>
                </a:solidFill>
                <a:effectLst/>
                <a:latin typeface="Sitka Small Semibold" pitchFamily="2" charset="0"/>
              </a:rPr>
              <a:t>Higher literacy correlates with higher GDP per capita.</a:t>
            </a:r>
          </a:p>
          <a:p>
            <a:pPr lvl="1" defTabSz="914400" eaLnBrk="0" fontAlgn="base" hangingPunct="0">
              <a:lnSpc>
                <a:spcPct val="150000"/>
              </a:lnSpc>
              <a:spcBef>
                <a:spcPct val="0"/>
              </a:spcBef>
              <a:spcAft>
                <a:spcPct val="0"/>
              </a:spcAft>
              <a:buFontTx/>
              <a:buChar char="•"/>
            </a:pPr>
            <a:r>
              <a:rPr kumimoji="0" lang="en-US" altLang="en-US" sz="2400" b="0" i="0" u="none" strike="noStrike" cap="none" normalizeH="0" baseline="0" dirty="0">
                <a:ln>
                  <a:noFill/>
                </a:ln>
                <a:solidFill>
                  <a:schemeClr val="tx1"/>
                </a:solidFill>
                <a:effectLst/>
                <a:latin typeface="Sitka Small Semibold" pitchFamily="2" charset="0"/>
              </a:rPr>
              <a:t>GDP has significantly grown from 1960 to 2016 globally.</a:t>
            </a:r>
          </a:p>
          <a:p>
            <a:pPr lvl="1" defTabSz="914400" eaLnBrk="0" fontAlgn="base" hangingPunct="0">
              <a:lnSpc>
                <a:spcPct val="150000"/>
              </a:lnSpc>
              <a:spcBef>
                <a:spcPct val="0"/>
              </a:spcBef>
              <a:spcAft>
                <a:spcPct val="0"/>
              </a:spcAft>
              <a:buFontTx/>
              <a:buChar char="•"/>
            </a:pPr>
            <a:r>
              <a:rPr kumimoji="0" lang="en-US" altLang="en-US" sz="2400" b="0" i="0" u="none" strike="noStrike" cap="none" normalizeH="0" baseline="0" dirty="0">
                <a:ln>
                  <a:noFill/>
                </a:ln>
                <a:solidFill>
                  <a:schemeClr val="tx1"/>
                </a:solidFill>
                <a:effectLst/>
                <a:latin typeface="Sitka Small Semibold" pitchFamily="2" charset="0"/>
              </a:rPr>
              <a:t>High-income countries lead in service sector contribution.</a:t>
            </a:r>
          </a:p>
        </p:txBody>
      </p:sp>
      <p:sp>
        <p:nvSpPr>
          <p:cNvPr id="7" name="TextBox 6">
            <a:extLst>
              <a:ext uri="{FF2B5EF4-FFF2-40B4-BE49-F238E27FC236}">
                <a16:creationId xmlns:a16="http://schemas.microsoft.com/office/drawing/2014/main" id="{ABD1EBCB-B1E6-16F6-F243-3FC905777AD7}"/>
              </a:ext>
            </a:extLst>
          </p:cNvPr>
          <p:cNvSpPr txBox="1"/>
          <p:nvPr/>
        </p:nvSpPr>
        <p:spPr>
          <a:xfrm>
            <a:off x="658368" y="3429000"/>
            <a:ext cx="10451592" cy="2333909"/>
          </a:xfrm>
          <a:prstGeom prst="rect">
            <a:avLst/>
          </a:prstGeom>
          <a:noFill/>
        </p:spPr>
        <p:txBody>
          <a:bodyPr wrap="square">
            <a:spAutoFit/>
          </a:bodyPr>
          <a:lstStyle/>
          <a:p>
            <a:pPr>
              <a:lnSpc>
                <a:spcPct val="150000"/>
              </a:lnSpc>
              <a:buNone/>
            </a:pPr>
            <a:r>
              <a:rPr lang="en-US" sz="2800" b="1" u="sng" dirty="0">
                <a:latin typeface="Sitka Small Semibold" pitchFamily="2" charset="0"/>
              </a:rPr>
              <a:t>Recommendations</a:t>
            </a:r>
            <a:endParaRPr lang="en-US" sz="2800" u="sng" dirty="0">
              <a:latin typeface="Sitka Small Semibold" pitchFamily="2" charset="0"/>
            </a:endParaRPr>
          </a:p>
          <a:p>
            <a:pPr lvl="1">
              <a:lnSpc>
                <a:spcPct val="150000"/>
              </a:lnSpc>
              <a:buFont typeface="Arial" panose="020B0604020202020204" pitchFamily="34" charset="0"/>
              <a:buChar char="•"/>
            </a:pPr>
            <a:r>
              <a:rPr lang="en-US" sz="2400" dirty="0">
                <a:latin typeface="Sitka Small Semibold" pitchFamily="2" charset="0"/>
              </a:rPr>
              <a:t>Invest in education to improve economic output</a:t>
            </a:r>
          </a:p>
          <a:p>
            <a:pPr lvl="1">
              <a:lnSpc>
                <a:spcPct val="150000"/>
              </a:lnSpc>
              <a:buFont typeface="Arial" panose="020B0604020202020204" pitchFamily="34" charset="0"/>
              <a:buChar char="•"/>
            </a:pPr>
            <a:r>
              <a:rPr lang="en-US" sz="2400" dirty="0">
                <a:latin typeface="Sitka Small Semibold" pitchFamily="2" charset="0"/>
              </a:rPr>
              <a:t>Diversify economies beyond agriculture</a:t>
            </a:r>
          </a:p>
          <a:p>
            <a:pPr lvl="1">
              <a:lnSpc>
                <a:spcPct val="150000"/>
              </a:lnSpc>
              <a:buFont typeface="Arial" panose="020B0604020202020204" pitchFamily="34" charset="0"/>
              <a:buChar char="•"/>
            </a:pPr>
            <a:r>
              <a:rPr lang="en-US" sz="2400" dirty="0">
                <a:latin typeface="Sitka Small Semibold" pitchFamily="2" charset="0"/>
              </a:rPr>
              <a:t>Regularly monitor development indicators</a:t>
            </a:r>
          </a:p>
        </p:txBody>
      </p:sp>
    </p:spTree>
    <p:extLst>
      <p:ext uri="{BB962C8B-B14F-4D97-AF65-F5344CB8AC3E}">
        <p14:creationId xmlns:p14="http://schemas.microsoft.com/office/powerpoint/2010/main" val="205123937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FE328B-9733-68C8-280B-250599B5826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8E7F01FF-F8DF-9A1E-DD4D-E93A7948440E}"/>
              </a:ext>
            </a:extLst>
          </p:cNvPr>
          <p:cNvSpPr/>
          <p:nvPr/>
        </p:nvSpPr>
        <p:spPr>
          <a:xfrm>
            <a:off x="264160" y="284480"/>
            <a:ext cx="11663680" cy="6299200"/>
          </a:xfrm>
          <a:prstGeom prst="rect">
            <a:avLst/>
          </a:prstGeom>
          <a:no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AB8D1CA4-527B-7AA8-D4C2-9E7E770BEB7D}"/>
              </a:ext>
            </a:extLst>
          </p:cNvPr>
          <p:cNvSpPr txBox="1"/>
          <p:nvPr/>
        </p:nvSpPr>
        <p:spPr>
          <a:xfrm>
            <a:off x="852678" y="835444"/>
            <a:ext cx="10970514" cy="2333909"/>
          </a:xfrm>
          <a:prstGeom prst="rect">
            <a:avLst/>
          </a:prstGeom>
          <a:noFill/>
        </p:spPr>
        <p:txBody>
          <a:bodyPr wrap="square">
            <a:spAutoFit/>
          </a:bodyPr>
          <a:lstStyle/>
          <a:p>
            <a:pPr>
              <a:lnSpc>
                <a:spcPct val="150000"/>
              </a:lnSpc>
              <a:buNone/>
            </a:pPr>
            <a:r>
              <a:rPr lang="en-US" sz="2800" b="1" u="sng" dirty="0">
                <a:latin typeface="Sitka Small Semibold" pitchFamily="2" charset="0"/>
              </a:rPr>
              <a:t>Conclusion</a:t>
            </a:r>
            <a:endParaRPr lang="en-US" sz="2800" u="sng" dirty="0">
              <a:latin typeface="Sitka Small Semibold" pitchFamily="2" charset="0"/>
            </a:endParaRPr>
          </a:p>
          <a:p>
            <a:pPr lvl="1">
              <a:lnSpc>
                <a:spcPct val="150000"/>
              </a:lnSpc>
              <a:buFont typeface="Arial" panose="020B0604020202020204" pitchFamily="34" charset="0"/>
              <a:buChar char="•"/>
            </a:pPr>
            <a:r>
              <a:rPr lang="en-US" sz="2400" dirty="0">
                <a:latin typeface="Sitka Small Semibold" pitchFamily="2" charset="0"/>
              </a:rPr>
              <a:t>The project provides a data-driven view of global development.</a:t>
            </a:r>
          </a:p>
          <a:p>
            <a:pPr lvl="1">
              <a:lnSpc>
                <a:spcPct val="150000"/>
              </a:lnSpc>
              <a:buFont typeface="Arial" panose="020B0604020202020204" pitchFamily="34" charset="0"/>
              <a:buChar char="•"/>
            </a:pPr>
            <a:r>
              <a:rPr lang="en-US" sz="2400" dirty="0">
                <a:latin typeface="Sitka Small Semibold" pitchFamily="2" charset="0"/>
              </a:rPr>
              <a:t>Combines powerful tools to generate actionable insights.</a:t>
            </a:r>
          </a:p>
          <a:p>
            <a:pPr lvl="1">
              <a:lnSpc>
                <a:spcPct val="150000"/>
              </a:lnSpc>
              <a:buFont typeface="Arial" panose="020B0604020202020204" pitchFamily="34" charset="0"/>
              <a:buChar char="•"/>
            </a:pPr>
            <a:r>
              <a:rPr lang="en-US" sz="2400" dirty="0">
                <a:latin typeface="Sitka Small Semibold" pitchFamily="2" charset="0"/>
              </a:rPr>
              <a:t>Supports policy and investment decisions with evidence.</a:t>
            </a:r>
          </a:p>
        </p:txBody>
      </p:sp>
    </p:spTree>
    <p:extLst>
      <p:ext uri="{BB962C8B-B14F-4D97-AF65-F5344CB8AC3E}">
        <p14:creationId xmlns:p14="http://schemas.microsoft.com/office/powerpoint/2010/main" val="244573452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F042F-E55F-476F-1EF0-B7D2DC6F236B}"/>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E364FA85-32F2-1DBC-7A68-E5A5ED1A4218}"/>
              </a:ext>
            </a:extLst>
          </p:cNvPr>
          <p:cNvSpPr txBox="1">
            <a:spLocks/>
          </p:cNvSpPr>
          <p:nvPr/>
        </p:nvSpPr>
        <p:spPr>
          <a:xfrm>
            <a:off x="1082040" y="2404950"/>
            <a:ext cx="10027920" cy="1476170"/>
          </a:xfrm>
          <a:prstGeom prst="rect">
            <a:avLst/>
          </a:prstGeom>
          <a:ln w="28575">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6000" b="1" spc="300" dirty="0">
                <a:latin typeface="Sitka Display Semibold" pitchFamily="2" charset="0"/>
              </a:rPr>
              <a:t>THANK YOU</a:t>
            </a:r>
          </a:p>
        </p:txBody>
      </p:sp>
      <p:sp>
        <p:nvSpPr>
          <p:cNvPr id="4" name="Rectangle 3">
            <a:extLst>
              <a:ext uri="{FF2B5EF4-FFF2-40B4-BE49-F238E27FC236}">
                <a16:creationId xmlns:a16="http://schemas.microsoft.com/office/drawing/2014/main" id="{180F5ECB-795D-3E8A-20BC-FA09E8D5B7C5}"/>
              </a:ext>
            </a:extLst>
          </p:cNvPr>
          <p:cNvSpPr/>
          <p:nvPr/>
        </p:nvSpPr>
        <p:spPr>
          <a:xfrm>
            <a:off x="264160" y="284480"/>
            <a:ext cx="11663680" cy="6299200"/>
          </a:xfrm>
          <a:prstGeom prst="rect">
            <a:avLst/>
          </a:prstGeom>
          <a:no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6836066"/>
      </p:ext>
    </p:extLst>
  </p:cSld>
  <p:clrMapOvr>
    <a:masterClrMapping/>
  </p:clrMapOvr>
  <p:transition spd="slow">
    <p:wip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TM04033925[[fn=Droplet]]</Template>
  <TotalTime>456</TotalTime>
  <Words>358</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Sitka Display Semibold</vt:lpstr>
      <vt:lpstr>Sitka Small Semibold</vt:lpstr>
      <vt:lpstr>Office Theme</vt:lpstr>
      <vt:lpstr>Global Economic and Demographic Trends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SUPERSTORE SALES</dc:title>
  <dc:creator>R a i z O</dc:creator>
  <cp:lastModifiedBy>R a i z O</cp:lastModifiedBy>
  <cp:revision>17</cp:revision>
  <dcterms:created xsi:type="dcterms:W3CDTF">2025-03-06T19:42:31Z</dcterms:created>
  <dcterms:modified xsi:type="dcterms:W3CDTF">2025-07-24T12:14:08Z</dcterms:modified>
</cp:coreProperties>
</file>