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6" r:id="rId4"/>
    <p:sldId id="267" r:id="rId5"/>
    <p:sldId id="268" r:id="rId6"/>
    <p:sldId id="274" r:id="rId7"/>
    <p:sldId id="273" r:id="rId8"/>
    <p:sldId id="272" r:id="rId9"/>
    <p:sldId id="271" r:id="rId10"/>
    <p:sldId id="270" r:id="rId11"/>
    <p:sldId id="269" r:id="rId12"/>
    <p:sldId id="275" r:id="rId13"/>
    <p:sldId id="276" r:id="rId14"/>
    <p:sldId id="279" r:id="rId15"/>
    <p:sldId id="278" r:id="rId16"/>
    <p:sldId id="277" r:id="rId17"/>
    <p:sldId id="280" r:id="rId18"/>
    <p:sldId id="283" r:id="rId19"/>
    <p:sldId id="282" r:id="rId20"/>
    <p:sldId id="281" r:id="rId21"/>
    <p:sldId id="287" r:id="rId22"/>
    <p:sldId id="286" r:id="rId23"/>
    <p:sldId id="285" r:id="rId24"/>
    <p:sldId id="284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05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9634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4545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6534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24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36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3803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758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0981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167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8610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FB727-3470-4A2A-83BA-FC209120558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DE2DF-A15E-4E70-8FA0-CBD7EDD475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51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73F0DE-B2B6-BF46-7B82-D7BCDECFC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4233" y="2091584"/>
            <a:ext cx="7209342" cy="784965"/>
          </a:xfrm>
          <a:ln w="28575">
            <a:solidFill>
              <a:schemeClr val="tx1"/>
            </a:solidFill>
          </a:ln>
        </p:spPr>
        <p:txBody>
          <a:bodyPr anchor="b">
            <a:noAutofit/>
          </a:bodyPr>
          <a:lstStyle/>
          <a:p>
            <a:r>
              <a:rPr lang="en-IN" sz="4000" b="1" dirty="0">
                <a:latin typeface="Kokila" panose="020B0604020202020204" pitchFamily="34" charset="0"/>
                <a:cs typeface="Kokila" panose="020B0604020202020204" pitchFamily="34" charset="0"/>
              </a:rPr>
              <a:t>SQL-REINFORCEMENT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705F60-B811-AE6F-B16D-8C1108AA624D}"/>
              </a:ext>
            </a:extLst>
          </p:cNvPr>
          <p:cNvSpPr txBox="1">
            <a:spLocks/>
          </p:cNvSpPr>
          <p:nvPr/>
        </p:nvSpPr>
        <p:spPr>
          <a:xfrm>
            <a:off x="2344233" y="3429000"/>
            <a:ext cx="5195254" cy="969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0"/>
              </a:lnSpc>
              <a:spcBef>
                <a:spcPts val="0"/>
              </a:spcBef>
            </a:pPr>
            <a:r>
              <a:rPr lang="en-IN" sz="3600" spc="300" dirty="0">
                <a:latin typeface="Kokila" panose="020B0604020202020204" pitchFamily="34" charset="0"/>
                <a:cs typeface="Kokila" panose="020B0604020202020204" pitchFamily="34" charset="0"/>
              </a:rPr>
              <a:t>PRABIN</a:t>
            </a:r>
            <a:r>
              <a:rPr lang="en-IN" sz="3600" dirty="0">
                <a:latin typeface="Kokila" panose="020B0604020202020204" pitchFamily="34" charset="0"/>
                <a:cs typeface="Kokila" panose="020B0604020202020204" pitchFamily="34" charset="0"/>
              </a:rPr>
              <a:t> P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IN" sz="3600" dirty="0">
                <a:latin typeface="Kokila" panose="020B0604020202020204" pitchFamily="34" charset="0"/>
                <a:cs typeface="Kokila" panose="020B0604020202020204" pitchFamily="34" charset="0"/>
              </a:rPr>
              <a:t>Data Analysis &amp; Data Science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E08BA-B8CC-212C-D093-56E033736077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1CF60-76B2-AC0F-4AD0-BD1541565796}"/>
              </a:ext>
            </a:extLst>
          </p:cNvPr>
          <p:cNvSpPr txBox="1"/>
          <p:nvPr/>
        </p:nvSpPr>
        <p:spPr>
          <a:xfrm>
            <a:off x="655592" y="656123"/>
            <a:ext cx="112315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Identify actors or actresses who have appeared in more than three movies with an average rating below 5.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B3BF7-3962-8F32-1F7A-6359AAE3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" y="3787585"/>
            <a:ext cx="23717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927FEB-09FC-151E-515F-D89994561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00" y="1209863"/>
            <a:ext cx="6392956" cy="22191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FDA75-38D4-1437-810E-1D9039D8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00" y="4330510"/>
            <a:ext cx="2682472" cy="143268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907360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54AC3-0F15-D318-7EA8-06757A216618}"/>
              </a:ext>
            </a:extLst>
          </p:cNvPr>
          <p:cNvSpPr txBox="1"/>
          <p:nvPr/>
        </p:nvSpPr>
        <p:spPr>
          <a:xfrm>
            <a:off x="580126" y="586922"/>
            <a:ext cx="10841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Find the minimum and maximum values for each column in the ratings table, excluding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0BFC1-1EA2-8BD8-601A-54C64CA9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09" y="4943508"/>
            <a:ext cx="4785775" cy="43437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140AEA-7FA7-AA39-021A-8DE717F4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08" y="1172185"/>
            <a:ext cx="4861491" cy="24143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700CA-DE96-3CCC-DF97-E27D7C825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26" y="4276977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545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4D446-74C8-DB96-F702-9320C2CF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8225F1-E9E9-3A6E-9835-89A96281BD16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F411F-7A7A-118E-C40A-D4D26894B802}"/>
              </a:ext>
            </a:extLst>
          </p:cNvPr>
          <p:cNvSpPr txBox="1"/>
          <p:nvPr/>
        </p:nvSpPr>
        <p:spPr>
          <a:xfrm>
            <a:off x="683643" y="65640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10. Which are the top 10 movies based on their average rating?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AC98C-CED6-F4E5-E52A-4F4B57E2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61" y="1397670"/>
            <a:ext cx="5224819" cy="167856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5F8D7F-295C-BDDC-1960-68DF6B4F0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061" y="4076173"/>
            <a:ext cx="2629128" cy="188230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F0E79-E7A3-5085-45BC-F5D537833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3" y="3458278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4605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8DAA2-D5A8-3035-D454-CC0534429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8ED8C-2BC6-988D-64ED-E25A54FE0900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9302-A38E-64B9-C1E4-661D8AB3F2EF}"/>
              </a:ext>
            </a:extLst>
          </p:cNvPr>
          <p:cNvSpPr txBox="1"/>
          <p:nvPr/>
        </p:nvSpPr>
        <p:spPr>
          <a:xfrm>
            <a:off x="752655" y="724945"/>
            <a:ext cx="8632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Summarize the ratings table by grouping movies based on their median ratings.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665C3-17AA-ED72-8F4D-C049127B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955" y="4181907"/>
            <a:ext cx="1928027" cy="187468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C34E70-0348-B3C8-D090-DDD131EBE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55" y="1456665"/>
            <a:ext cx="7426619" cy="14261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A2667-13AE-D79A-EBFF-282B36C63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3" y="3458278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279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00099-44A1-6E8E-9E08-722617A0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639669-ADBF-4AB8-CCD3-D18376E3A01A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01A27-565C-FF4A-CE1B-BED907C4C43D}"/>
              </a:ext>
            </a:extLst>
          </p:cNvPr>
          <p:cNvSpPr txBox="1"/>
          <p:nvPr/>
        </p:nvSpPr>
        <p:spPr>
          <a:xfrm>
            <a:off x="787159" y="699065"/>
            <a:ext cx="1074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How many movies, released in March 2017 in the USA within a specific genre, had more than 1,000 votes?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798A91-ECA9-11B1-D736-2327749FC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72" y="1336937"/>
            <a:ext cx="5098222" cy="194110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22D532-8A8F-8B43-CD6B-2B3EF0715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72" y="4086115"/>
            <a:ext cx="1790855" cy="207282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F0BF32-3536-1FF1-1D48-A9D1ADBCA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59" y="3429000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437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94F5D-AF2A-6744-570A-B28E7A3C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CF9D4E-F3FD-D597-C370-573F07C98D09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42C3D-8A1B-C492-E432-0ADAFC629D01}"/>
              </a:ext>
            </a:extLst>
          </p:cNvPr>
          <p:cNvSpPr txBox="1"/>
          <p:nvPr/>
        </p:nvSpPr>
        <p:spPr>
          <a:xfrm>
            <a:off x="830293" y="655933"/>
            <a:ext cx="105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Find movies from each genre that begin with the word “The” and have an average rating greater than 8.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DED84-7EAC-650F-245A-5D3DBBF5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89" y="1245317"/>
            <a:ext cx="5212539" cy="153547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87E31-9FF9-BF0F-46CF-DFD29BD5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89" y="3847283"/>
            <a:ext cx="2451820" cy="225232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F176E-6C44-36B9-AD7D-64764DCA5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293" y="3157537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381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1EC85-E7B3-E720-BBEA-547075B40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582648-0CBC-1095-0091-7C9DC30F47FF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7F9D0-C198-18DB-C1FD-D93A292B049D}"/>
              </a:ext>
            </a:extLst>
          </p:cNvPr>
          <p:cNvSpPr txBox="1"/>
          <p:nvPr/>
        </p:nvSpPr>
        <p:spPr>
          <a:xfrm>
            <a:off x="857778" y="768077"/>
            <a:ext cx="10598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Of the movies released between April 1, 2018, and April 1, 2019, how many received a median rating of 8?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143F97-EC0E-1333-9FA4-CE86DC776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3" y="3157537"/>
            <a:ext cx="2371725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5EB8BF-923F-3C3D-B13D-7F50F1E94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55" y="3876571"/>
            <a:ext cx="2140494" cy="89187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C69B9B-C1E8-A7EE-DA58-B4217A81E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455" y="1414048"/>
            <a:ext cx="6038850" cy="14668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312844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49965-4520-5FBE-C273-01526B82D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65702A-A3F9-8E78-0A44-DBCCB70A2913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AB6AA-C143-D18B-058F-C90E2E73E569}"/>
              </a:ext>
            </a:extLst>
          </p:cNvPr>
          <p:cNvSpPr txBox="1"/>
          <p:nvPr/>
        </p:nvSpPr>
        <p:spPr>
          <a:xfrm>
            <a:off x="857779" y="768077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Do German movies receive more votes on average than Italian movies?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D55977-28F8-EDFD-56BD-902497AB8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93" y="3157537"/>
            <a:ext cx="2371725" cy="542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63ABF-1FD1-4903-6D81-3C61B9B4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354" y="1405911"/>
            <a:ext cx="4676775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047438-A6B4-FE9D-C6D6-5BDFE35A9E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54" y="3970496"/>
            <a:ext cx="2019300" cy="7810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1283021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C833-9735-EA6F-F8BA-699342AF5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6619E7-68B6-3012-E232-5BF42CF7AB1B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D9E39-32E9-F64B-2A73-367989DE0D11}"/>
              </a:ext>
            </a:extLst>
          </p:cNvPr>
          <p:cNvSpPr txBox="1"/>
          <p:nvPr/>
        </p:nvSpPr>
        <p:spPr>
          <a:xfrm>
            <a:off x="857779" y="768077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Identify the columns in the names table that contain null 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8D1E3-E79F-FE6A-8465-A6B1A41D9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9" y="4066601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85E10-EEED-FAB4-690E-A16F585ED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98" y="1353626"/>
            <a:ext cx="8147484" cy="250691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8B40C-1B18-2B93-C517-3E85FF02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98" y="4815582"/>
            <a:ext cx="4985531" cy="68879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9619837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E653E-2654-55A6-C256-825275730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CF90D-103E-8A6F-6E7D-20CA94D9FE20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66F3-821B-1928-BC43-4004EDA5E6D1}"/>
              </a:ext>
            </a:extLst>
          </p:cNvPr>
          <p:cNvSpPr txBox="1"/>
          <p:nvPr/>
        </p:nvSpPr>
        <p:spPr>
          <a:xfrm>
            <a:off x="857778" y="768077"/>
            <a:ext cx="923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Who are the top two actors whose movies have a median rating of 8 or higher?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35CEB-6E57-D6AF-1C8E-613726DE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8" y="4063310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4E5DB8-13D0-2B35-8451-CC88E678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176" y="1434941"/>
            <a:ext cx="7771163" cy="20760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25582-FA1A-5534-0032-CDE1A81E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75" y="4805786"/>
            <a:ext cx="2928899" cy="103148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3136642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789C0E-F9E1-4C43-9F0E-E738C8AF2A3C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B06D3-76C8-B6DB-E799-F78DFA0E9784}"/>
              </a:ext>
            </a:extLst>
          </p:cNvPr>
          <p:cNvSpPr txBox="1"/>
          <p:nvPr/>
        </p:nvSpPr>
        <p:spPr>
          <a:xfrm>
            <a:off x="1209853" y="1305341"/>
            <a:ext cx="990096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a simplified version of the IMDB database to uncover insights about movies, their genres, key personnel and audience reception through ratings. The dataset consists of multiple interrelated tables, including: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Movie: Basic details—title, release year, duration, country, income, languages, and production companies.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Genre: Information on movie genres.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 Mapping: Connections between movies and their directors.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Mapping: Links between actors/actresses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movies,directors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Names: Personal information about film professionals, such as birthdates, heights, and known movies.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Ratings: Movie ratings including average rating, total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votes,median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structured dataset provides a foundation for performing exploratory data analysis, testing advanced SQL query techniques, and ultimately presenting meaningful insights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1EC73E-9BC5-1E52-BEFE-6F4068565873}"/>
              </a:ext>
            </a:extLst>
          </p:cNvPr>
          <p:cNvSpPr txBox="1">
            <a:spLocks/>
          </p:cNvSpPr>
          <p:nvPr/>
        </p:nvSpPr>
        <p:spPr>
          <a:xfrm>
            <a:off x="1209853" y="666975"/>
            <a:ext cx="4527395" cy="50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latin typeface="Kokila" panose="020B0604020202020204" pitchFamily="34" charset="0"/>
                <a:cs typeface="Kokila" panose="020B0604020202020204" pitchFamily="34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87389902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2CE40-1380-4B28-436E-1C2BF53A4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03C2DE-6935-0133-01C8-67165C79B27B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657DF-64B6-0CA1-207A-05FD566D69DF}"/>
              </a:ext>
            </a:extLst>
          </p:cNvPr>
          <p:cNvSpPr txBox="1"/>
          <p:nvPr/>
        </p:nvSpPr>
        <p:spPr>
          <a:xfrm>
            <a:off x="857779" y="768077"/>
            <a:ext cx="10848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Which are the top three production companies based on the total number of votes their movies received?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588BC-A8FE-7D9C-1157-4FA62E8E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9" y="3589082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BDB771-1BEA-6F53-ED58-D1D17A35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313" y="1428298"/>
            <a:ext cx="8077863" cy="173754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F8DFD-4CC8-2F54-1BCD-0DDF3F4E2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313" y="4372624"/>
            <a:ext cx="3697700" cy="124489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481697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D813A-DFB1-B7C4-1F76-B09E2ACFB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63ACE-6C9B-08AC-23FA-D8564E9C8FC0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2DBD7-5C3F-D65C-B811-F19086A7E491}"/>
              </a:ext>
            </a:extLst>
          </p:cNvPr>
          <p:cNvSpPr txBox="1"/>
          <p:nvPr/>
        </p:nvSpPr>
        <p:spPr>
          <a:xfrm>
            <a:off x="857779" y="768077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How many directors have worked on more than three movies?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B5A14-53E0-C8B6-BF72-EEF7126E8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681280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0D727-1628-9B82-60B9-C0FBA327A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90" y="1504032"/>
            <a:ext cx="6413238" cy="128645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ECD1B-1116-87FD-1F6C-5E42E70D0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410" y="1504032"/>
            <a:ext cx="2308435" cy="86566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F03F2-77EA-99BC-746B-446B6C9E8FA6}"/>
              </a:ext>
            </a:extLst>
          </p:cNvPr>
          <p:cNvSpPr txBox="1"/>
          <p:nvPr/>
        </p:nvSpPr>
        <p:spPr>
          <a:xfrm>
            <a:off x="857779" y="3429000"/>
            <a:ext cx="7690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Calculate the average height of actors and actresses separately.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AF74F3-5B6F-C6A5-3E8D-1FF37A5EC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890" y="4237262"/>
            <a:ext cx="6413238" cy="149745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7A866-54BC-2902-C707-7D5B0248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77" y="3429000"/>
            <a:ext cx="2371725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688E36-A39D-4CD8-1AF6-B4F6375DB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0410" y="4237262"/>
            <a:ext cx="2437832" cy="90513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7505215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534D0-0A18-CB9B-4B3A-6FBAAA67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0D76B9-54BE-D180-6FD8-5D6C3E6B108E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D0A7C-D534-3E77-171A-685F697FD22A}"/>
              </a:ext>
            </a:extLst>
          </p:cNvPr>
          <p:cNvSpPr txBox="1"/>
          <p:nvPr/>
        </p:nvSpPr>
        <p:spPr>
          <a:xfrm>
            <a:off x="857778" y="768077"/>
            <a:ext cx="991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List the 10 oldest movies in the dataset along with their title, country, and director.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DC5F8-A47F-EBB1-418C-78B560021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78" y="3243889"/>
            <a:ext cx="2371725" cy="542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0CE6A3-B4F0-1323-C558-C7A0431BD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79" y="1298556"/>
            <a:ext cx="8576397" cy="178418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42CD53-D6BE-43E3-F7A0-6C944313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479" y="3947961"/>
            <a:ext cx="4679178" cy="23904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479331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696B4-4BD0-0DD3-7435-CB7756ED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D4CF74-A666-7681-2487-BFFDDACA3FDC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799FE-4B07-1F68-B29E-B442124D8928}"/>
              </a:ext>
            </a:extLst>
          </p:cNvPr>
          <p:cNvSpPr txBox="1"/>
          <p:nvPr/>
        </p:nvSpPr>
        <p:spPr>
          <a:xfrm>
            <a:off x="857779" y="768077"/>
            <a:ext cx="736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List the top 5 movies with the highest total votes, along with their genres.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1AF0C-1BD4-0B5E-BEC3-DE73A137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3" y="3511213"/>
            <a:ext cx="2371725" cy="542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6B565-244D-4583-2248-846C0F74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41" y="1370611"/>
            <a:ext cx="7069997" cy="151175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D439D8-CF79-B97A-5BAA-99514EC4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119" y="1370611"/>
            <a:ext cx="2870049" cy="111242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6AAA3-CD51-6F9A-B8B7-60B1B3FF7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41" y="4406823"/>
            <a:ext cx="7162324" cy="117446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71F4E-4641-CEAC-DDFA-739D145FC5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119" y="4406824"/>
            <a:ext cx="3029553" cy="6828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CE5F6B-1D6E-E052-7BCA-057642A1B86D}"/>
              </a:ext>
            </a:extLst>
          </p:cNvPr>
          <p:cNvSpPr txBox="1"/>
          <p:nvPr/>
        </p:nvSpPr>
        <p:spPr>
          <a:xfrm>
            <a:off x="857778" y="3459511"/>
            <a:ext cx="7594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Identify the movie with the longest duration, along with its genre and production company.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D8CF45-D5B9-65BA-0CB3-8CD5AB87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673" y="768077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795946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F584-8B92-271D-9739-91341EA0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D3142-5B20-9970-84B0-D87B2D5E1C34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33FDD6-02CC-4940-B943-17E76AD92ABD}"/>
              </a:ext>
            </a:extLst>
          </p:cNvPr>
          <p:cNvSpPr txBox="1"/>
          <p:nvPr/>
        </p:nvSpPr>
        <p:spPr>
          <a:xfrm>
            <a:off x="857778" y="730080"/>
            <a:ext cx="7225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Identify the movie with the longest duration, along with its genre and production company.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898D90-1F6F-C6FA-F828-E73485DC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94" y="730080"/>
            <a:ext cx="2371725" cy="542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952940-6934-76D2-F342-8ECCFED5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78" y="1914343"/>
            <a:ext cx="6563308" cy="128582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44F548-131D-85BB-82D7-5D9DF2978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366" y="1718605"/>
            <a:ext cx="2969128" cy="369275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08862110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A2516-C770-A73A-8415-EAD39633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1CBE3-61B2-14EF-9F13-CE6AE189C3DA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F8EEC-81C5-9CA8-F446-06B1665EF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30" y="1479308"/>
            <a:ext cx="6945492" cy="114396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469FF-F4E9-5C63-ECA1-A882950E2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30" y="3755079"/>
            <a:ext cx="3281940" cy="84647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97172E-0EE3-1DC7-0025-4659CBE906CE}"/>
              </a:ext>
            </a:extLst>
          </p:cNvPr>
          <p:cNvSpPr txBox="1"/>
          <p:nvPr/>
        </p:nvSpPr>
        <p:spPr>
          <a:xfrm>
            <a:off x="843520" y="802582"/>
            <a:ext cx="8086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What is the most common language in which movies were produced?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730767-B103-D7D3-94D4-DEF13C2FC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20" y="2930665"/>
            <a:ext cx="23717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18837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E9084-60E0-59CE-96F1-97FBF4A3C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8A024B-C17A-9FAD-E13B-A98B4F618FB6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B6CE3-6ACD-E334-C117-E85B98639CED}"/>
              </a:ext>
            </a:extLst>
          </p:cNvPr>
          <p:cNvSpPr txBox="1"/>
          <p:nvPr/>
        </p:nvSpPr>
        <p:spPr>
          <a:xfrm>
            <a:off x="1408262" y="1670512"/>
            <a:ext cx="76235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 IMDB dataset it can derive following insights and recommendations.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1078 movies were produced in the year of 2019 of Drama genre. Therefore, should focus to make Drama genre for their next project to get better outcome.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1059 movies are produced by India and USA; both are most suitable country for making movies.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3289 movies are only one genre out of 8643 movies.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is the most common language in movie industry.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37123A6-AA68-C7BE-EAB3-2AA9C995B274}"/>
              </a:ext>
            </a:extLst>
          </p:cNvPr>
          <p:cNvSpPr txBox="1">
            <a:spLocks/>
          </p:cNvSpPr>
          <p:nvPr/>
        </p:nvSpPr>
        <p:spPr>
          <a:xfrm>
            <a:off x="1053654" y="723573"/>
            <a:ext cx="4527395" cy="50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latin typeface="Kokila" panose="020B0604020202020204" pitchFamily="34" charset="0"/>
                <a:cs typeface="Kokila" panose="020B0604020202020204" pitchFamily="34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0823495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D219-6BFF-A59F-8AF1-9D27E63D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CA62A1-38FE-FF13-14FC-8DFE6D1E8328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E25E-B54F-D367-FBCB-9D8F26EA7A30}"/>
              </a:ext>
            </a:extLst>
          </p:cNvPr>
          <p:cNvSpPr txBox="1">
            <a:spLocks/>
          </p:cNvSpPr>
          <p:nvPr/>
        </p:nvSpPr>
        <p:spPr>
          <a:xfrm>
            <a:off x="3445715" y="2665743"/>
            <a:ext cx="5300570" cy="88816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800" b="1" dirty="0">
                <a:latin typeface="Kokila" panose="020B0604020202020204" pitchFamily="34" charset="0"/>
                <a:cs typeface="Kokila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089780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A2-28BE-4551-EC92-82054B8B319E}"/>
              </a:ext>
            </a:extLst>
          </p:cNvPr>
          <p:cNvSpPr txBox="1">
            <a:spLocks/>
          </p:cNvSpPr>
          <p:nvPr/>
        </p:nvSpPr>
        <p:spPr>
          <a:xfrm>
            <a:off x="1036401" y="618331"/>
            <a:ext cx="4527395" cy="507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dirty="0">
                <a:latin typeface="Kokila" panose="020B0604020202020204" pitchFamily="34" charset="0"/>
                <a:cs typeface="Kokila" panose="020B0604020202020204" pitchFamily="34" charset="0"/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6EBED-38A3-01E6-7F86-0B930AFEC6E3}"/>
              </a:ext>
            </a:extLst>
          </p:cNvPr>
          <p:cNvSpPr txBox="1"/>
          <p:nvPr/>
        </p:nvSpPr>
        <p:spPr>
          <a:xfrm>
            <a:off x="1036401" y="1259973"/>
            <a:ext cx="7131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Count the total number of records in each table of the database.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5AF63-534F-00A2-DD34-125013817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90" y="1941914"/>
            <a:ext cx="5572527" cy="277662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D9DF4-8CE3-731D-2829-C66494E5270D}"/>
              </a:ext>
            </a:extLst>
          </p:cNvPr>
          <p:cNvSpPr txBox="1"/>
          <p:nvPr/>
        </p:nvSpPr>
        <p:spPr>
          <a:xfrm>
            <a:off x="1036401" y="5049312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387246-5F73-12ED-1FA6-67051E49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433" y="5709759"/>
            <a:ext cx="4023709" cy="55630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68360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9AB6E-2194-5BAE-FDA4-9E9D90756C9C}"/>
              </a:ext>
            </a:extLst>
          </p:cNvPr>
          <p:cNvSpPr txBox="1"/>
          <p:nvPr/>
        </p:nvSpPr>
        <p:spPr>
          <a:xfrm>
            <a:off x="1036401" y="656123"/>
            <a:ext cx="7131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Identify which columns in the movie table contain null values.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D2679-A164-FF9B-1207-414A3164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181" y="1211504"/>
            <a:ext cx="5640445" cy="353345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B3201-EECF-5EC4-BE99-57D5C6C4EAB8}"/>
              </a:ext>
            </a:extLst>
          </p:cNvPr>
          <p:cNvSpPr txBox="1"/>
          <p:nvPr/>
        </p:nvSpPr>
        <p:spPr>
          <a:xfrm>
            <a:off x="1226181" y="4900233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5E718B-EE3D-3241-7CE6-BF88A59F2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181" y="5388771"/>
            <a:ext cx="9678751" cy="62873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64188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DFA2BD-512F-CA20-612B-500BB38F8B89}"/>
              </a:ext>
            </a:extLst>
          </p:cNvPr>
          <p:cNvSpPr txBox="1"/>
          <p:nvPr/>
        </p:nvSpPr>
        <p:spPr>
          <a:xfrm>
            <a:off x="492941" y="656123"/>
            <a:ext cx="11540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Determine the total number of movies released each year, and analyze how the trend changes month-wise.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5D3CF-97B8-09B3-279C-1F9979D6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27" y="1799519"/>
            <a:ext cx="5861690" cy="329077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A887D6-E1BB-6B25-09C7-541A1DA56EF5}"/>
              </a:ext>
            </a:extLst>
          </p:cNvPr>
          <p:cNvSpPr txBox="1"/>
          <p:nvPr/>
        </p:nvSpPr>
        <p:spPr>
          <a:xfrm>
            <a:off x="7281924" y="1227821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EEB63-CCFE-9FF4-091B-9B2DBDCB7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673" y="1799519"/>
            <a:ext cx="2630234" cy="110861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FF9B3F-5356-FD20-ECD0-AB770974C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72" y="3121823"/>
            <a:ext cx="2630234" cy="285264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63743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D85BE-2ECF-9497-7277-F8365A1BC527}"/>
              </a:ext>
            </a:extLst>
          </p:cNvPr>
          <p:cNvSpPr txBox="1"/>
          <p:nvPr/>
        </p:nvSpPr>
        <p:spPr>
          <a:xfrm>
            <a:off x="1036400" y="656123"/>
            <a:ext cx="9479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How many movies were produced in either the USA or India in the year 2019?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FA879-EA9B-2EC7-3034-88861C01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0" y="1427876"/>
            <a:ext cx="8122703" cy="200112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647CE8-D3A8-C2DD-E8C3-1FFC05C50055}"/>
              </a:ext>
            </a:extLst>
          </p:cNvPr>
          <p:cNvSpPr txBox="1"/>
          <p:nvPr/>
        </p:nvSpPr>
        <p:spPr>
          <a:xfrm>
            <a:off x="1226181" y="3985838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C0ED-CA78-A2F8-D802-B04EA5C8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00" y="4461440"/>
            <a:ext cx="2670021" cy="716348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42704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358CE-6CA9-F931-DBCB-50D2A2495445}"/>
              </a:ext>
            </a:extLst>
          </p:cNvPr>
          <p:cNvSpPr txBox="1"/>
          <p:nvPr/>
        </p:nvSpPr>
        <p:spPr>
          <a:xfrm>
            <a:off x="1036400" y="656123"/>
            <a:ext cx="10531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List the unique genres in the dataset, and count how many movies belong exclusively to one genre.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9CF4-8D46-40BC-BD5F-A7C44F7F1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664" y="1427876"/>
            <a:ext cx="5235004" cy="72265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30EE3-0F3B-03DB-3746-AE8EBE1A7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75" y="3429000"/>
            <a:ext cx="1790855" cy="241574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400C1-9EA8-9ACB-B3E1-76275C3AA583}"/>
              </a:ext>
            </a:extLst>
          </p:cNvPr>
          <p:cNvSpPr txBox="1"/>
          <p:nvPr/>
        </p:nvSpPr>
        <p:spPr>
          <a:xfrm>
            <a:off x="1036400" y="2831269"/>
            <a:ext cx="2303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459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A6CE8-150B-5C86-3559-D02FCC0137F5}"/>
              </a:ext>
            </a:extLst>
          </p:cNvPr>
          <p:cNvSpPr txBox="1"/>
          <p:nvPr/>
        </p:nvSpPr>
        <p:spPr>
          <a:xfrm>
            <a:off x="1036400" y="656123"/>
            <a:ext cx="10531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genre has the highest total number of movies produced?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AA229-6448-49EA-6389-9F7291AA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35" y="1427876"/>
            <a:ext cx="5515143" cy="108241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DAE2A-6A0E-2B38-5D9B-219DBCC38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400" y="3157537"/>
            <a:ext cx="2371725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1E374-3150-201A-0001-FF046963A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651" y="3793492"/>
            <a:ext cx="2637455" cy="81809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3681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42F-E55F-476F-1EF0-B7D2DC6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78014F-9A37-8531-40E5-0C3651610462}"/>
              </a:ext>
            </a:extLst>
          </p:cNvPr>
          <p:cNvSpPr/>
          <p:nvPr/>
        </p:nvSpPr>
        <p:spPr>
          <a:xfrm>
            <a:off x="264160" y="284480"/>
            <a:ext cx="11663680" cy="6299200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5272E-F2B4-4409-8A24-335176F91A66}"/>
              </a:ext>
            </a:extLst>
          </p:cNvPr>
          <p:cNvSpPr txBox="1"/>
          <p:nvPr/>
        </p:nvSpPr>
        <p:spPr>
          <a:xfrm>
            <a:off x="1036400" y="656123"/>
            <a:ext cx="10531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Calculate the average movie duration for each genre.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5A712-CD3D-39AA-E244-422CCE3F5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00" y="3097152"/>
            <a:ext cx="237172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1F8EB2-970B-5F23-55A0-FA523995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08" y="1508070"/>
            <a:ext cx="5466565" cy="1293614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BE2E13-97F1-A8AD-DA8B-855A75A2B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76" y="3560018"/>
            <a:ext cx="2069860" cy="2783605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7166401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750</TotalTime>
  <Words>690</Words>
  <Application>Microsoft Office PowerPoint</Application>
  <PresentationFormat>Widescreen</PresentationFormat>
  <Paragraphs>57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Kokila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</dc:title>
  <dc:creator>R a i z O</dc:creator>
  <cp:lastModifiedBy>R a i z O</cp:lastModifiedBy>
  <cp:revision>16</cp:revision>
  <dcterms:created xsi:type="dcterms:W3CDTF">2025-03-06T19:42:31Z</dcterms:created>
  <dcterms:modified xsi:type="dcterms:W3CDTF">2025-05-05T09:21:34Z</dcterms:modified>
</cp:coreProperties>
</file>