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70" r:id="rId5"/>
    <p:sldId id="261" r:id="rId6"/>
    <p:sldId id="269" r:id="rId7"/>
    <p:sldId id="26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84" d="100"/>
          <a:sy n="84" d="100"/>
        </p:scale>
        <p:origin x="658"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a i z O" userId="43e3c0f7981c86eb" providerId="LiveId" clId="{02C3BB43-C023-4EF1-9286-0B08B37C652A}"/>
    <pc:docChg chg="modSld">
      <pc:chgData name="R a i z O" userId="43e3c0f7981c86eb" providerId="LiveId" clId="{02C3BB43-C023-4EF1-9286-0B08B37C652A}" dt="2025-05-28T14:54:22.186" v="18" actId="1582"/>
      <pc:docMkLst>
        <pc:docMk/>
      </pc:docMkLst>
      <pc:sldChg chg="modSp mod">
        <pc:chgData name="R a i z O" userId="43e3c0f7981c86eb" providerId="LiveId" clId="{02C3BB43-C023-4EF1-9286-0B08B37C652A}" dt="2025-05-28T12:48:19.444" v="14" actId="113"/>
        <pc:sldMkLst>
          <pc:docMk/>
          <pc:sldMk cId="5202237" sldId="256"/>
        </pc:sldMkLst>
        <pc:spChg chg="mod">
          <ac:chgData name="R a i z O" userId="43e3c0f7981c86eb" providerId="LiveId" clId="{02C3BB43-C023-4EF1-9286-0B08B37C652A}" dt="2025-05-28T12:48:19.444" v="14" actId="113"/>
          <ac:spMkLst>
            <pc:docMk/>
            <pc:sldMk cId="5202237" sldId="256"/>
            <ac:spMk id="2" creationId="{7C93BC98-8FD9-7637-813A-F58943DB6976}"/>
          </ac:spMkLst>
        </pc:spChg>
      </pc:sldChg>
      <pc:sldChg chg="modSp mod">
        <pc:chgData name="R a i z O" userId="43e3c0f7981c86eb" providerId="LiveId" clId="{02C3BB43-C023-4EF1-9286-0B08B37C652A}" dt="2025-05-28T12:45:33.919" v="0" actId="12"/>
        <pc:sldMkLst>
          <pc:docMk/>
          <pc:sldMk cId="279626127" sldId="257"/>
        </pc:sldMkLst>
        <pc:spChg chg="mod">
          <ac:chgData name="R a i z O" userId="43e3c0f7981c86eb" providerId="LiveId" clId="{02C3BB43-C023-4EF1-9286-0B08B37C652A}" dt="2025-05-28T12:45:33.919" v="0" actId="12"/>
          <ac:spMkLst>
            <pc:docMk/>
            <pc:sldMk cId="279626127" sldId="257"/>
            <ac:spMk id="3" creationId="{0E78AE37-0DEE-1E3E-AB1A-585842F1B899}"/>
          </ac:spMkLst>
        </pc:spChg>
      </pc:sldChg>
      <pc:sldChg chg="modSp mod">
        <pc:chgData name="R a i z O" userId="43e3c0f7981c86eb" providerId="LiveId" clId="{02C3BB43-C023-4EF1-9286-0B08B37C652A}" dt="2025-05-28T14:54:22.186" v="18" actId="1582"/>
        <pc:sldMkLst>
          <pc:docMk/>
          <pc:sldMk cId="1452694540" sldId="261"/>
        </pc:sldMkLst>
        <pc:picChg chg="mod">
          <ac:chgData name="R a i z O" userId="43e3c0f7981c86eb" providerId="LiveId" clId="{02C3BB43-C023-4EF1-9286-0B08B37C652A}" dt="2025-05-28T14:54:22.186" v="18" actId="1582"/>
          <ac:picMkLst>
            <pc:docMk/>
            <pc:sldMk cId="1452694540" sldId="261"/>
            <ac:picMk id="3" creationId="{A78A167A-93C5-DA8A-43C7-A82CD85FEE9E}"/>
          </ac:picMkLst>
        </pc:picChg>
      </pc:sldChg>
      <pc:sldChg chg="modSp mod">
        <pc:chgData name="R a i z O" userId="43e3c0f7981c86eb" providerId="LiveId" clId="{02C3BB43-C023-4EF1-9286-0B08B37C652A}" dt="2025-05-28T12:46:44.699" v="12" actId="20577"/>
        <pc:sldMkLst>
          <pc:docMk/>
          <pc:sldMk cId="3790786859" sldId="270"/>
        </pc:sldMkLst>
        <pc:spChg chg="mod">
          <ac:chgData name="R a i z O" userId="43e3c0f7981c86eb" providerId="LiveId" clId="{02C3BB43-C023-4EF1-9286-0B08B37C652A}" dt="2025-05-28T12:46:44.699" v="12" actId="20577"/>
          <ac:spMkLst>
            <pc:docMk/>
            <pc:sldMk cId="3790786859" sldId="270"/>
            <ac:spMk id="2" creationId="{AEA6C2CA-A701-FFA4-B2CD-88040250FA6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BFB727-3470-4A2A-83BA-FC2091205581}"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DE2DF-A15E-4E70-8FA0-CBD7EDD475DE}" type="slidenum">
              <a:rPr lang="en-IN" smtClean="0"/>
              <a:t>‹#›</a:t>
            </a:fld>
            <a:endParaRPr lang="en-IN"/>
          </a:p>
        </p:txBody>
      </p:sp>
    </p:spTree>
    <p:extLst>
      <p:ext uri="{BB962C8B-B14F-4D97-AF65-F5344CB8AC3E}">
        <p14:creationId xmlns:p14="http://schemas.microsoft.com/office/powerpoint/2010/main" val="314960598"/>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FB727-3470-4A2A-83BA-FC2091205581}"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DE2DF-A15E-4E70-8FA0-CBD7EDD475DE}" type="slidenum">
              <a:rPr lang="en-IN" smtClean="0"/>
              <a:t>‹#›</a:t>
            </a:fld>
            <a:endParaRPr lang="en-IN"/>
          </a:p>
        </p:txBody>
      </p:sp>
    </p:spTree>
    <p:extLst>
      <p:ext uri="{BB962C8B-B14F-4D97-AF65-F5344CB8AC3E}">
        <p14:creationId xmlns:p14="http://schemas.microsoft.com/office/powerpoint/2010/main" val="2712796346"/>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FB727-3470-4A2A-83BA-FC2091205581}"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DE2DF-A15E-4E70-8FA0-CBD7EDD475DE}" type="slidenum">
              <a:rPr lang="en-IN" smtClean="0"/>
              <a:t>‹#›</a:t>
            </a:fld>
            <a:endParaRPr lang="en-IN"/>
          </a:p>
        </p:txBody>
      </p:sp>
    </p:spTree>
    <p:extLst>
      <p:ext uri="{BB962C8B-B14F-4D97-AF65-F5344CB8AC3E}">
        <p14:creationId xmlns:p14="http://schemas.microsoft.com/office/powerpoint/2010/main" val="3205454544"/>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FB727-3470-4A2A-83BA-FC2091205581}"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DE2DF-A15E-4E70-8FA0-CBD7EDD475DE}" type="slidenum">
              <a:rPr lang="en-IN" smtClean="0"/>
              <a:t>‹#›</a:t>
            </a:fld>
            <a:endParaRPr lang="en-IN"/>
          </a:p>
        </p:txBody>
      </p:sp>
    </p:spTree>
    <p:extLst>
      <p:ext uri="{BB962C8B-B14F-4D97-AF65-F5344CB8AC3E}">
        <p14:creationId xmlns:p14="http://schemas.microsoft.com/office/powerpoint/2010/main" val="263236534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BFB727-3470-4A2A-83BA-FC2091205581}"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2DE2DF-A15E-4E70-8FA0-CBD7EDD475DE}" type="slidenum">
              <a:rPr lang="en-IN" smtClean="0"/>
              <a:t>‹#›</a:t>
            </a:fld>
            <a:endParaRPr lang="en-IN"/>
          </a:p>
        </p:txBody>
      </p:sp>
    </p:spTree>
    <p:extLst>
      <p:ext uri="{BB962C8B-B14F-4D97-AF65-F5344CB8AC3E}">
        <p14:creationId xmlns:p14="http://schemas.microsoft.com/office/powerpoint/2010/main" val="31839244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BFB727-3470-4A2A-83BA-FC2091205581}"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2DE2DF-A15E-4E70-8FA0-CBD7EDD475DE}" type="slidenum">
              <a:rPr lang="en-IN" smtClean="0"/>
              <a:t>‹#›</a:t>
            </a:fld>
            <a:endParaRPr lang="en-IN"/>
          </a:p>
        </p:txBody>
      </p:sp>
    </p:spTree>
    <p:extLst>
      <p:ext uri="{BB962C8B-B14F-4D97-AF65-F5344CB8AC3E}">
        <p14:creationId xmlns:p14="http://schemas.microsoft.com/office/powerpoint/2010/main" val="388513649"/>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BFB727-3470-4A2A-83BA-FC2091205581}" type="datetimeFigureOut">
              <a:rPr lang="en-IN" smtClean="0"/>
              <a:t>28-05-2025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2DE2DF-A15E-4E70-8FA0-CBD7EDD475DE}" type="slidenum">
              <a:rPr lang="en-IN" smtClean="0"/>
              <a:t>‹#›</a:t>
            </a:fld>
            <a:endParaRPr lang="en-IN"/>
          </a:p>
        </p:txBody>
      </p:sp>
    </p:spTree>
    <p:extLst>
      <p:ext uri="{BB962C8B-B14F-4D97-AF65-F5344CB8AC3E}">
        <p14:creationId xmlns:p14="http://schemas.microsoft.com/office/powerpoint/2010/main" val="2389638030"/>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BFB727-3470-4A2A-83BA-FC2091205581}" type="datetimeFigureOut">
              <a:rPr lang="en-IN" smtClean="0"/>
              <a:t>28-05-2025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2DE2DF-A15E-4E70-8FA0-CBD7EDD475DE}" type="slidenum">
              <a:rPr lang="en-IN" smtClean="0"/>
              <a:t>‹#›</a:t>
            </a:fld>
            <a:endParaRPr lang="en-IN"/>
          </a:p>
        </p:txBody>
      </p:sp>
    </p:spTree>
    <p:extLst>
      <p:ext uri="{BB962C8B-B14F-4D97-AF65-F5344CB8AC3E}">
        <p14:creationId xmlns:p14="http://schemas.microsoft.com/office/powerpoint/2010/main" val="721675872"/>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BFB727-3470-4A2A-83BA-FC2091205581}" type="datetimeFigureOut">
              <a:rPr lang="en-IN" smtClean="0"/>
              <a:t>28-05-2025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2DE2DF-A15E-4E70-8FA0-CBD7EDD475DE}" type="slidenum">
              <a:rPr lang="en-IN" smtClean="0"/>
              <a:t>‹#›</a:t>
            </a:fld>
            <a:endParaRPr lang="en-IN"/>
          </a:p>
        </p:txBody>
      </p:sp>
    </p:spTree>
    <p:extLst>
      <p:ext uri="{BB962C8B-B14F-4D97-AF65-F5344CB8AC3E}">
        <p14:creationId xmlns:p14="http://schemas.microsoft.com/office/powerpoint/2010/main" val="2976909814"/>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BFB727-3470-4A2A-83BA-FC2091205581}"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2DE2DF-A15E-4E70-8FA0-CBD7EDD475DE}" type="slidenum">
              <a:rPr lang="en-IN" smtClean="0"/>
              <a:t>‹#›</a:t>
            </a:fld>
            <a:endParaRPr lang="en-IN"/>
          </a:p>
        </p:txBody>
      </p:sp>
    </p:spTree>
    <p:extLst>
      <p:ext uri="{BB962C8B-B14F-4D97-AF65-F5344CB8AC3E}">
        <p14:creationId xmlns:p14="http://schemas.microsoft.com/office/powerpoint/2010/main" val="2415916755"/>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BFB727-3470-4A2A-83BA-FC2091205581}"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2DE2DF-A15E-4E70-8FA0-CBD7EDD475DE}" type="slidenum">
              <a:rPr lang="en-IN" smtClean="0"/>
              <a:t>‹#›</a:t>
            </a:fld>
            <a:endParaRPr lang="en-IN"/>
          </a:p>
        </p:txBody>
      </p:sp>
    </p:spTree>
    <p:extLst>
      <p:ext uri="{BB962C8B-B14F-4D97-AF65-F5344CB8AC3E}">
        <p14:creationId xmlns:p14="http://schemas.microsoft.com/office/powerpoint/2010/main" val="3298186102"/>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BFB727-3470-4A2A-83BA-FC2091205581}" type="datetimeFigureOut">
              <a:rPr lang="en-IN" smtClean="0"/>
              <a:t>28-05-2025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2DE2DF-A15E-4E70-8FA0-CBD7EDD475DE}" type="slidenum">
              <a:rPr lang="en-IN" smtClean="0"/>
              <a:t>‹#›</a:t>
            </a:fld>
            <a:endParaRPr lang="en-IN"/>
          </a:p>
        </p:txBody>
      </p:sp>
    </p:spTree>
    <p:extLst>
      <p:ext uri="{BB962C8B-B14F-4D97-AF65-F5344CB8AC3E}">
        <p14:creationId xmlns:p14="http://schemas.microsoft.com/office/powerpoint/2010/main" val="247451400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3BC98-8FD9-7637-813A-F58943DB6976}"/>
              </a:ext>
            </a:extLst>
          </p:cNvPr>
          <p:cNvSpPr>
            <a:spLocks noGrp="1"/>
          </p:cNvSpPr>
          <p:nvPr>
            <p:ph type="ctrTitle"/>
          </p:nvPr>
        </p:nvSpPr>
        <p:spPr>
          <a:xfrm>
            <a:off x="2187663" y="1835639"/>
            <a:ext cx="8090656" cy="992905"/>
          </a:xfrm>
          <a:ln w="28575">
            <a:solidFill>
              <a:schemeClr val="tx1"/>
            </a:solidFill>
            <a:extLst>
              <a:ext uri="{C807C97D-BFC1-408E-A445-0C87EB9F89A2}">
                <ask:lineSketchStyleProps xmlns:ask="http://schemas.microsoft.com/office/drawing/2018/sketchyshapes" sd="3075432398">
                  <a:custGeom>
                    <a:avLst/>
                    <a:gdLst>
                      <a:gd name="connsiteX0" fmla="*/ 0 w 7060508"/>
                      <a:gd name="connsiteY0" fmla="*/ 0 h 992905"/>
                      <a:gd name="connsiteX1" fmla="*/ 7060508 w 7060508"/>
                      <a:gd name="connsiteY1" fmla="*/ 0 h 992905"/>
                      <a:gd name="connsiteX2" fmla="*/ 7060508 w 7060508"/>
                      <a:gd name="connsiteY2" fmla="*/ 992905 h 992905"/>
                      <a:gd name="connsiteX3" fmla="*/ 0 w 7060508"/>
                      <a:gd name="connsiteY3" fmla="*/ 992905 h 992905"/>
                      <a:gd name="connsiteX4" fmla="*/ 0 w 7060508"/>
                      <a:gd name="connsiteY4" fmla="*/ 0 h 992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0508" h="992905" fill="none" extrusionOk="0">
                        <a:moveTo>
                          <a:pt x="0" y="0"/>
                        </a:moveTo>
                        <a:cubicBezTo>
                          <a:pt x="3030833" y="-20012"/>
                          <a:pt x="4225628" y="53450"/>
                          <a:pt x="7060508" y="0"/>
                        </a:cubicBezTo>
                        <a:cubicBezTo>
                          <a:pt x="7130955" y="488360"/>
                          <a:pt x="7089092" y="678356"/>
                          <a:pt x="7060508" y="992905"/>
                        </a:cubicBezTo>
                        <a:cubicBezTo>
                          <a:pt x="5463579" y="984425"/>
                          <a:pt x="1618384" y="837548"/>
                          <a:pt x="0" y="992905"/>
                        </a:cubicBezTo>
                        <a:cubicBezTo>
                          <a:pt x="35283" y="777181"/>
                          <a:pt x="-9961" y="203724"/>
                          <a:pt x="0" y="0"/>
                        </a:cubicBezTo>
                        <a:close/>
                      </a:path>
                      <a:path w="7060508" h="992905" stroke="0" extrusionOk="0">
                        <a:moveTo>
                          <a:pt x="0" y="0"/>
                        </a:moveTo>
                        <a:cubicBezTo>
                          <a:pt x="1557262" y="-119289"/>
                          <a:pt x="3985406" y="-147689"/>
                          <a:pt x="7060508" y="0"/>
                        </a:cubicBezTo>
                        <a:cubicBezTo>
                          <a:pt x="7038012" y="469610"/>
                          <a:pt x="6997568" y="810445"/>
                          <a:pt x="7060508" y="992905"/>
                        </a:cubicBezTo>
                        <a:cubicBezTo>
                          <a:pt x="5849498" y="895473"/>
                          <a:pt x="2004312" y="966436"/>
                          <a:pt x="0" y="992905"/>
                        </a:cubicBezTo>
                        <a:cubicBezTo>
                          <a:pt x="-79727" y="597864"/>
                          <a:pt x="55206" y="219947"/>
                          <a:pt x="0" y="0"/>
                        </a:cubicBezTo>
                        <a:close/>
                      </a:path>
                    </a:pathLst>
                  </a:custGeom>
                  <ask:type>
                    <ask:lineSketchNone/>
                  </ask:type>
                </ask:lineSketchStyleProps>
              </a:ext>
            </a:extLst>
          </a:ln>
        </p:spPr>
        <p:txBody>
          <a:bodyPr anchor="ctr">
            <a:normAutofit/>
          </a:bodyPr>
          <a:lstStyle/>
          <a:p>
            <a:r>
              <a:rPr lang="en-IN" sz="4400" spc="600" dirty="0">
                <a:ln w="38100">
                  <a:solidFill>
                    <a:schemeClr val="tx1"/>
                  </a:solidFill>
                </a:ln>
                <a:latin typeface="Garamond" panose="02020404030301010803" pitchFamily="18" charset="0"/>
              </a:rPr>
              <a:t>NETFLIX DATASET</a:t>
            </a:r>
          </a:p>
        </p:txBody>
      </p:sp>
      <p:sp>
        <p:nvSpPr>
          <p:cNvPr id="3" name="Subtitle 2">
            <a:extLst>
              <a:ext uri="{FF2B5EF4-FFF2-40B4-BE49-F238E27FC236}">
                <a16:creationId xmlns:a16="http://schemas.microsoft.com/office/drawing/2014/main" id="{8973F0DE-B2B6-BF46-7B82-D7BCDECFC42D}"/>
              </a:ext>
            </a:extLst>
          </p:cNvPr>
          <p:cNvSpPr>
            <a:spLocks noGrp="1"/>
          </p:cNvSpPr>
          <p:nvPr>
            <p:ph type="subTitle" idx="1"/>
          </p:nvPr>
        </p:nvSpPr>
        <p:spPr>
          <a:xfrm>
            <a:off x="2344233" y="3175077"/>
            <a:ext cx="7934086" cy="507846"/>
          </a:xfrm>
        </p:spPr>
        <p:txBody>
          <a:bodyPr>
            <a:noAutofit/>
          </a:bodyPr>
          <a:lstStyle/>
          <a:p>
            <a:pPr algn="l"/>
            <a:r>
              <a:rPr lang="en-IN" sz="3600" dirty="0">
                <a:latin typeface="Sitka Display Semibold" pitchFamily="2" charset="0"/>
              </a:rPr>
              <a:t>Reinforcement Project-Tableau</a:t>
            </a:r>
          </a:p>
        </p:txBody>
      </p:sp>
      <p:sp>
        <p:nvSpPr>
          <p:cNvPr id="4" name="Subtitle 2">
            <a:extLst>
              <a:ext uri="{FF2B5EF4-FFF2-40B4-BE49-F238E27FC236}">
                <a16:creationId xmlns:a16="http://schemas.microsoft.com/office/drawing/2014/main" id="{DF705F60-B811-AE6F-B16D-8C1108AA624D}"/>
              </a:ext>
            </a:extLst>
          </p:cNvPr>
          <p:cNvSpPr txBox="1">
            <a:spLocks/>
          </p:cNvSpPr>
          <p:nvPr/>
        </p:nvSpPr>
        <p:spPr>
          <a:xfrm>
            <a:off x="2344233" y="3878360"/>
            <a:ext cx="2507226" cy="12549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3900" spc="300" dirty="0">
                <a:latin typeface="Sitka Display Semibold" pitchFamily="2" charset="0"/>
              </a:rPr>
              <a:t>Prabin</a:t>
            </a:r>
            <a:r>
              <a:rPr lang="en-IN" sz="3900" dirty="0">
                <a:latin typeface="Sitka Display Semibold" pitchFamily="2" charset="0"/>
              </a:rPr>
              <a:t> P</a:t>
            </a:r>
          </a:p>
          <a:p>
            <a:pPr algn="l"/>
            <a:r>
              <a:rPr lang="en-IN" sz="3200" dirty="0">
                <a:latin typeface="Sitka Display Semibold" pitchFamily="2" charset="0"/>
              </a:rPr>
              <a:t>DA&amp;DS</a:t>
            </a:r>
          </a:p>
        </p:txBody>
      </p:sp>
      <p:sp>
        <p:nvSpPr>
          <p:cNvPr id="9" name="Rectangle 8">
            <a:extLst>
              <a:ext uri="{FF2B5EF4-FFF2-40B4-BE49-F238E27FC236}">
                <a16:creationId xmlns:a16="http://schemas.microsoft.com/office/drawing/2014/main" id="{561C447F-A3B3-B760-3A89-C2DC7114DB77}"/>
              </a:ext>
            </a:extLst>
          </p:cNvPr>
          <p:cNvSpPr/>
          <p:nvPr/>
        </p:nvSpPr>
        <p:spPr>
          <a:xfrm>
            <a:off x="264160" y="284480"/>
            <a:ext cx="11663680" cy="6299200"/>
          </a:xfrm>
          <a:prstGeom prst="rect">
            <a:avLst/>
          </a:prstGeom>
          <a:no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5202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821762-A770-5A51-710E-437FF1F5A24E}"/>
              </a:ext>
            </a:extLst>
          </p:cNvPr>
          <p:cNvSpPr>
            <a:spLocks noGrp="1"/>
          </p:cNvSpPr>
          <p:nvPr>
            <p:ph type="title"/>
          </p:nvPr>
        </p:nvSpPr>
        <p:spPr>
          <a:xfrm>
            <a:off x="838200" y="620760"/>
            <a:ext cx="10515600" cy="586247"/>
          </a:xfrm>
        </p:spPr>
        <p:txBody>
          <a:bodyPr>
            <a:normAutofit/>
          </a:bodyPr>
          <a:lstStyle/>
          <a:p>
            <a:r>
              <a:rPr lang="en-IN" sz="3200" b="1" dirty="0">
                <a:latin typeface="Sitka Display Semibold" pitchFamily="2"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0E78AE37-0DEE-1E3E-AB1A-585842F1B899}"/>
              </a:ext>
            </a:extLst>
          </p:cNvPr>
          <p:cNvSpPr>
            <a:spLocks noGrp="1"/>
          </p:cNvSpPr>
          <p:nvPr>
            <p:ph idx="1"/>
          </p:nvPr>
        </p:nvSpPr>
        <p:spPr>
          <a:xfrm>
            <a:off x="838200" y="1227768"/>
            <a:ext cx="11017045" cy="4094040"/>
          </a:xfrm>
        </p:spPr>
        <p:txBody>
          <a:bodyPr>
            <a:normAutofit/>
          </a:bodyPr>
          <a:lstStyle/>
          <a:p>
            <a:r>
              <a:rPr lang="en-US" sz="2400" dirty="0">
                <a:latin typeface="Sitka Display Semibold" pitchFamily="2" charset="0"/>
              </a:rPr>
              <a:t>The aim of this Tableau project is to explore and visualize trends in Netflix content using a dataset that includes information such as titles, genres, release years, countries, and content types . The data was uploaded from a CSV file and cleaned within Tableau.</a:t>
            </a:r>
          </a:p>
          <a:p>
            <a:r>
              <a:rPr lang="en-US" sz="2400" dirty="0">
                <a:latin typeface="Sitka Display Semibold" pitchFamily="2" charset="0"/>
              </a:rPr>
              <a:t>An interactive dashboard was designed to help users quickly understand Netflix’s global content distribution, genre popularity, and changes in content type over time. Visuals include bar charts, pie charts, line graphs, and filters for user-driven exploration.</a:t>
            </a:r>
            <a:endParaRPr lang="en-US" sz="2400" dirty="0">
              <a:latin typeface="Sitka Display Semibold" pitchFamily="2" charset="0"/>
              <a:cs typeface="Times New Roman" panose="02020603050405020304" pitchFamily="18" charset="0"/>
            </a:endParaRPr>
          </a:p>
          <a:p>
            <a:r>
              <a:rPr lang="en-US" sz="2400" dirty="0">
                <a:latin typeface="Sitka Display Semibold" pitchFamily="2" charset="0"/>
              </a:rPr>
              <a:t>This project demonstrates the ability to prepare data, build calculated fields, use advanced Tableau features, and present data-driven insights through compelling visual storytelling.</a:t>
            </a:r>
          </a:p>
        </p:txBody>
      </p:sp>
      <p:sp>
        <p:nvSpPr>
          <p:cNvPr id="4" name="Rectangle 3">
            <a:extLst>
              <a:ext uri="{FF2B5EF4-FFF2-40B4-BE49-F238E27FC236}">
                <a16:creationId xmlns:a16="http://schemas.microsoft.com/office/drawing/2014/main" id="{89F66801-0AD0-1000-5C4A-03B8866307C9}"/>
              </a:ext>
            </a:extLst>
          </p:cNvPr>
          <p:cNvSpPr/>
          <p:nvPr/>
        </p:nvSpPr>
        <p:spPr>
          <a:xfrm>
            <a:off x="264160" y="284480"/>
            <a:ext cx="11663680" cy="6299200"/>
          </a:xfrm>
          <a:prstGeom prst="rect">
            <a:avLst/>
          </a:prstGeom>
          <a:no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7962612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3789C0E-F9E1-4C43-9F0E-E738C8AF2A3C}"/>
              </a:ext>
            </a:extLst>
          </p:cNvPr>
          <p:cNvSpPr/>
          <p:nvPr/>
        </p:nvSpPr>
        <p:spPr>
          <a:xfrm>
            <a:off x="264160" y="284480"/>
            <a:ext cx="11663680" cy="6299200"/>
          </a:xfrm>
          <a:prstGeom prst="rect">
            <a:avLst/>
          </a:prstGeom>
          <a:no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3CB3DA41-2F1E-E432-C051-0CECE92C0088}"/>
              </a:ext>
            </a:extLst>
          </p:cNvPr>
          <p:cNvSpPr txBox="1">
            <a:spLocks/>
          </p:cNvSpPr>
          <p:nvPr/>
        </p:nvSpPr>
        <p:spPr>
          <a:xfrm>
            <a:off x="1025143" y="377271"/>
            <a:ext cx="3773130" cy="696759"/>
          </a:xfrm>
          <a:prstGeom prst="rect">
            <a:avLst/>
          </a:prstGeom>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4000" u="sng" dirty="0">
                <a:latin typeface="Sitka Display Semibold" pitchFamily="2" charset="0"/>
                <a:cs typeface="Times New Roman" panose="02020603050405020304" pitchFamily="18" charset="0"/>
              </a:rPr>
            </a:br>
            <a:r>
              <a:rPr lang="en-US" sz="9300" u="sng" dirty="0">
                <a:latin typeface="Sitka Display Semibold" pitchFamily="2" charset="0"/>
                <a:cs typeface="Times New Roman" panose="02020603050405020304" pitchFamily="18" charset="0"/>
              </a:rPr>
              <a:t>Dataset Overview :</a:t>
            </a:r>
            <a:br>
              <a:rPr lang="en-US" u="sng" dirty="0">
                <a:latin typeface="Sitka Display Semibold" pitchFamily="2" charset="0"/>
                <a:cs typeface="Times New Roman" panose="02020603050405020304" pitchFamily="18" charset="0"/>
              </a:rPr>
            </a:br>
            <a:endParaRPr lang="en-IN" u="sng" dirty="0">
              <a:latin typeface="Sitka Display Semibold" pitchFamily="2" charset="0"/>
            </a:endParaRPr>
          </a:p>
        </p:txBody>
      </p:sp>
      <p:sp>
        <p:nvSpPr>
          <p:cNvPr id="2" name="Content Placeholder 2">
            <a:extLst>
              <a:ext uri="{FF2B5EF4-FFF2-40B4-BE49-F238E27FC236}">
                <a16:creationId xmlns:a16="http://schemas.microsoft.com/office/drawing/2014/main" id="{3EE5DAB8-D4F9-27B2-88A6-32B0AE1AB291}"/>
              </a:ext>
            </a:extLst>
          </p:cNvPr>
          <p:cNvSpPr>
            <a:spLocks noGrp="1"/>
          </p:cNvSpPr>
          <p:nvPr>
            <p:ph idx="1"/>
          </p:nvPr>
        </p:nvSpPr>
        <p:spPr>
          <a:xfrm>
            <a:off x="1685545" y="1166820"/>
            <a:ext cx="4410455" cy="5185797"/>
          </a:xfrm>
        </p:spPr>
        <p:txBody>
          <a:bodyPr>
            <a:normAutofit lnSpcReduction="10000"/>
          </a:bodyPr>
          <a:lstStyle/>
          <a:p>
            <a:pPr marL="0" indent="0">
              <a:buNone/>
            </a:pPr>
            <a:r>
              <a:rPr lang="en-US" sz="2400" dirty="0">
                <a:latin typeface="Sitka Display Semibold" pitchFamily="2" charset="0"/>
              </a:rPr>
              <a:t>Topic  : Netflix Dataset</a:t>
            </a:r>
          </a:p>
          <a:p>
            <a:pPr marL="0" indent="0">
              <a:buNone/>
            </a:pPr>
            <a:r>
              <a:rPr lang="en-US" sz="2400" dirty="0">
                <a:latin typeface="Sitka Display Semibold" pitchFamily="2" charset="0"/>
              </a:rPr>
              <a:t>Number Of Records  : </a:t>
            </a:r>
            <a:r>
              <a:rPr lang="en-US" sz="2400" dirty="0">
                <a:latin typeface="Cambria" panose="02040503050406030204" pitchFamily="18" charset="0"/>
                <a:ea typeface="Cambria" panose="02040503050406030204" pitchFamily="18" charset="0"/>
              </a:rPr>
              <a:t>6234</a:t>
            </a:r>
            <a:br>
              <a:rPr lang="en-US" sz="2400" dirty="0">
                <a:latin typeface="Cambria" panose="02040503050406030204" pitchFamily="18" charset="0"/>
                <a:ea typeface="Cambria" panose="02040503050406030204" pitchFamily="18" charset="0"/>
              </a:rPr>
            </a:br>
            <a:r>
              <a:rPr lang="en-US" sz="2400" dirty="0">
                <a:latin typeface="Sitka Display Semibold" pitchFamily="2" charset="0"/>
              </a:rPr>
              <a:t>Attributes Included   :</a:t>
            </a:r>
          </a:p>
          <a:p>
            <a:pPr lvl="1">
              <a:buFont typeface="Wingdings" panose="05000000000000000000" pitchFamily="2" charset="2"/>
              <a:buChar char="§"/>
            </a:pPr>
            <a:r>
              <a:rPr lang="en-US" sz="2000" dirty="0">
                <a:latin typeface="Sitka Display Semibold" pitchFamily="2" charset="0"/>
                <a:ea typeface="Cambria" panose="02040503050406030204" pitchFamily="18" charset="0"/>
              </a:rPr>
              <a:t>Show ID</a:t>
            </a:r>
          </a:p>
          <a:p>
            <a:pPr lvl="1">
              <a:buFont typeface="Wingdings" panose="05000000000000000000" pitchFamily="2" charset="2"/>
              <a:buChar char="§"/>
            </a:pPr>
            <a:r>
              <a:rPr lang="en-US" sz="2000" dirty="0">
                <a:latin typeface="Sitka Display Semibold" pitchFamily="2" charset="0"/>
                <a:ea typeface="Cambria" panose="02040503050406030204" pitchFamily="18" charset="0"/>
              </a:rPr>
              <a:t>Type</a:t>
            </a:r>
          </a:p>
          <a:p>
            <a:pPr lvl="1">
              <a:buFont typeface="Wingdings" panose="05000000000000000000" pitchFamily="2" charset="2"/>
              <a:buChar char="§"/>
            </a:pPr>
            <a:r>
              <a:rPr lang="en-US" sz="2000" dirty="0">
                <a:latin typeface="Sitka Display Semibold" pitchFamily="2" charset="0"/>
                <a:ea typeface="Cambria" panose="02040503050406030204" pitchFamily="18" charset="0"/>
              </a:rPr>
              <a:t>Tittle</a:t>
            </a:r>
          </a:p>
          <a:p>
            <a:pPr lvl="1">
              <a:buFont typeface="Wingdings" panose="05000000000000000000" pitchFamily="2" charset="2"/>
              <a:buChar char="§"/>
            </a:pPr>
            <a:r>
              <a:rPr lang="en-US" sz="2000" dirty="0">
                <a:latin typeface="Sitka Display Semibold" pitchFamily="2" charset="0"/>
                <a:ea typeface="Cambria" panose="02040503050406030204" pitchFamily="18" charset="0"/>
              </a:rPr>
              <a:t>Director</a:t>
            </a:r>
          </a:p>
          <a:p>
            <a:pPr lvl="1">
              <a:buFont typeface="Wingdings" panose="05000000000000000000" pitchFamily="2" charset="2"/>
              <a:buChar char="§"/>
            </a:pPr>
            <a:r>
              <a:rPr lang="en-US" sz="2000" dirty="0">
                <a:latin typeface="Sitka Display Semibold" pitchFamily="2" charset="0"/>
                <a:ea typeface="Cambria" panose="02040503050406030204" pitchFamily="18" charset="0"/>
              </a:rPr>
              <a:t>Cast</a:t>
            </a:r>
          </a:p>
          <a:p>
            <a:pPr lvl="1">
              <a:buFont typeface="Wingdings" panose="05000000000000000000" pitchFamily="2" charset="2"/>
              <a:buChar char="§"/>
            </a:pPr>
            <a:r>
              <a:rPr lang="en-US" sz="2000" dirty="0">
                <a:latin typeface="Sitka Display Semibold" pitchFamily="2" charset="0"/>
                <a:ea typeface="Cambria" panose="02040503050406030204" pitchFamily="18" charset="0"/>
              </a:rPr>
              <a:t>Country</a:t>
            </a:r>
          </a:p>
          <a:p>
            <a:pPr lvl="1">
              <a:buFont typeface="Wingdings" panose="05000000000000000000" pitchFamily="2" charset="2"/>
              <a:buChar char="§"/>
            </a:pPr>
            <a:r>
              <a:rPr lang="en-US" sz="2000" dirty="0">
                <a:latin typeface="Sitka Display Semibold" pitchFamily="2" charset="0"/>
                <a:ea typeface="Cambria" panose="02040503050406030204" pitchFamily="18" charset="0"/>
              </a:rPr>
              <a:t>Date</a:t>
            </a:r>
          </a:p>
          <a:p>
            <a:pPr lvl="1">
              <a:buFont typeface="Wingdings" panose="05000000000000000000" pitchFamily="2" charset="2"/>
              <a:buChar char="§"/>
            </a:pPr>
            <a:r>
              <a:rPr lang="en-US" sz="2000" dirty="0">
                <a:latin typeface="Sitka Display Semibold" pitchFamily="2" charset="0"/>
                <a:ea typeface="Cambria" panose="02040503050406030204" pitchFamily="18" charset="0"/>
              </a:rPr>
              <a:t>Release Year</a:t>
            </a:r>
          </a:p>
          <a:p>
            <a:pPr lvl="1">
              <a:buFont typeface="Wingdings" panose="05000000000000000000" pitchFamily="2" charset="2"/>
              <a:buChar char="§"/>
            </a:pPr>
            <a:r>
              <a:rPr lang="en-US" sz="2000" dirty="0">
                <a:latin typeface="Sitka Display Semibold" pitchFamily="2" charset="0"/>
                <a:ea typeface="Cambria" panose="02040503050406030204" pitchFamily="18" charset="0"/>
              </a:rPr>
              <a:t>Rating</a:t>
            </a:r>
          </a:p>
          <a:p>
            <a:pPr lvl="1">
              <a:buFont typeface="Wingdings" panose="05000000000000000000" pitchFamily="2" charset="2"/>
              <a:buChar char="§"/>
            </a:pPr>
            <a:r>
              <a:rPr lang="en-US" sz="2000" dirty="0">
                <a:latin typeface="Sitka Display Semibold" pitchFamily="2" charset="0"/>
                <a:ea typeface="Cambria" panose="02040503050406030204" pitchFamily="18" charset="0"/>
              </a:rPr>
              <a:t>Duration</a:t>
            </a:r>
          </a:p>
          <a:p>
            <a:pPr lvl="1">
              <a:buFont typeface="Wingdings" panose="05000000000000000000" pitchFamily="2" charset="2"/>
              <a:buChar char="§"/>
            </a:pPr>
            <a:r>
              <a:rPr lang="en-US" sz="2000" dirty="0">
                <a:latin typeface="Sitka Display Semibold" pitchFamily="2" charset="0"/>
                <a:ea typeface="Cambria" panose="02040503050406030204" pitchFamily="18" charset="0"/>
              </a:rPr>
              <a:t>Listed In</a:t>
            </a:r>
          </a:p>
          <a:p>
            <a:pPr lvl="1">
              <a:buFont typeface="Wingdings" panose="05000000000000000000" pitchFamily="2" charset="2"/>
              <a:buChar char="§"/>
            </a:pPr>
            <a:r>
              <a:rPr lang="en-US" sz="2000" dirty="0">
                <a:latin typeface="Sitka Display Semibold" pitchFamily="2" charset="0"/>
                <a:ea typeface="Cambria" panose="02040503050406030204" pitchFamily="18" charset="0"/>
              </a:rPr>
              <a:t>Description</a:t>
            </a:r>
          </a:p>
        </p:txBody>
      </p:sp>
    </p:spTree>
    <p:extLst>
      <p:ext uri="{BB962C8B-B14F-4D97-AF65-F5344CB8AC3E}">
        <p14:creationId xmlns:p14="http://schemas.microsoft.com/office/powerpoint/2010/main" val="368738990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E0EBC-A7C4-BA50-CCDD-B20C118D2EDB}"/>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99B2779-956D-010D-69B8-0A1E82D080D7}"/>
              </a:ext>
            </a:extLst>
          </p:cNvPr>
          <p:cNvSpPr/>
          <p:nvPr/>
        </p:nvSpPr>
        <p:spPr>
          <a:xfrm>
            <a:off x="264160" y="284480"/>
            <a:ext cx="11663680" cy="6299200"/>
          </a:xfrm>
          <a:prstGeom prst="rect">
            <a:avLst/>
          </a:prstGeom>
          <a:no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Content Placeholder 2">
            <a:extLst>
              <a:ext uri="{FF2B5EF4-FFF2-40B4-BE49-F238E27FC236}">
                <a16:creationId xmlns:a16="http://schemas.microsoft.com/office/drawing/2014/main" id="{AEA6C2CA-A701-FFA4-B2CD-88040250FA6A}"/>
              </a:ext>
            </a:extLst>
          </p:cNvPr>
          <p:cNvSpPr>
            <a:spLocks noGrp="1"/>
          </p:cNvSpPr>
          <p:nvPr>
            <p:ph idx="1"/>
          </p:nvPr>
        </p:nvSpPr>
        <p:spPr>
          <a:xfrm>
            <a:off x="588265" y="526740"/>
            <a:ext cx="10018775" cy="5855772"/>
          </a:xfrm>
        </p:spPr>
        <p:txBody>
          <a:bodyPr>
            <a:normAutofit/>
          </a:bodyPr>
          <a:lstStyle/>
          <a:p>
            <a:pPr marL="457200" lvl="1" indent="0">
              <a:buNone/>
            </a:pPr>
            <a:r>
              <a:rPr lang="en-US" sz="3200" u="sng" dirty="0">
                <a:latin typeface="Sitka Display Semibold" pitchFamily="2" charset="0"/>
                <a:cs typeface="Times New Roman" panose="02020603050405020304" pitchFamily="18" charset="0"/>
              </a:rPr>
              <a:t>Dashboard Overview :</a:t>
            </a:r>
            <a:br>
              <a:rPr lang="en-US" u="sng" dirty="0">
                <a:latin typeface="Sitka Display Semibold" pitchFamily="2" charset="0"/>
                <a:cs typeface="Times New Roman" panose="02020603050405020304" pitchFamily="18" charset="0"/>
              </a:rPr>
            </a:br>
            <a:endParaRPr lang="en-US" dirty="0">
              <a:latin typeface="Sitka Display Semibold" pitchFamily="2" charset="0"/>
              <a:ea typeface="Cambria" panose="02040503050406030204" pitchFamily="18" charset="0"/>
            </a:endParaRPr>
          </a:p>
          <a:p>
            <a:pPr lvl="2"/>
            <a:r>
              <a:rPr lang="en-US" dirty="0">
                <a:latin typeface="Sitka Display Semibold" pitchFamily="2" charset="0"/>
                <a:ea typeface="Cambria" panose="02040503050406030204" pitchFamily="18" charset="0"/>
              </a:rPr>
              <a:t>Line Graph        : Total Movies &amp; TV Shows by Year</a:t>
            </a:r>
          </a:p>
          <a:p>
            <a:pPr lvl="2"/>
            <a:r>
              <a:rPr lang="en-US" dirty="0">
                <a:latin typeface="Sitka Display Semibold" pitchFamily="2" charset="0"/>
                <a:ea typeface="Cambria" panose="02040503050406030204" pitchFamily="18" charset="0"/>
              </a:rPr>
              <a:t>Map Chart        : Total Movies &amp; TV Shows by Country</a:t>
            </a:r>
          </a:p>
          <a:p>
            <a:pPr lvl="2"/>
            <a:r>
              <a:rPr lang="en-US" dirty="0">
                <a:latin typeface="Sitka Display Semibold" pitchFamily="2" charset="0"/>
                <a:ea typeface="Cambria" panose="02040503050406030204" pitchFamily="18" charset="0"/>
              </a:rPr>
              <a:t>Bar Chart          : Top 10 Genre</a:t>
            </a:r>
          </a:p>
          <a:p>
            <a:pPr lvl="2"/>
            <a:r>
              <a:rPr lang="en-US" dirty="0">
                <a:latin typeface="Sitka Display Semibold" pitchFamily="2" charset="0"/>
                <a:ea typeface="Cambria" panose="02040503050406030204" pitchFamily="18" charset="0"/>
              </a:rPr>
              <a:t>Bar Chart          : Movies &amp;TV Shows Rating</a:t>
            </a:r>
          </a:p>
          <a:p>
            <a:pPr lvl="2"/>
            <a:r>
              <a:rPr lang="en-US" dirty="0">
                <a:latin typeface="Sitka Display Semibold" pitchFamily="2" charset="0"/>
                <a:ea typeface="Cambria" panose="02040503050406030204" pitchFamily="18" charset="0"/>
              </a:rPr>
              <a:t>Bubbles Chart  :  Total Movies &amp; TV Sales</a:t>
            </a:r>
          </a:p>
          <a:p>
            <a:pPr marL="914400" lvl="2" indent="0">
              <a:buNone/>
            </a:pPr>
            <a:endParaRPr lang="en-US" dirty="0">
              <a:latin typeface="Sitka Display Semibold" pitchFamily="2" charset="0"/>
              <a:ea typeface="Cambria" panose="02040503050406030204" pitchFamily="18" charset="0"/>
            </a:endParaRPr>
          </a:p>
          <a:p>
            <a:pPr marL="457200" lvl="1" indent="0">
              <a:buNone/>
            </a:pPr>
            <a:r>
              <a:rPr lang="en-US" sz="2800" u="sng" dirty="0">
                <a:latin typeface="Sitka Display Semibold" pitchFamily="2" charset="0"/>
                <a:ea typeface="Cambria" panose="02040503050406030204" pitchFamily="18" charset="0"/>
              </a:rPr>
              <a:t>Filter :</a:t>
            </a:r>
          </a:p>
          <a:p>
            <a:pPr marL="457200" lvl="1" indent="0">
              <a:buNone/>
            </a:pPr>
            <a:endParaRPr lang="en-US" sz="2800" u="sng" dirty="0">
              <a:latin typeface="Sitka Display Semibold" pitchFamily="2" charset="0"/>
              <a:ea typeface="Cambria" panose="02040503050406030204" pitchFamily="18" charset="0"/>
            </a:endParaRPr>
          </a:p>
          <a:p>
            <a:pPr lvl="2"/>
            <a:r>
              <a:rPr lang="en-US" dirty="0">
                <a:latin typeface="Sitka Display Semibold" pitchFamily="2" charset="0"/>
                <a:ea typeface="Cambria" panose="02040503050406030204" pitchFamily="18" charset="0"/>
              </a:rPr>
              <a:t>Year</a:t>
            </a:r>
          </a:p>
          <a:p>
            <a:pPr lvl="2"/>
            <a:r>
              <a:rPr lang="en-US" dirty="0">
                <a:latin typeface="Sitka Display Semibold" pitchFamily="2" charset="0"/>
                <a:ea typeface="Cambria" panose="02040503050406030204" pitchFamily="18" charset="0"/>
              </a:rPr>
              <a:t>Rating</a:t>
            </a:r>
          </a:p>
          <a:p>
            <a:pPr lvl="2"/>
            <a:r>
              <a:rPr lang="en-US" dirty="0">
                <a:latin typeface="Sitka Display Semibold" pitchFamily="2" charset="0"/>
                <a:ea typeface="Cambria" panose="02040503050406030204" pitchFamily="18" charset="0"/>
              </a:rPr>
              <a:t>Genre</a:t>
            </a:r>
          </a:p>
          <a:p>
            <a:pPr lvl="2"/>
            <a:r>
              <a:rPr lang="en-US" dirty="0">
                <a:latin typeface="Sitka Display Semibold" pitchFamily="2" charset="0"/>
                <a:ea typeface="Cambria" panose="02040503050406030204" pitchFamily="18" charset="0"/>
              </a:rPr>
              <a:t>Description </a:t>
            </a:r>
          </a:p>
          <a:p>
            <a:pPr lvl="2"/>
            <a:r>
              <a:rPr lang="en-US" dirty="0">
                <a:latin typeface="Sitka Display Semibold" pitchFamily="2" charset="0"/>
                <a:ea typeface="Cambria" panose="02040503050406030204" pitchFamily="18" charset="0"/>
              </a:rPr>
              <a:t>Duration</a:t>
            </a:r>
          </a:p>
        </p:txBody>
      </p:sp>
    </p:spTree>
    <p:extLst>
      <p:ext uri="{BB962C8B-B14F-4D97-AF65-F5344CB8AC3E}">
        <p14:creationId xmlns:p14="http://schemas.microsoft.com/office/powerpoint/2010/main" val="379078685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E77CA-2DE5-4BC9-DCFA-135F2117F67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78A167A-93C5-DA8A-43C7-A82CD85FEE9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77783" y="1481573"/>
            <a:ext cx="8467058" cy="4765491"/>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
        <p:nvSpPr>
          <p:cNvPr id="6" name="Title 1">
            <a:extLst>
              <a:ext uri="{FF2B5EF4-FFF2-40B4-BE49-F238E27FC236}">
                <a16:creationId xmlns:a16="http://schemas.microsoft.com/office/drawing/2014/main" id="{B6396013-5A5E-F407-DB0C-41A3B81AD074}"/>
              </a:ext>
            </a:extLst>
          </p:cNvPr>
          <p:cNvSpPr txBox="1">
            <a:spLocks/>
          </p:cNvSpPr>
          <p:nvPr/>
        </p:nvSpPr>
        <p:spPr>
          <a:xfrm>
            <a:off x="531367" y="534647"/>
            <a:ext cx="3773130" cy="69675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3600" u="sng" dirty="0">
                <a:latin typeface="Sitka Display Semibold" pitchFamily="2" charset="0"/>
                <a:cs typeface="Times New Roman" panose="02020603050405020304" pitchFamily="18" charset="0"/>
              </a:rPr>
            </a:br>
            <a:r>
              <a:rPr lang="en-US" sz="3600" u="sng" dirty="0">
                <a:latin typeface="Sitka Display Semibold" pitchFamily="2" charset="0"/>
                <a:cs typeface="Times New Roman" panose="02020603050405020304" pitchFamily="18" charset="0"/>
              </a:rPr>
              <a:t>Dashboard</a:t>
            </a:r>
            <a:br>
              <a:rPr lang="en-US" sz="3600" u="sng" dirty="0">
                <a:latin typeface="Sitka Display Semibold" pitchFamily="2" charset="0"/>
                <a:cs typeface="Times New Roman" panose="02020603050405020304" pitchFamily="18" charset="0"/>
              </a:rPr>
            </a:br>
            <a:endParaRPr lang="en-IN" sz="3600" u="sng" dirty="0">
              <a:latin typeface="Sitka Display Semibold" pitchFamily="2" charset="0"/>
            </a:endParaRPr>
          </a:p>
        </p:txBody>
      </p:sp>
      <p:sp>
        <p:nvSpPr>
          <p:cNvPr id="2" name="Rectangle 1">
            <a:extLst>
              <a:ext uri="{FF2B5EF4-FFF2-40B4-BE49-F238E27FC236}">
                <a16:creationId xmlns:a16="http://schemas.microsoft.com/office/drawing/2014/main" id="{8F268917-D7AE-EC5E-A609-140A7CB568B9}"/>
              </a:ext>
            </a:extLst>
          </p:cNvPr>
          <p:cNvSpPr/>
          <p:nvPr/>
        </p:nvSpPr>
        <p:spPr>
          <a:xfrm>
            <a:off x="264160" y="284480"/>
            <a:ext cx="11663680" cy="6299200"/>
          </a:xfrm>
          <a:prstGeom prst="rect">
            <a:avLst/>
          </a:prstGeom>
          <a:no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5269454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1DBBF5-8816-B6D8-5B6B-6BA2218F0796}"/>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C92C333B-040B-3BB0-DDB7-EBC7F9EC3794}"/>
              </a:ext>
            </a:extLst>
          </p:cNvPr>
          <p:cNvSpPr txBox="1">
            <a:spLocks/>
          </p:cNvSpPr>
          <p:nvPr/>
        </p:nvSpPr>
        <p:spPr>
          <a:xfrm>
            <a:off x="631950" y="813381"/>
            <a:ext cx="5686554" cy="69675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3200" u="sng" dirty="0">
                <a:latin typeface="Sitka Display Semibold" pitchFamily="2" charset="0"/>
                <a:cs typeface="Times New Roman" panose="02020603050405020304" pitchFamily="18" charset="0"/>
              </a:rPr>
            </a:br>
            <a:r>
              <a:rPr lang="en-US" sz="3200" b="1" u="sng" dirty="0">
                <a:latin typeface="Sitka Display Semibold" pitchFamily="2" charset="0"/>
              </a:rPr>
              <a:t>Conclusion</a:t>
            </a:r>
            <a:r>
              <a:rPr lang="en-US" sz="3200" dirty="0"/>
              <a:t> </a:t>
            </a:r>
            <a:r>
              <a:rPr lang="en-IN" sz="3200" b="1" dirty="0">
                <a:latin typeface="Sitka Display Semibold" pitchFamily="2" charset="0"/>
              </a:rPr>
              <a:t>:</a:t>
            </a:r>
            <a:br>
              <a:rPr lang="en-US" sz="3200" u="sng" dirty="0">
                <a:latin typeface="Sitka Display Semibold" pitchFamily="2" charset="0"/>
                <a:cs typeface="Times New Roman" panose="02020603050405020304" pitchFamily="18" charset="0"/>
              </a:rPr>
            </a:br>
            <a:endParaRPr lang="en-IN" sz="3200" u="sng" dirty="0">
              <a:latin typeface="Sitka Display Semibold" pitchFamily="2" charset="0"/>
            </a:endParaRPr>
          </a:p>
        </p:txBody>
      </p:sp>
      <p:sp>
        <p:nvSpPr>
          <p:cNvPr id="2" name="Rectangle 1">
            <a:extLst>
              <a:ext uri="{FF2B5EF4-FFF2-40B4-BE49-F238E27FC236}">
                <a16:creationId xmlns:a16="http://schemas.microsoft.com/office/drawing/2014/main" id="{EC4B4417-8D91-C334-3F8C-99FCB345EAA0}"/>
              </a:ext>
            </a:extLst>
          </p:cNvPr>
          <p:cNvSpPr/>
          <p:nvPr/>
        </p:nvSpPr>
        <p:spPr>
          <a:xfrm>
            <a:off x="264160" y="284480"/>
            <a:ext cx="11663680" cy="6299200"/>
          </a:xfrm>
          <a:prstGeom prst="rect">
            <a:avLst/>
          </a:prstGeom>
          <a:no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2">
            <a:extLst>
              <a:ext uri="{FF2B5EF4-FFF2-40B4-BE49-F238E27FC236}">
                <a16:creationId xmlns:a16="http://schemas.microsoft.com/office/drawing/2014/main" id="{A7F56E1E-91B2-C323-61DA-C03B654743F3}"/>
              </a:ext>
            </a:extLst>
          </p:cNvPr>
          <p:cNvSpPr>
            <a:spLocks noChangeArrowheads="1"/>
          </p:cNvSpPr>
          <p:nvPr/>
        </p:nvSpPr>
        <p:spPr bwMode="auto">
          <a:xfrm>
            <a:off x="1243584" y="1713482"/>
            <a:ext cx="1014984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defTabSz="914400" eaLnBrk="0" fontAlgn="base" hangingPunct="0">
              <a:spcBef>
                <a:spcPct val="0"/>
              </a:spcBef>
              <a:spcAft>
                <a:spcPct val="0"/>
              </a:spcAft>
              <a:buFont typeface="Arial" panose="020B0604020202020204" pitchFamily="34" charset="0"/>
              <a:buChar char="•"/>
            </a:pPr>
            <a:r>
              <a:rPr lang="en-US" altLang="en-US" sz="2400" dirty="0">
                <a:latin typeface="Sitka Display Semibold" pitchFamily="2" charset="0"/>
              </a:rPr>
              <a:t>Tableau facilitated a detailed and interactive exploration of Netflix content data.</a:t>
            </a:r>
          </a:p>
          <a:p>
            <a:pPr marL="342900" lvl="0" indent="-342900" defTabSz="914400" eaLnBrk="0" fontAlgn="base" hangingPunct="0">
              <a:spcBef>
                <a:spcPct val="0"/>
              </a:spcBef>
              <a:spcAft>
                <a:spcPct val="0"/>
              </a:spcAft>
              <a:buFont typeface="Arial" panose="020B0604020202020204" pitchFamily="34" charset="0"/>
              <a:buChar char="•"/>
            </a:pPr>
            <a:r>
              <a:rPr lang="en-US" altLang="en-US" sz="2400" dirty="0">
                <a:latin typeface="Sitka Display Semibold" pitchFamily="2" charset="0"/>
              </a:rPr>
              <a:t>The dashboard revealed patterns in content type, genre popularity, and regional distribution.</a:t>
            </a:r>
          </a:p>
          <a:p>
            <a:pPr marL="342900" lvl="0" indent="-342900" defTabSz="914400" eaLnBrk="0" fontAlgn="base" hangingPunct="0">
              <a:spcBef>
                <a:spcPct val="0"/>
              </a:spcBef>
              <a:spcAft>
                <a:spcPct val="0"/>
              </a:spcAft>
              <a:buFont typeface="Arial" panose="020B0604020202020204" pitchFamily="34" charset="0"/>
              <a:buChar char="•"/>
            </a:pPr>
            <a:r>
              <a:rPr lang="en-US" altLang="en-US" sz="2400" dirty="0">
                <a:latin typeface="Sitka Display Semibold" pitchFamily="2" charset="0"/>
              </a:rPr>
              <a:t>Key insights support content strategy, user engagement, and localization decisions.</a:t>
            </a:r>
          </a:p>
          <a:p>
            <a:pPr marL="342900" lvl="0" indent="-342900" defTabSz="914400" eaLnBrk="0" fontAlgn="base" hangingPunct="0">
              <a:spcBef>
                <a:spcPct val="0"/>
              </a:spcBef>
              <a:spcAft>
                <a:spcPct val="0"/>
              </a:spcAft>
              <a:buFont typeface="Arial" panose="020B0604020202020204" pitchFamily="34" charset="0"/>
              <a:buChar char="•"/>
            </a:pPr>
            <a:r>
              <a:rPr lang="en-US" altLang="en-US" sz="2400" dirty="0">
                <a:latin typeface="Sitka Display Semibold" pitchFamily="2" charset="0"/>
              </a:rPr>
              <a:t>This project highlights the power of data visualization in understanding entertainment industry trends.</a:t>
            </a:r>
          </a:p>
        </p:txBody>
      </p:sp>
    </p:spTree>
    <p:extLst>
      <p:ext uri="{BB962C8B-B14F-4D97-AF65-F5344CB8AC3E}">
        <p14:creationId xmlns:p14="http://schemas.microsoft.com/office/powerpoint/2010/main" val="2190565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F042F-E55F-476F-1EF0-B7D2DC6F236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E364FA85-32F2-1DBC-7A68-E5A5ED1A4218}"/>
              </a:ext>
            </a:extLst>
          </p:cNvPr>
          <p:cNvSpPr txBox="1">
            <a:spLocks/>
          </p:cNvSpPr>
          <p:nvPr/>
        </p:nvSpPr>
        <p:spPr>
          <a:xfrm>
            <a:off x="1082040" y="2404950"/>
            <a:ext cx="10027920" cy="1476170"/>
          </a:xfrm>
          <a:prstGeom prst="rect">
            <a:avLst/>
          </a:prstGeom>
          <a:ln w="28575">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6000" b="1" spc="300" dirty="0">
                <a:latin typeface="Sitka Display Semibold" pitchFamily="2" charset="0"/>
              </a:rPr>
              <a:t>THANK YOU</a:t>
            </a:r>
          </a:p>
        </p:txBody>
      </p:sp>
      <p:sp>
        <p:nvSpPr>
          <p:cNvPr id="4" name="Rectangle 3">
            <a:extLst>
              <a:ext uri="{FF2B5EF4-FFF2-40B4-BE49-F238E27FC236}">
                <a16:creationId xmlns:a16="http://schemas.microsoft.com/office/drawing/2014/main" id="{180F5ECB-795D-3E8A-20BC-FA09E8D5B7C5}"/>
              </a:ext>
            </a:extLst>
          </p:cNvPr>
          <p:cNvSpPr/>
          <p:nvPr/>
        </p:nvSpPr>
        <p:spPr>
          <a:xfrm>
            <a:off x="264160" y="284480"/>
            <a:ext cx="11663680" cy="6299200"/>
          </a:xfrm>
          <a:prstGeom prst="rect">
            <a:avLst/>
          </a:prstGeom>
          <a:noFill/>
          <a:ln w="3810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6836066"/>
      </p:ext>
    </p:extLst>
  </p:cSld>
  <p:clrMapOvr>
    <a:masterClrMapping/>
  </p:clrMapOvr>
  <p:transition spd="slow">
    <p:wip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TM04033925[[fn=Droplet]]</Template>
  <TotalTime>527</TotalTime>
  <Words>279</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Calibri</vt:lpstr>
      <vt:lpstr>Calibri Light</vt:lpstr>
      <vt:lpstr>Cambria</vt:lpstr>
      <vt:lpstr>Garamond</vt:lpstr>
      <vt:lpstr>Sitka Display Semibold</vt:lpstr>
      <vt:lpstr>Wingdings</vt:lpstr>
      <vt:lpstr>Office Theme</vt:lpstr>
      <vt:lpstr>NETFLIX DATASET</vt:lpstr>
      <vt:lpstr>Project Overview</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SUPERSTORE SALES</dc:title>
  <dc:creator>R a i z O</dc:creator>
  <cp:lastModifiedBy>R a i z O</cp:lastModifiedBy>
  <cp:revision>17</cp:revision>
  <dcterms:created xsi:type="dcterms:W3CDTF">2025-03-06T19:42:31Z</dcterms:created>
  <dcterms:modified xsi:type="dcterms:W3CDTF">2025-05-28T14:54:32Z</dcterms:modified>
</cp:coreProperties>
</file>