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7.jpeg" ContentType="image/jpe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5"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54" name="" descr=""/>
          <p:cNvPicPr/>
          <p:nvPr/>
        </p:nvPicPr>
        <p:blipFill>
          <a:blip r:embed="rId2"/>
          <a:stretch/>
        </p:blipFill>
        <p:spPr>
          <a:xfrm>
            <a:off x="3602880" y="1604520"/>
            <a:ext cx="4984920" cy="3977280"/>
          </a:xfrm>
          <a:prstGeom prst="rect">
            <a:avLst/>
          </a:prstGeom>
          <a:ln>
            <a:noFill/>
          </a:ln>
        </p:spPr>
      </p:pic>
      <p:pic>
        <p:nvPicPr>
          <p:cNvPr id="5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9"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0"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8"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6"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00" name="" descr=""/>
          <p:cNvPicPr/>
          <p:nvPr/>
        </p:nvPicPr>
        <p:blipFill>
          <a:blip r:embed="rId2"/>
          <a:stretch/>
        </p:blipFill>
        <p:spPr>
          <a:xfrm>
            <a:off x="3602880" y="1604520"/>
            <a:ext cx="4984920" cy="3977280"/>
          </a:xfrm>
          <a:prstGeom prst="rect">
            <a:avLst/>
          </a:prstGeom>
          <a:ln>
            <a:noFill/>
          </a:ln>
        </p:spPr>
      </p:pic>
      <p:pic>
        <p:nvPicPr>
          <p:cNvPr id="101"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0"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4"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6"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7"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9"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2"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4"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5"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46" name="" descr=""/>
          <p:cNvPicPr/>
          <p:nvPr/>
        </p:nvPicPr>
        <p:blipFill>
          <a:blip r:embed="rId2"/>
          <a:stretch/>
        </p:blipFill>
        <p:spPr>
          <a:xfrm>
            <a:off x="3602880" y="1604520"/>
            <a:ext cx="4984920" cy="3977280"/>
          </a:xfrm>
          <a:prstGeom prst="rect">
            <a:avLst/>
          </a:prstGeom>
          <a:ln>
            <a:noFill/>
          </a:ln>
        </p:spPr>
      </p:pic>
      <p:pic>
        <p:nvPicPr>
          <p:cNvPr id="147"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2" name="CustomShape 1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1685160" y="11331720"/>
            <a:ext cx="842040" cy="566532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1506960" y="2404440"/>
            <a:ext cx="7766280" cy="16455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57"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58" name="CustomShape 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 name="CustomShape 4"/>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 name="CustomShape 5"/>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 name="CustomShape 6"/>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7"/>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8"/>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9"/>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10"/>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PlaceHolder 1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67" name="PlaceHolder 1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03"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04" name="CustomShape 3"/>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 name="CustomShape 4"/>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6" name="CustomShape 5"/>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7" name="CustomShape 6"/>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8" name="CustomShape 7"/>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9" name="CustomShape 8"/>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0" name="CustomShape 9"/>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1" name="CustomShape 10"/>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2" name="PlaceHolder 1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13" name="PlaceHolder 1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506960" y="2404440"/>
            <a:ext cx="7766280" cy="1645560"/>
          </a:xfrm>
          <a:prstGeom prst="rect">
            <a:avLst/>
          </a:prstGeom>
          <a:noFill/>
          <a:ln>
            <a:noFill/>
          </a:ln>
        </p:spPr>
        <p:style>
          <a:lnRef idx="0"/>
          <a:fillRef idx="0"/>
          <a:effectRef idx="0"/>
          <a:fontRef idx="minor"/>
        </p:style>
        <p:txBody>
          <a:bodyPr lIns="90000" rIns="90000" tIns="45000" bIns="45000" anchor="b"/>
          <a:p>
            <a:r>
              <a:rPr b="1" lang="en-IN" sz="8000" spc="-1" strike="noStrike">
                <a:solidFill>
                  <a:srgbClr val="90c226"/>
                </a:solidFill>
                <a:uFill>
                  <a:solidFill>
                    <a:srgbClr val="ffffff"/>
                  </a:solidFill>
                </a:uFill>
                <a:latin typeface="Trebuchet MS"/>
              </a:rPr>
              <a:t>  </a:t>
            </a:r>
            <a:r>
              <a:rPr b="1" lang="en-IN" sz="8000" spc="-1" strike="noStrike">
                <a:solidFill>
                  <a:srgbClr val="90c226"/>
                </a:solidFill>
                <a:uFill>
                  <a:solidFill>
                    <a:srgbClr val="ffffff"/>
                  </a:solidFill>
                </a:uFill>
                <a:latin typeface="Adobe Caslon Pro Bold"/>
              </a:rPr>
              <a:t>AUTONOMOUS    </a:t>
            </a:r>
            <a:endParaRPr b="0" lang="en-IN" sz="1800" spc="-1" strike="noStrike">
              <a:solidFill>
                <a:srgbClr val="000000"/>
              </a:solidFill>
              <a:uFill>
                <a:solidFill>
                  <a:srgbClr val="ffffff"/>
                </a:solidFill>
              </a:uFill>
              <a:latin typeface="Arial"/>
            </a:endParaRPr>
          </a:p>
          <a:p>
            <a:pPr algn="r">
              <a:lnSpc>
                <a:spcPct val="100000"/>
              </a:lnSpc>
            </a:pPr>
            <a:r>
              <a:rPr b="1" lang="en-IN" sz="8000" spc="-1" strike="noStrike">
                <a:solidFill>
                  <a:srgbClr val="90c226"/>
                </a:solidFill>
                <a:uFill>
                  <a:solidFill>
                    <a:srgbClr val="ffffff"/>
                  </a:solidFill>
                </a:uFill>
                <a:latin typeface="Adobe Caslon Pro Bold"/>
              </a:rPr>
              <a:t>  </a:t>
            </a:r>
            <a:r>
              <a:rPr b="1" lang="en-IN" sz="8000" spc="-1" strike="noStrike">
                <a:solidFill>
                  <a:srgbClr val="90c226"/>
                </a:solidFill>
                <a:uFill>
                  <a:solidFill>
                    <a:srgbClr val="ffffff"/>
                  </a:solidFill>
                </a:uFill>
                <a:latin typeface="Adobe Caslon Pro Bold"/>
              </a:rPr>
              <a:t>CHESS BOT</a:t>
            </a:r>
            <a:endParaRPr b="0" lang="en-IN" sz="1800" spc="-1" strike="noStrike">
              <a:solidFill>
                <a:srgbClr val="000000"/>
              </a:solidFill>
              <a:uFill>
                <a:solidFill>
                  <a:srgbClr val="ffffff"/>
                </a:solidFill>
              </a:uFill>
              <a:latin typeface="Arial"/>
            </a:endParaRPr>
          </a:p>
        </p:txBody>
      </p:sp>
      <p:sp>
        <p:nvSpPr>
          <p:cNvPr id="149" name="CustomShape 2"/>
          <p:cNvSpPr/>
          <p:nvPr/>
        </p:nvSpPr>
        <p:spPr>
          <a:xfrm>
            <a:off x="1506960" y="4050720"/>
            <a:ext cx="7766280" cy="1096200"/>
          </a:xfrm>
          <a:prstGeom prst="rect">
            <a:avLst/>
          </a:prstGeom>
          <a:noFill/>
          <a:ln>
            <a:noFill/>
          </a:ln>
        </p:spPr>
        <p:style>
          <a:lnRef idx="0"/>
          <a:fillRef idx="0"/>
          <a:effectRef idx="0"/>
          <a:fontRef idx="minor"/>
        </p:style>
        <p:txBody>
          <a:bodyPr lIns="90000" rIns="90000" tIns="45000" bIns="45000"/>
          <a:p>
            <a:pPr algn="r">
              <a:lnSpc>
                <a:spcPct val="100000"/>
              </a:lnSpc>
            </a:pPr>
            <a:r>
              <a:rPr b="0" lang="en-IN" sz="4000" spc="-1" strike="noStrike">
                <a:solidFill>
                  <a:srgbClr val="808080"/>
                </a:solidFill>
                <a:uFill>
                  <a:solidFill>
                    <a:srgbClr val="ffffff"/>
                  </a:solidFill>
                </a:uFill>
                <a:latin typeface="Trebuchet MS"/>
              </a:rPr>
              <a:t>Project- ROBOREX_CHESS_MATE</a:t>
            </a:r>
            <a:endParaRPr b="0" lang="en-IN" sz="1800" spc="-1" strike="noStrike">
              <a:solidFill>
                <a:srgbClr val="000000"/>
              </a:solidFill>
              <a:uFill>
                <a:solidFill>
                  <a:srgbClr val="ffffff"/>
                </a:solidFill>
              </a:uFill>
              <a:latin typeface="Arial"/>
            </a:endParaRPr>
          </a:p>
          <a:p>
            <a:pPr algn="r">
              <a:lnSpc>
                <a:spcPct val="100000"/>
              </a:lnSpc>
            </a:pPr>
            <a:r>
              <a:rPr b="0" lang="en-IN" sz="4000" spc="-1" strike="noStrike">
                <a:solidFill>
                  <a:srgbClr val="808080"/>
                </a:solidFill>
                <a:uFill>
                  <a:solidFill>
                    <a:srgbClr val="ffffff"/>
                  </a:solidFill>
                </a:uFill>
                <a:latin typeface="Trebuchet MS"/>
              </a:rPr>
              <a:t>by Team ROBOREX</a:t>
            </a:r>
            <a:endParaRPr b="0" lang="en-IN" sz="1800" spc="-1" strike="noStrike">
              <a:solidFill>
                <a:srgbClr val="000000"/>
              </a:solidFill>
              <a:uFill>
                <a:solidFill>
                  <a:srgbClr val="ffffff"/>
                </a:solidFill>
              </a:uFill>
              <a:latin typeface="Arial"/>
            </a:endParaRPr>
          </a:p>
          <a:p>
            <a:pPr algn="r">
              <a:lnSpc>
                <a:spcPct val="100000"/>
              </a:lnSpc>
            </a:pP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Picture 2" descr=""/>
          <p:cNvPicPr/>
          <p:nvPr/>
        </p:nvPicPr>
        <p:blipFill>
          <a:blip r:embed="rId1"/>
          <a:stretch/>
        </p:blipFill>
        <p:spPr>
          <a:xfrm>
            <a:off x="2053800" y="196920"/>
            <a:ext cx="7201800" cy="60062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b="1" lang="en-IN" sz="3600" spc="-1" strike="noStrike">
                <a:solidFill>
                  <a:srgbClr val="932313"/>
                </a:solidFill>
                <a:uFill>
                  <a:solidFill>
                    <a:srgbClr val="ffffff"/>
                  </a:solidFill>
                </a:uFill>
                <a:latin typeface="Trebuchet MS"/>
              </a:rPr>
              <a:t>SOFTWARE DESCRIPTION -</a:t>
            </a:r>
            <a:endParaRPr b="0" lang="en-IN" sz="1800" spc="-1" strike="noStrike">
              <a:solidFill>
                <a:srgbClr val="000000"/>
              </a:solidFill>
              <a:uFill>
                <a:solidFill>
                  <a:srgbClr val="ffffff"/>
                </a:solidFill>
              </a:uFill>
              <a:latin typeface="Arial"/>
            </a:endParaRPr>
          </a:p>
        </p:txBody>
      </p:sp>
      <p:sp>
        <p:nvSpPr>
          <p:cNvPr id="152"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90c226"/>
              </a:buClr>
              <a:buSzPct val="80000"/>
              <a:buFont typeface="Wingdings 3" charset="2"/>
              <a:buChar char=""/>
            </a:pPr>
            <a:r>
              <a:rPr b="0" lang="en-IN" sz="2200" spc="-1" strike="noStrike">
                <a:solidFill>
                  <a:srgbClr val="404040"/>
                </a:solidFill>
                <a:uFill>
                  <a:solidFill>
                    <a:srgbClr val="ffffff"/>
                  </a:solidFill>
                </a:uFill>
                <a:latin typeface="Trebuchet MS"/>
              </a:rPr>
              <a:t>                               </a:t>
            </a:r>
            <a:r>
              <a:rPr b="0" lang="en-IN" sz="2200" spc="-1" strike="noStrike">
                <a:solidFill>
                  <a:srgbClr val="404040"/>
                </a:solidFill>
                <a:uFill>
                  <a:solidFill>
                    <a:srgbClr val="ffffff"/>
                  </a:solidFill>
                </a:uFill>
                <a:latin typeface="Trebuchet MS"/>
              </a:rPr>
              <a:t>Before going to the software part of the project, one should have a little idea about Arduino, ROS as it is a project based on robotics, also should have a little knowledge about OpenCV that deals with image processing . Basically Arduino is an open source platform used for building electronics projects. Arduino consists of both a physical; programmable circuit board often referred to as a microcontroller and a piece of software or integrated development environment that runs on computer, used to write and upload computer code to the physical board. Arduino does not need a separate piece of hardware in order to load a new code on to the board it simply needs a USB cable.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uFill>
                  <a:solidFill>
                    <a:srgbClr val="ffffff"/>
                  </a:solidFill>
                </a:uFill>
                <a:latin typeface="Trebuchet MS"/>
              </a:rPr>
              <a:t>  </a:t>
            </a:r>
            <a:endParaRPr b="0" lang="en-IN" sz="1800" spc="-1" strike="noStrike">
              <a:solidFill>
                <a:srgbClr val="000000"/>
              </a:solidFill>
              <a:uFill>
                <a:solidFill>
                  <a:srgbClr val="ffffff"/>
                </a:solidFill>
              </a:uFill>
              <a:latin typeface="Arial"/>
            </a:endParaRPr>
          </a:p>
        </p:txBody>
      </p:sp>
      <p:sp>
        <p:nvSpPr>
          <p:cNvPr id="154" name="CustomShape 2"/>
          <p:cNvSpPr/>
          <p:nvPr/>
        </p:nvSpPr>
        <p:spPr>
          <a:xfrm>
            <a:off x="677160" y="393840"/>
            <a:ext cx="8596080" cy="476424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90c226"/>
              </a:buClr>
              <a:buSzPct val="80000"/>
              <a:buFont typeface="Wingdings 3" charset="2"/>
              <a:buChar char=""/>
            </a:pPr>
            <a:r>
              <a:rPr b="0" lang="en-IN" sz="1800" spc="-1" strike="noStrike">
                <a:solidFill>
                  <a:srgbClr val="404040"/>
                </a:solidFill>
                <a:uFill>
                  <a:solidFill>
                    <a:srgbClr val="ffffff"/>
                  </a:solidFill>
                </a:uFill>
                <a:latin typeface="Trebuchet MS"/>
              </a:rPr>
              <a:t>                               </a:t>
            </a:r>
            <a:r>
              <a:rPr b="0" lang="en-IN" sz="2300" spc="-1" strike="noStrike">
                <a:solidFill>
                  <a:srgbClr val="404040"/>
                </a:solidFill>
                <a:uFill>
                  <a:solidFill>
                    <a:srgbClr val="ffffff"/>
                  </a:solidFill>
                </a:uFill>
                <a:latin typeface="Trebuchet MS"/>
              </a:rPr>
              <a:t>ROS stands for Robot Operating System which is flexible framework for writing robot software. ROS is a collection of tools, libraries and conventions that aim to simplify the task of creating complex and robust robot behaviour across a wide variety of robotics platforms. Especially here ROS had been very useful for interaction between different nodes. Suppose a node is written in a programming language cpp requires the output of another node to be executed. The second node may be written in same programming language or python. So, here the message from one node is transferred to the other node by a file called .msg file through the ROS. Thus ROS plays main role in the intercommunication of different nodes. The nodes we used here are chess ai, frame handler, frame-pub,  board handler, user interface i.e. UI 1 and UI 2, Arduino.</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uFill>
                  <a:solidFill>
                    <a:srgbClr val="ffffff"/>
                  </a:solidFill>
                </a:uFill>
                <a:latin typeface="Trebuchet MS"/>
              </a:rPr>
              <a:t> </a:t>
            </a:r>
            <a:endParaRPr b="0" lang="en-IN" sz="1800" spc="-1" strike="noStrike">
              <a:solidFill>
                <a:srgbClr val="000000"/>
              </a:solidFill>
              <a:uFill>
                <a:solidFill>
                  <a:srgbClr val="ffffff"/>
                </a:solidFill>
              </a:uFill>
              <a:latin typeface="Arial"/>
            </a:endParaRPr>
          </a:p>
        </p:txBody>
      </p:sp>
      <p:sp>
        <p:nvSpPr>
          <p:cNvPr id="156" name="CustomShape 2"/>
          <p:cNvSpPr/>
          <p:nvPr/>
        </p:nvSpPr>
        <p:spPr>
          <a:xfrm>
            <a:off x="677160" y="1617840"/>
            <a:ext cx="8596080" cy="44229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90c226"/>
              </a:buClr>
              <a:buSzPct val="80000"/>
              <a:buFont typeface="Wingdings 3" charset="2"/>
              <a:buChar char=""/>
            </a:pPr>
            <a:r>
              <a:rPr b="0" lang="en-IN" sz="2100" spc="-1" strike="noStrike">
                <a:solidFill>
                  <a:srgbClr val="404040"/>
                </a:solidFill>
                <a:uFill>
                  <a:solidFill>
                    <a:srgbClr val="ffffff"/>
                  </a:solidFill>
                </a:uFill>
                <a:latin typeface="Trebuchet MS"/>
              </a:rPr>
              <a:t>                   </a:t>
            </a:r>
            <a:r>
              <a:rPr b="0" lang="en-IN" sz="2100" spc="-1" strike="noStrike">
                <a:solidFill>
                  <a:srgbClr val="404040"/>
                </a:solidFill>
                <a:uFill>
                  <a:solidFill>
                    <a:srgbClr val="ffffff"/>
                  </a:solidFill>
                </a:uFill>
                <a:latin typeface="Trebuchet MS"/>
              </a:rPr>
              <a:t>The game starts from the user interface 1 node. In this UI, the current player is represented by a dot whether the stockfish or the user. User can give a choice whether he will start the game or let stockfish to start. If user wants to start the game, then he performes it on the board</a:t>
            </a:r>
            <a:endParaRPr b="0" lang="en-IN" sz="1800" spc="-1" strike="noStrike">
              <a:solidFill>
                <a:srgbClr val="000000"/>
              </a:solidFill>
              <a:uFill>
                <a:solidFill>
                  <a:srgbClr val="ffffff"/>
                </a:solidFill>
              </a:uFill>
              <a:latin typeface="Arial"/>
            </a:endParaRPr>
          </a:p>
          <a:p>
            <a:pPr marL="343080" indent="-342360" algn="just">
              <a:lnSpc>
                <a:spcPct val="100000"/>
              </a:lnSpc>
              <a:buClr>
                <a:srgbClr val="90c226"/>
              </a:buClr>
              <a:buSzPct val="80000"/>
              <a:buFont typeface="Wingdings 3" charset="2"/>
              <a:buChar char=""/>
            </a:pPr>
            <a:r>
              <a:rPr b="0" lang="en-IN" sz="2100" spc="-1" strike="noStrike">
                <a:solidFill>
                  <a:srgbClr val="404040"/>
                </a:solidFill>
                <a:uFill>
                  <a:solidFill>
                    <a:srgbClr val="ffffff"/>
                  </a:solidFill>
                </a:uFill>
                <a:latin typeface="Trebuchet MS"/>
              </a:rPr>
              <a:t>	</a:t>
            </a:r>
            <a:r>
              <a:rPr b="0" lang="en-IN" sz="2100" spc="-1" strike="noStrike">
                <a:solidFill>
                  <a:srgbClr val="404040"/>
                </a:solidFill>
                <a:uFill>
                  <a:solidFill>
                    <a:srgbClr val="ffffff"/>
                  </a:solidFill>
                </a:uFill>
                <a:latin typeface="Trebuchet MS"/>
              </a:rPr>
              <a:t>	</a:t>
            </a:r>
            <a:r>
              <a:rPr b="0" lang="en-IN" sz="2100" spc="-1" strike="noStrike">
                <a:solidFill>
                  <a:srgbClr val="404040"/>
                </a:solidFill>
                <a:uFill>
                  <a:solidFill>
                    <a:srgbClr val="ffffff"/>
                  </a:solidFill>
                </a:uFill>
                <a:latin typeface="Trebuchet MS"/>
              </a:rPr>
              <a:t>	</a:t>
            </a:r>
            <a:r>
              <a:rPr b="0" lang="en-IN" sz="2100" spc="-1" strike="noStrike">
                <a:solidFill>
                  <a:srgbClr val="404040"/>
                </a:solidFill>
                <a:uFill>
                  <a:solidFill>
                    <a:srgbClr val="ffffff"/>
                  </a:solidFill>
                </a:uFill>
                <a:latin typeface="Trebuchet MS"/>
              </a:rPr>
              <a:t>      </a:t>
            </a:r>
            <a:r>
              <a:rPr b="0" lang="en-IN" sz="2100" spc="-1" strike="noStrike">
                <a:solidFill>
                  <a:srgbClr val="404040"/>
                </a:solidFill>
                <a:uFill>
                  <a:solidFill>
                    <a:srgbClr val="ffffff"/>
                  </a:solidFill>
                </a:uFill>
                <a:latin typeface="Trebuchet MS"/>
              </a:rPr>
              <a:t>The movement accomplished by the user is detected by camera which captures the image of the whole chess board  including the pieces. Frame_pub node access that camera image in Mat form and encode it to a sensor message and forward to the frame handler node through ROS.</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uFill>
                  <a:solidFill>
                    <a:srgbClr val="ffffff"/>
                  </a:solidFill>
                </a:uFill>
                <a:latin typeface="Trebuchet MS"/>
              </a:rPr>
              <a:t> </a:t>
            </a:r>
            <a:endParaRPr b="0" lang="en-IN" sz="1800" spc="-1" strike="noStrike">
              <a:solidFill>
                <a:srgbClr val="000000"/>
              </a:solidFill>
              <a:uFill>
                <a:solidFill>
                  <a:srgbClr val="ffffff"/>
                </a:solidFill>
              </a:uFill>
              <a:latin typeface="Arial"/>
            </a:endParaRPr>
          </a:p>
        </p:txBody>
      </p:sp>
      <p:sp>
        <p:nvSpPr>
          <p:cNvPr id="158" name="CustomShape 2"/>
          <p:cNvSpPr/>
          <p:nvPr/>
        </p:nvSpPr>
        <p:spPr>
          <a:xfrm>
            <a:off x="677160" y="1696320"/>
            <a:ext cx="8596080" cy="388008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90c226"/>
              </a:buClr>
              <a:buSzPct val="80000"/>
              <a:buFont typeface="Wingdings 3" charset="2"/>
              <a:buChar char=""/>
            </a:pPr>
            <a:r>
              <a:rPr b="0" lang="en-IN" sz="2100" spc="-1" strike="noStrike">
                <a:solidFill>
                  <a:srgbClr val="404040"/>
                </a:solidFill>
                <a:uFill>
                  <a:solidFill>
                    <a:srgbClr val="ffffff"/>
                  </a:solidFill>
                </a:uFill>
                <a:latin typeface="Trebuchet MS"/>
              </a:rPr>
              <a:t>                               </a:t>
            </a:r>
            <a:r>
              <a:rPr b="0" lang="en-IN" sz="2100" spc="-1" strike="noStrike">
                <a:solidFill>
                  <a:srgbClr val="404040"/>
                </a:solidFill>
                <a:uFill>
                  <a:solidFill>
                    <a:srgbClr val="ffffff"/>
                  </a:solidFill>
                </a:uFill>
                <a:latin typeface="Trebuchet MS"/>
              </a:rPr>
              <a:t>Frame handler node, after obtaining the message decode it to get image Mat format which is a RGB type image. Then it crops the image separating all the disturbances outside the chess board. This image is first converted to HSV format. The HSV image is converted to binary image named image1 by OpenCV inverse threshing and In Range function to detect the fluorescent yellow paper attached to the head of each chess piece. The RGB image is also converted to grayscale image by inverse threshing which is further blurred using gaussian blur.</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77160" y="609480"/>
            <a:ext cx="8596080" cy="1320120"/>
          </a:xfrm>
          <a:prstGeom prst="rect">
            <a:avLst/>
          </a:prstGeom>
          <a:noFill/>
          <a:ln>
            <a:noFill/>
          </a:ln>
        </p:spPr>
        <p:style>
          <a:lnRef idx="0"/>
          <a:fillRef idx="0"/>
          <a:effectRef idx="0"/>
          <a:fontRef idx="minor"/>
        </p:style>
      </p:sp>
      <p:sp>
        <p:nvSpPr>
          <p:cNvPr id="160"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90c226"/>
              </a:buClr>
              <a:buSzPct val="80000"/>
              <a:buFont typeface="Wingdings 3" charset="2"/>
              <a:buChar char=""/>
            </a:pPr>
            <a:r>
              <a:rPr b="0" lang="en-IN" sz="2100" spc="-1" strike="noStrike">
                <a:solidFill>
                  <a:srgbClr val="404040"/>
                </a:solidFill>
                <a:uFill>
                  <a:solidFill>
                    <a:srgbClr val="ffffff"/>
                  </a:solidFill>
                </a:uFill>
                <a:latin typeface="Trebuchet MS"/>
              </a:rPr>
              <a:t>                 </a:t>
            </a:r>
            <a:r>
              <a:rPr b="0" lang="en-IN" sz="2100" spc="-1" strike="noStrike">
                <a:solidFill>
                  <a:srgbClr val="404040"/>
                </a:solidFill>
                <a:uFill>
                  <a:solidFill>
                    <a:srgbClr val="ffffff"/>
                  </a:solidFill>
                </a:uFill>
                <a:latin typeface="Trebuchet MS"/>
              </a:rPr>
              <a:t>Canny edge detection, an is applied to this blurred image which finds out the edges of the white squares. Then all the centers of 32 white squares are marked using an algorithm and the coordinates are sorted in a order after which the centers of rest 32 black squares become easy to mark. Now, the obtained image, named image2 has the centers of all 64 squares of the chess board. Image1 and image2 are then combined and an algorithm has been applied by which all the positions that have chess pieces are formulated. According to this, a binary string is produced which is passed to board handler node.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105</TotalTime>
  <Application>LibreOffice/5.1.6.2$Linux_X86_64 LibreOffice_project/10m0$Build-2</Application>
  <Words>587</Words>
  <Paragraphs>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2018-01-13T10:02:51Z</dcterms:created>
  <dc:creator>neelammahapatro36@gmail.com</dc:creator>
  <dc:description/>
  <dc:language>en-IN</dc:language>
  <cp:lastModifiedBy/>
  <dcterms:modified xsi:type="dcterms:W3CDTF">2018-03-19T08:02:55Z</dcterms:modified>
  <cp:revision>7</cp:revision>
  <dc:subject/>
  <dc:title>  AUTOMATIC       CHESS BOT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