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7307263" cy="12344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8">
          <p15:clr>
            <a:srgbClr val="A4A3A4"/>
          </p15:clr>
        </p15:guide>
        <p15:guide id="2" pos="2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7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-1194" y="-78"/>
      </p:cViewPr>
      <p:guideLst>
        <p:guide orient="horz" pos="3888"/>
        <p:guide pos="23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97DEC-6015-442C-8208-D03297642E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3325" y="696913"/>
            <a:ext cx="20637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7D5A-C781-4A65-902D-84F82E4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2020253"/>
            <a:ext cx="6211174" cy="4297680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6483668"/>
            <a:ext cx="5480447" cy="2980372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657225"/>
            <a:ext cx="1575629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657225"/>
            <a:ext cx="4635545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3077531"/>
            <a:ext cx="6302514" cy="5134927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8261036"/>
            <a:ext cx="6302514" cy="2700337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3286125"/>
            <a:ext cx="3105587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3286125"/>
            <a:ext cx="3105587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57228"/>
            <a:ext cx="6302514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3026093"/>
            <a:ext cx="3091314" cy="1483042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4509135"/>
            <a:ext cx="3091314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3026093"/>
            <a:ext cx="3106539" cy="1483042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4509135"/>
            <a:ext cx="3106539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22960"/>
            <a:ext cx="2356783" cy="2880360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777368"/>
            <a:ext cx="3699302" cy="8772525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03320"/>
            <a:ext cx="2356783" cy="6860858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22960"/>
            <a:ext cx="2356783" cy="2880360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777368"/>
            <a:ext cx="3699302" cy="8772525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03320"/>
            <a:ext cx="2356783" cy="6860858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657228"/>
            <a:ext cx="6302514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3286125"/>
            <a:ext cx="6302514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11441433"/>
            <a:ext cx="1644134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3B89-8FC1-4EF8-8302-2E7C1C1B93B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11441433"/>
            <a:ext cx="2466201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11441433"/>
            <a:ext cx="1644134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0697" rtl="0" eaLnBrk="1" latinLnBrk="0" hangingPunct="1">
        <a:lnSpc>
          <a:spcPct val="90000"/>
        </a:lnSpc>
        <a:spcBef>
          <a:spcPct val="0"/>
        </a:spcBef>
        <a:buNone/>
        <a:defRPr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E892414-0094-4C40-94DF-16B32FBE3411}"/>
              </a:ext>
            </a:extLst>
          </p:cNvPr>
          <p:cNvSpPr/>
          <p:nvPr/>
        </p:nvSpPr>
        <p:spPr>
          <a:xfrm>
            <a:off x="-1" y="-13987"/>
            <a:ext cx="7307263" cy="1161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cs typeface="Kalimati" panose="00000400000000000000" pitchFamily="2"/>
              </a:rPr>
              <a:t>NOVEL CORONA VIRUS (</a:t>
            </a:r>
            <a:r>
              <a:rPr lang="en-US" sz="36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Kalimati" panose="00000400000000000000" pitchFamily="2"/>
              </a:rPr>
              <a:t>nC</a:t>
            </a:r>
            <a:r>
              <a:rPr lang="en-US" sz="3600" b="1" dirty="0" err="1">
                <a:solidFill>
                  <a:schemeClr val="bg1"/>
                </a:solidFill>
                <a:latin typeface="Candara" panose="020E0502030303020204" pitchFamily="34" charset="0"/>
                <a:cs typeface="Kalimati" panose="00000400000000000000" pitchFamily="2"/>
              </a:rPr>
              <a:t>o</a:t>
            </a:r>
            <a:r>
              <a:rPr lang="en-US" sz="36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Kalimati" panose="00000400000000000000" pitchFamily="2"/>
              </a:rPr>
              <a:t>V</a:t>
            </a: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cs typeface="Kalimati" panose="00000400000000000000" pitchFamily="2"/>
              </a:rPr>
              <a:t>) </a:t>
            </a:r>
          </a:p>
          <a:p>
            <a:pPr algn="ctr"/>
            <a:r>
              <a:rPr lang="ne-NP" b="1" dirty="0" smtClean="0">
                <a:solidFill>
                  <a:schemeClr val="bg1"/>
                </a:solidFill>
                <a:cs typeface="Kalimati" panose="00000400000000000000" pitchFamily="2"/>
              </a:rPr>
              <a:t>सर्वसाधारणका </a:t>
            </a:r>
            <a:r>
              <a:rPr lang="ne-NP" b="1" dirty="0">
                <a:solidFill>
                  <a:schemeClr val="bg1"/>
                </a:solidFill>
                <a:cs typeface="Kalimati" panose="00000400000000000000" pitchFamily="2"/>
              </a:rPr>
              <a:t>लागि जनचेतनामुलक संदेश</a:t>
            </a:r>
            <a:endParaRPr lang="en-US" b="1" dirty="0">
              <a:solidFill>
                <a:schemeClr val="bg1"/>
              </a:solidFill>
              <a:cs typeface="Kalimati" panose="00000400000000000000" pitchFamily="2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C5556C7-DD60-4E60-9304-DAB39D5D75B0}"/>
              </a:ext>
            </a:extLst>
          </p:cNvPr>
          <p:cNvSpPr/>
          <p:nvPr/>
        </p:nvSpPr>
        <p:spPr>
          <a:xfrm>
            <a:off x="189135" y="4227355"/>
            <a:ext cx="6949440" cy="1045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300" i="1" dirty="0" smtClean="0">
                <a:solidFill>
                  <a:schemeClr val="tx1"/>
                </a:solidFill>
                <a:cs typeface="Kalimati" panose="00000400000000000000" pitchFamily="2"/>
              </a:rPr>
              <a:t>“</a:t>
            </a:r>
            <a:r>
              <a:rPr lang="ne-NP" sz="1300" i="1" dirty="0" smtClean="0">
                <a:solidFill>
                  <a:schemeClr val="tx1"/>
                </a:solidFill>
                <a:cs typeface="Kalimati" panose="00000400000000000000" pitchFamily="2"/>
              </a:rPr>
              <a:t>नोभल </a:t>
            </a:r>
            <a:r>
              <a:rPr lang="hi-IN" sz="1300" i="1" dirty="0" smtClean="0">
                <a:solidFill>
                  <a:schemeClr val="tx1"/>
                </a:solidFill>
                <a:cs typeface="Kalimati" panose="00000400000000000000" pitchFamily="2"/>
              </a:rPr>
              <a:t>क</a:t>
            </a:r>
            <a:r>
              <a:rPr lang="ne-NP" sz="1300" i="1" dirty="0" smtClean="0">
                <a:solidFill>
                  <a:schemeClr val="tx1"/>
                </a:solidFill>
                <a:cs typeface="Kalimati" panose="00000400000000000000" pitchFamily="2"/>
              </a:rPr>
              <a:t>ो</a:t>
            </a:r>
            <a:r>
              <a:rPr lang="hi-IN" sz="1300" i="1" dirty="0" smtClean="0">
                <a:solidFill>
                  <a:schemeClr val="tx1"/>
                </a:solidFill>
                <a:cs typeface="Kalimati" panose="00000400000000000000" pitchFamily="2"/>
              </a:rPr>
              <a:t>रोना</a:t>
            </a:r>
            <a:r>
              <a:rPr lang="en-US" sz="1300" i="1" dirty="0" smtClean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ne-NP" sz="1300" i="1" dirty="0" smtClean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300" i="1" dirty="0" smtClean="0">
                <a:solidFill>
                  <a:schemeClr val="tx1"/>
                </a:solidFill>
                <a:cs typeface="Kalimati" panose="00000400000000000000" pitchFamily="2"/>
              </a:rPr>
              <a:t>भाइरस 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प्रभावित देशहरूबाट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आउने मानिसहरूमा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>  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दुई हप्ता भित्र रुघाखोकी लागेमा, </a:t>
            </a:r>
            <a:endParaRPr lang="en-US" sz="1300" i="1" dirty="0">
              <a:solidFill>
                <a:schemeClr val="tx1"/>
              </a:solidFill>
              <a:cs typeface="Kalimati" panose="00000400000000000000" pitchFamily="2"/>
            </a:endParaRPr>
          </a:p>
          <a:p>
            <a:pPr algn="ctr">
              <a:lnSpc>
                <a:spcPts val="2200"/>
              </a:lnSpc>
            </a:pP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ज्वरो आएमा, घाँटी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> /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टाउको दुखेमा,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श्वासप्रश्वासमा </a:t>
            </a:r>
            <a:r>
              <a:rPr lang="ne-NP" sz="1300" i="1" dirty="0" smtClean="0">
                <a:solidFill>
                  <a:schemeClr val="tx1"/>
                </a:solidFill>
                <a:cs typeface="Kalimati" panose="00000400000000000000" pitchFamily="2"/>
              </a:rPr>
              <a:t>अ</a:t>
            </a:r>
            <a:r>
              <a:rPr lang="hi-IN" sz="1300" i="1" dirty="0" smtClean="0">
                <a:solidFill>
                  <a:schemeClr val="tx1"/>
                </a:solidFill>
                <a:cs typeface="Kalimati" panose="00000400000000000000" pitchFamily="2"/>
              </a:rPr>
              <a:t>त्याधिक</a:t>
            </a:r>
            <a:r>
              <a:rPr lang="en-US" sz="1300" i="1" dirty="0" smtClean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समस्या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भएमा 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/>
            </a:r>
            <a:b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</a:br>
            <a:r>
              <a:rPr lang="hi-IN" sz="1300" i="1" dirty="0">
                <a:solidFill>
                  <a:schemeClr val="tx1"/>
                </a:solidFill>
                <a:cs typeface="Kalimati" panose="00000400000000000000" pitchFamily="2"/>
              </a:rPr>
              <a:t>तुरुन्त नजिकको स्वास्थ्य संस्थामा सम्पर्क गर्ने </a:t>
            </a:r>
            <a:r>
              <a:rPr lang="en-US" sz="1300" i="1" dirty="0">
                <a:solidFill>
                  <a:schemeClr val="tx1"/>
                </a:solidFill>
                <a:cs typeface="Kalimati" panose="00000400000000000000" pitchFamily="2"/>
              </a:rPr>
              <a:t>|”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0C2BA2-BE61-4436-98E5-60CF362643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7" y="10600431"/>
            <a:ext cx="737985" cy="6556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406F84-4314-4303-934C-1E87F7006E9D}"/>
              </a:ext>
            </a:extLst>
          </p:cNvPr>
          <p:cNvSpPr/>
          <p:nvPr/>
        </p:nvSpPr>
        <p:spPr>
          <a:xfrm>
            <a:off x="0" y="11265370"/>
            <a:ext cx="7307263" cy="95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नेपाल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सरकार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स्वास्थ्य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तथा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जनसंख्या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मन्त्रालय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स्वास्थ्य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सेवा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ne-NP" sz="1200" dirty="0">
                <a:cs typeface="Kalimati" panose="00000400000000000000" pitchFamily="2"/>
              </a:rPr>
              <a:t>वि</a:t>
            </a:r>
            <a:r>
              <a:rPr lang="en-US" sz="1200" dirty="0" err="1">
                <a:cs typeface="Kalimati" panose="00000400000000000000" pitchFamily="2"/>
              </a:rPr>
              <a:t>भाग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इपिडिमियोलोजी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तथा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रोग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नियन्त्रण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महाशाखा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690020A-3CCA-4B15-9E10-A45419348432}"/>
              </a:ext>
            </a:extLst>
          </p:cNvPr>
          <p:cNvGrpSpPr/>
          <p:nvPr/>
        </p:nvGrpSpPr>
        <p:grpSpPr>
          <a:xfrm>
            <a:off x="189135" y="1277154"/>
            <a:ext cx="6949440" cy="2846755"/>
            <a:chOff x="204999" y="1277154"/>
            <a:chExt cx="6949440" cy="28467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B80CFF-86EF-4201-AEF8-6A251BECAE39}"/>
                </a:ext>
              </a:extLst>
            </p:cNvPr>
            <p:cNvSpPr/>
            <p:nvPr/>
          </p:nvSpPr>
          <p:spPr>
            <a:xfrm>
              <a:off x="204999" y="1544381"/>
              <a:ext cx="6949440" cy="25795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8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0ECACC3-0247-410E-9836-9652D444BF8A}"/>
                </a:ext>
              </a:extLst>
            </p:cNvPr>
            <p:cNvSpPr txBox="1"/>
            <p:nvPr/>
          </p:nvSpPr>
          <p:spPr>
            <a:xfrm>
              <a:off x="5338768" y="3407143"/>
              <a:ext cx="1672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dirty="0">
                  <a:cs typeface="Kalimati" panose="00000400000000000000" pitchFamily="2"/>
                </a:rPr>
                <a:t>रुघा </a:t>
              </a:r>
              <a:r>
                <a:rPr lang="en-IN" dirty="0">
                  <a:cs typeface="Kalimati" panose="00000400000000000000" pitchFamily="2"/>
                </a:rPr>
                <a:t> </a:t>
              </a:r>
              <a:r>
                <a:rPr lang="hi-IN" dirty="0">
                  <a:cs typeface="Kalimati" panose="00000400000000000000" pitchFamily="2"/>
                </a:rPr>
                <a:t>र खोकी </a:t>
              </a:r>
              <a:endParaRPr lang="en-US" dirty="0">
                <a:cs typeface="Kalimati" panose="00000400000000000000" pitchFamily="2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653F59F-A272-41A8-8EFD-41BB25E004A7}"/>
                </a:ext>
              </a:extLst>
            </p:cNvPr>
            <p:cNvSpPr txBox="1"/>
            <p:nvPr/>
          </p:nvSpPr>
          <p:spPr>
            <a:xfrm>
              <a:off x="366610" y="3407143"/>
              <a:ext cx="18791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dirty="0">
                  <a:cs typeface="Kalimati" panose="00000400000000000000" pitchFamily="2"/>
                </a:rPr>
                <a:t>ज्वरो</a:t>
              </a:r>
              <a:r>
                <a:rPr lang="hi-IN" dirty="0"/>
                <a:t> </a:t>
              </a:r>
              <a:endParaRPr lang="en-US" dirty="0"/>
            </a:p>
            <a:p>
              <a:r>
                <a:rPr lang="hi-IN" sz="1200" i="1" dirty="0">
                  <a:cs typeface="Kalimati" panose="00000400000000000000" pitchFamily="2"/>
                </a:rPr>
                <a:t>(</a:t>
              </a:r>
              <a:r>
                <a:rPr lang="ne-NP" sz="1200" i="1" dirty="0">
                  <a:cs typeface="Kalimati" panose="00000400000000000000" pitchFamily="2"/>
                </a:rPr>
                <a:t>१००</a:t>
              </a:r>
              <a:r>
                <a:rPr lang="en-US" sz="1200" i="1" dirty="0">
                  <a:cs typeface="Kalimati" panose="00000400000000000000" pitchFamily="2"/>
                </a:rPr>
                <a:t>.</a:t>
              </a:r>
              <a:r>
                <a:rPr lang="ne-NP" sz="1200" i="1" dirty="0">
                  <a:cs typeface="Kalimati" panose="00000400000000000000" pitchFamily="2"/>
                </a:rPr>
                <a:t>४</a:t>
              </a:r>
              <a:r>
                <a:rPr lang="en-US" sz="1200" i="1" dirty="0">
                  <a:cs typeface="Kalimati" panose="00000400000000000000" pitchFamily="2"/>
                </a:rPr>
                <a:t>  </a:t>
              </a:r>
              <a:r>
                <a:rPr lang="en-US" sz="1200" i="1" baseline="30000" dirty="0">
                  <a:cs typeface="Kalimati" panose="00000400000000000000" pitchFamily="2"/>
                </a:rPr>
                <a:t>o </a:t>
              </a:r>
              <a:r>
                <a:rPr lang="en-US" sz="1200" i="1" dirty="0">
                  <a:cs typeface="Kalimati" panose="00000400000000000000" pitchFamily="2"/>
                </a:rPr>
                <a:t>F </a:t>
              </a:r>
              <a:r>
                <a:rPr lang="hi-IN" sz="1200" i="1" dirty="0">
                  <a:cs typeface="Kalimati" panose="00000400000000000000" pitchFamily="2"/>
                </a:rPr>
                <a:t>भन्दा माथि</a:t>
              </a:r>
              <a:r>
                <a:rPr lang="en-US" sz="1200" i="1" dirty="0">
                  <a:cs typeface="Kalimati" panose="00000400000000000000" pitchFamily="2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1616D6F-FA42-4B87-8E8F-BCB176C46B51}"/>
                </a:ext>
              </a:extLst>
            </p:cNvPr>
            <p:cNvSpPr txBox="1"/>
            <p:nvPr/>
          </p:nvSpPr>
          <p:spPr>
            <a:xfrm>
              <a:off x="2646172" y="3407143"/>
              <a:ext cx="23819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hi-IN" dirty="0">
                  <a:cs typeface="Kalimati" panose="00000400000000000000" pitchFamily="2"/>
                </a:rPr>
                <a:t>श्वास</a:t>
              </a:r>
              <a:r>
                <a:rPr lang="en-US" dirty="0">
                  <a:cs typeface="Kalimati" panose="00000400000000000000" pitchFamily="2"/>
                </a:rPr>
                <a:t> </a:t>
              </a:r>
              <a:r>
                <a:rPr lang="hi-IN" dirty="0">
                  <a:cs typeface="Kalimati" panose="00000400000000000000" pitchFamily="2"/>
                </a:rPr>
                <a:t>प्रश्वासमा</a:t>
              </a:r>
              <a:r>
                <a:rPr lang="en-US" dirty="0">
                  <a:cs typeface="Kalimati" panose="00000400000000000000" pitchFamily="2"/>
                </a:rPr>
                <a:t> </a:t>
              </a:r>
            </a:p>
            <a:p>
              <a:pPr algn="ctr">
                <a:lnSpc>
                  <a:spcPts val="2400"/>
                </a:lnSpc>
              </a:pPr>
              <a:r>
                <a:rPr lang="ne-NP" dirty="0">
                  <a:cs typeface="Kalimati" panose="00000400000000000000" pitchFamily="2"/>
                </a:rPr>
                <a:t>अ</a:t>
              </a:r>
              <a:r>
                <a:rPr lang="hi-IN" dirty="0">
                  <a:cs typeface="Kalimati" panose="00000400000000000000" pitchFamily="2"/>
                </a:rPr>
                <a:t>त्याधिक</a:t>
              </a:r>
              <a:r>
                <a:rPr lang="en-US" dirty="0">
                  <a:cs typeface="Kalimati" panose="00000400000000000000" pitchFamily="2"/>
                </a:rPr>
                <a:t> </a:t>
              </a:r>
              <a:r>
                <a:rPr lang="hi-IN" dirty="0">
                  <a:cs typeface="Kalimati" panose="00000400000000000000" pitchFamily="2"/>
                </a:rPr>
                <a:t>समस्या </a:t>
              </a:r>
              <a:endParaRPr lang="en-US" dirty="0">
                <a:cs typeface="Kalimati" panose="00000400000000000000" pitchFamily="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678DF09-C2B6-48DB-A988-5F206770E1DD}"/>
                </a:ext>
              </a:extLst>
            </p:cNvPr>
            <p:cNvSpPr/>
            <p:nvPr/>
          </p:nvSpPr>
          <p:spPr>
            <a:xfrm>
              <a:off x="204999" y="1277154"/>
              <a:ext cx="6949440" cy="4820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430" tIns="48715" rIns="97430" bIns="4871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i-IN" sz="2000" b="1" dirty="0" smtClean="0">
                  <a:solidFill>
                    <a:schemeClr val="tx1"/>
                  </a:solidFill>
                  <a:cs typeface="Kalimati" panose="00000400000000000000" pitchFamily="2"/>
                </a:rPr>
                <a:t>नोभल</a:t>
              </a:r>
              <a:r>
                <a:rPr lang="en-IN" sz="2000" b="1" dirty="0" smtClean="0">
                  <a:solidFill>
                    <a:schemeClr val="tx1"/>
                  </a:solidFill>
                  <a:cs typeface="Kalimati" panose="00000400000000000000" pitchFamily="2"/>
                </a:rPr>
                <a:t> </a:t>
              </a:r>
              <a:r>
                <a:rPr lang="hi-IN" sz="2000" b="1" dirty="0">
                  <a:solidFill>
                    <a:schemeClr val="tx1"/>
                  </a:solidFill>
                  <a:cs typeface="Kalimati" panose="00000400000000000000" pitchFamily="2"/>
                </a:rPr>
                <a:t>कोरोना</a:t>
              </a:r>
              <a:r>
                <a:rPr lang="en-US" sz="2000" b="1" dirty="0">
                  <a:solidFill>
                    <a:schemeClr val="tx1"/>
                  </a:solidFill>
                  <a:cs typeface="Kalimati" panose="00000400000000000000" pitchFamily="2"/>
                </a:rPr>
                <a:t> </a:t>
              </a:r>
              <a:r>
                <a:rPr lang="hi-IN" sz="2000" b="1" dirty="0">
                  <a:solidFill>
                    <a:schemeClr val="tx1"/>
                  </a:solidFill>
                  <a:cs typeface="Kalimati" panose="00000400000000000000" pitchFamily="2"/>
                </a:rPr>
                <a:t>भाइरसका मुख्य लक्षणहरू </a:t>
              </a:r>
              <a:endParaRPr lang="en-US" sz="2000" b="1" dirty="0">
                <a:solidFill>
                  <a:schemeClr val="tx1"/>
                </a:solidFill>
                <a:cs typeface="Kalimati" panose="00000400000000000000" pitchFamily="2"/>
              </a:endParaRPr>
            </a:p>
          </p:txBody>
        </p:sp>
        <p:pic>
          <p:nvPicPr>
            <p:cNvPr id="6" name="Picture 5" descr="A picture containing clock, object&#10;&#10;Description generated with high confidence">
              <a:extLst>
                <a:ext uri="{FF2B5EF4-FFF2-40B4-BE49-F238E27FC236}">
                  <a16:creationId xmlns:a16="http://schemas.microsoft.com/office/drawing/2014/main" xmlns="" id="{375A26EC-CF88-4748-94BF-6567D32D9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7" y="1658269"/>
              <a:ext cx="1834116" cy="1818259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generated with high confidence">
              <a:extLst>
                <a:ext uri="{FF2B5EF4-FFF2-40B4-BE49-F238E27FC236}">
                  <a16:creationId xmlns:a16="http://schemas.microsoft.com/office/drawing/2014/main" xmlns="" id="{D5C9A94B-EB9D-471E-9CFE-076F2385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750" y="1720155"/>
              <a:ext cx="1840782" cy="177548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41FFBC3C-D289-47A8-99AF-CB996FF7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09" y="1698762"/>
              <a:ext cx="1914052" cy="1797877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D76D647-CDD7-4E52-80EE-5B31878383F4}"/>
              </a:ext>
            </a:extLst>
          </p:cNvPr>
          <p:cNvSpPr/>
          <p:nvPr/>
        </p:nvSpPr>
        <p:spPr>
          <a:xfrm>
            <a:off x="204999" y="5774879"/>
            <a:ext cx="6949440" cy="4825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5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75AC34A-FAA4-4E6D-9E76-5B6BE572097B}"/>
              </a:ext>
            </a:extLst>
          </p:cNvPr>
          <p:cNvSpPr/>
          <p:nvPr/>
        </p:nvSpPr>
        <p:spPr>
          <a:xfrm>
            <a:off x="204999" y="5381822"/>
            <a:ext cx="6949440" cy="484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hi-IN" sz="2000" b="1" dirty="0" smtClean="0">
                <a:solidFill>
                  <a:schemeClr val="tx1"/>
                </a:solidFill>
                <a:cs typeface="Kalimati" panose="00000400000000000000" pitchFamily="2"/>
              </a:rPr>
              <a:t>नोभल </a:t>
            </a:r>
            <a:r>
              <a:rPr lang="hi-IN" sz="2000" b="1" dirty="0">
                <a:solidFill>
                  <a:schemeClr val="tx1"/>
                </a:solidFill>
                <a:cs typeface="Kalimati" panose="00000400000000000000" pitchFamily="2"/>
              </a:rPr>
              <a:t>कोरोना</a:t>
            </a:r>
            <a:r>
              <a:rPr lang="en-US" sz="2000" b="1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ne-NP" sz="2000" b="1" dirty="0" smtClean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2000" b="1" dirty="0" smtClean="0">
                <a:solidFill>
                  <a:schemeClr val="tx1"/>
                </a:solidFill>
                <a:cs typeface="Kalimati" panose="00000400000000000000" pitchFamily="2"/>
              </a:rPr>
              <a:t>भाइरसबाट </a:t>
            </a:r>
            <a:r>
              <a:rPr lang="hi-IN" sz="2000" b="1" dirty="0">
                <a:solidFill>
                  <a:schemeClr val="tx1"/>
                </a:solidFill>
                <a:cs typeface="Kalimati" panose="00000400000000000000" pitchFamily="2"/>
              </a:rPr>
              <a:t>कसरी आफू र अरूलाई बचाउने</a:t>
            </a:r>
            <a:r>
              <a:rPr lang="en-US" sz="2000" b="1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en-IN" sz="2000" b="1" dirty="0">
                <a:solidFill>
                  <a:schemeClr val="tx1"/>
                </a:solidFill>
                <a:cs typeface="Kalimati" panose="00000400000000000000" pitchFamily="2"/>
              </a:rPr>
              <a:t>?</a:t>
            </a:r>
            <a:endParaRPr lang="en-US" sz="2000" b="1" dirty="0">
              <a:solidFill>
                <a:schemeClr val="tx1"/>
              </a:solidFill>
              <a:cs typeface="Kalimati" panose="00000400000000000000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B93A7D-32F5-48D8-831A-680EFBA88518}"/>
              </a:ext>
            </a:extLst>
          </p:cNvPr>
          <p:cNvSpPr txBox="1"/>
          <p:nvPr/>
        </p:nvSpPr>
        <p:spPr>
          <a:xfrm>
            <a:off x="80974" y="6307213"/>
            <a:ext cx="220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hi-IN" sz="1600" dirty="0">
                <a:cs typeface="Kalimati" panose="00000400000000000000" pitchFamily="2"/>
              </a:rPr>
              <a:t>नियमित रूपमा साबुन</a:t>
            </a:r>
            <a:r>
              <a:rPr lang="en-IN" sz="1600" dirty="0">
                <a:cs typeface="Kalimati" panose="00000400000000000000" pitchFamily="2"/>
              </a:rPr>
              <a:t>-</a:t>
            </a:r>
            <a:r>
              <a:rPr lang="hi-IN" sz="1600" dirty="0">
                <a:cs typeface="Kalimati" panose="00000400000000000000" pitchFamily="2"/>
              </a:rPr>
              <a:t>पानीले हात </a:t>
            </a:r>
            <a:r>
              <a:rPr lang="hi-IN" sz="1600" dirty="0" smtClean="0">
                <a:cs typeface="Kalimati" panose="00000400000000000000" pitchFamily="2"/>
              </a:rPr>
              <a:t>धुने</a:t>
            </a:r>
            <a:r>
              <a:rPr lang="en-US" sz="1600" dirty="0" smtClean="0">
                <a:cs typeface="Kalimati" panose="00000400000000000000" pitchFamily="2"/>
              </a:rPr>
              <a:t> </a:t>
            </a:r>
            <a:r>
              <a:rPr lang="ne-NP" sz="1600" dirty="0" smtClean="0">
                <a:cs typeface="Kalimati" panose="00000400000000000000" pitchFamily="2"/>
              </a:rPr>
              <a:t>।</a:t>
            </a:r>
            <a:endParaRPr lang="en-US" sz="1600" dirty="0">
              <a:cs typeface="Kalimati" panose="00000400000000000000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9F19D9-7536-4D83-86DD-4E9238ACA20F}"/>
              </a:ext>
            </a:extLst>
          </p:cNvPr>
          <p:cNvSpPr txBox="1"/>
          <p:nvPr/>
        </p:nvSpPr>
        <p:spPr>
          <a:xfrm>
            <a:off x="3558759" y="7703602"/>
            <a:ext cx="2261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7" indent="-95247" algn="r">
              <a:lnSpc>
                <a:spcPts val="2400"/>
              </a:lnSpc>
            </a:pPr>
            <a:r>
              <a:rPr lang="hi-IN" sz="1600" dirty="0">
                <a:cs typeface="Kalimati" panose="00000400000000000000" pitchFamily="2"/>
              </a:rPr>
              <a:t>फ्ल</a:t>
            </a:r>
            <a:r>
              <a:rPr lang="ne-NP" sz="1600" dirty="0">
                <a:cs typeface="Kalimati" panose="00000400000000000000" pitchFamily="2"/>
              </a:rPr>
              <a:t>ू</a:t>
            </a:r>
            <a:r>
              <a:rPr lang="hi-IN" sz="1600" dirty="0">
                <a:cs typeface="Kalimati" panose="00000400000000000000" pitchFamily="2"/>
              </a:rPr>
              <a:t> जस्तो लक्षण देखाउने जो कोहीको सम्पर्कबाट टाढा </a:t>
            </a:r>
            <a:r>
              <a:rPr lang="hi-IN" sz="1600" dirty="0" smtClean="0">
                <a:cs typeface="Kalimati" panose="00000400000000000000" pitchFamily="2"/>
              </a:rPr>
              <a:t>रहने</a:t>
            </a:r>
            <a:r>
              <a:rPr lang="ne-NP" sz="1600" dirty="0" smtClean="0">
                <a:cs typeface="Kalimati" panose="00000400000000000000" pitchFamily="2"/>
              </a:rPr>
              <a:t> ।</a:t>
            </a:r>
            <a:endParaRPr lang="en-US" sz="1600" dirty="0">
              <a:cs typeface="Kalimati" panose="00000400000000000000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08C5BD-A14B-4105-B081-98CCDE7B456B}"/>
              </a:ext>
            </a:extLst>
          </p:cNvPr>
          <p:cNvSpPr txBox="1"/>
          <p:nvPr/>
        </p:nvSpPr>
        <p:spPr>
          <a:xfrm>
            <a:off x="3561308" y="6307213"/>
            <a:ext cx="216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7" indent="-95247" algn="r">
              <a:lnSpc>
                <a:spcPts val="2400"/>
              </a:lnSpc>
            </a:pPr>
            <a:r>
              <a:rPr lang="hi-IN" sz="1600" dirty="0">
                <a:cs typeface="Kalimati" panose="00000400000000000000" pitchFamily="2"/>
              </a:rPr>
              <a:t>खोक्दा र हाछ्युं गर्दा नाक</a:t>
            </a:r>
            <a:r>
              <a:rPr lang="en-US" sz="1600" dirty="0">
                <a:cs typeface="Kalimati" panose="00000400000000000000" pitchFamily="2"/>
              </a:rPr>
              <a:t> </a:t>
            </a:r>
            <a:r>
              <a:rPr lang="hi-IN" sz="1600" dirty="0">
                <a:cs typeface="Kalimati" panose="00000400000000000000" pitchFamily="2"/>
              </a:rPr>
              <a:t>र मुख </a:t>
            </a:r>
            <a:r>
              <a:rPr lang="hi-IN" sz="1600" dirty="0" smtClean="0">
                <a:cs typeface="Kalimati" panose="00000400000000000000" pitchFamily="2"/>
              </a:rPr>
              <a:t>छोप्ने</a:t>
            </a:r>
            <a:r>
              <a:rPr lang="ne-NP" sz="1600" dirty="0" smtClean="0">
                <a:cs typeface="Kalimati" panose="00000400000000000000" pitchFamily="2"/>
              </a:rPr>
              <a:t> ।</a:t>
            </a:r>
            <a:r>
              <a:rPr lang="hi-IN" sz="1600" dirty="0" smtClean="0">
                <a:cs typeface="Kalimati" panose="00000400000000000000" pitchFamily="2"/>
              </a:rPr>
              <a:t> </a:t>
            </a:r>
            <a:endParaRPr lang="en-US" sz="1600" dirty="0">
              <a:cs typeface="Kalimati" panose="00000400000000000000" pitchFamily="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30EA818-E8FC-4F6F-943A-22A029070AC2}"/>
              </a:ext>
            </a:extLst>
          </p:cNvPr>
          <p:cNvSpPr/>
          <p:nvPr/>
        </p:nvSpPr>
        <p:spPr>
          <a:xfrm>
            <a:off x="-49597" y="7546732"/>
            <a:ext cx="2338373" cy="13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hi-IN" sz="1600" dirty="0" smtClean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फ्लू </a:t>
            </a:r>
            <a:r>
              <a:rPr lang="hi-IN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जस्तो लक्षण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 (Flu-like symptoms)  </a:t>
            </a:r>
            <a:r>
              <a:rPr lang="hi-IN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 देखिएमा चिकित्सकस</a:t>
            </a:r>
            <a:r>
              <a:rPr lang="ne-NP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ँ</a:t>
            </a:r>
            <a:r>
              <a:rPr lang="hi-IN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ग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 </a:t>
            </a:r>
            <a:r>
              <a:rPr lang="ne-NP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परामर्श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 </a:t>
            </a:r>
            <a:r>
              <a:rPr lang="hi-IN" sz="1600" dirty="0" smtClean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लिने</a:t>
            </a:r>
            <a:r>
              <a:rPr lang="ne-NP" sz="1600" dirty="0" smtClean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 ।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Kalimati" panose="00000400000000000000" pitchFamily="2"/>
              </a:rPr>
              <a:t>  </a:t>
            </a:r>
            <a:endParaRPr lang="en-US" sz="1600" dirty="0">
              <a:cs typeface="Kalimati" panose="00000400000000000000" pitchFamily="2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17019A-A3B7-46C5-A3A9-71B6D63B8832}"/>
              </a:ext>
            </a:extLst>
          </p:cNvPr>
          <p:cNvSpPr/>
          <p:nvPr/>
        </p:nvSpPr>
        <p:spPr>
          <a:xfrm>
            <a:off x="0" y="9132258"/>
            <a:ext cx="22887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hi-IN" sz="1550" dirty="0">
                <a:cs typeface="Kalimati" panose="00000400000000000000" pitchFamily="2"/>
              </a:rPr>
              <a:t>जंगली तथा </a:t>
            </a:r>
            <a:br>
              <a:rPr lang="hi-IN" sz="1550" dirty="0">
                <a:cs typeface="Kalimati" panose="00000400000000000000" pitchFamily="2"/>
              </a:rPr>
            </a:br>
            <a:r>
              <a:rPr lang="ne-NP" sz="1550" dirty="0" smtClean="0">
                <a:cs typeface="Kalimati" panose="00000400000000000000" pitchFamily="2"/>
              </a:rPr>
              <a:t>घरपालुवा पशुपन्छी </a:t>
            </a:r>
            <a:r>
              <a:rPr lang="hi-IN" sz="1550" dirty="0" smtClean="0">
                <a:cs typeface="Kalimati" panose="00000400000000000000" pitchFamily="2"/>
              </a:rPr>
              <a:t>सँग</a:t>
            </a:r>
            <a:r>
              <a:rPr lang="ne-NP" sz="1550" dirty="0" smtClean="0">
                <a:cs typeface="Kalimati" panose="00000400000000000000" pitchFamily="2"/>
              </a:rPr>
              <a:t>को</a:t>
            </a:r>
            <a:r>
              <a:rPr lang="hi-IN" sz="1550" dirty="0" smtClean="0">
                <a:cs typeface="Kalimati" panose="00000400000000000000" pitchFamily="2"/>
              </a:rPr>
              <a:t> </a:t>
            </a:r>
            <a:r>
              <a:rPr lang="hi-IN" sz="1550" dirty="0">
                <a:cs typeface="Kalimati" panose="00000400000000000000" pitchFamily="2"/>
              </a:rPr>
              <a:t>असुरक्षित सम्पर्कबाट टाढा </a:t>
            </a:r>
            <a:r>
              <a:rPr lang="hi-IN" sz="1550" dirty="0" smtClean="0">
                <a:cs typeface="Kalimati" panose="00000400000000000000" pitchFamily="2"/>
              </a:rPr>
              <a:t>रहने</a:t>
            </a:r>
            <a:r>
              <a:rPr lang="ne-NP" sz="1550" dirty="0" smtClean="0">
                <a:cs typeface="Kalimati" panose="00000400000000000000" pitchFamily="2"/>
              </a:rPr>
              <a:t>।</a:t>
            </a:r>
            <a:r>
              <a:rPr lang="hi-IN" sz="1550" dirty="0" smtClean="0">
                <a:cs typeface="Kalimati" panose="00000400000000000000" pitchFamily="2"/>
              </a:rPr>
              <a:t> </a:t>
            </a:r>
            <a:endParaRPr lang="en-US" sz="1550" dirty="0">
              <a:cs typeface="Kalimati" panose="00000400000000000000" pitchFamily="2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7AEC4CA5-884B-4D17-BD1C-1EB64B6B2813}"/>
              </a:ext>
            </a:extLst>
          </p:cNvPr>
          <p:cNvSpPr/>
          <p:nvPr/>
        </p:nvSpPr>
        <p:spPr>
          <a:xfrm>
            <a:off x="3722673" y="9284223"/>
            <a:ext cx="2097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ne-NP" sz="1600" dirty="0" smtClean="0">
                <a:cs typeface="Kalimati" panose="00000400000000000000" pitchFamily="2"/>
              </a:rPr>
              <a:t>पशुजन्य </a:t>
            </a:r>
            <a:r>
              <a:rPr lang="hi-IN" sz="1600" dirty="0" smtClean="0">
                <a:cs typeface="Kalimati" panose="00000400000000000000" pitchFamily="2"/>
              </a:rPr>
              <a:t>मासु</a:t>
            </a:r>
            <a:r>
              <a:rPr lang="en-US" sz="1600" dirty="0" smtClean="0">
                <a:cs typeface="Kalimati" panose="00000400000000000000" pitchFamily="2"/>
              </a:rPr>
              <a:t> </a:t>
            </a:r>
            <a:r>
              <a:rPr lang="ne-NP" sz="1600" dirty="0" smtClean="0">
                <a:cs typeface="Kalimati" panose="00000400000000000000" pitchFamily="2"/>
              </a:rPr>
              <a:t> तथा </a:t>
            </a:r>
            <a:r>
              <a:rPr lang="hi-IN" sz="1600" dirty="0" smtClean="0">
                <a:cs typeface="Kalimati" panose="00000400000000000000" pitchFamily="2"/>
              </a:rPr>
              <a:t>अन्डा </a:t>
            </a:r>
            <a:r>
              <a:rPr lang="hi-IN" sz="1600" dirty="0">
                <a:cs typeface="Kalimati" panose="00000400000000000000" pitchFamily="2"/>
              </a:rPr>
              <a:t>राम्रोसंग</a:t>
            </a:r>
            <a:r>
              <a:rPr lang="en-US" sz="1600" dirty="0">
                <a:cs typeface="Kalimati" panose="00000400000000000000" pitchFamily="2"/>
              </a:rPr>
              <a:t> </a:t>
            </a:r>
            <a:r>
              <a:rPr lang="ne-NP" sz="1600" dirty="0" smtClean="0">
                <a:cs typeface="Kalimati" panose="00000400000000000000" pitchFamily="2"/>
              </a:rPr>
              <a:t>पकाएर</a:t>
            </a:r>
            <a:r>
              <a:rPr lang="en-US" sz="1600" dirty="0" smtClean="0">
                <a:cs typeface="Kalimati" panose="00000400000000000000" pitchFamily="2"/>
              </a:rPr>
              <a:t> </a:t>
            </a:r>
            <a:r>
              <a:rPr lang="hi-IN" sz="1600" dirty="0">
                <a:cs typeface="Kalimati" panose="00000400000000000000" pitchFamily="2"/>
              </a:rPr>
              <a:t>मात्र खाने </a:t>
            </a:r>
            <a:r>
              <a:rPr lang="ne-NP" sz="1600" dirty="0" smtClean="0">
                <a:cs typeface="Kalimati" panose="00000400000000000000" pitchFamily="2"/>
              </a:rPr>
              <a:t>।</a:t>
            </a:r>
            <a:endParaRPr lang="en-US" sz="1600" dirty="0">
              <a:cs typeface="Kalimati" panose="00000400000000000000" pitchFamily="2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59AD1A1E-3F81-499E-9B12-31C16ABCEF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83" y="5937906"/>
            <a:ext cx="1397540" cy="1431110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43C04C69-BA9E-44BC-98C5-3028BCEA7C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46" y="5947200"/>
            <a:ext cx="1410471" cy="1412523"/>
          </a:xfrm>
          <a:prstGeom prst="rect">
            <a:avLst/>
          </a:prstGeom>
        </p:spPr>
      </p:pic>
      <p:pic>
        <p:nvPicPr>
          <p:cNvPr id="35" name="Picture 34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xmlns="" id="{F6BFA546-7D2E-4548-B534-B9D4CF11AE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11" y="7560953"/>
            <a:ext cx="1290012" cy="1285572"/>
          </a:xfrm>
          <a:prstGeom prst="rect">
            <a:avLst/>
          </a:prstGeom>
        </p:spPr>
      </p:pic>
      <p:pic>
        <p:nvPicPr>
          <p:cNvPr id="37" name="Picture 3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F4B49D6E-02A7-4BC8-86FE-346A85982F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00" y="9061663"/>
            <a:ext cx="1507304" cy="1453089"/>
          </a:xfrm>
          <a:prstGeom prst="rect">
            <a:avLst/>
          </a:prstGeom>
        </p:spPr>
      </p:pic>
      <p:pic>
        <p:nvPicPr>
          <p:cNvPr id="40" name="Picture 39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947664E0-72A5-43EB-B526-2E14982DCF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09" y="9100098"/>
            <a:ext cx="1329014" cy="13762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E809828-E5E5-4E89-8012-F8E83CAE84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34" y="7523883"/>
            <a:ext cx="1290013" cy="135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8656754-1A0B-4237-B57C-0E5263D19B19}"/>
              </a:ext>
            </a:extLst>
          </p:cNvPr>
          <p:cNvSpPr/>
          <p:nvPr/>
        </p:nvSpPr>
        <p:spPr>
          <a:xfrm>
            <a:off x="1487606" y="748811"/>
            <a:ext cx="5573961" cy="11385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3088" lvl="1" fontAlgn="base">
              <a:lnSpc>
                <a:spcPct val="150000"/>
              </a:lnSpc>
            </a:pP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यो नयाँ प्रजातिको भाइरस हो जुन मानव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जातिमा पहिले पहिचान भएको थिएन।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यस भाइरसले मानिस र पशुहरूमा संक्रमण गर्दछ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।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यस भाइरसले सामान्य </a:t>
            </a:r>
            <a:r>
              <a:rPr lang="hi-IN" sz="1200" dirty="0" smtClean="0">
                <a:solidFill>
                  <a:schemeClr val="tx1"/>
                </a:solidFill>
                <a:cs typeface="Kalimati" panose="00000400000000000000" pitchFamily="2"/>
              </a:rPr>
              <a:t>रुघाखोकी</a:t>
            </a:r>
            <a:r>
              <a:rPr lang="en-US" sz="1200" dirty="0" smtClean="0">
                <a:solidFill>
                  <a:schemeClr val="tx1"/>
                </a:solidFill>
                <a:cs typeface="Kalimati" panose="00000400000000000000" pitchFamily="2"/>
              </a:rPr>
              <a:t> 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देखि गम्भीर प्रकारको तीव्र श्वासप्रश्वास 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Severe Acute Respiratory Syndrome (SARS)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सम्म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गराउन सक्दछ ।</a:t>
            </a:r>
            <a:endParaRPr lang="en-US" sz="1200" dirty="0">
              <a:solidFill>
                <a:schemeClr val="tx1"/>
              </a:solidFill>
              <a:cs typeface="Kalimati" panose="00000400000000000000" pitchFamily="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8BF6310-7E93-47BA-BC1F-6CD87B2BD534}"/>
              </a:ext>
            </a:extLst>
          </p:cNvPr>
          <p:cNvSpPr/>
          <p:nvPr/>
        </p:nvSpPr>
        <p:spPr>
          <a:xfrm>
            <a:off x="1801504" y="3646286"/>
            <a:ext cx="5260063" cy="11778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5337" lvl="1" fontAlgn="base">
              <a:lnSpc>
                <a:spcPct val="150000"/>
              </a:lnSpc>
            </a:pP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सन् २००३ मा देखिएको 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SARS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 र </a:t>
            </a:r>
            <a:r>
              <a:rPr lang="hi-IN" sz="1200" dirty="0" smtClean="0">
                <a:solidFill>
                  <a:schemeClr val="tx1"/>
                </a:solidFill>
                <a:cs typeface="Kalimati" panose="00000400000000000000" pitchFamily="2"/>
              </a:rPr>
              <a:t>नोभल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कोरोना भाइरस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एउटै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ne-NP" sz="1200" dirty="0">
                <a:solidFill>
                  <a:schemeClr val="tx1"/>
                </a:solidFill>
                <a:cs typeface="Kalimati" panose="00000400000000000000" pitchFamily="2"/>
              </a:rPr>
              <a:t>प्रजाति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का भाइरस हुन्</a:t>
            </a:r>
            <a:r>
              <a:rPr lang="ne-NP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।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दुवै भाइरसले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बिरामीलाई गम्भीर बनाउन सक्दछन्</a:t>
            </a:r>
            <a:r>
              <a:rPr lang="ne-NP" altLang="en-US" sz="1200" dirty="0" smtClean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।महत्त्वपूर्ण </a:t>
            </a:r>
            <a:r>
              <a:rPr lang="ne-NP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कुरा,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 smtClean="0">
                <a:solidFill>
                  <a:schemeClr val="tx1"/>
                </a:solidFill>
                <a:cs typeface="Kalimati" panose="00000400000000000000" pitchFamily="2"/>
              </a:rPr>
              <a:t>नोभल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कोरोना भाइरस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ne-NP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मानिसहरू बीच सजिलै सर्न सक्दछ</a:t>
            </a:r>
            <a:r>
              <a:rPr lang="en-US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 </a:t>
            </a:r>
            <a:r>
              <a:rPr lang="ne-NP" altLang="en-US" sz="1200" dirty="0" smtClean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भनेर अझै </a:t>
            </a:r>
            <a:r>
              <a:rPr lang="ne-NP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पुष्टी भएको</a:t>
            </a:r>
            <a:r>
              <a:rPr lang="en-US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 </a:t>
            </a:r>
            <a:r>
              <a:rPr lang="ne-NP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छैन।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Kalimati" panose="00000400000000000000" pitchFamily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2E54463-62EB-4EE1-81F8-F3A73386960A}"/>
              </a:ext>
            </a:extLst>
          </p:cNvPr>
          <p:cNvSpPr/>
          <p:nvPr/>
        </p:nvSpPr>
        <p:spPr>
          <a:xfrm>
            <a:off x="169635" y="2384588"/>
            <a:ext cx="5016514" cy="8477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794" lvl="1" defTabSz="422261" fontAlgn="base">
              <a:lnSpc>
                <a:spcPct val="150000"/>
              </a:lnSpc>
              <a:tabLst>
                <a:tab pos="3411427" algn="l"/>
              </a:tabLst>
            </a:pPr>
            <a:r>
              <a:rPr lang="hi-IN" sz="1200" dirty="0" smtClean="0">
                <a:solidFill>
                  <a:schemeClr val="tx1"/>
                </a:solidFill>
                <a:cs typeface="Kalimati" panose="00000400000000000000" pitchFamily="2"/>
              </a:rPr>
              <a:t>नोभल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कोरोना भाइरस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 </a:t>
            </a:r>
            <a:r>
              <a:rPr lang="ne-NP" sz="1200" dirty="0">
                <a:solidFill>
                  <a:schemeClr val="tx1"/>
                </a:solidFill>
                <a:cs typeface="Kalimati" panose="00000400000000000000" pitchFamily="2"/>
              </a:rPr>
              <a:t>जनावरबाट मानिसमा संक्रमित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भएको कुनै </a:t>
            </a:r>
            <a:endParaRPr lang="en-US" sz="1200" dirty="0">
              <a:solidFill>
                <a:schemeClr val="tx1"/>
              </a:solidFill>
              <a:cs typeface="Kalimati" panose="00000400000000000000" pitchFamily="2"/>
            </a:endParaRPr>
          </a:p>
          <a:p>
            <a:pPr marL="177794" lvl="1" defTabSz="422261" fontAlgn="base">
              <a:lnSpc>
                <a:spcPct val="150000"/>
              </a:lnSpc>
              <a:tabLst>
                <a:tab pos="3411427" algn="l"/>
              </a:tabLst>
            </a:pP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बैज्ञानिक आधार हाल छैन</a:t>
            </a:r>
            <a:r>
              <a:rPr lang="ne-NP" altLang="en-US" sz="1200" dirty="0">
                <a:solidFill>
                  <a:schemeClr val="tx1"/>
                </a:solidFill>
                <a:latin typeface="inherit"/>
                <a:cs typeface="Kalimati" panose="00000400000000000000" pitchFamily="2"/>
              </a:rPr>
              <a:t>।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Kalimati" panose="00000400000000000000" pitchFamily="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296CC31-7940-4B59-A157-FCB401D49AF0}"/>
              </a:ext>
            </a:extLst>
          </p:cNvPr>
          <p:cNvSpPr/>
          <p:nvPr/>
        </p:nvSpPr>
        <p:spPr>
          <a:xfrm>
            <a:off x="2002646" y="6636838"/>
            <a:ext cx="5058921" cy="12248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7338" lvl="1" fontAlgn="base">
              <a:lnSpc>
                <a:spcPct val="150000"/>
              </a:lnSpc>
            </a:pP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अहिले निश्चितताका साथ भन्न सकिने अवस्था छैन। एउटै परिवारका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सदस्यहरू  बिरामी भएको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पाइएकोले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,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मानव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-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मानव बीचमा सिमित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तवरले सर्ने सम्भावना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रहेको अनुमान गरिएको छ।साथै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,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परिवारका सदस्यहरू एकै स्रोतबाट संक्रमण 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/>
            </a:r>
            <a:b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</a:b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भएको हुन सक्ने सम्भावना पनि रहेको छ।</a:t>
            </a:r>
            <a:endParaRPr lang="en-US" sz="1200" dirty="0">
              <a:solidFill>
                <a:schemeClr val="tx1"/>
              </a:solidFill>
              <a:cs typeface="Kalimati" panose="00000400000000000000" pitchFamily="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837A8076-A4CD-4702-A611-E47FB8E45E27}"/>
              </a:ext>
            </a:extLst>
          </p:cNvPr>
          <p:cNvSpPr/>
          <p:nvPr/>
        </p:nvSpPr>
        <p:spPr>
          <a:xfrm>
            <a:off x="169634" y="5271004"/>
            <a:ext cx="5016513" cy="10219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9538" lvl="1" fontAlgn="base">
              <a:lnSpc>
                <a:spcPct val="150000"/>
              </a:lnSpc>
            </a:pP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मानिस कसरी यो भाइरसबाट संक्रमित भएका छन् भन्ने बारेमा आज सम्म बैज्ञानिक तवरले पुष्टी भएको छैन।हाल यस बिषयमा अनुसन्धान 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/>
            </a:r>
            <a:b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</a:b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भइरहेको छ।</a:t>
            </a:r>
            <a:endParaRPr lang="en-US" sz="1200" dirty="0">
              <a:solidFill>
                <a:schemeClr val="tx1"/>
              </a:solidFill>
              <a:cs typeface="Kalimati" panose="00000400000000000000" pitchFamily="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9296B94-DFE7-4A8D-81A8-3E7146040D20}"/>
              </a:ext>
            </a:extLst>
          </p:cNvPr>
          <p:cNvSpPr/>
          <p:nvPr/>
        </p:nvSpPr>
        <p:spPr>
          <a:xfrm>
            <a:off x="1705970" y="9481565"/>
            <a:ext cx="5355597" cy="12255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63550" lvl="1" defTabSz="422261" fontAlgn="base">
              <a:lnSpc>
                <a:spcPct val="150000"/>
              </a:lnSpc>
              <a:tabLst>
                <a:tab pos="3411427" algn="l"/>
              </a:tabLst>
            </a:pPr>
            <a:r>
              <a:rPr lang="hi-IN" sz="1200" dirty="0" smtClean="0">
                <a:solidFill>
                  <a:schemeClr val="tx1"/>
                </a:solidFill>
                <a:cs typeface="Kalimati" panose="00000400000000000000" pitchFamily="2"/>
              </a:rPr>
              <a:t>नोभल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कोरोना</a:t>
            </a:r>
            <a:r>
              <a:rPr lang="en-IN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भाइरसले गर्दा हुने रोगको लागि कुनै खास उपचार छैन। यद्यपि यो भाइरसले निम्त्याएका धेरै लक्षणहरूको उपचार गर्न सकिन्छ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,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 त्यसैले बिरामीको उपचार लक्षणको आधारमा गरिन्छ।</a:t>
            </a:r>
            <a:r>
              <a:rPr lang="ne-NP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साथै यस भाइरसको विरुद्ध हाललाई कुनै खोप उपलब्ध छैन।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66EE4BD-0C26-4AB1-A327-610BAEA69A8C}"/>
              </a:ext>
            </a:extLst>
          </p:cNvPr>
          <p:cNvSpPr/>
          <p:nvPr/>
        </p:nvSpPr>
        <p:spPr>
          <a:xfrm>
            <a:off x="169634" y="8182279"/>
            <a:ext cx="5355597" cy="10263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9538" lvl="1" defTabSz="406400" fontAlgn="base">
              <a:lnSpc>
                <a:spcPct val="150000"/>
              </a:lnSpc>
              <a:tabLst>
                <a:tab pos="3425825" algn="l"/>
              </a:tabLst>
            </a:pP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सामान्यत: यस भाइरसको संक्रमण कसरी हुन्छ भन्ने बारेमा </a:t>
            </a:r>
            <a:r>
              <a:rPr lang="ne-NP" sz="1200" dirty="0">
                <a:solidFill>
                  <a:schemeClr val="tx1"/>
                </a:solidFill>
                <a:cs typeface="Kalimati" panose="00000400000000000000" pitchFamily="2"/>
              </a:rPr>
              <a:t>ए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किन 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/>
            </a:r>
            <a:b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</a:b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जानकारी छैन। तथापि</a:t>
            </a:r>
            <a:r>
              <a:rPr lang="ne-NP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रुघा, खोकी तथा श्वास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> </a:t>
            </a: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प्रश्वासका बिरामीको नजिक </a:t>
            </a:r>
            <a: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  <a:t/>
            </a:r>
            <a:br>
              <a:rPr lang="en-US" sz="1200" dirty="0">
                <a:solidFill>
                  <a:schemeClr val="tx1"/>
                </a:solidFill>
                <a:cs typeface="Kalimati" panose="00000400000000000000" pitchFamily="2"/>
              </a:rPr>
            </a:br>
            <a:r>
              <a:rPr lang="hi-IN" sz="1200" dirty="0">
                <a:solidFill>
                  <a:schemeClr val="tx1"/>
                </a:solidFill>
                <a:cs typeface="Kalimati" panose="00000400000000000000" pitchFamily="2"/>
              </a:rPr>
              <a:t>नजाने तथा हातको सरसफाई नियमित गरेमा संक्रमणको सम्भावना कम रहन्छ।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Kalimati" panose="00000400000000000000" pitchFamily="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35005B2-A364-4292-9CBE-423BD577EE90}"/>
              </a:ext>
            </a:extLst>
          </p:cNvPr>
          <p:cNvSpPr/>
          <p:nvPr/>
        </p:nvSpPr>
        <p:spPr>
          <a:xfrm>
            <a:off x="0" y="11265370"/>
            <a:ext cx="7307263" cy="95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नेपाल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सरकार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स्वास्थ्य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तथा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जनसंख्या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मन्त्रालय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स्वास्थ्य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सेवा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ne-NP" sz="1200" dirty="0">
                <a:cs typeface="Kalimati" panose="00000400000000000000" pitchFamily="2"/>
              </a:rPr>
              <a:t>वि</a:t>
            </a:r>
            <a:r>
              <a:rPr lang="en-US" sz="1200" dirty="0" err="1">
                <a:cs typeface="Kalimati" panose="00000400000000000000" pitchFamily="2"/>
              </a:rPr>
              <a:t>भाग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cs typeface="Kalimati" panose="00000400000000000000" pitchFamily="2"/>
              </a:rPr>
              <a:t>इपिडिमियोलोजी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तथा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रोग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नियन्त्रण</a:t>
            </a:r>
            <a:r>
              <a:rPr lang="en-US" sz="1200" dirty="0">
                <a:cs typeface="Kalimati" panose="00000400000000000000" pitchFamily="2"/>
              </a:rPr>
              <a:t> </a:t>
            </a:r>
            <a:r>
              <a:rPr lang="en-US" sz="1200" dirty="0" err="1">
                <a:cs typeface="Kalimati" panose="00000400000000000000" pitchFamily="2"/>
              </a:rPr>
              <a:t>महाशाखा</a:t>
            </a:r>
            <a:r>
              <a:rPr lang="en-US" sz="1200" dirty="0">
                <a:cs typeface="Kalimati" panose="00000400000000000000" pitchFamily="2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DE26387-921A-41C6-8939-DBF09972959E}"/>
              </a:ext>
            </a:extLst>
          </p:cNvPr>
          <p:cNvGrpSpPr/>
          <p:nvPr/>
        </p:nvGrpSpPr>
        <p:grpSpPr>
          <a:xfrm>
            <a:off x="4932620" y="2017787"/>
            <a:ext cx="2058524" cy="1482137"/>
            <a:chOff x="4619475" y="1635398"/>
            <a:chExt cx="2286000" cy="16459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62EE2E26-6A1B-4860-AC2A-9EDF8D845AA2}"/>
                </a:ext>
              </a:extLst>
            </p:cNvPr>
            <p:cNvSpPr/>
            <p:nvPr/>
          </p:nvSpPr>
          <p:spPr>
            <a:xfrm>
              <a:off x="4619475" y="1635398"/>
              <a:ext cx="2286000" cy="1645920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Kalimati" panose="00000400000000000000" pitchFamily="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AA6AD5B-8EEF-4671-8FCD-51D4D53929B7}"/>
                </a:ext>
              </a:extLst>
            </p:cNvPr>
            <p:cNvSpPr/>
            <p:nvPr/>
          </p:nvSpPr>
          <p:spPr>
            <a:xfrm>
              <a:off x="4619475" y="1635398"/>
              <a:ext cx="2286000" cy="16459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Kalimati" panose="00000400000000000000" pitchFamily="2"/>
                </a:rPr>
                <a:t>के मानिसमा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cs typeface="Kalimati" panose="00000400000000000000" pitchFamily="2"/>
                </a:rPr>
                <a:t>  </a:t>
              </a:r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Kalimati" panose="00000400000000000000" pitchFamily="2"/>
                </a:rPr>
                <a:t>जनावरहरूबाट </a:t>
              </a:r>
              <a:r>
                <a:rPr lang="hi-IN" sz="1600" dirty="0" smtClean="0">
                  <a:solidFill>
                    <a:schemeClr val="bg1">
                      <a:lumMod val="95000"/>
                    </a:schemeClr>
                  </a:solidFill>
                  <a:cs typeface="Kalimati" panose="00000400000000000000" pitchFamily="2"/>
                </a:rPr>
                <a:t>नोभल </a:t>
              </a:r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cs typeface="Kalimati" panose="00000400000000000000" pitchFamily="2"/>
                </a:rPr>
                <a:t>कोरोना भाइरस</a:t>
              </a:r>
              <a:r>
                <a:rPr lang="en-IN" sz="1600" dirty="0">
                  <a:solidFill>
                    <a:schemeClr val="bg1">
                      <a:lumMod val="95000"/>
                    </a:schemeClr>
                  </a:solidFill>
                  <a:cs typeface="Kalimati" panose="00000400000000000000" pitchFamily="2"/>
                </a:rPr>
                <a:t> </a:t>
              </a:r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cs typeface="Kalimati" panose="00000400000000000000" pitchFamily="2"/>
                </a:rPr>
                <a:t> </a:t>
              </a:r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Kalimati" panose="00000400000000000000" pitchFamily="2"/>
                </a:rPr>
                <a:t>संक्रमित हुन सक्दछ? </a:t>
              </a:r>
              <a:endPara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Kalimati" panose="00000400000000000000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B7553CF-2215-4A28-BB02-4757314ABE46}"/>
              </a:ext>
            </a:extLst>
          </p:cNvPr>
          <p:cNvGrpSpPr/>
          <p:nvPr/>
        </p:nvGrpSpPr>
        <p:grpSpPr>
          <a:xfrm>
            <a:off x="224227" y="3396065"/>
            <a:ext cx="1847188" cy="1482137"/>
            <a:chOff x="325307" y="3130481"/>
            <a:chExt cx="2051311" cy="16459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C14EAE81-C681-4D30-97A3-BD7DEF905C06}"/>
                </a:ext>
              </a:extLst>
            </p:cNvPr>
            <p:cNvSpPr/>
            <p:nvPr/>
          </p:nvSpPr>
          <p:spPr>
            <a:xfrm>
              <a:off x="325307" y="3130481"/>
              <a:ext cx="2051311" cy="1645920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cs typeface="Kalimati" panose="00000400000000000000" pitchFamily="2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31BA4CB-3323-460D-80CE-A2EA2697DB8E}"/>
                </a:ext>
              </a:extLst>
            </p:cNvPr>
            <p:cNvSpPr/>
            <p:nvPr/>
          </p:nvSpPr>
          <p:spPr>
            <a:xfrm>
              <a:off x="325307" y="3130481"/>
              <a:ext cx="2051311" cy="16459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cs typeface="Kalimati" panose="00000400000000000000" pitchFamily="2"/>
                </a:rPr>
                <a:t>के</a:t>
              </a:r>
              <a:r>
                <a:rPr lang="en-US" sz="1600" dirty="0">
                  <a:cs typeface="Kalimati" panose="00000400000000000000" pitchFamily="2"/>
                </a:rPr>
                <a:t> </a:t>
              </a:r>
              <a:r>
                <a:rPr lang="hi-IN" sz="1600" dirty="0" smtClean="0">
                  <a:cs typeface="Kalimati" panose="00000400000000000000" pitchFamily="2"/>
                </a:rPr>
                <a:t>नोभल </a:t>
              </a:r>
              <a:r>
                <a:rPr lang="hi-IN" sz="1600" dirty="0">
                  <a:cs typeface="Kalimati" panose="00000400000000000000" pitchFamily="2"/>
                </a:rPr>
                <a:t>कोरोना भाइरस</a:t>
              </a:r>
              <a:r>
                <a:rPr lang="en-IN" sz="1600" dirty="0">
                  <a:cs typeface="Kalimati" panose="00000400000000000000" pitchFamily="2"/>
                </a:rPr>
                <a:t> </a:t>
              </a:r>
              <a:r>
                <a:rPr lang="en-US" sz="1600" dirty="0">
                  <a:cs typeface="Kalimati" panose="00000400000000000000" pitchFamily="2"/>
                </a:rPr>
                <a:t>र  </a:t>
              </a:r>
              <a:r>
                <a:rPr lang="en-IN" sz="1600" dirty="0">
                  <a:cs typeface="Kalimati" panose="00000400000000000000" pitchFamily="2"/>
                </a:rPr>
                <a:t>SARS</a:t>
              </a:r>
              <a:r>
                <a:rPr lang="en-US" sz="1600" dirty="0">
                  <a:cs typeface="Kalimati" panose="00000400000000000000" pitchFamily="2"/>
                </a:rPr>
                <a:t> </a:t>
              </a:r>
              <a:r>
                <a:rPr lang="hi-IN" sz="1600" dirty="0">
                  <a:cs typeface="Kalimati" panose="00000400000000000000" pitchFamily="2"/>
                </a:rPr>
                <a:t>एउटै</a:t>
              </a:r>
              <a:r>
                <a:rPr lang="en-US" sz="1600" dirty="0">
                  <a:cs typeface="Kalimati" panose="00000400000000000000" pitchFamily="2"/>
                </a:rPr>
                <a:t>  </a:t>
              </a:r>
              <a:r>
                <a:rPr lang="en-US" sz="1600" dirty="0" err="1">
                  <a:cs typeface="Kalimati" panose="00000400000000000000" pitchFamily="2"/>
                </a:rPr>
                <a:t>हुन्</a:t>
              </a:r>
              <a:r>
                <a:rPr lang="en-US" sz="1600" dirty="0">
                  <a:cs typeface="Kalimati" panose="00000400000000000000" pitchFamily="2"/>
                </a:rPr>
                <a:t> 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CF863DA5-6FF4-46B5-B801-7BB400A0C0C0}"/>
              </a:ext>
            </a:extLst>
          </p:cNvPr>
          <p:cNvGrpSpPr/>
          <p:nvPr/>
        </p:nvGrpSpPr>
        <p:grpSpPr>
          <a:xfrm>
            <a:off x="4932620" y="4980632"/>
            <a:ext cx="2058524" cy="1482137"/>
            <a:chOff x="4753284" y="4698387"/>
            <a:chExt cx="2286000" cy="1645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696B9E2A-CDAC-4DC4-A32E-7FA8BB62C274}"/>
                </a:ext>
              </a:extLst>
            </p:cNvPr>
            <p:cNvSpPr/>
            <p:nvPr/>
          </p:nvSpPr>
          <p:spPr>
            <a:xfrm>
              <a:off x="4753284" y="4698387"/>
              <a:ext cx="2286000" cy="1645920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cs typeface="Kalimati" panose="00000400000000000000" pitchFamily="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CD01302-869E-4D73-A04C-91ABD85E23E6}"/>
                </a:ext>
              </a:extLst>
            </p:cNvPr>
            <p:cNvSpPr/>
            <p:nvPr/>
          </p:nvSpPr>
          <p:spPr>
            <a:xfrm>
              <a:off x="4753284" y="4698387"/>
              <a:ext cx="2286000" cy="16459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i-IN" sz="1600" dirty="0">
                  <a:cs typeface="Kalimati" panose="00000400000000000000" pitchFamily="2"/>
                </a:rPr>
                <a:t>मानिस कसरी </a:t>
              </a:r>
              <a:r>
                <a:rPr lang="en-US" sz="1600" dirty="0">
                  <a:cs typeface="Kalimati" panose="00000400000000000000" pitchFamily="2"/>
                </a:rPr>
                <a:t/>
              </a:r>
              <a:br>
                <a:rPr lang="en-US" sz="1600" dirty="0">
                  <a:cs typeface="Kalimati" panose="00000400000000000000" pitchFamily="2"/>
                </a:rPr>
              </a:br>
              <a:r>
                <a:rPr lang="hi-IN" sz="1600" dirty="0">
                  <a:cs typeface="Kalimati" panose="00000400000000000000" pitchFamily="2"/>
                </a:rPr>
                <a:t>यो भाइरसबाट संक्रमित हुन </a:t>
              </a:r>
              <a:r>
                <a:rPr lang="en-US" sz="1600" dirty="0">
                  <a:cs typeface="Kalimati" panose="00000400000000000000" pitchFamily="2"/>
                </a:rPr>
                <a:t/>
              </a:r>
              <a:br>
                <a:rPr lang="en-US" sz="1600" dirty="0">
                  <a:cs typeface="Kalimati" panose="00000400000000000000" pitchFamily="2"/>
                </a:rPr>
              </a:br>
              <a:r>
                <a:rPr lang="hi-IN" sz="1600" dirty="0">
                  <a:cs typeface="Kalimati" panose="00000400000000000000" pitchFamily="2"/>
                </a:rPr>
                <a:t>सक्छ</a:t>
              </a:r>
              <a:r>
                <a:rPr lang="en-IN" sz="1600" dirty="0">
                  <a:cs typeface="Kalimati" panose="00000400000000000000" pitchFamily="2"/>
                </a:rPr>
                <a:t> </a:t>
              </a:r>
              <a:r>
                <a:rPr lang="en-US" sz="1600" dirty="0">
                  <a:cs typeface="Kalimati" panose="00000400000000000000" pitchFamily="2"/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A130C3EB-7DB5-419D-97F4-BF5B300177A8}"/>
              </a:ext>
            </a:extLst>
          </p:cNvPr>
          <p:cNvGrpSpPr/>
          <p:nvPr/>
        </p:nvGrpSpPr>
        <p:grpSpPr>
          <a:xfrm>
            <a:off x="224227" y="6443799"/>
            <a:ext cx="1847188" cy="1482137"/>
            <a:chOff x="133306" y="6220747"/>
            <a:chExt cx="2051311" cy="16459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FF992091-6949-4C26-82C2-DE2DBED97D49}"/>
                </a:ext>
              </a:extLst>
            </p:cNvPr>
            <p:cNvSpPr/>
            <p:nvPr/>
          </p:nvSpPr>
          <p:spPr>
            <a:xfrm>
              <a:off x="133306" y="6220747"/>
              <a:ext cx="2051311" cy="1645920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cs typeface="Kalimati" panose="00000400000000000000" pitchFamily="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38120A28-CAF9-4296-ADB5-6FFF6A1F3739}"/>
                </a:ext>
              </a:extLst>
            </p:cNvPr>
            <p:cNvSpPr/>
            <p:nvPr/>
          </p:nvSpPr>
          <p:spPr>
            <a:xfrm>
              <a:off x="133306" y="6220747"/>
              <a:ext cx="2051311" cy="16459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i-IN" sz="1600" dirty="0">
                  <a:cs typeface="Kalimati" panose="00000400000000000000" pitchFamily="2"/>
                </a:rPr>
                <a:t>के यो एक व्यक्तिबाट अर्को व्यक्तिमा सर्न सक्दछ</a:t>
              </a:r>
              <a:r>
                <a:rPr lang="en-IN" sz="1600" dirty="0">
                  <a:cs typeface="Kalimati" panose="00000400000000000000" pitchFamily="2"/>
                </a:rPr>
                <a:t> </a:t>
              </a:r>
              <a:r>
                <a:rPr lang="en-US" sz="1600" dirty="0">
                  <a:cs typeface="Kalimati" panose="00000400000000000000" pitchFamily="2"/>
                </a:rPr>
                <a:t>?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064B90DA-5C08-4104-8701-6B0F53B2C240}"/>
              </a:ext>
            </a:extLst>
          </p:cNvPr>
          <p:cNvGrpSpPr/>
          <p:nvPr/>
        </p:nvGrpSpPr>
        <p:grpSpPr>
          <a:xfrm>
            <a:off x="5044571" y="7980097"/>
            <a:ext cx="1946573" cy="1386540"/>
            <a:chOff x="4970262" y="7848113"/>
            <a:chExt cx="2161678" cy="153975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6FA0C43-6CEC-4069-BC02-8486E47233E4}"/>
                </a:ext>
              </a:extLst>
            </p:cNvPr>
            <p:cNvSpPr/>
            <p:nvPr/>
          </p:nvSpPr>
          <p:spPr>
            <a:xfrm>
              <a:off x="4970262" y="7848113"/>
              <a:ext cx="2161678" cy="1539759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Kalimati" panose="00000400000000000000" pitchFamily="2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70A0298-D127-48AB-8F4B-8E55D56F234E}"/>
                </a:ext>
              </a:extLst>
            </p:cNvPr>
            <p:cNvSpPr/>
            <p:nvPr/>
          </p:nvSpPr>
          <p:spPr>
            <a:xfrm>
              <a:off x="4970262" y="7848113"/>
              <a:ext cx="2161678" cy="153975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Kalimati" panose="00000400000000000000" pitchFamily="2"/>
                </a:rPr>
                <a:t>यस भाइरसको </a:t>
              </a:r>
              <a:r>
                <a:rPr lang="hi-IN" sz="1600" dirty="0">
                  <a:solidFill>
                    <a:schemeClr val="bg1"/>
                  </a:solidFill>
                  <a:latin typeface="arial" panose="020B0604020202020204" pitchFamily="34" charset="0"/>
                  <a:cs typeface="Kalimati" panose="00000400000000000000" pitchFamily="2"/>
                </a:rPr>
                <a:t>संक्रमणबाट </a:t>
              </a:r>
              <a:r>
                <a:rPr lang="hi-IN" sz="1600" dirty="0">
                  <a:solidFill>
                    <a:schemeClr val="bg1"/>
                  </a:solidFill>
                  <a:cs typeface="Kalimati" panose="00000400000000000000" pitchFamily="2"/>
                </a:rPr>
                <a:t>कसरी </a:t>
              </a:r>
              <a:r>
                <a:rPr lang="hi-IN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Kalimati" panose="00000400000000000000" pitchFamily="2"/>
                </a:rPr>
                <a:t>बच्न सकिन्छ ?</a:t>
              </a:r>
              <a:endPara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Kalimati" panose="00000400000000000000" pitchFamily="2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B6066F7D-6C33-4E08-B208-9D5AF331B697}"/>
              </a:ext>
            </a:extLst>
          </p:cNvPr>
          <p:cNvGrpSpPr/>
          <p:nvPr/>
        </p:nvGrpSpPr>
        <p:grpSpPr>
          <a:xfrm>
            <a:off x="237875" y="9298160"/>
            <a:ext cx="1778419" cy="1482137"/>
            <a:chOff x="119597" y="9264910"/>
            <a:chExt cx="1974942" cy="164592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1001B073-861A-4FC6-AD36-FCF3F1916501}"/>
                </a:ext>
              </a:extLst>
            </p:cNvPr>
            <p:cNvSpPr/>
            <p:nvPr/>
          </p:nvSpPr>
          <p:spPr>
            <a:xfrm>
              <a:off x="119597" y="9264910"/>
              <a:ext cx="1974942" cy="1645920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cs typeface="Kalimati" panose="00000400000000000000" pitchFamily="2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7A0F183-D4EA-4F9A-909A-A3F71D892625}"/>
                </a:ext>
              </a:extLst>
            </p:cNvPr>
            <p:cNvSpPr/>
            <p:nvPr/>
          </p:nvSpPr>
          <p:spPr>
            <a:xfrm>
              <a:off x="119597" y="9264910"/>
              <a:ext cx="1974942" cy="16459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cs typeface="Kalimati" panose="00000400000000000000" pitchFamily="2"/>
                </a:rPr>
                <a:t>के</a:t>
              </a:r>
              <a:r>
                <a:rPr lang="en-US" sz="1600" dirty="0">
                  <a:cs typeface="Kalimati" panose="00000400000000000000" pitchFamily="2"/>
                </a:rPr>
                <a:t> </a:t>
              </a:r>
              <a:r>
                <a:rPr lang="hi-IN" sz="1600" dirty="0">
                  <a:cs typeface="Kalimati" panose="00000400000000000000" pitchFamily="2"/>
                </a:rPr>
                <a:t>कोरोना भाइरसको लागि</a:t>
              </a:r>
              <a:r>
                <a:rPr lang="en-US" sz="1600" dirty="0">
                  <a:cs typeface="Kalimati" panose="00000400000000000000" pitchFamily="2"/>
                </a:rPr>
                <a:t> </a:t>
              </a:r>
              <a:r>
                <a:rPr lang="hi-IN" sz="1600" dirty="0">
                  <a:cs typeface="Kalimati" panose="00000400000000000000" pitchFamily="2"/>
                </a:rPr>
                <a:t>उपचार छ </a:t>
              </a:r>
              <a:r>
                <a:rPr lang="en-US" sz="1600" dirty="0">
                  <a:cs typeface="Kalimati" panose="00000400000000000000" pitchFamily="2"/>
                </a:rPr>
                <a:t>?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ECF92F6-FD61-4B2F-8A8C-74734798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46" y="10787065"/>
            <a:ext cx="598506" cy="50224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3AA7247-B4B8-4352-A5F5-5115C289B0EB}"/>
              </a:ext>
            </a:extLst>
          </p:cNvPr>
          <p:cNvSpPr/>
          <p:nvPr/>
        </p:nvSpPr>
        <p:spPr>
          <a:xfrm>
            <a:off x="-1" y="-13987"/>
            <a:ext cx="7307263" cy="4843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Kalimati" panose="00000400000000000000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DB8DB2A-1CB2-4FC6-B824-A2E91B236A81}"/>
              </a:ext>
            </a:extLst>
          </p:cNvPr>
          <p:cNvGrpSpPr/>
          <p:nvPr/>
        </p:nvGrpSpPr>
        <p:grpSpPr>
          <a:xfrm>
            <a:off x="224227" y="573871"/>
            <a:ext cx="1727774" cy="1348361"/>
            <a:chOff x="271604" y="233857"/>
            <a:chExt cx="1918701" cy="14973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A67AAC01-21EB-4281-BD4D-CAB9D5DC21B1}"/>
                </a:ext>
              </a:extLst>
            </p:cNvPr>
            <p:cNvSpPr/>
            <p:nvPr/>
          </p:nvSpPr>
          <p:spPr>
            <a:xfrm>
              <a:off x="271604" y="241269"/>
              <a:ext cx="1918701" cy="1482536"/>
            </a:xfrm>
            <a:prstGeom prst="ellipse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cs typeface="Kalimati" panose="00000400000000000000" pitchFamily="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B8A96DB8-9E96-44F0-8E3A-629DB602B787}"/>
                </a:ext>
              </a:extLst>
            </p:cNvPr>
            <p:cNvSpPr/>
            <p:nvPr/>
          </p:nvSpPr>
          <p:spPr>
            <a:xfrm>
              <a:off x="271604" y="233857"/>
              <a:ext cx="1918701" cy="14973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i-IN" sz="1600" dirty="0" smtClean="0">
                  <a:cs typeface="Kalimati" panose="00000400000000000000" pitchFamily="2"/>
                </a:rPr>
                <a:t>नोभल </a:t>
              </a:r>
              <a:r>
                <a:rPr lang="hi-IN" sz="1600" dirty="0">
                  <a:cs typeface="Kalimati" panose="00000400000000000000" pitchFamily="2"/>
                </a:rPr>
                <a:t>कोरोना भाइरस</a:t>
              </a:r>
              <a:r>
                <a:rPr lang="en-IN" sz="1600" dirty="0">
                  <a:cs typeface="Kalimati" panose="00000400000000000000" pitchFamily="2"/>
                </a:rPr>
                <a:t> </a:t>
              </a:r>
              <a:r>
                <a:rPr lang="hi-IN" sz="1600" dirty="0">
                  <a:cs typeface="Kalimati" panose="00000400000000000000" pitchFamily="2"/>
                </a:rPr>
                <a:t>भनेको</a:t>
              </a:r>
              <a:r>
                <a:rPr lang="en-IN" sz="1600" dirty="0">
                  <a:cs typeface="Kalimati" panose="00000400000000000000" pitchFamily="2"/>
                </a:rPr>
                <a:t> </a:t>
              </a:r>
              <a:r>
                <a:rPr lang="hi-IN" sz="1600" dirty="0">
                  <a:cs typeface="Kalimati" panose="00000400000000000000" pitchFamily="2"/>
                </a:rPr>
                <a:t>के हो</a:t>
              </a:r>
              <a:r>
                <a:rPr lang="en-US" sz="1600" dirty="0">
                  <a:cs typeface="Kalimati" panose="00000400000000000000" pitchFamily="2"/>
                </a:rPr>
                <a:t> ?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2BED73-7FF6-4E89-BD6A-D75BAA54A135}"/>
              </a:ext>
            </a:extLst>
          </p:cNvPr>
          <p:cNvSpPr/>
          <p:nvPr/>
        </p:nvSpPr>
        <p:spPr>
          <a:xfrm>
            <a:off x="2347824" y="37852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प्राय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b="1" dirty="0" err="1">
                <a:solidFill>
                  <a:schemeClr val="bg1"/>
                </a:solidFill>
              </a:rPr>
              <a:t>सोधिने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प्रश्नहरू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408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Shrestha, Saugat</dc:creator>
  <cp:lastModifiedBy>Acer</cp:lastModifiedBy>
  <cp:revision>142</cp:revision>
  <cp:lastPrinted>2020-01-27T09:10:19Z</cp:lastPrinted>
  <dcterms:created xsi:type="dcterms:W3CDTF">2020-01-22T07:26:34Z</dcterms:created>
  <dcterms:modified xsi:type="dcterms:W3CDTF">2020-01-28T15:03:14Z</dcterms:modified>
</cp:coreProperties>
</file>