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8" r:id="rId3"/>
  </p:sldIdLst>
  <p:sldSz cx="7307263" cy="12344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8">
          <p15:clr>
            <a:srgbClr val="A4A3A4"/>
          </p15:clr>
        </p15:guide>
        <p15:guide id="2" pos="2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7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7" autoAdjust="0"/>
    <p:restoredTop sz="94660"/>
  </p:normalViewPr>
  <p:slideViewPr>
    <p:cSldViewPr snapToGrid="0">
      <p:cViewPr>
        <p:scale>
          <a:sx n="113" d="100"/>
          <a:sy n="113" d="100"/>
        </p:scale>
        <p:origin x="-990" y="-72"/>
      </p:cViewPr>
      <p:guideLst>
        <p:guide orient="horz" pos="3888"/>
        <p:guide pos="23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97DEC-6015-442C-8208-D03297642ED6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3325" y="696913"/>
            <a:ext cx="20637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7D5A-C781-4A65-902D-84F82E43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2020253"/>
            <a:ext cx="6211174" cy="4297680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6483668"/>
            <a:ext cx="5480447" cy="2980372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657225"/>
            <a:ext cx="1575629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657225"/>
            <a:ext cx="4635545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3077531"/>
            <a:ext cx="6302514" cy="5134927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8261036"/>
            <a:ext cx="6302514" cy="2700337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3286125"/>
            <a:ext cx="3105587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3286125"/>
            <a:ext cx="3105587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57228"/>
            <a:ext cx="6302514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3026093"/>
            <a:ext cx="3091314" cy="1483042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4509135"/>
            <a:ext cx="3091314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3026093"/>
            <a:ext cx="3106539" cy="1483042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4509135"/>
            <a:ext cx="3106539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22960"/>
            <a:ext cx="2356783" cy="288036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777368"/>
            <a:ext cx="3699302" cy="8772525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03320"/>
            <a:ext cx="2356783" cy="6860858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822960"/>
            <a:ext cx="2356783" cy="2880360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777368"/>
            <a:ext cx="3699302" cy="8772525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703320"/>
            <a:ext cx="2356783" cy="6860858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657228"/>
            <a:ext cx="6302514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3286125"/>
            <a:ext cx="6302514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11441433"/>
            <a:ext cx="1644134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3B89-8FC1-4EF8-8302-2E7C1C1B93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11441433"/>
            <a:ext cx="2466201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11441433"/>
            <a:ext cx="1644134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D85D-0072-4828-89FB-90051AD5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B5C7E7"/>
            </a:gs>
            <a:gs pos="0">
              <a:schemeClr val="accent1">
                <a:lumMod val="5000"/>
                <a:lumOff val="95000"/>
              </a:schemeClr>
            </a:gs>
            <a:gs pos="58000">
              <a:schemeClr val="accent2">
                <a:lumMod val="60000"/>
                <a:lumOff val="40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E892414-0094-4C40-94DF-16B32FBE3411}"/>
              </a:ext>
            </a:extLst>
          </p:cNvPr>
          <p:cNvSpPr/>
          <p:nvPr/>
        </p:nvSpPr>
        <p:spPr>
          <a:xfrm>
            <a:off x="-1" y="-13987"/>
            <a:ext cx="7307263" cy="11613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NOVEL CORONA VIRUS (COVID-19) </a:t>
            </a:r>
          </a:p>
          <a:p>
            <a:pPr algn="ctr"/>
            <a:r>
              <a:rPr lang="ne-NP" sz="1600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जनचेतनामुलक </a:t>
            </a:r>
            <a:r>
              <a:rPr lang="ne-NP" sz="1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संदेश</a:t>
            </a:r>
            <a:endParaRPr lang="en-US" sz="1600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C5556C7-DD60-4E60-9304-DAB39D5D75B0}"/>
              </a:ext>
            </a:extLst>
          </p:cNvPr>
          <p:cNvSpPr/>
          <p:nvPr/>
        </p:nvSpPr>
        <p:spPr>
          <a:xfrm>
            <a:off x="0" y="4227355"/>
            <a:ext cx="7307262" cy="1045249"/>
          </a:xfrm>
          <a:prstGeom prst="rect">
            <a:avLst/>
          </a:prstGeom>
          <a:gradFill>
            <a:gsLst>
              <a:gs pos="58500">
                <a:schemeClr val="accent3">
                  <a:lumMod val="60000"/>
                  <a:lumOff val="40000"/>
                </a:schemeClr>
              </a:gs>
              <a:gs pos="19000">
                <a:srgbClr val="B5C7E7"/>
              </a:gs>
              <a:gs pos="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COVID-19 </a:t>
            </a: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प्रभावित देशहरूबाट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आउने मानिसहरूमा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दुई हप्ता भित्र खोकी लागेमा, </a:t>
            </a:r>
            <a:endParaRPr 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ज्वरो आएमा, घाँटी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/</a:t>
            </a: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टाउको दुखेमा,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सास</a:t>
            </a: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फेर्न गाह्र</a:t>
            </a:r>
            <a:r>
              <a:rPr lang="hi-IN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ो </a:t>
            </a: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भएमा 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i-IN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तुरुन्त नजिकको स्वास्थ्य संस्थामा सम्पर्क गर्ने </a:t>
            </a:r>
            <a:r>
              <a:rPr lang="en-US" sz="1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endParaRPr lang="en-US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0C2BA2-BE61-4436-98E5-60CF36264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10663185"/>
            <a:ext cx="737985" cy="6556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406F84-4314-4303-934C-1E87F7006E9D}"/>
              </a:ext>
            </a:extLst>
          </p:cNvPr>
          <p:cNvSpPr/>
          <p:nvPr/>
        </p:nvSpPr>
        <p:spPr>
          <a:xfrm>
            <a:off x="0" y="11328124"/>
            <a:ext cx="7307263" cy="95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नेपाल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सरकार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स्वास्थ्य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तथा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जनसंख्या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मन्त्रालय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स्वास्थ्य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सेवा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-NP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वि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भाग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>
              <a:lnSpc>
                <a:spcPts val="1700"/>
              </a:lnSpc>
            </a:pP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इपिडिमियोलोजी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तथा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रोग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नियन्त्रण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महाशाखा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690020A-3CCA-4B15-9E10-A45419348432}"/>
              </a:ext>
            </a:extLst>
          </p:cNvPr>
          <p:cNvGrpSpPr/>
          <p:nvPr/>
        </p:nvGrpSpPr>
        <p:grpSpPr>
          <a:xfrm>
            <a:off x="0" y="1200240"/>
            <a:ext cx="7307262" cy="2923669"/>
            <a:chOff x="79317" y="1200240"/>
            <a:chExt cx="7243808" cy="29236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80CFF-86EF-4201-AEF8-6A251BECAE39}"/>
                </a:ext>
              </a:extLst>
            </p:cNvPr>
            <p:cNvSpPr/>
            <p:nvPr/>
          </p:nvSpPr>
          <p:spPr>
            <a:xfrm>
              <a:off x="79317" y="1544381"/>
              <a:ext cx="7243808" cy="2579528"/>
            </a:xfrm>
            <a:prstGeom prst="rect">
              <a:avLst/>
            </a:prstGeom>
            <a:gradFill>
              <a:gsLst>
                <a:gs pos="19000">
                  <a:srgbClr val="B5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0ECACC3-0247-410E-9836-9652D444BF8A}"/>
                </a:ext>
              </a:extLst>
            </p:cNvPr>
            <p:cNvSpPr txBox="1"/>
            <p:nvPr/>
          </p:nvSpPr>
          <p:spPr>
            <a:xfrm>
              <a:off x="5338768" y="3407143"/>
              <a:ext cx="167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खोकी </a:t>
              </a:r>
              <a:endPara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653F59F-A272-41A8-8EFD-41BB25E004A7}"/>
                </a:ext>
              </a:extLst>
            </p:cNvPr>
            <p:cNvSpPr txBox="1"/>
            <p:nvPr/>
          </p:nvSpPr>
          <p:spPr>
            <a:xfrm>
              <a:off x="366610" y="3407143"/>
              <a:ext cx="1879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ज्वरो </a:t>
              </a:r>
              <a:endPara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r>
                <a:rPr lang="hi-IN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</a:t>
              </a:r>
              <a:r>
                <a:rPr lang="ne-NP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१००</a:t>
              </a:r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</a:t>
              </a:r>
              <a:r>
                <a:rPr lang="ne-NP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४</a:t>
              </a:r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i="1" baseline="30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 </a:t>
              </a:r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 </a:t>
              </a:r>
              <a:r>
                <a:rPr lang="hi-IN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भन्दा माथि</a:t>
              </a:r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1616D6F-FA42-4B87-8E8F-BCB176C46B51}"/>
                </a:ext>
              </a:extLst>
            </p:cNvPr>
            <p:cNvSpPr txBox="1"/>
            <p:nvPr/>
          </p:nvSpPr>
          <p:spPr>
            <a:xfrm>
              <a:off x="3099999" y="3388872"/>
              <a:ext cx="1827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सास</a:t>
              </a:r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ne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फेर्न गाह्र</a:t>
              </a:r>
              <a:r>
                <a:rPr lang="hi-IN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ो </a:t>
              </a:r>
              <a:r>
                <a:rPr lang="ne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endParaRPr lang="n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678DF09-C2B6-48DB-A988-5F206770E1DD}"/>
                </a:ext>
              </a:extLst>
            </p:cNvPr>
            <p:cNvSpPr/>
            <p:nvPr/>
          </p:nvSpPr>
          <p:spPr>
            <a:xfrm>
              <a:off x="79317" y="1200240"/>
              <a:ext cx="7243808" cy="4820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COVID-19 </a:t>
              </a:r>
              <a:r>
                <a:rPr lang="hi-IN" sz="2000" b="1" dirty="0">
                  <a:solidFill>
                    <a:schemeClr val="tx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का मुख्य लक्षणहरू </a:t>
              </a:r>
              <a:endPara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" name="Picture 5" descr="A picture containing clock, object&#10;&#10;Description generated with high confidence">
              <a:extLst>
                <a:ext uri="{FF2B5EF4-FFF2-40B4-BE49-F238E27FC236}">
                  <a16:creationId xmlns:a16="http://schemas.microsoft.com/office/drawing/2014/main" xmlns="" id="{375A26EC-CF88-4748-94BF-6567D32D9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7" y="1658269"/>
              <a:ext cx="1834116" cy="1818259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D5C9A94B-EB9D-471E-9CFE-076F2385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750" y="1720155"/>
              <a:ext cx="1840782" cy="177548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41FFBC3C-D289-47A8-99AF-CB996FF7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09" y="1698762"/>
              <a:ext cx="1914052" cy="1797877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D76D647-CDD7-4E52-80EE-5B31878383F4}"/>
              </a:ext>
            </a:extLst>
          </p:cNvPr>
          <p:cNvSpPr/>
          <p:nvPr/>
        </p:nvSpPr>
        <p:spPr>
          <a:xfrm>
            <a:off x="0" y="5774879"/>
            <a:ext cx="7307263" cy="4825551"/>
          </a:xfrm>
          <a:prstGeom prst="rect">
            <a:avLst/>
          </a:prstGeom>
          <a:gradFill>
            <a:gsLst>
              <a:gs pos="19000">
                <a:schemeClr val="accent6">
                  <a:lumMod val="60000"/>
                  <a:lumOff val="4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54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5AC34A-FAA4-4E6D-9E76-5B6BE572097B}"/>
              </a:ext>
            </a:extLst>
          </p:cNvPr>
          <p:cNvSpPr/>
          <p:nvPr/>
        </p:nvSpPr>
        <p:spPr>
          <a:xfrm>
            <a:off x="0" y="5346805"/>
            <a:ext cx="7307262" cy="537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COVID-19 </a:t>
            </a:r>
            <a:r>
              <a:rPr lang="hi-IN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कसरी आफू र अरूलाई बचाउने</a:t>
            </a: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20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B93A7D-32F5-48D8-831A-680EFBA88518}"/>
              </a:ext>
            </a:extLst>
          </p:cNvPr>
          <p:cNvSpPr txBox="1"/>
          <p:nvPr/>
        </p:nvSpPr>
        <p:spPr>
          <a:xfrm>
            <a:off x="80974" y="6307213"/>
            <a:ext cx="220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नियमित रूपमा साबुन</a:t>
            </a:r>
            <a:r>
              <a:rPr lang="en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पानीले हात धुने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।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9F19D9-7536-4D83-86DD-4E9238ACA20F}"/>
              </a:ext>
            </a:extLst>
          </p:cNvPr>
          <p:cNvSpPr txBox="1"/>
          <p:nvPr/>
        </p:nvSpPr>
        <p:spPr>
          <a:xfrm>
            <a:off x="3558759" y="7749322"/>
            <a:ext cx="2261084" cy="9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फ्ल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ू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जस्तो </a:t>
            </a:r>
            <a:r>
              <a:rPr lang="hi-IN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लक्षण 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देखाउने जो कोहीको सम्पर्कबाट टाढा रहने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।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08C5BD-A14B-4105-B081-98CCDE7B456B}"/>
              </a:ext>
            </a:extLst>
          </p:cNvPr>
          <p:cNvSpPr txBox="1"/>
          <p:nvPr/>
        </p:nvSpPr>
        <p:spPr>
          <a:xfrm>
            <a:off x="3561308" y="6307213"/>
            <a:ext cx="216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खोक्दा र हाछ्युं गर्दा नाक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र मुख छोप्ने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।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30EA818-E8FC-4F6F-943A-22A029070AC2}"/>
              </a:ext>
            </a:extLst>
          </p:cNvPr>
          <p:cNvSpPr/>
          <p:nvPr/>
        </p:nvSpPr>
        <p:spPr>
          <a:xfrm>
            <a:off x="80974" y="7736508"/>
            <a:ext cx="2326674" cy="98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ज्वरो सहितको खाकीको लक्षण देखिएमा स्वास्थ्य कर्मी</a:t>
            </a:r>
            <a:r>
              <a:rPr lang="ne-NP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सँग परामर्श</a:t>
            </a:r>
            <a:r>
              <a:rPr lang="en-US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i-IN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लिने</a:t>
            </a:r>
            <a:r>
              <a:rPr lang="ne-NP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।</a:t>
            </a:r>
            <a:r>
              <a:rPr lang="en-US" sz="1600" dirty="0">
                <a:solidFill>
                  <a:srgbClr val="22222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17019A-A3B7-46C5-A3A9-71B6D63B8832}"/>
              </a:ext>
            </a:extLst>
          </p:cNvPr>
          <p:cNvSpPr/>
          <p:nvPr/>
        </p:nvSpPr>
        <p:spPr>
          <a:xfrm>
            <a:off x="0" y="9132258"/>
            <a:ext cx="22887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hi-IN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जंगली तथा </a:t>
            </a:r>
            <a:br>
              <a:rPr lang="hi-IN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ne-NP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घरपालुवा पशुपन्छी </a:t>
            </a:r>
            <a:r>
              <a:rPr lang="hi-IN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सँग</a:t>
            </a:r>
            <a:r>
              <a:rPr lang="ne-NP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को</a:t>
            </a:r>
            <a:r>
              <a:rPr lang="hi-IN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असुरक्षित सम्पर्कबाट टाढा रहने</a:t>
            </a:r>
            <a:r>
              <a:rPr lang="ne-NP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।</a:t>
            </a:r>
            <a:r>
              <a:rPr lang="hi-IN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5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7AEC4CA5-884B-4D17-BD1C-1EB64B6B2813}"/>
              </a:ext>
            </a:extLst>
          </p:cNvPr>
          <p:cNvSpPr/>
          <p:nvPr/>
        </p:nvSpPr>
        <p:spPr>
          <a:xfrm>
            <a:off x="3722673" y="9284223"/>
            <a:ext cx="2097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माछा 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मासु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तथा 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अन्डा राम्रोसंग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पकाएर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i-IN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मात्र खाने </a:t>
            </a:r>
            <a:r>
              <a:rPr lang="ne-NP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।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59AD1A1E-3F81-499E-9B12-31C16ABCEF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83" y="5937906"/>
            <a:ext cx="1397540" cy="1431110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43C04C69-BA9E-44BC-98C5-3028BCEA7C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46" y="5947200"/>
            <a:ext cx="1410471" cy="1412523"/>
          </a:xfrm>
          <a:prstGeom prst="rect">
            <a:avLst/>
          </a:prstGeom>
        </p:spPr>
      </p:pic>
      <p:pic>
        <p:nvPicPr>
          <p:cNvPr id="35" name="Picture 34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xmlns="" id="{F6BFA546-7D2E-4548-B534-B9D4CF11AE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11" y="7560953"/>
            <a:ext cx="1290012" cy="1285572"/>
          </a:xfrm>
          <a:prstGeom prst="rect">
            <a:avLst/>
          </a:prstGeom>
        </p:spPr>
      </p:pic>
      <p:pic>
        <p:nvPicPr>
          <p:cNvPr id="37" name="Picture 3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4B49D6E-02A7-4BC8-86FE-346A85982F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00" y="9061663"/>
            <a:ext cx="1507304" cy="1453089"/>
          </a:xfrm>
          <a:prstGeom prst="rect">
            <a:avLst/>
          </a:prstGeom>
        </p:spPr>
      </p:pic>
      <p:pic>
        <p:nvPicPr>
          <p:cNvPr id="40" name="Picture 39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947664E0-72A5-43EB-B526-2E14982DCF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09" y="9100098"/>
            <a:ext cx="1329014" cy="13762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E809828-E5E5-4E89-8012-F8E83CAE84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34" y="7523883"/>
            <a:ext cx="1290013" cy="1359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DC6030-65F6-B74F-9BEE-0D7F309EB386}"/>
              </a:ext>
            </a:extLst>
          </p:cNvPr>
          <p:cNvSpPr txBox="1"/>
          <p:nvPr/>
        </p:nvSpPr>
        <p:spPr>
          <a:xfrm>
            <a:off x="6675152" y="-39843"/>
            <a:ext cx="71846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Version-2 , March 3, 2020</a:t>
            </a:r>
          </a:p>
        </p:txBody>
      </p:sp>
    </p:spTree>
    <p:extLst>
      <p:ext uri="{BB962C8B-B14F-4D97-AF65-F5344CB8AC3E}">
        <p14:creationId xmlns:p14="http://schemas.microsoft.com/office/powerpoint/2010/main" val="21155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E892414-0094-4C40-94DF-16B32FBE3411}"/>
              </a:ext>
            </a:extLst>
          </p:cNvPr>
          <p:cNvSpPr/>
          <p:nvPr/>
        </p:nvSpPr>
        <p:spPr>
          <a:xfrm>
            <a:off x="-1" y="-13987"/>
            <a:ext cx="7307263" cy="1161321"/>
          </a:xfrm>
          <a:prstGeom prst="rect">
            <a:avLst/>
          </a:prstGeom>
          <a:solidFill>
            <a:srgbClr val="C03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NOVEL CORONA VIRUS (</a:t>
            </a:r>
            <a:r>
              <a:rPr lang="en-US" sz="3600" b="1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nCoV</a:t>
            </a:r>
            <a:r>
              <a:rPr lang="en-US" sz="36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Preventive </a:t>
            </a:r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messages</a:t>
            </a:r>
            <a:endParaRPr lang="en-US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C5556C7-DD60-4E60-9304-DAB39D5D75B0}"/>
              </a:ext>
            </a:extLst>
          </p:cNvPr>
          <p:cNvSpPr/>
          <p:nvPr/>
        </p:nvSpPr>
        <p:spPr>
          <a:xfrm>
            <a:off x="22122" y="4227355"/>
            <a:ext cx="7285139" cy="1045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3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400" b="1" dirty="0">
                <a:solidFill>
                  <a:schemeClr val="tx1"/>
                </a:solidFill>
              </a:rPr>
              <a:t>Watch your health for 14 days after leaving the country where the novel corona virus is circulating . If you develop a fever, cough, or have difficulty in breathing, seek medical care in nearest health centers”</a:t>
            </a:r>
            <a:endParaRPr lang="en-US" sz="13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406F84-4314-4303-934C-1E87F7006E9D}"/>
              </a:ext>
            </a:extLst>
          </p:cNvPr>
          <p:cNvSpPr/>
          <p:nvPr/>
        </p:nvSpPr>
        <p:spPr>
          <a:xfrm>
            <a:off x="0" y="11328124"/>
            <a:ext cx="7307263" cy="94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Government of Nepal</a:t>
            </a:r>
          </a:p>
          <a:p>
            <a:pPr algn="ctr">
              <a:lnSpc>
                <a:spcPts val="1700"/>
              </a:lnSpc>
            </a:pP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Ministry of Health and Population</a:t>
            </a:r>
          </a:p>
          <a:p>
            <a:pPr algn="ctr">
              <a:lnSpc>
                <a:spcPts val="1700"/>
              </a:lnSpc>
            </a:pP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Department of Health Services</a:t>
            </a:r>
          </a:p>
          <a:p>
            <a:pPr algn="ctr">
              <a:lnSpc>
                <a:spcPts val="1700"/>
              </a:lnSpc>
            </a:pP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Epidemiology and Disease Control Division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690020A-3CCA-4B15-9E10-A45419348432}"/>
              </a:ext>
            </a:extLst>
          </p:cNvPr>
          <p:cNvGrpSpPr/>
          <p:nvPr/>
        </p:nvGrpSpPr>
        <p:grpSpPr>
          <a:xfrm>
            <a:off x="-1" y="1270156"/>
            <a:ext cx="7307264" cy="2853753"/>
            <a:chOff x="-470" y="1270156"/>
            <a:chExt cx="7323983" cy="2853753"/>
          </a:xfrm>
          <a:solidFill>
            <a:schemeClr val="bg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2B80CFF-86EF-4201-AEF8-6A251BECAE39}"/>
                </a:ext>
              </a:extLst>
            </p:cNvPr>
            <p:cNvSpPr/>
            <p:nvPr/>
          </p:nvSpPr>
          <p:spPr>
            <a:xfrm>
              <a:off x="-470" y="1544381"/>
              <a:ext cx="7323983" cy="25795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1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0ECACC3-0247-410E-9836-9652D444BF8A}"/>
                </a:ext>
              </a:extLst>
            </p:cNvPr>
            <p:cNvSpPr txBox="1"/>
            <p:nvPr/>
          </p:nvSpPr>
          <p:spPr>
            <a:xfrm>
              <a:off x="5338768" y="3407143"/>
              <a:ext cx="167253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Cough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653F59F-A272-41A8-8EFD-41BB25E004A7}"/>
                </a:ext>
              </a:extLst>
            </p:cNvPr>
            <p:cNvSpPr txBox="1"/>
            <p:nvPr/>
          </p:nvSpPr>
          <p:spPr>
            <a:xfrm>
              <a:off x="366610" y="3407143"/>
              <a:ext cx="187911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Fever</a:t>
              </a:r>
            </a:p>
            <a:p>
              <a:pPr algn="ctr"/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(38</a:t>
              </a:r>
              <a:r>
                <a:rPr lang="en-US" sz="1200" i="1" baseline="300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∘</a:t>
              </a:r>
              <a:r>
                <a:rPr lang="en-US" sz="1200" i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 and higher)</a:t>
              </a:r>
              <a:endParaRPr lang="en-US" sz="1200" i="1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1616D6F-FA42-4B87-8E8F-BCB176C46B51}"/>
                </a:ext>
              </a:extLst>
            </p:cNvPr>
            <p:cNvSpPr txBox="1"/>
            <p:nvPr/>
          </p:nvSpPr>
          <p:spPr>
            <a:xfrm>
              <a:off x="2646172" y="3407143"/>
              <a:ext cx="2381938" cy="3791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Difficulty in breathing</a:t>
              </a:r>
            </a:p>
          </p:txBody>
        </p:sp>
        <p:pic>
          <p:nvPicPr>
            <p:cNvPr id="6" name="Picture 5" descr="A picture containing clock, object&#10;&#10;Description generated with high confidence">
              <a:extLst>
                <a:ext uri="{FF2B5EF4-FFF2-40B4-BE49-F238E27FC236}">
                  <a16:creationId xmlns:a16="http://schemas.microsoft.com/office/drawing/2014/main" xmlns="" id="{375A26EC-CF88-4748-94BF-6567D32D9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7" y="1658269"/>
              <a:ext cx="1834116" cy="1818259"/>
            </a:xfrm>
            <a:prstGeom prst="rect">
              <a:avLst/>
            </a:prstGeom>
            <a:grpFill/>
          </p:spPr>
        </p:pic>
        <p:pic>
          <p:nvPicPr>
            <p:cNvPr id="22" name="Picture 21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D5C9A94B-EB9D-471E-9CFE-076F2385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750" y="1720155"/>
              <a:ext cx="1840782" cy="1775488"/>
            </a:xfrm>
            <a:prstGeom prst="rect">
              <a:avLst/>
            </a:prstGeom>
            <a:grpFill/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41FFBC3C-D289-47A8-99AF-CB996FF7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09" y="1698762"/>
              <a:ext cx="1914052" cy="1797877"/>
            </a:xfrm>
            <a:prstGeom prst="rect">
              <a:avLst/>
            </a:prstGeom>
            <a:grpFill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678DF09-C2B6-48DB-A988-5F206770E1DD}"/>
                </a:ext>
              </a:extLst>
            </p:cNvPr>
            <p:cNvSpPr/>
            <p:nvPr/>
          </p:nvSpPr>
          <p:spPr>
            <a:xfrm>
              <a:off x="-469" y="1270156"/>
              <a:ext cx="7323982" cy="4820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430" tIns="48715" rIns="97430" bIns="4871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common symptoms of </a:t>
              </a:r>
              <a:r>
                <a:rPr lang="en-US" sz="2000" b="1" dirty="0" err="1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nCoV</a:t>
              </a:r>
              <a:endParaRPr lang="en-US" sz="20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D76D647-CDD7-4E52-80EE-5B31878383F4}"/>
              </a:ext>
            </a:extLst>
          </p:cNvPr>
          <p:cNvSpPr/>
          <p:nvPr/>
        </p:nvSpPr>
        <p:spPr>
          <a:xfrm>
            <a:off x="22122" y="5894799"/>
            <a:ext cx="7285139" cy="48255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54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5AC34A-FAA4-4E6D-9E76-5B6BE572097B}"/>
              </a:ext>
            </a:extLst>
          </p:cNvPr>
          <p:cNvSpPr/>
          <p:nvPr/>
        </p:nvSpPr>
        <p:spPr>
          <a:xfrm>
            <a:off x="22122" y="5336852"/>
            <a:ext cx="7285141" cy="48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430" tIns="48715" rIns="97430" bIns="48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Protect yourself from Novel Corona Virus Infection?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B93A7D-32F5-48D8-831A-680EFBA88518}"/>
              </a:ext>
            </a:extLst>
          </p:cNvPr>
          <p:cNvSpPr txBox="1"/>
          <p:nvPr/>
        </p:nvSpPr>
        <p:spPr>
          <a:xfrm>
            <a:off x="22123" y="6136882"/>
            <a:ext cx="2338373" cy="9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5" indent="-76198" algn="ctr">
              <a:lnSpc>
                <a:spcPts val="2400"/>
              </a:lnSpc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 hands with soap and water or alcohol based hand rub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9F19D9-7536-4D83-86DD-4E9238ACA20F}"/>
              </a:ext>
            </a:extLst>
          </p:cNvPr>
          <p:cNvSpPr txBox="1"/>
          <p:nvPr/>
        </p:nvSpPr>
        <p:spPr>
          <a:xfrm>
            <a:off x="3558759" y="7703602"/>
            <a:ext cx="2261084" cy="9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 close contact with those who show signs of flu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08C5BD-A14B-4105-B081-98CCDE7B456B}"/>
              </a:ext>
            </a:extLst>
          </p:cNvPr>
          <p:cNvSpPr txBox="1"/>
          <p:nvPr/>
        </p:nvSpPr>
        <p:spPr>
          <a:xfrm>
            <a:off x="3388805" y="6074129"/>
            <a:ext cx="2381253" cy="129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7" indent="-95247" algn="r">
              <a:lnSpc>
                <a:spcPts val="2400"/>
              </a:lnSpc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Cover nose and mouth when coughing and sneezing with tissue or flexed elbow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30EA818-E8FC-4F6F-943A-22A029070AC2}"/>
              </a:ext>
            </a:extLst>
          </p:cNvPr>
          <p:cNvSpPr/>
          <p:nvPr/>
        </p:nvSpPr>
        <p:spPr>
          <a:xfrm>
            <a:off x="-49597" y="7672240"/>
            <a:ext cx="2338373" cy="98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 close contact with anyone with cold or flu-like symptoms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17019A-A3B7-46C5-A3A9-71B6D63B8832}"/>
              </a:ext>
            </a:extLst>
          </p:cNvPr>
          <p:cNvSpPr/>
          <p:nvPr/>
        </p:nvSpPr>
        <p:spPr>
          <a:xfrm>
            <a:off x="0" y="9132258"/>
            <a:ext cx="2288777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en-US" sz="15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 unprotected contact with live wild or farm animals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7AEC4CA5-884B-4D17-BD1C-1EB64B6B2813}"/>
              </a:ext>
            </a:extLst>
          </p:cNvPr>
          <p:cNvSpPr/>
          <p:nvPr/>
        </p:nvSpPr>
        <p:spPr>
          <a:xfrm>
            <a:off x="3722673" y="9284223"/>
            <a:ext cx="2097170" cy="680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45" indent="-76198" algn="r">
              <a:lnSpc>
                <a:spcPts val="2400"/>
              </a:lnSpc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Thoroughly cook meat and eggs</a:t>
            </a:r>
          </a:p>
        </p:txBody>
      </p:sp>
      <p:pic>
        <p:nvPicPr>
          <p:cNvPr id="29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59AD1A1E-3F81-499E-9B12-31C16ABCEF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83" y="5937906"/>
            <a:ext cx="1397540" cy="1431110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43C04C69-BA9E-44BC-98C5-3028BCEA7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46" y="5947200"/>
            <a:ext cx="1410471" cy="1412523"/>
          </a:xfrm>
          <a:prstGeom prst="rect">
            <a:avLst/>
          </a:prstGeom>
        </p:spPr>
      </p:pic>
      <p:pic>
        <p:nvPicPr>
          <p:cNvPr id="35" name="Picture 34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xmlns="" id="{F6BFA546-7D2E-4548-B534-B9D4CF11A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11" y="7560953"/>
            <a:ext cx="1290012" cy="1285572"/>
          </a:xfrm>
          <a:prstGeom prst="rect">
            <a:avLst/>
          </a:prstGeom>
        </p:spPr>
      </p:pic>
      <p:pic>
        <p:nvPicPr>
          <p:cNvPr id="37" name="Picture 3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4B49D6E-02A7-4BC8-86FE-346A85982F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00" y="9061663"/>
            <a:ext cx="1507304" cy="1453089"/>
          </a:xfrm>
          <a:prstGeom prst="rect">
            <a:avLst/>
          </a:prstGeom>
        </p:spPr>
      </p:pic>
      <p:pic>
        <p:nvPicPr>
          <p:cNvPr id="40" name="Picture 39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947664E0-72A5-43EB-B526-2E14982DCF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09" y="9100098"/>
            <a:ext cx="1329014" cy="13762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EE809828-E5E5-4E89-8012-F8E83CAE84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34" y="7523883"/>
            <a:ext cx="1290013" cy="13597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0C2BA2-BE61-4436-98E5-60CF3626432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10663185"/>
            <a:ext cx="737985" cy="6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281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>EDCD;DoHS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Acer</cp:lastModifiedBy>
  <cp:revision>157</cp:revision>
  <cp:lastPrinted>2020-03-05T03:23:29Z</cp:lastPrinted>
  <dcterms:created xsi:type="dcterms:W3CDTF">2020-01-22T07:26:34Z</dcterms:created>
  <dcterms:modified xsi:type="dcterms:W3CDTF">2020-03-05T04:44:18Z</dcterms:modified>
</cp:coreProperties>
</file>