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983D96-32A4-4202-A6B9-1F4478003E8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355874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83D96-32A4-4202-A6B9-1F4478003E8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128549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83D96-32A4-4202-A6B9-1F4478003E8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147745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83D96-32A4-4202-A6B9-1F4478003E8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208799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983D96-32A4-4202-A6B9-1F4478003E88}"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358042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83D96-32A4-4202-A6B9-1F4478003E88}"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416182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83D96-32A4-4202-A6B9-1F4478003E88}"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5104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83D96-32A4-4202-A6B9-1F4478003E88}"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145128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83D96-32A4-4202-A6B9-1F4478003E88}"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364267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983D96-32A4-4202-A6B9-1F4478003E88}"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428903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983D96-32A4-4202-A6B9-1F4478003E88}"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009B7-0E91-4FB5-B935-75FF266A709D}" type="slidenum">
              <a:rPr lang="en-US" smtClean="0"/>
              <a:t>‹#›</a:t>
            </a:fld>
            <a:endParaRPr lang="en-US"/>
          </a:p>
        </p:txBody>
      </p:sp>
    </p:spTree>
    <p:extLst>
      <p:ext uri="{BB962C8B-B14F-4D97-AF65-F5344CB8AC3E}">
        <p14:creationId xmlns:p14="http://schemas.microsoft.com/office/powerpoint/2010/main" val="143425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83D96-32A4-4202-A6B9-1F4478003E88}" type="datetimeFigureOut">
              <a:rPr lang="en-US" smtClean="0"/>
              <a:t>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09B7-0E91-4FB5-B935-75FF266A709D}" type="slidenum">
              <a:rPr lang="en-US" smtClean="0"/>
              <a:t>‹#›</a:t>
            </a:fld>
            <a:endParaRPr lang="en-US"/>
          </a:p>
        </p:txBody>
      </p:sp>
    </p:spTree>
    <p:extLst>
      <p:ext uri="{BB962C8B-B14F-4D97-AF65-F5344CB8AC3E}">
        <p14:creationId xmlns:p14="http://schemas.microsoft.com/office/powerpoint/2010/main" val="385842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1">
                    <a:lumMod val="60000"/>
                    <a:lumOff val="40000"/>
                  </a:schemeClr>
                </a:solidFill>
              </a:rPr>
              <a:t>Dr. </a:t>
            </a:r>
            <a:r>
              <a:rPr lang="en-US" dirty="0" err="1">
                <a:solidFill>
                  <a:schemeClr val="accent1">
                    <a:lumMod val="60000"/>
                    <a:lumOff val="40000"/>
                  </a:schemeClr>
                </a:solidFill>
              </a:rPr>
              <a:t>Semmelweis</a:t>
            </a:r>
            <a:r>
              <a:rPr lang="en-US" dirty="0">
                <a:solidFill>
                  <a:schemeClr val="accent1">
                    <a:lumMod val="60000"/>
                    <a:lumOff val="40000"/>
                  </a:schemeClr>
                </a:solidFill>
              </a:rPr>
              <a:t> </a:t>
            </a:r>
            <a:r>
              <a:rPr lang="en-US" dirty="0"/>
              <a:t>and the discovery of handwashing: Replicate using R</a:t>
            </a:r>
          </a:p>
        </p:txBody>
      </p:sp>
      <p:sp>
        <p:nvSpPr>
          <p:cNvPr id="3" name="Subtitle 2"/>
          <p:cNvSpPr>
            <a:spLocks noGrp="1"/>
          </p:cNvSpPr>
          <p:nvPr>
            <p:ph type="subTitle" idx="1"/>
          </p:nvPr>
        </p:nvSpPr>
        <p:spPr/>
        <p:txBody>
          <a:bodyPr>
            <a:normAutofit lnSpcReduction="10000"/>
          </a:bodyPr>
          <a:lstStyle/>
          <a:p>
            <a:r>
              <a:rPr lang="en-US" dirty="0" smtClean="0"/>
              <a:t>Presentation Session : January 2018 – II </a:t>
            </a:r>
          </a:p>
          <a:p>
            <a:pPr algn="r"/>
            <a:endParaRPr lang="en-US" dirty="0" smtClean="0"/>
          </a:p>
          <a:p>
            <a:pPr algn="r"/>
            <a:r>
              <a:rPr lang="en-US" dirty="0" err="1" smtClean="0">
                <a:solidFill>
                  <a:schemeClr val="bg1">
                    <a:lumMod val="75000"/>
                  </a:schemeClr>
                </a:solidFill>
              </a:rPr>
              <a:t>pRabin</a:t>
            </a:r>
            <a:r>
              <a:rPr lang="en-US" dirty="0" smtClean="0">
                <a:solidFill>
                  <a:schemeClr val="bg1">
                    <a:lumMod val="75000"/>
                  </a:schemeClr>
                </a:solidFill>
              </a:rPr>
              <a:t> Raj shakya</a:t>
            </a:r>
          </a:p>
          <a:p>
            <a:pPr algn="r"/>
            <a:r>
              <a:rPr lang="en-US" dirty="0" smtClean="0">
                <a:solidFill>
                  <a:schemeClr val="bg1">
                    <a:lumMod val="75000"/>
                  </a:schemeClr>
                </a:solidFill>
              </a:rPr>
              <a:t>prabinrs.guithub.io</a:t>
            </a:r>
            <a:endParaRPr lang="en-US" dirty="0">
              <a:solidFill>
                <a:schemeClr val="bg1">
                  <a:lumMod val="75000"/>
                </a:schemeClr>
              </a:solidFill>
            </a:endParaRPr>
          </a:p>
        </p:txBody>
      </p:sp>
    </p:spTree>
    <p:extLst>
      <p:ext uri="{BB962C8B-B14F-4D97-AF65-F5344CB8AC3E}">
        <p14:creationId xmlns:p14="http://schemas.microsoft.com/office/powerpoint/2010/main" val="380500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effect of </a:t>
            </a:r>
            <a:r>
              <a:rPr lang="en-US" b="1" dirty="0" smtClean="0"/>
              <a:t>handwashing</a:t>
            </a:r>
            <a:endParaRPr lang="en-US" dirty="0"/>
          </a:p>
        </p:txBody>
      </p:sp>
      <p:sp>
        <p:nvSpPr>
          <p:cNvPr id="5" name="Content Placeholder 4"/>
          <p:cNvSpPr>
            <a:spLocks noGrp="1"/>
          </p:cNvSpPr>
          <p:nvPr>
            <p:ph idx="1"/>
          </p:nvPr>
        </p:nvSpPr>
        <p:spPr/>
        <p:txBody>
          <a:bodyPr/>
          <a:lstStyle/>
          <a:p>
            <a:pPr marL="0" indent="0">
              <a:buNone/>
            </a:pPr>
            <a:r>
              <a:rPr lang="en-US" dirty="0" smtClean="0"/>
              <a:t> With the data loaded we can now look at the proportion of deaths over time. In the plot below we haven't marked where obligatory handwashing started, but it reduced the proportion of deaths to such a degree that you should be able to spot it!</a:t>
            </a:r>
          </a:p>
          <a:p>
            <a:pPr marL="0" indent="0">
              <a:buNone/>
            </a:pPr>
            <a:endParaRPr lang="en-US" sz="2000" dirty="0" smtClean="0">
              <a:solidFill>
                <a:schemeClr val="accent3">
                  <a:lumMod val="60000"/>
                  <a:lumOff val="40000"/>
                </a:schemeClr>
              </a:solidFill>
            </a:endParaRPr>
          </a:p>
          <a:p>
            <a:pPr marL="0" indent="0">
              <a:buNone/>
            </a:pPr>
            <a:r>
              <a:rPr lang="en-US" sz="2000" dirty="0" smtClean="0">
                <a:solidFill>
                  <a:schemeClr val="accent3">
                    <a:lumMod val="60000"/>
                    <a:lumOff val="40000"/>
                  </a:schemeClr>
                </a:solidFill>
              </a:rPr>
              <a:t>Make a line plot of </a:t>
            </a:r>
            <a:r>
              <a:rPr lang="en-US" sz="2000" dirty="0" err="1" smtClean="0">
                <a:solidFill>
                  <a:schemeClr val="accent3">
                    <a:lumMod val="60000"/>
                    <a:lumOff val="40000"/>
                  </a:schemeClr>
                </a:solidFill>
              </a:rPr>
              <a:t>proportion_deaths</a:t>
            </a:r>
            <a:r>
              <a:rPr lang="en-US" sz="2000" dirty="0" smtClean="0">
                <a:solidFill>
                  <a:schemeClr val="accent3">
                    <a:lumMod val="60000"/>
                    <a:lumOff val="40000"/>
                  </a:schemeClr>
                </a:solidFill>
              </a:rPr>
              <a:t> by date for the monthly data frame using </a:t>
            </a:r>
            <a:r>
              <a:rPr lang="en-US" sz="2000" dirty="0" err="1" smtClean="0">
                <a:solidFill>
                  <a:schemeClr val="accent3">
                    <a:lumMod val="60000"/>
                    <a:lumOff val="40000"/>
                  </a:schemeClr>
                </a:solidFill>
              </a:rPr>
              <a:t>ggplot</a:t>
            </a:r>
            <a:r>
              <a:rPr lang="en-US" sz="2000" dirty="0" smtClean="0">
                <a:solidFill>
                  <a:schemeClr val="accent3">
                    <a:lumMod val="60000"/>
                    <a:lumOff val="40000"/>
                  </a:schemeClr>
                </a:solidFill>
              </a:rPr>
              <a:t>.</a:t>
            </a:r>
          </a:p>
          <a:p>
            <a:pPr marL="0" indent="0">
              <a:buNone/>
            </a:pPr>
            <a:r>
              <a:rPr lang="en-US" sz="2000" dirty="0" smtClean="0">
                <a:solidFill>
                  <a:schemeClr val="accent3">
                    <a:lumMod val="60000"/>
                    <a:lumOff val="40000"/>
                  </a:schemeClr>
                </a:solidFill>
              </a:rPr>
              <a:t>Use the </a:t>
            </a:r>
            <a:r>
              <a:rPr lang="en-US" sz="2000" i="1" dirty="0" smtClean="0">
                <a:solidFill>
                  <a:schemeClr val="accent3">
                    <a:lumMod val="60000"/>
                    <a:lumOff val="40000"/>
                  </a:schemeClr>
                </a:solidFill>
              </a:rPr>
              <a:t>labs</a:t>
            </a:r>
            <a:r>
              <a:rPr lang="en-US" sz="2000" dirty="0" smtClean="0">
                <a:solidFill>
                  <a:schemeClr val="accent3">
                    <a:lumMod val="60000"/>
                    <a:lumOff val="40000"/>
                  </a:schemeClr>
                </a:solidFill>
              </a:rPr>
              <a:t> function to give the x-axis and y-axis labels.</a:t>
            </a:r>
            <a:endParaRPr lang="en-US" sz="2000" dirty="0">
              <a:solidFill>
                <a:schemeClr val="accent3">
                  <a:lumMod val="60000"/>
                  <a:lumOff val="40000"/>
                </a:schemeClr>
              </a:solidFill>
            </a:endParaRPr>
          </a:p>
        </p:txBody>
      </p:sp>
      <p:pic>
        <p:nvPicPr>
          <p:cNvPr id="7" name="Picture 6"/>
          <p:cNvPicPr>
            <a:picLocks noChangeAspect="1"/>
          </p:cNvPicPr>
          <p:nvPr/>
        </p:nvPicPr>
        <p:blipFill>
          <a:blip r:embed="rId2"/>
          <a:stretch>
            <a:fillRect/>
          </a:stretch>
        </p:blipFill>
        <p:spPr>
          <a:xfrm>
            <a:off x="7792460" y="4644447"/>
            <a:ext cx="4162425" cy="2076450"/>
          </a:xfrm>
          <a:prstGeom prst="rect">
            <a:avLst/>
          </a:prstGeom>
        </p:spPr>
      </p:pic>
    </p:spTree>
    <p:extLst>
      <p:ext uri="{BB962C8B-B14F-4D97-AF65-F5344CB8AC3E}">
        <p14:creationId xmlns:p14="http://schemas.microsoft.com/office/powerpoint/2010/main" val="33264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effect of handwashing </a:t>
            </a:r>
            <a:r>
              <a:rPr lang="en-US" b="1" dirty="0" smtClean="0"/>
              <a:t>highlighted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Starting </a:t>
            </a:r>
            <a:r>
              <a:rPr lang="en-US" dirty="0"/>
              <a:t>from the summer of 1847 the proportion of deaths is drastically reduced and, yes, this was when </a:t>
            </a:r>
            <a:r>
              <a:rPr lang="en-US" dirty="0" err="1"/>
              <a:t>Semmelweis</a:t>
            </a:r>
            <a:r>
              <a:rPr lang="en-US" dirty="0"/>
              <a:t> made handwashing obligatory.</a:t>
            </a:r>
          </a:p>
          <a:p>
            <a:pPr marL="0" indent="0">
              <a:buNone/>
            </a:pPr>
            <a:r>
              <a:rPr lang="en-US" dirty="0"/>
              <a:t>The effect of handwashing is made even more clear if we highlight this in the graph.</a:t>
            </a:r>
          </a:p>
          <a:p>
            <a:r>
              <a:rPr lang="en-US" sz="2200" dirty="0" smtClean="0">
                <a:solidFill>
                  <a:schemeClr val="accent3">
                    <a:lumMod val="60000"/>
                    <a:lumOff val="40000"/>
                  </a:schemeClr>
                </a:solidFill>
              </a:rPr>
              <a:t>Add a TRUE/FALSE column to monthly called </a:t>
            </a:r>
            <a:r>
              <a:rPr lang="en-US" sz="2200" dirty="0" err="1" smtClean="0">
                <a:solidFill>
                  <a:schemeClr val="accent3">
                    <a:lumMod val="60000"/>
                    <a:lumOff val="40000"/>
                  </a:schemeClr>
                </a:solidFill>
              </a:rPr>
              <a:t>handwashing_started</a:t>
            </a:r>
            <a:r>
              <a:rPr lang="en-US" sz="2200" dirty="0" smtClean="0">
                <a:solidFill>
                  <a:schemeClr val="accent3">
                    <a:lumMod val="60000"/>
                    <a:lumOff val="40000"/>
                  </a:schemeClr>
                </a:solidFill>
              </a:rPr>
              <a:t> which is TRUE for dates where obligatory handwashing was enforced.</a:t>
            </a:r>
          </a:p>
          <a:p>
            <a:r>
              <a:rPr lang="en-US" sz="2200" dirty="0" smtClean="0">
                <a:solidFill>
                  <a:schemeClr val="accent3">
                    <a:lumMod val="60000"/>
                    <a:lumOff val="40000"/>
                  </a:schemeClr>
                </a:solidFill>
              </a:rPr>
              <a:t>Make a line plot of </a:t>
            </a:r>
            <a:r>
              <a:rPr lang="en-US" sz="2200" dirty="0" err="1" smtClean="0">
                <a:solidFill>
                  <a:schemeClr val="accent3">
                    <a:lumMod val="60000"/>
                    <a:lumOff val="40000"/>
                  </a:schemeClr>
                </a:solidFill>
              </a:rPr>
              <a:t>proportion_deaths</a:t>
            </a:r>
            <a:r>
              <a:rPr lang="en-US" sz="2200" dirty="0" smtClean="0">
                <a:solidFill>
                  <a:schemeClr val="accent3">
                    <a:lumMod val="60000"/>
                    <a:lumOff val="40000"/>
                  </a:schemeClr>
                </a:solidFill>
              </a:rPr>
              <a:t> by date for the monthly data frame using </a:t>
            </a:r>
            <a:r>
              <a:rPr lang="en-US" sz="2200" dirty="0" err="1" smtClean="0">
                <a:solidFill>
                  <a:schemeClr val="accent3">
                    <a:lumMod val="60000"/>
                    <a:lumOff val="40000"/>
                  </a:schemeClr>
                </a:solidFill>
              </a:rPr>
              <a:t>ggplot</a:t>
            </a:r>
            <a:r>
              <a:rPr lang="en-US" sz="2200" dirty="0" smtClean="0">
                <a:solidFill>
                  <a:schemeClr val="accent3">
                    <a:lumMod val="60000"/>
                    <a:lumOff val="40000"/>
                  </a:schemeClr>
                </a:solidFill>
              </a:rPr>
              <a:t>. Make the color of the line depend on </a:t>
            </a:r>
            <a:r>
              <a:rPr lang="en-US" sz="2200" dirty="0" err="1" smtClean="0">
                <a:solidFill>
                  <a:schemeClr val="accent3">
                    <a:lumMod val="60000"/>
                    <a:lumOff val="40000"/>
                  </a:schemeClr>
                </a:solidFill>
              </a:rPr>
              <a:t>handwashing_started</a:t>
            </a:r>
            <a:r>
              <a:rPr lang="en-US" sz="2200" dirty="0" smtClean="0">
                <a:solidFill>
                  <a:schemeClr val="accent3">
                    <a:lumMod val="60000"/>
                    <a:lumOff val="40000"/>
                  </a:schemeClr>
                </a:solidFill>
              </a:rPr>
              <a:t>.</a:t>
            </a:r>
          </a:p>
          <a:p>
            <a:r>
              <a:rPr lang="en-US" sz="2200" dirty="0" smtClean="0">
                <a:solidFill>
                  <a:schemeClr val="accent3">
                    <a:lumMod val="60000"/>
                    <a:lumOff val="40000"/>
                  </a:schemeClr>
                </a:solidFill>
              </a:rPr>
              <a:t>Use the labs function to give the x-axis and y-axis any prettier labels.</a:t>
            </a:r>
            <a:endParaRPr lang="en-US" sz="2200" dirty="0">
              <a:solidFill>
                <a:schemeClr val="accent3">
                  <a:lumMod val="60000"/>
                  <a:lumOff val="40000"/>
                </a:schemeClr>
              </a:solidFill>
            </a:endParaRPr>
          </a:p>
        </p:txBody>
      </p:sp>
    </p:spTree>
    <p:extLst>
      <p:ext uri="{BB962C8B-B14F-4D97-AF65-F5344CB8AC3E}">
        <p14:creationId xmlns:p14="http://schemas.microsoft.com/office/powerpoint/2010/main" val="225322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handwashing, fewer deaths</a:t>
            </a:r>
            <a:r>
              <a:rPr lang="en-US" b="1" dirty="0" smtClean="0"/>
              <a:t>?</a:t>
            </a:r>
            <a:endParaRPr lang="en-US" dirty="0"/>
          </a:p>
        </p:txBody>
      </p:sp>
      <p:sp>
        <p:nvSpPr>
          <p:cNvPr id="3" name="Content Placeholder 2"/>
          <p:cNvSpPr>
            <a:spLocks noGrp="1"/>
          </p:cNvSpPr>
          <p:nvPr>
            <p:ph idx="1"/>
          </p:nvPr>
        </p:nvSpPr>
        <p:spPr>
          <a:xfrm>
            <a:off x="838200" y="1603675"/>
            <a:ext cx="5287392" cy="4351338"/>
          </a:xfrm>
        </p:spPr>
        <p:txBody>
          <a:bodyPr/>
          <a:lstStyle/>
          <a:p>
            <a:pPr marL="0" indent="0">
              <a:buNone/>
            </a:pPr>
            <a:r>
              <a:rPr lang="en-US" dirty="0" smtClean="0"/>
              <a:t>Again, the graph shows that handwashing had a huge effect. How much did it reduce the monthly proportion of deaths on average?</a:t>
            </a:r>
          </a:p>
          <a:p>
            <a:r>
              <a:rPr lang="en-US" sz="2000" dirty="0" smtClean="0">
                <a:solidFill>
                  <a:schemeClr val="accent3">
                    <a:lumMod val="60000"/>
                    <a:lumOff val="40000"/>
                  </a:schemeClr>
                </a:solidFill>
              </a:rPr>
              <a:t>Use </a:t>
            </a:r>
            <a:r>
              <a:rPr lang="en-US" sz="2000" i="1" dirty="0" err="1" smtClean="0">
                <a:solidFill>
                  <a:schemeClr val="accent3">
                    <a:lumMod val="60000"/>
                    <a:lumOff val="40000"/>
                  </a:schemeClr>
                </a:solidFill>
              </a:rPr>
              <a:t>group_by</a:t>
            </a:r>
            <a:r>
              <a:rPr lang="en-US" sz="2000" i="1" dirty="0" smtClean="0">
                <a:solidFill>
                  <a:schemeClr val="accent3">
                    <a:lumMod val="60000"/>
                    <a:lumOff val="40000"/>
                  </a:schemeClr>
                </a:solidFill>
              </a:rPr>
              <a:t> </a:t>
            </a:r>
            <a:r>
              <a:rPr lang="en-US" sz="2000" dirty="0" smtClean="0">
                <a:solidFill>
                  <a:schemeClr val="accent3">
                    <a:lumMod val="60000"/>
                    <a:lumOff val="40000"/>
                  </a:schemeClr>
                </a:solidFill>
              </a:rPr>
              <a:t>and </a:t>
            </a:r>
            <a:r>
              <a:rPr lang="en-US" sz="2000" i="1" dirty="0" err="1" smtClean="0">
                <a:solidFill>
                  <a:schemeClr val="accent3">
                    <a:lumMod val="60000"/>
                    <a:lumOff val="40000"/>
                  </a:schemeClr>
                </a:solidFill>
              </a:rPr>
              <a:t>summarise</a:t>
            </a:r>
            <a:r>
              <a:rPr lang="en-US" sz="2000" dirty="0" smtClean="0">
                <a:solidFill>
                  <a:schemeClr val="accent3">
                    <a:lumMod val="60000"/>
                    <a:lumOff val="40000"/>
                  </a:schemeClr>
                </a:solidFill>
              </a:rPr>
              <a:t> to calculate the mean proportion of deaths before and after handwashing was enforced.</a:t>
            </a:r>
          </a:p>
          <a:p>
            <a:r>
              <a:rPr lang="en-US" sz="2000" dirty="0" smtClean="0">
                <a:solidFill>
                  <a:schemeClr val="accent3">
                    <a:lumMod val="60000"/>
                    <a:lumOff val="40000"/>
                  </a:schemeClr>
                </a:solidFill>
              </a:rPr>
              <a:t>Put the resulting table into </a:t>
            </a:r>
            <a:r>
              <a:rPr lang="en-US" sz="2000" i="1" dirty="0" err="1" smtClean="0">
                <a:solidFill>
                  <a:schemeClr val="accent3">
                    <a:lumMod val="60000"/>
                    <a:lumOff val="40000"/>
                  </a:schemeClr>
                </a:solidFill>
              </a:rPr>
              <a:t>monthly_summary</a:t>
            </a:r>
            <a:r>
              <a:rPr lang="en-US" sz="2000" dirty="0" smtClean="0">
                <a:solidFill>
                  <a:schemeClr val="accent3">
                    <a:lumMod val="60000"/>
                    <a:lumOff val="40000"/>
                  </a:schemeClr>
                </a:solidFill>
              </a:rPr>
              <a:t>.</a:t>
            </a:r>
            <a:endParaRPr lang="en-US" sz="2000" dirty="0">
              <a:solidFill>
                <a:schemeClr val="accent3">
                  <a:lumMod val="60000"/>
                  <a:lumOff val="40000"/>
                </a:schemeClr>
              </a:solidFill>
            </a:endParaRPr>
          </a:p>
        </p:txBody>
      </p:sp>
      <p:pic>
        <p:nvPicPr>
          <p:cNvPr id="5" name="Picture 4"/>
          <p:cNvPicPr>
            <a:picLocks noChangeAspect="1"/>
          </p:cNvPicPr>
          <p:nvPr/>
        </p:nvPicPr>
        <p:blipFill>
          <a:blip r:embed="rId2"/>
          <a:stretch>
            <a:fillRect/>
          </a:stretch>
        </p:blipFill>
        <p:spPr>
          <a:xfrm>
            <a:off x="6547419" y="1461622"/>
            <a:ext cx="5133975" cy="3686175"/>
          </a:xfrm>
          <a:prstGeom prst="rect">
            <a:avLst/>
          </a:prstGeom>
          <a:ln>
            <a:solidFill>
              <a:srgbClr val="FFC000"/>
            </a:solidFill>
          </a:ln>
        </p:spPr>
      </p:pic>
    </p:spTree>
    <p:extLst>
      <p:ext uri="{BB962C8B-B14F-4D97-AF65-F5344CB8AC3E}">
        <p14:creationId xmlns:p14="http://schemas.microsoft.com/office/powerpoint/2010/main" val="375950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statistical analysis of </a:t>
            </a:r>
            <a:r>
              <a:rPr lang="en-US" b="1" dirty="0" err="1"/>
              <a:t>Semmelweis</a:t>
            </a:r>
            <a:r>
              <a:rPr lang="en-US" b="1" dirty="0"/>
              <a:t> handwashing </a:t>
            </a:r>
            <a:r>
              <a:rPr lang="en-US" b="1" dirty="0" smtClean="0"/>
              <a:t>data</a:t>
            </a:r>
            <a:endParaRPr lang="en-US" dirty="0"/>
          </a:p>
        </p:txBody>
      </p:sp>
      <p:sp>
        <p:nvSpPr>
          <p:cNvPr id="5" name="Content Placeholder 4"/>
          <p:cNvSpPr>
            <a:spLocks noGrp="1"/>
          </p:cNvSpPr>
          <p:nvPr>
            <p:ph idx="1"/>
          </p:nvPr>
        </p:nvSpPr>
        <p:spPr/>
        <p:txBody>
          <a:bodyPr/>
          <a:lstStyle/>
          <a:p>
            <a:pPr marL="0" indent="0">
              <a:buNone/>
            </a:pPr>
            <a:r>
              <a:rPr lang="en-US" dirty="0" smtClean="0"/>
              <a:t>It reduced the proportion of deaths by around 8 percentage points! From 10% on average before handwashing to just 2% when handwashing was enforced (which is still a high number by modern standards). To get a feeling for the uncertainty around how much handwashing reduces mortalities we could look at a confidence interval (here calculated using a t-test).</a:t>
            </a:r>
          </a:p>
          <a:p>
            <a:r>
              <a:rPr lang="en-US" sz="2000" dirty="0" smtClean="0">
                <a:solidFill>
                  <a:schemeClr val="accent3">
                    <a:lumMod val="60000"/>
                    <a:lumOff val="40000"/>
                  </a:schemeClr>
                </a:solidFill>
              </a:rPr>
              <a:t>Use the </a:t>
            </a:r>
            <a:r>
              <a:rPr lang="en-US" sz="2000" dirty="0" err="1" smtClean="0">
                <a:solidFill>
                  <a:schemeClr val="accent3">
                    <a:lumMod val="60000"/>
                    <a:lumOff val="40000"/>
                  </a:schemeClr>
                </a:solidFill>
              </a:rPr>
              <a:t>t.test</a:t>
            </a:r>
            <a:r>
              <a:rPr lang="en-US" sz="2000" dirty="0" smtClean="0">
                <a:solidFill>
                  <a:schemeClr val="accent3">
                    <a:lumMod val="60000"/>
                    <a:lumOff val="40000"/>
                  </a:schemeClr>
                </a:solidFill>
              </a:rPr>
              <a:t> function to calculate a 95% confidence interval around how much dirty hands increases </a:t>
            </a:r>
            <a:r>
              <a:rPr lang="en-US" sz="2000" dirty="0" err="1" smtClean="0">
                <a:solidFill>
                  <a:schemeClr val="accent3">
                    <a:lumMod val="60000"/>
                    <a:lumOff val="40000"/>
                  </a:schemeClr>
                </a:solidFill>
              </a:rPr>
              <a:t>proportion_deaths</a:t>
            </a:r>
            <a:r>
              <a:rPr lang="en-US" sz="2000" dirty="0" smtClean="0">
                <a:solidFill>
                  <a:schemeClr val="accent3">
                    <a:lumMod val="60000"/>
                    <a:lumOff val="40000"/>
                  </a:schemeClr>
                </a:solidFill>
              </a:rPr>
              <a:t>.</a:t>
            </a:r>
            <a:endParaRPr lang="en-US" sz="2000" dirty="0">
              <a:solidFill>
                <a:schemeClr val="accent3">
                  <a:lumMod val="60000"/>
                  <a:lumOff val="40000"/>
                </a:schemeClr>
              </a:solidFill>
            </a:endParaRPr>
          </a:p>
        </p:txBody>
      </p:sp>
    </p:spTree>
    <p:extLst>
      <p:ext uri="{BB962C8B-B14F-4D97-AF65-F5344CB8AC3E}">
        <p14:creationId xmlns:p14="http://schemas.microsoft.com/office/powerpoint/2010/main" val="394841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Dr. Ignaz </a:t>
            </a:r>
            <a:r>
              <a:rPr lang="en-US" dirty="0" err="1" smtClean="0"/>
              <a:t>Semmelweis</a:t>
            </a:r>
            <a:endParaRPr lang="en-US" dirty="0"/>
          </a:p>
        </p:txBody>
      </p:sp>
      <p:sp>
        <p:nvSpPr>
          <p:cNvPr id="3" name="Content Placeholder 2"/>
          <p:cNvSpPr>
            <a:spLocks noGrp="1"/>
          </p:cNvSpPr>
          <p:nvPr>
            <p:ph idx="1"/>
          </p:nvPr>
        </p:nvSpPr>
        <p:spPr>
          <a:xfrm>
            <a:off x="3506680" y="1825625"/>
            <a:ext cx="7847119" cy="4351338"/>
          </a:xfrm>
        </p:spPr>
        <p:txBody>
          <a:bodyPr>
            <a:normAutofit fontScale="85000" lnSpcReduction="20000"/>
          </a:bodyPr>
          <a:lstStyle/>
          <a:p>
            <a:r>
              <a:rPr lang="en-US" dirty="0"/>
              <a:t>This is Dr. Ignaz </a:t>
            </a:r>
            <a:r>
              <a:rPr lang="en-US" dirty="0" err="1"/>
              <a:t>Semmelweis</a:t>
            </a:r>
            <a:r>
              <a:rPr lang="en-US" dirty="0"/>
              <a:t>, a Hungarian physician born in 1818 and active at the Vienna General </a:t>
            </a:r>
            <a:r>
              <a:rPr lang="en-US" dirty="0" smtClean="0"/>
              <a:t>Hospital</a:t>
            </a:r>
            <a:r>
              <a:rPr lang="en-US" dirty="0"/>
              <a:t> </a:t>
            </a:r>
            <a:endParaRPr lang="en-US" dirty="0" smtClean="0"/>
          </a:p>
          <a:p>
            <a:r>
              <a:rPr lang="en-US" i="1" dirty="0" smtClean="0"/>
              <a:t>childbed </a:t>
            </a:r>
            <a:r>
              <a:rPr lang="en-US" i="1" dirty="0"/>
              <a:t>fever</a:t>
            </a:r>
            <a:r>
              <a:rPr lang="en-US" dirty="0"/>
              <a:t>: A deadly disease affecting women that just have given birth. </a:t>
            </a:r>
            <a:r>
              <a:rPr lang="en-US" dirty="0" smtClean="0"/>
              <a:t>In </a:t>
            </a:r>
            <a:r>
              <a:rPr lang="en-US" dirty="0"/>
              <a:t>the early </a:t>
            </a:r>
            <a:r>
              <a:rPr lang="en-US" dirty="0" err="1"/>
              <a:t>1840s</a:t>
            </a:r>
            <a:r>
              <a:rPr lang="en-US" dirty="0"/>
              <a:t> at the Vienna General Hospital as many as 10% of the women giving birth die from it. He is thinking about it because he knows the cause of childbed fever: It's the contaminated hands of the doctors delivering the babies. And they won't listen to him and </a:t>
            </a:r>
            <a:r>
              <a:rPr lang="en-US" i="1" dirty="0"/>
              <a:t>wash their hands</a:t>
            </a:r>
            <a:r>
              <a:rPr lang="en-US" dirty="0"/>
              <a:t>!</a:t>
            </a:r>
          </a:p>
          <a:p>
            <a:r>
              <a:rPr lang="en-US" dirty="0" smtClean="0"/>
              <a:t>Today, </a:t>
            </a:r>
            <a:r>
              <a:rPr lang="en-US" dirty="0"/>
              <a:t>we're going to reanalyze the data that made </a:t>
            </a:r>
            <a:r>
              <a:rPr lang="en-US" dirty="0" err="1"/>
              <a:t>Semmelweis</a:t>
            </a:r>
            <a:r>
              <a:rPr lang="en-US" dirty="0"/>
              <a:t> discover the importance of </a:t>
            </a:r>
            <a:r>
              <a:rPr lang="en-US" i="1" dirty="0"/>
              <a:t>handwashing</a:t>
            </a:r>
            <a:r>
              <a:rPr lang="en-US" dirty="0"/>
              <a:t>. Let's start by looking at the data that made </a:t>
            </a:r>
            <a:r>
              <a:rPr lang="en-US" dirty="0" err="1"/>
              <a:t>Semmelweis</a:t>
            </a:r>
            <a:r>
              <a:rPr lang="en-US" dirty="0"/>
              <a:t> realize that something was wrong with the procedures at Vienna General Hospital</a:t>
            </a:r>
            <a:r>
              <a:rPr lang="en-US" dirty="0" smtClean="0"/>
              <a:t>.</a:t>
            </a:r>
            <a:endParaRPr lang="en-US" dirty="0"/>
          </a:p>
        </p:txBody>
      </p:sp>
      <p:pic>
        <p:nvPicPr>
          <p:cNvPr id="4" name="Picture 3"/>
          <p:cNvPicPr>
            <a:picLocks noChangeAspect="1"/>
          </p:cNvPicPr>
          <p:nvPr/>
        </p:nvPicPr>
        <p:blipFill>
          <a:blip r:embed="rId2"/>
          <a:stretch>
            <a:fillRect/>
          </a:stretch>
        </p:blipFill>
        <p:spPr>
          <a:xfrm>
            <a:off x="838200" y="2325302"/>
            <a:ext cx="2381250" cy="3219450"/>
          </a:xfrm>
          <a:prstGeom prst="rect">
            <a:avLst/>
          </a:prstGeom>
        </p:spPr>
      </p:pic>
    </p:spTree>
    <p:extLst>
      <p:ext uri="{BB962C8B-B14F-4D97-AF65-F5344CB8AC3E}">
        <p14:creationId xmlns:p14="http://schemas.microsoft.com/office/powerpoint/2010/main" val="318922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279"/>
          <a:stretch/>
        </p:blipFill>
        <p:spPr>
          <a:xfrm>
            <a:off x="5504159" y="0"/>
            <a:ext cx="6705400" cy="6881514"/>
          </a:xfrm>
          <a:prstGeom prst="rect">
            <a:avLst/>
          </a:prstGeom>
        </p:spPr>
      </p:pic>
      <p:sp>
        <p:nvSpPr>
          <p:cNvPr id="3" name="Content Placeholder 2"/>
          <p:cNvSpPr>
            <a:spLocks noGrp="1"/>
          </p:cNvSpPr>
          <p:nvPr>
            <p:ph idx="1"/>
          </p:nvPr>
        </p:nvSpPr>
        <p:spPr/>
        <p:txBody>
          <a:bodyPr/>
          <a:lstStyle/>
          <a:p>
            <a:pPr marL="0" indent="0">
              <a:buNone/>
            </a:pPr>
            <a:r>
              <a:rPr lang="en-US" dirty="0" smtClean="0">
                <a:solidFill>
                  <a:schemeClr val="accent2"/>
                </a:solidFill>
              </a:rPr>
              <a:t>R ?</a:t>
            </a:r>
          </a:p>
          <a:p>
            <a:pPr marL="0" indent="0">
              <a:buNone/>
            </a:pPr>
            <a:r>
              <a:rPr lang="en-US" sz="1800" dirty="0" smtClean="0"/>
              <a:t>R project for Statistical Computing </a:t>
            </a:r>
          </a:p>
          <a:p>
            <a:pPr marL="0" indent="0">
              <a:buNone/>
            </a:pPr>
            <a:r>
              <a:rPr lang="en-US" sz="1800" dirty="0" smtClean="0"/>
              <a:t>Free and open source </a:t>
            </a:r>
          </a:p>
          <a:p>
            <a:pPr marL="0" indent="0">
              <a:buNone/>
            </a:pPr>
            <a:endParaRPr lang="en-US" dirty="0" smtClean="0"/>
          </a:p>
          <a:p>
            <a:pPr marL="0" indent="0">
              <a:buNone/>
            </a:pPr>
            <a:r>
              <a:rPr lang="en-US" dirty="0" err="1" smtClean="0">
                <a:solidFill>
                  <a:schemeClr val="accent2"/>
                </a:solidFill>
              </a:rPr>
              <a:t>Package:tidyverse</a:t>
            </a:r>
            <a:endParaRPr lang="en-US" dirty="0" smtClean="0">
              <a:solidFill>
                <a:schemeClr val="accent2"/>
              </a:solidFill>
            </a:endParaRPr>
          </a:p>
          <a:p>
            <a:pPr marL="0" indent="0">
              <a:buNone/>
            </a:pPr>
            <a:r>
              <a:rPr lang="en-US" sz="1800" i="1" dirty="0" smtClean="0"/>
              <a:t>	</a:t>
            </a:r>
            <a:r>
              <a:rPr lang="en-US" sz="1800" i="1" dirty="0" err="1" smtClean="0"/>
              <a:t>Install.packages</a:t>
            </a:r>
            <a:r>
              <a:rPr lang="en-US" sz="1800" i="1" dirty="0" smtClean="0"/>
              <a:t>(“</a:t>
            </a:r>
            <a:r>
              <a:rPr lang="en-US" sz="1800" i="1" dirty="0" err="1" smtClean="0"/>
              <a:t>tidyverse</a:t>
            </a:r>
            <a:r>
              <a:rPr lang="en-US" sz="1800" i="1" dirty="0" smtClean="0"/>
              <a:t>”)</a:t>
            </a:r>
          </a:p>
          <a:p>
            <a:pPr marL="0" indent="0">
              <a:buNone/>
            </a:pPr>
            <a:r>
              <a:rPr lang="en-US" sz="1800" i="1" dirty="0" smtClean="0"/>
              <a:t>	Library(</a:t>
            </a:r>
            <a:r>
              <a:rPr lang="en-US" sz="1800" i="1" dirty="0" err="1" smtClean="0"/>
              <a:t>tidyverse</a:t>
            </a:r>
            <a:r>
              <a:rPr lang="en-US" sz="1800" i="1" dirty="0" smtClean="0"/>
              <a:t>)</a:t>
            </a:r>
          </a:p>
          <a:p>
            <a:pPr marL="0" indent="0">
              <a:buNone/>
            </a:pPr>
            <a:r>
              <a:rPr lang="en-US" sz="1800" dirty="0" smtClean="0"/>
              <a:t>Collection of R packages designed for data science.</a:t>
            </a:r>
          </a:p>
          <a:p>
            <a:pPr marL="0" indent="0">
              <a:buNone/>
            </a:pPr>
            <a:r>
              <a:rPr lang="en-US" sz="1800" dirty="0" smtClean="0">
                <a:hlinkClick r:id="rId3"/>
              </a:rPr>
              <a:t>https://www.tidyverse.org</a:t>
            </a:r>
            <a:r>
              <a:rPr lang="en-US" sz="1800" dirty="0" smtClean="0"/>
              <a:t> </a:t>
            </a:r>
            <a:endParaRPr lang="en-US" sz="1800" dirty="0"/>
          </a:p>
        </p:txBody>
      </p:sp>
      <p:sp>
        <p:nvSpPr>
          <p:cNvPr id="2" name="Title 1"/>
          <p:cNvSpPr>
            <a:spLocks noGrp="1"/>
          </p:cNvSpPr>
          <p:nvPr>
            <p:ph type="title"/>
          </p:nvPr>
        </p:nvSpPr>
        <p:spPr/>
        <p:txBody>
          <a:bodyPr/>
          <a:lstStyle/>
          <a:p>
            <a:r>
              <a:rPr lang="en-US" dirty="0" smtClean="0"/>
              <a:t>General Introduction</a:t>
            </a:r>
            <a:endParaRPr lang="en-US" dirty="0"/>
          </a:p>
        </p:txBody>
      </p:sp>
    </p:spTree>
    <p:extLst>
      <p:ext uri="{BB962C8B-B14F-4D97-AF65-F5344CB8AC3E}">
        <p14:creationId xmlns:p14="http://schemas.microsoft.com/office/powerpoint/2010/main" val="50055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data / Load data </a:t>
            </a:r>
            <a:endParaRPr lang="en-US" dirty="0"/>
          </a:p>
        </p:txBody>
      </p:sp>
      <p:sp>
        <p:nvSpPr>
          <p:cNvPr id="3" name="Content Placeholder 2"/>
          <p:cNvSpPr>
            <a:spLocks noGrp="1"/>
          </p:cNvSpPr>
          <p:nvPr>
            <p:ph idx="1"/>
          </p:nvPr>
        </p:nvSpPr>
        <p:spPr/>
        <p:txBody>
          <a:bodyPr/>
          <a:lstStyle/>
          <a:p>
            <a:pPr marL="0" indent="0">
              <a:buNone/>
            </a:pPr>
            <a:r>
              <a:rPr lang="en-US" dirty="0" err="1" smtClean="0"/>
              <a:t>read_csv</a:t>
            </a:r>
            <a:r>
              <a:rPr lang="en-US" dirty="0" smtClean="0"/>
              <a:t>()</a:t>
            </a:r>
          </a:p>
          <a:p>
            <a:pPr marL="0" indent="0">
              <a:buNone/>
            </a:pPr>
            <a:endParaRPr lang="en-US" dirty="0"/>
          </a:p>
          <a:p>
            <a:pPr marL="0" indent="0">
              <a:buNone/>
            </a:pPr>
            <a:r>
              <a:rPr lang="en-US" sz="1800" dirty="0" err="1" smtClean="0"/>
              <a:t>read_csv</a:t>
            </a:r>
            <a:r>
              <a:rPr lang="en-US" sz="1800" dirty="0" smtClean="0"/>
              <a:t>(file, </a:t>
            </a:r>
            <a:r>
              <a:rPr lang="en-US" sz="1800" dirty="0" err="1" smtClean="0"/>
              <a:t>col_names</a:t>
            </a:r>
            <a:r>
              <a:rPr lang="en-US" sz="1800" dirty="0" smtClean="0"/>
              <a:t> = TRUE, </a:t>
            </a:r>
            <a:r>
              <a:rPr lang="en-US" sz="1800" dirty="0" err="1" smtClean="0"/>
              <a:t>col_types</a:t>
            </a:r>
            <a:r>
              <a:rPr lang="en-US" sz="1800" dirty="0" smtClean="0"/>
              <a:t> = NULL,</a:t>
            </a:r>
          </a:p>
          <a:p>
            <a:pPr marL="0" indent="0">
              <a:buNone/>
            </a:pPr>
            <a:r>
              <a:rPr lang="en-US" sz="1800" dirty="0" smtClean="0"/>
              <a:t>  locale = </a:t>
            </a:r>
            <a:r>
              <a:rPr lang="en-US" sz="1800" dirty="0" err="1" smtClean="0"/>
              <a:t>default_locale</a:t>
            </a:r>
            <a:r>
              <a:rPr lang="en-US" sz="1800" dirty="0" smtClean="0"/>
              <a:t>(), </a:t>
            </a:r>
            <a:r>
              <a:rPr lang="en-US" sz="1800" dirty="0" err="1" smtClean="0"/>
              <a:t>na</a:t>
            </a:r>
            <a:r>
              <a:rPr lang="en-US" sz="1800" dirty="0" smtClean="0"/>
              <a:t> = c("", "NA"), </a:t>
            </a:r>
            <a:r>
              <a:rPr lang="en-US" sz="1800" dirty="0" err="1" smtClean="0"/>
              <a:t>quoted_na</a:t>
            </a:r>
            <a:r>
              <a:rPr lang="en-US" sz="1800" dirty="0" smtClean="0"/>
              <a:t> = TRUE,</a:t>
            </a:r>
          </a:p>
          <a:p>
            <a:pPr marL="0" indent="0">
              <a:buNone/>
            </a:pPr>
            <a:r>
              <a:rPr lang="en-US" sz="1800" dirty="0" smtClean="0"/>
              <a:t>  quote = "\"", comment = "", </a:t>
            </a:r>
            <a:r>
              <a:rPr lang="en-US" sz="1800" dirty="0" err="1" smtClean="0"/>
              <a:t>trim_ws</a:t>
            </a:r>
            <a:r>
              <a:rPr lang="en-US" sz="1800" dirty="0" smtClean="0"/>
              <a:t> = TRUE, skip = 0, </a:t>
            </a:r>
            <a:r>
              <a:rPr lang="en-US" sz="1800" dirty="0" err="1" smtClean="0"/>
              <a:t>n_max</a:t>
            </a:r>
            <a:r>
              <a:rPr lang="en-US" sz="1800" dirty="0" smtClean="0"/>
              <a:t> = </a:t>
            </a:r>
            <a:r>
              <a:rPr lang="en-US" sz="1800" dirty="0" err="1" smtClean="0"/>
              <a:t>Inf</a:t>
            </a:r>
            <a:r>
              <a:rPr lang="en-US" sz="1800" dirty="0" smtClean="0"/>
              <a:t>,</a:t>
            </a:r>
          </a:p>
          <a:p>
            <a:pPr marL="0" indent="0">
              <a:buNone/>
            </a:pPr>
            <a:r>
              <a:rPr lang="en-US" sz="1800" dirty="0" smtClean="0"/>
              <a:t>  </a:t>
            </a:r>
            <a:r>
              <a:rPr lang="en-US" sz="1800" dirty="0" err="1" smtClean="0"/>
              <a:t>guess_max</a:t>
            </a:r>
            <a:r>
              <a:rPr lang="en-US" sz="1800" dirty="0" smtClean="0"/>
              <a:t> = min(1000, </a:t>
            </a:r>
            <a:r>
              <a:rPr lang="en-US" sz="1800" dirty="0" err="1" smtClean="0"/>
              <a:t>n_max</a:t>
            </a:r>
            <a:r>
              <a:rPr lang="en-US" sz="1800" dirty="0" smtClean="0"/>
              <a:t>), progress = </a:t>
            </a:r>
            <a:r>
              <a:rPr lang="en-US" sz="1800" dirty="0" err="1" smtClean="0"/>
              <a:t>show_progress</a:t>
            </a:r>
            <a:r>
              <a:rPr lang="en-US" sz="1800" dirty="0" smtClean="0"/>
              <a:t>())</a:t>
            </a:r>
          </a:p>
          <a:p>
            <a:pPr marL="0" indent="0">
              <a:buNone/>
            </a:pPr>
            <a:endParaRPr lang="en-US" dirty="0"/>
          </a:p>
        </p:txBody>
      </p:sp>
    </p:spTree>
    <p:extLst>
      <p:ext uri="{BB962C8B-B14F-4D97-AF65-F5344CB8AC3E}">
        <p14:creationId xmlns:p14="http://schemas.microsoft.com/office/powerpoint/2010/main" val="317038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alarming number of deaths</a:t>
            </a:r>
            <a:endParaRPr lang="en-US" dirty="0"/>
          </a:p>
        </p:txBody>
      </p:sp>
      <p:sp>
        <p:nvSpPr>
          <p:cNvPr id="3" name="Content Placeholder 2"/>
          <p:cNvSpPr>
            <a:spLocks noGrp="1"/>
          </p:cNvSpPr>
          <p:nvPr>
            <p:ph idx="1"/>
          </p:nvPr>
        </p:nvSpPr>
        <p:spPr/>
        <p:txBody>
          <a:bodyPr/>
          <a:lstStyle/>
          <a:p>
            <a:pPr marL="0" indent="0">
              <a:buNone/>
            </a:pPr>
            <a:r>
              <a:rPr lang="en-US" dirty="0" smtClean="0"/>
              <a:t/>
            </a:r>
            <a:br>
              <a:rPr lang="en-US" dirty="0" smtClean="0"/>
            </a:br>
            <a:r>
              <a:rPr lang="en-US" dirty="0"/>
              <a:t>The table above shows the number of women giving birth at the two clinics at the Vienna General Hospital for the years 1841 to 1846. You'll notice that giving birth was very dangerous; an </a:t>
            </a:r>
            <a:r>
              <a:rPr lang="en-US" i="1" dirty="0"/>
              <a:t>alarming</a:t>
            </a:r>
            <a:r>
              <a:rPr lang="en-US" dirty="0"/>
              <a:t> number of women died as the result of childbirth, most of them from childbed fever</a:t>
            </a:r>
            <a:r>
              <a:rPr lang="en-US" dirty="0" smtClean="0"/>
              <a:t>.</a:t>
            </a:r>
          </a:p>
          <a:p>
            <a:pPr marL="0" indent="0">
              <a:buNone/>
            </a:pPr>
            <a:r>
              <a:rPr lang="en-US" dirty="0"/>
              <a:t>We see this more clearly if we look at the </a:t>
            </a:r>
            <a:r>
              <a:rPr lang="en-US" i="1" dirty="0"/>
              <a:t>proportion of deaths</a:t>
            </a:r>
            <a:r>
              <a:rPr lang="en-US" dirty="0"/>
              <a:t> out of the number of women giving birth.</a:t>
            </a:r>
          </a:p>
        </p:txBody>
      </p:sp>
    </p:spTree>
    <p:extLst>
      <p:ext uri="{BB962C8B-B14F-4D97-AF65-F5344CB8AC3E}">
        <p14:creationId xmlns:p14="http://schemas.microsoft.com/office/powerpoint/2010/main" val="105469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950" y="3034914"/>
            <a:ext cx="10515600" cy="944208"/>
          </a:xfrm>
        </p:spPr>
        <p:txBody>
          <a:bodyPr>
            <a:normAutofit/>
          </a:bodyPr>
          <a:lstStyle/>
          <a:p>
            <a:pPr marL="0" indent="0">
              <a:buNone/>
            </a:pPr>
            <a:r>
              <a:rPr lang="en-US" sz="1800" dirty="0" err="1"/>
              <a:t>my_data</a:t>
            </a:r>
            <a:r>
              <a:rPr lang="en-US" sz="1800" dirty="0"/>
              <a:t> &lt;- </a:t>
            </a:r>
            <a:r>
              <a:rPr lang="en-US" sz="1800" dirty="0" err="1"/>
              <a:t>my_data</a:t>
            </a:r>
            <a:r>
              <a:rPr lang="en-US" sz="1800" dirty="0"/>
              <a:t> %&gt;% </a:t>
            </a:r>
            <a:endParaRPr lang="en-US" sz="1800" dirty="0" smtClean="0"/>
          </a:p>
          <a:p>
            <a:pPr marL="0" indent="0">
              <a:buNone/>
            </a:pPr>
            <a:r>
              <a:rPr lang="en-US" sz="1800" dirty="0"/>
              <a:t>	</a:t>
            </a:r>
            <a:r>
              <a:rPr lang="en-US" sz="1800" dirty="0" smtClean="0"/>
              <a:t>mutate(</a:t>
            </a:r>
            <a:r>
              <a:rPr lang="en-US" sz="1800" dirty="0" err="1" smtClean="0"/>
              <a:t>new_column</a:t>
            </a:r>
            <a:r>
              <a:rPr lang="en-US" sz="1800" dirty="0" smtClean="0"/>
              <a:t> </a:t>
            </a:r>
            <a:r>
              <a:rPr lang="en-US" sz="1800" dirty="0"/>
              <a:t>= </a:t>
            </a:r>
            <a:r>
              <a:rPr lang="en-US" sz="1800" dirty="0" err="1"/>
              <a:t>old_column</a:t>
            </a:r>
            <a:r>
              <a:rPr lang="en-US" sz="1800" dirty="0"/>
              <a:t> * 100)</a:t>
            </a:r>
          </a:p>
        </p:txBody>
      </p:sp>
      <p:pic>
        <p:nvPicPr>
          <p:cNvPr id="4" name="Picture 3"/>
          <p:cNvPicPr>
            <a:picLocks noChangeAspect="1"/>
          </p:cNvPicPr>
          <p:nvPr/>
        </p:nvPicPr>
        <p:blipFill>
          <a:blip r:embed="rId2"/>
          <a:stretch>
            <a:fillRect/>
          </a:stretch>
        </p:blipFill>
        <p:spPr>
          <a:xfrm>
            <a:off x="6867525" y="0"/>
            <a:ext cx="5324475" cy="6886575"/>
          </a:xfrm>
          <a:prstGeom prst="rect">
            <a:avLst/>
          </a:prstGeom>
        </p:spPr>
      </p:pic>
    </p:spTree>
    <p:extLst>
      <p:ext uri="{BB962C8B-B14F-4D97-AF65-F5344CB8AC3E}">
        <p14:creationId xmlns:p14="http://schemas.microsoft.com/office/powerpoint/2010/main" val="363980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Death at the </a:t>
            </a:r>
            <a:r>
              <a:rPr lang="en-US" b="1" dirty="0" smtClean="0"/>
              <a:t>clinics</a:t>
            </a:r>
            <a:endParaRPr lang="en-US" dirty="0"/>
          </a:p>
        </p:txBody>
      </p:sp>
      <p:sp>
        <p:nvSpPr>
          <p:cNvPr id="3" name="Content Placeholder 2"/>
          <p:cNvSpPr>
            <a:spLocks noGrp="1"/>
          </p:cNvSpPr>
          <p:nvPr>
            <p:ph idx="1"/>
          </p:nvPr>
        </p:nvSpPr>
        <p:spPr>
          <a:xfrm>
            <a:off x="838201" y="1825625"/>
            <a:ext cx="4861264" cy="4351338"/>
          </a:xfrm>
        </p:spPr>
        <p:txBody>
          <a:bodyPr/>
          <a:lstStyle/>
          <a:p>
            <a:pPr marL="0" indent="0">
              <a:buNone/>
            </a:pPr>
            <a:r>
              <a:rPr lang="en-US" dirty="0" smtClean="0"/>
              <a:t>If we now plot the proportion of deaths at both clinic 1 and clinic 2 we'll see a curious pattern...</a:t>
            </a:r>
          </a:p>
          <a:p>
            <a:pPr marL="0" indent="0">
              <a:buNone/>
            </a:pPr>
            <a:endParaRPr lang="en-US" dirty="0" smtClean="0"/>
          </a:p>
          <a:p>
            <a:r>
              <a:rPr lang="en-US" sz="1800" dirty="0" smtClean="0"/>
              <a:t>Use </a:t>
            </a:r>
            <a:r>
              <a:rPr lang="en-US" sz="1800" dirty="0" err="1" smtClean="0"/>
              <a:t>ggplot</a:t>
            </a:r>
            <a:r>
              <a:rPr lang="en-US" sz="1800" dirty="0" smtClean="0"/>
              <a:t> to make a line plot of </a:t>
            </a:r>
            <a:r>
              <a:rPr lang="en-US" sz="1800" dirty="0" err="1" smtClean="0"/>
              <a:t>proportion_deaths</a:t>
            </a:r>
            <a:r>
              <a:rPr lang="en-US" sz="1800" dirty="0" smtClean="0"/>
              <a:t> by year with one line per clinic.</a:t>
            </a:r>
          </a:p>
          <a:p>
            <a:r>
              <a:rPr lang="en-US" sz="1800" dirty="0" smtClean="0"/>
              <a:t>The lines should have different colors.</a:t>
            </a:r>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645" y="2079435"/>
            <a:ext cx="6401355" cy="3657917"/>
          </a:xfrm>
          <a:prstGeom prst="rect">
            <a:avLst/>
          </a:prstGeom>
        </p:spPr>
      </p:pic>
    </p:spTree>
    <p:extLst>
      <p:ext uri="{BB962C8B-B14F-4D97-AF65-F5344CB8AC3E}">
        <p14:creationId xmlns:p14="http://schemas.microsoft.com/office/powerpoint/2010/main" val="204069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981450" cy="4486275"/>
          </a:xfrm>
          <a:prstGeom prst="rect">
            <a:avLst/>
          </a:prstGeom>
        </p:spPr>
      </p:pic>
      <p:pic>
        <p:nvPicPr>
          <p:cNvPr id="5" name="Picture 4"/>
          <p:cNvPicPr>
            <a:picLocks noChangeAspect="1"/>
          </p:cNvPicPr>
          <p:nvPr/>
        </p:nvPicPr>
        <p:blipFill>
          <a:blip r:embed="rId3"/>
          <a:stretch>
            <a:fillRect/>
          </a:stretch>
        </p:blipFill>
        <p:spPr>
          <a:xfrm>
            <a:off x="3841857" y="3781887"/>
            <a:ext cx="4019550" cy="2714625"/>
          </a:xfrm>
          <a:prstGeom prst="rect">
            <a:avLst/>
          </a:prstGeom>
        </p:spPr>
      </p:pic>
      <p:pic>
        <p:nvPicPr>
          <p:cNvPr id="6" name="Picture 5"/>
          <p:cNvPicPr>
            <a:picLocks noChangeAspect="1"/>
          </p:cNvPicPr>
          <p:nvPr/>
        </p:nvPicPr>
        <p:blipFill>
          <a:blip r:embed="rId4"/>
          <a:stretch>
            <a:fillRect/>
          </a:stretch>
        </p:blipFill>
        <p:spPr>
          <a:xfrm>
            <a:off x="7861407" y="0"/>
            <a:ext cx="4086225" cy="4067175"/>
          </a:xfrm>
          <a:prstGeom prst="rect">
            <a:avLst/>
          </a:prstGeom>
        </p:spPr>
      </p:pic>
      <p:sp>
        <p:nvSpPr>
          <p:cNvPr id="7" name="TextBox 6"/>
          <p:cNvSpPr txBox="1"/>
          <p:nvPr/>
        </p:nvSpPr>
        <p:spPr>
          <a:xfrm>
            <a:off x="1012054" y="5770485"/>
            <a:ext cx="1502334" cy="369332"/>
          </a:xfrm>
          <a:prstGeom prst="rect">
            <a:avLst/>
          </a:prstGeom>
          <a:noFill/>
        </p:spPr>
        <p:txBody>
          <a:bodyPr wrap="none" rtlCol="0">
            <a:spAutoFit/>
          </a:bodyPr>
          <a:lstStyle/>
          <a:p>
            <a:r>
              <a:rPr lang="en-US" dirty="0" smtClean="0"/>
              <a:t>Lets Do Task 3</a:t>
            </a:r>
          </a:p>
        </p:txBody>
      </p:sp>
    </p:spTree>
    <p:extLst>
      <p:ext uri="{BB962C8B-B14F-4D97-AF65-F5344CB8AC3E}">
        <p14:creationId xmlns:p14="http://schemas.microsoft.com/office/powerpoint/2010/main" val="382871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handwashing </a:t>
            </a:r>
            <a:r>
              <a:rPr lang="en-US" b="1" dirty="0" smtClean="0"/>
              <a:t>begins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Why is the proportion of deaths constantly so much higher in Clinic 1? </a:t>
            </a:r>
            <a:r>
              <a:rPr lang="en-US" sz="2000" dirty="0" err="1" smtClean="0"/>
              <a:t>Semmelweis</a:t>
            </a:r>
            <a:r>
              <a:rPr lang="en-US" sz="2000" dirty="0" smtClean="0"/>
              <a:t> saw the same pattern and was puzzled and distressed. The only difference between the clinics was that many medical students served at Clinic 1, while mostly midwife students served at Clinic 2. While the midwives only tended to the women giving birth, the medical students also spent time in the autopsy rooms examining corpses.</a:t>
            </a:r>
          </a:p>
          <a:p>
            <a:pPr marL="0" indent="0">
              <a:buNone/>
            </a:pPr>
            <a:r>
              <a:rPr lang="en-US" sz="2000" dirty="0" err="1" smtClean="0"/>
              <a:t>Semmelweis</a:t>
            </a:r>
            <a:r>
              <a:rPr lang="en-US" sz="2000" dirty="0" smtClean="0"/>
              <a:t> started to suspect that something on the corpses, spread from </a:t>
            </a:r>
            <a:r>
              <a:rPr lang="en-US" sz="2000" b="1" dirty="0" smtClean="0"/>
              <a:t>the hands of the </a:t>
            </a:r>
            <a:r>
              <a:rPr lang="en-US" sz="2000" dirty="0" smtClean="0"/>
              <a:t>medical students, caused childbed fever. So in a desperate attempt to stop the high mortality rates, he decreed: Wash your hands! This was an unorthodox and controversial request, nobody in Vienna knew about bacteria at this point in time.</a:t>
            </a:r>
          </a:p>
          <a:p>
            <a:pPr marL="0" indent="0">
              <a:buNone/>
            </a:pPr>
            <a:endParaRPr lang="en-US" sz="2000" dirty="0"/>
          </a:p>
        </p:txBody>
      </p:sp>
    </p:spTree>
    <p:extLst>
      <p:ext uri="{BB962C8B-B14F-4D97-AF65-F5344CB8AC3E}">
        <p14:creationId xmlns:p14="http://schemas.microsoft.com/office/powerpoint/2010/main" val="167256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661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Dr. Semmelweis and the discovery of handwashing: Replicate using R</vt:lpstr>
      <vt:lpstr>Meet Dr. Ignaz Semmelweis</vt:lpstr>
      <vt:lpstr>General Introduction</vt:lpstr>
      <vt:lpstr>Read data / Load data </vt:lpstr>
      <vt:lpstr> The alarming number of deaths</vt:lpstr>
      <vt:lpstr>PowerPoint Presentation</vt:lpstr>
      <vt:lpstr>Death at the clinics</vt:lpstr>
      <vt:lpstr>PowerPoint Presentation</vt:lpstr>
      <vt:lpstr>The handwashing begins</vt:lpstr>
      <vt:lpstr>The effect of handwashing</vt:lpstr>
      <vt:lpstr>The effect of handwashing highlighted</vt:lpstr>
      <vt:lpstr>More handwashing, fewer deaths?</vt:lpstr>
      <vt:lpstr>A statistical analysis of Semmelweis handwashing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Semmelweis and the discovery of handwashing: Replicate using R</dc:title>
  <dc:creator>Prabin Raj Shakya</dc:creator>
  <cp:lastModifiedBy>Prabin Raj Shakya</cp:lastModifiedBy>
  <cp:revision>11</cp:revision>
  <dcterms:created xsi:type="dcterms:W3CDTF">2018-01-28T18:16:50Z</dcterms:created>
  <dcterms:modified xsi:type="dcterms:W3CDTF">2018-01-28T19:44:06Z</dcterms:modified>
</cp:coreProperties>
</file>