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8" r:id="rId3"/>
    <p:sldId id="317" r:id="rId4"/>
    <p:sldId id="312" r:id="rId5"/>
    <p:sldId id="260" r:id="rId6"/>
    <p:sldId id="261" r:id="rId7"/>
    <p:sldId id="307" r:id="rId8"/>
    <p:sldId id="313" r:id="rId9"/>
    <p:sldId id="316" r:id="rId10"/>
    <p:sldId id="315" r:id="rId11"/>
    <p:sldId id="328" r:id="rId12"/>
    <p:sldId id="314" r:id="rId13"/>
    <p:sldId id="320" r:id="rId14"/>
    <p:sldId id="321" r:id="rId15"/>
    <p:sldId id="324" r:id="rId16"/>
    <p:sldId id="319" r:id="rId17"/>
    <p:sldId id="270" r:id="rId18"/>
  </p:sldIdLst>
  <p:sldSz cx="9144000" cy="5143500" type="screen16x9"/>
  <p:notesSz cx="6858000" cy="9144000"/>
  <p:embeddedFontLst>
    <p:embeddedFont>
      <p:font typeface="IBM Plex Mono" panose="020B0604020202020204" charset="0"/>
      <p:regular r:id="rId20"/>
      <p:bold r:id="rId21"/>
      <p:italic r:id="rId22"/>
      <p:boldItalic r:id="rId23"/>
    </p:embeddedFont>
    <p:embeddedFont>
      <p:font typeface="Poppins" panose="020B0604020202020204" charset="0"/>
      <p:regular r:id="rId24"/>
      <p:bold r:id="rId25"/>
      <p:italic r:id="rId26"/>
      <p:boldItalic r:id="rId27"/>
    </p:embeddedFont>
    <p:embeddedFont>
      <p:font typeface="Source Code Pr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85AFD7-13E6-40FF-9EDA-D59D15DA530A}">
  <a:tblStyle styleId="{8A85AFD7-13E6-40FF-9EDA-D59D15DA53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9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339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062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6"/>
        <p:cNvGrpSpPr/>
        <p:nvPr/>
      </p:nvGrpSpPr>
      <p:grpSpPr>
        <a:xfrm>
          <a:off x="0" y="0"/>
          <a:ext cx="0" cy="0"/>
          <a:chOff x="0" y="0"/>
          <a:chExt cx="0" cy="0"/>
        </a:xfrm>
      </p:grpSpPr>
      <p:sp>
        <p:nvSpPr>
          <p:cNvPr id="3087" name="Google Shape;3087;g20a542a8c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8" name="Google Shape;3088;g20a542a8c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57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1998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63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447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783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155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296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2594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6"/>
        <p:cNvGrpSpPr/>
        <p:nvPr/>
      </p:nvGrpSpPr>
      <p:grpSpPr>
        <a:xfrm>
          <a:off x="0" y="0"/>
          <a:ext cx="0" cy="0"/>
          <a:chOff x="0" y="0"/>
          <a:chExt cx="0" cy="0"/>
        </a:xfrm>
      </p:grpSpPr>
      <p:sp>
        <p:nvSpPr>
          <p:cNvPr id="3087" name="Google Shape;3087;g20a542a8c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8" name="Google Shape;3088;g20a542a8c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556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9588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spTree>
    <p:extLst>
      <p:ext uri="{BB962C8B-B14F-4D97-AF65-F5344CB8AC3E}">
        <p14:creationId xmlns:p14="http://schemas.microsoft.com/office/powerpoint/2010/main" val="15101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0" r:id="rId6"/>
    <p:sldLayoutId id="2147483665" r:id="rId7"/>
    <p:sldLayoutId id="2147483676" r:id="rId8"/>
    <p:sldLayoutId id="2147483677"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software-design-pattern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564450" y="1741492"/>
            <a:ext cx="6974700" cy="2326500"/>
          </a:xfrm>
          <a:prstGeom prst="rect">
            <a:avLst/>
          </a:prstGeom>
        </p:spPr>
        <p:txBody>
          <a:bodyPr spcFirstLastPara="1" wrap="square" lIns="91425" tIns="91425" rIns="91425" bIns="91425" anchor="b" anchorCtr="0">
            <a:noAutofit/>
          </a:bodyPr>
          <a:lstStyle/>
          <a:p>
            <a:pPr algn="ctr"/>
            <a:r>
              <a:rPr lang="en-US" sz="7200" dirty="0"/>
              <a:t>OOP Design </a:t>
            </a:r>
            <a:br>
              <a:rPr lang="en-US" sz="7200" dirty="0"/>
            </a:br>
            <a:r>
              <a:rPr lang="en-US" sz="7200" dirty="0"/>
              <a:t>Patterns</a:t>
            </a:r>
            <a:br>
              <a:rPr lang="en-US" sz="3200" dirty="0"/>
            </a:br>
            <a:endParaRPr sz="3200" dirty="0">
              <a:solidFill>
                <a:schemeClr val="dk1"/>
              </a:solidFill>
            </a:endParaRPr>
          </a:p>
        </p:txBody>
      </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sz="3200" dirty="0"/>
              <a:t>Structural Pattern Types</a:t>
            </a:r>
            <a:br>
              <a:rPr lang="en-US" sz="3600" dirty="0"/>
            </a:br>
            <a:br>
              <a:rPr lang="en-US" dirty="0"/>
            </a:br>
            <a:endParaRPr dirty="0"/>
          </a:p>
        </p:txBody>
      </p:sp>
      <p:sp>
        <p:nvSpPr>
          <p:cNvPr id="1533" name="Google Shape;1533;p39"/>
          <p:cNvSpPr txBox="1">
            <a:spLocks noGrp="1"/>
          </p:cNvSpPr>
          <p:nvPr>
            <p:ph type="subTitle" idx="2"/>
          </p:nvPr>
        </p:nvSpPr>
        <p:spPr>
          <a:xfrm>
            <a:off x="757942" y="1225887"/>
            <a:ext cx="7666058" cy="2747050"/>
          </a:xfrm>
          <a:prstGeom prst="rect">
            <a:avLst/>
          </a:prstGeom>
        </p:spPr>
        <p:txBody>
          <a:bodyPr spcFirstLastPara="1" wrap="square" lIns="91425" tIns="91425" rIns="91425" bIns="91425" anchor="t" anchorCtr="0">
            <a:noAutofit/>
          </a:bodyPr>
          <a:lstStyle/>
          <a:p>
            <a:pPr marL="482600" lvl="0" indent="-342900">
              <a:lnSpc>
                <a:spcPct val="150000"/>
              </a:lnSpc>
              <a:buFont typeface="Arial" panose="020B0604020202020204" pitchFamily="34" charset="0"/>
              <a:buChar char="•"/>
            </a:pPr>
            <a:r>
              <a:rPr lang="en-US" sz="2000" dirty="0"/>
              <a:t>Adapter Pattern</a:t>
            </a:r>
          </a:p>
          <a:p>
            <a:pPr marL="482600" lvl="0" indent="-342900">
              <a:lnSpc>
                <a:spcPct val="150000"/>
              </a:lnSpc>
              <a:buFont typeface="Arial" panose="020B0604020202020204" pitchFamily="34" charset="0"/>
              <a:buChar char="•"/>
            </a:pPr>
            <a:r>
              <a:rPr lang="en-US" sz="2000" dirty="0"/>
              <a:t>Bridge Pattern</a:t>
            </a:r>
          </a:p>
          <a:p>
            <a:pPr marL="482600" lvl="0" indent="-342900">
              <a:lnSpc>
                <a:spcPct val="150000"/>
              </a:lnSpc>
              <a:buFont typeface="Arial" panose="020B0604020202020204" pitchFamily="34" charset="0"/>
              <a:buChar char="•"/>
            </a:pPr>
            <a:r>
              <a:rPr lang="en-US" sz="2000" dirty="0"/>
              <a:t>Composite Pattern</a:t>
            </a:r>
          </a:p>
          <a:p>
            <a:pPr marL="482600" lvl="0" indent="-342900">
              <a:lnSpc>
                <a:spcPct val="150000"/>
              </a:lnSpc>
              <a:buFont typeface="Arial" panose="020B0604020202020204" pitchFamily="34" charset="0"/>
              <a:buChar char="•"/>
            </a:pPr>
            <a:r>
              <a:rPr lang="en-US" sz="2000" dirty="0"/>
              <a:t>Decorator Pattern</a:t>
            </a:r>
          </a:p>
          <a:p>
            <a:pPr marL="482600" lvl="0" indent="-342900">
              <a:lnSpc>
                <a:spcPct val="150000"/>
              </a:lnSpc>
              <a:buFont typeface="Arial" panose="020B0604020202020204" pitchFamily="34" charset="0"/>
              <a:buChar char="•"/>
            </a:pPr>
            <a:r>
              <a:rPr lang="en-US" sz="2000" dirty="0"/>
              <a:t>Facade Pattern</a:t>
            </a:r>
          </a:p>
          <a:p>
            <a:pPr marL="482600" lvl="0" indent="-342900">
              <a:lnSpc>
                <a:spcPct val="150000"/>
              </a:lnSpc>
              <a:buFont typeface="Arial" panose="020B0604020202020204" pitchFamily="34" charset="0"/>
              <a:buChar char="•"/>
            </a:pPr>
            <a:r>
              <a:rPr lang="en-US" sz="2000" dirty="0"/>
              <a:t>Flyweight Pattern</a:t>
            </a:r>
          </a:p>
          <a:p>
            <a:pPr marL="482600" lvl="0" indent="-342900">
              <a:lnSpc>
                <a:spcPct val="150000"/>
              </a:lnSpc>
              <a:buFont typeface="Arial" panose="020B0604020202020204" pitchFamily="34" charset="0"/>
              <a:buChar char="•"/>
            </a:pPr>
            <a:r>
              <a:rPr lang="en-US" sz="2000" dirty="0"/>
              <a:t>proxy Pattern</a:t>
            </a:r>
          </a:p>
          <a:p>
            <a:pPr marL="0" lvl="0" indent="0" algn="l" rtl="0">
              <a:spcBef>
                <a:spcPts val="0"/>
              </a:spcBef>
              <a:spcAft>
                <a:spcPts val="0"/>
              </a:spcAft>
              <a:buNone/>
            </a:pPr>
            <a:endParaRPr dirty="0"/>
          </a:p>
        </p:txBody>
      </p:sp>
      <p:grpSp>
        <p:nvGrpSpPr>
          <p:cNvPr id="1534" name="Google Shape;1534;p39"/>
          <p:cNvGrpSpPr/>
          <p:nvPr/>
        </p:nvGrpSpPr>
        <p:grpSpPr>
          <a:xfrm>
            <a:off x="652589" y="736021"/>
            <a:ext cx="6923868"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13918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dirty="0"/>
              <a:t>Facade </a:t>
            </a:r>
            <a:r>
              <a:rPr lang="en-US" sz="3600" dirty="0">
                <a:solidFill>
                  <a:schemeClr val="bg2"/>
                </a:solidFill>
                <a:latin typeface="erdana"/>
              </a:rPr>
              <a:t>Pattern</a:t>
            </a:r>
            <a:br>
              <a:rPr lang="en-US" sz="3600" dirty="0">
                <a:solidFill>
                  <a:srgbClr val="610B38"/>
                </a:solidFill>
                <a:latin typeface="erdana"/>
              </a:rPr>
            </a:br>
            <a:br>
              <a:rPr lang="en-US" sz="3600" dirty="0"/>
            </a:br>
            <a:br>
              <a:rPr lang="en-US" dirty="0"/>
            </a:br>
            <a:endParaRPr dirty="0"/>
          </a:p>
        </p:txBody>
      </p:sp>
      <p:sp>
        <p:nvSpPr>
          <p:cNvPr id="1533" name="Google Shape;1533;p39"/>
          <p:cNvSpPr txBox="1">
            <a:spLocks noGrp="1"/>
          </p:cNvSpPr>
          <p:nvPr>
            <p:ph type="subTitle" idx="2"/>
          </p:nvPr>
        </p:nvSpPr>
        <p:spPr>
          <a:xfrm>
            <a:off x="757942" y="1225887"/>
            <a:ext cx="7666058" cy="274705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Facade Pattern is a powerful design pattern that promotes simplicity, decoupling, and encapsulation by providing a unified interface to a complex subsystem.</a:t>
            </a:r>
          </a:p>
          <a:p>
            <a:pPr marL="0" lvl="0" indent="0"/>
            <a:endParaRPr lang="en-US" dirty="0"/>
          </a:p>
          <a:p>
            <a:pPr marL="285750" lvl="0" indent="-285750">
              <a:buFont typeface="Arial" panose="020B0604020202020204" pitchFamily="34" charset="0"/>
              <a:buChar char="•"/>
            </a:pPr>
            <a:r>
              <a:rPr lang="en-US" dirty="0"/>
              <a:t>The Facade Pattern defines a higher-level interface that makes the subsystem easier to use. </a:t>
            </a:r>
          </a:p>
          <a:p>
            <a:pPr marL="0" lvl="0" indent="0"/>
            <a:endParaRPr lang="en-US" dirty="0"/>
          </a:p>
          <a:p>
            <a:pPr marL="285750" lvl="0" indent="-285750">
              <a:buFont typeface="Arial" panose="020B0604020202020204" pitchFamily="34" charset="0"/>
              <a:buChar char="•"/>
            </a:pPr>
            <a:r>
              <a:rPr lang="en-US" dirty="0"/>
              <a:t>It involves creating a facade class that provides simplified methods to interact with the complex subsystems.</a:t>
            </a:r>
            <a:endParaRPr dirty="0"/>
          </a:p>
        </p:txBody>
      </p:sp>
      <p:grpSp>
        <p:nvGrpSpPr>
          <p:cNvPr id="1534" name="Google Shape;1534;p39"/>
          <p:cNvGrpSpPr/>
          <p:nvPr/>
        </p:nvGrpSpPr>
        <p:grpSpPr>
          <a:xfrm>
            <a:off x="652589" y="736021"/>
            <a:ext cx="6923868"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134311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9"/>
        <p:cNvGrpSpPr/>
        <p:nvPr/>
      </p:nvGrpSpPr>
      <p:grpSpPr>
        <a:xfrm>
          <a:off x="0" y="0"/>
          <a:ext cx="0" cy="0"/>
          <a:chOff x="0" y="0"/>
          <a:chExt cx="0" cy="0"/>
        </a:xfrm>
      </p:grpSpPr>
      <p:sp>
        <p:nvSpPr>
          <p:cNvPr id="3090" name="Google Shape;3090;p66"/>
          <p:cNvSpPr txBox="1">
            <a:spLocks noGrp="1"/>
          </p:cNvSpPr>
          <p:nvPr>
            <p:ph type="title"/>
          </p:nvPr>
        </p:nvSpPr>
        <p:spPr>
          <a:xfrm>
            <a:off x="759786" y="837340"/>
            <a:ext cx="7704000" cy="572700"/>
          </a:xfrm>
          <a:prstGeom prst="rect">
            <a:avLst/>
          </a:prstGeom>
        </p:spPr>
        <p:txBody>
          <a:bodyPr spcFirstLastPara="1" wrap="square" lIns="91425" tIns="91425" rIns="91425" bIns="91425" anchor="t" anchorCtr="0">
            <a:noAutofit/>
          </a:bodyPr>
          <a:lstStyle/>
          <a:p>
            <a:pPr algn="ctr"/>
            <a:r>
              <a:rPr lang="en-US" sz="7200" dirty="0"/>
              <a:t>05.</a:t>
            </a:r>
            <a:br>
              <a:rPr lang="en-US" sz="7200" dirty="0"/>
            </a:br>
            <a:r>
              <a:rPr lang="en-US" sz="6600" dirty="0"/>
              <a:t>Behavioral Patterns</a:t>
            </a:r>
            <a:br>
              <a:rPr lang="en-US" sz="7200" dirty="0"/>
            </a:br>
            <a:r>
              <a:rPr lang="en-US" sz="7200" dirty="0"/>
              <a:t> </a:t>
            </a:r>
            <a:endParaRPr sz="7200" dirty="0"/>
          </a:p>
        </p:txBody>
      </p:sp>
      <p:grpSp>
        <p:nvGrpSpPr>
          <p:cNvPr id="3141" name="Google Shape;3141;p66"/>
          <p:cNvGrpSpPr/>
          <p:nvPr/>
        </p:nvGrpSpPr>
        <p:grpSpPr>
          <a:xfrm>
            <a:off x="8076449" y="3990262"/>
            <a:ext cx="1892093" cy="1948807"/>
            <a:chOff x="229175" y="1404950"/>
            <a:chExt cx="1576350" cy="1623600"/>
          </a:xfrm>
        </p:grpSpPr>
        <p:sp>
          <p:nvSpPr>
            <p:cNvPr id="3142" name="Google Shape;3142;p66"/>
            <p:cNvSpPr/>
            <p:nvPr/>
          </p:nvSpPr>
          <p:spPr>
            <a:xfrm rot="10800000">
              <a:off x="713225" y="19461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66"/>
            <p:cNvSpPr/>
            <p:nvPr/>
          </p:nvSpPr>
          <p:spPr>
            <a:xfrm rot="10800000">
              <a:off x="551875" y="1751325"/>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66"/>
            <p:cNvSpPr/>
            <p:nvPr/>
          </p:nvSpPr>
          <p:spPr>
            <a:xfrm rot="10800000">
              <a:off x="390525" y="15835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66"/>
            <p:cNvSpPr/>
            <p:nvPr/>
          </p:nvSpPr>
          <p:spPr>
            <a:xfrm rot="10800000">
              <a:off x="229175" y="14049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6" name="Google Shape;3146;p66"/>
          <p:cNvGrpSpPr/>
          <p:nvPr/>
        </p:nvGrpSpPr>
        <p:grpSpPr>
          <a:xfrm>
            <a:off x="11424" y="3680672"/>
            <a:ext cx="1095921" cy="1462828"/>
            <a:chOff x="379925" y="2141500"/>
            <a:chExt cx="948275" cy="2315700"/>
          </a:xfrm>
        </p:grpSpPr>
        <p:sp>
          <p:nvSpPr>
            <p:cNvPr id="3147" name="Google Shape;3147;p66"/>
            <p:cNvSpPr/>
            <p:nvPr/>
          </p:nvSpPr>
          <p:spPr>
            <a:xfrm>
              <a:off x="379925"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66"/>
            <p:cNvSpPr/>
            <p:nvPr/>
          </p:nvSpPr>
          <p:spPr>
            <a:xfrm>
              <a:off x="552417"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66"/>
            <p:cNvSpPr/>
            <p:nvPr/>
          </p:nvSpPr>
          <p:spPr>
            <a:xfrm>
              <a:off x="724908"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0" name="Google Shape;3150;p66"/>
            <p:cNvSpPr/>
            <p:nvPr/>
          </p:nvSpPr>
          <p:spPr>
            <a:xfrm>
              <a:off x="897400"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51" name="Google Shape;3151;p66"/>
          <p:cNvGrpSpPr/>
          <p:nvPr/>
        </p:nvGrpSpPr>
        <p:grpSpPr>
          <a:xfrm flipH="1">
            <a:off x="7740562" y="-66554"/>
            <a:ext cx="2806875" cy="2625875"/>
            <a:chOff x="-943975" y="2874825"/>
            <a:chExt cx="2806875" cy="2625875"/>
          </a:xfrm>
        </p:grpSpPr>
        <p:sp>
          <p:nvSpPr>
            <p:cNvPr id="3152" name="Google Shape;3152;p66"/>
            <p:cNvSpPr/>
            <p:nvPr/>
          </p:nvSpPr>
          <p:spPr>
            <a:xfrm>
              <a:off x="-272200" y="2874825"/>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3" name="Google Shape;3153;p66"/>
            <p:cNvSpPr/>
            <p:nvPr/>
          </p:nvSpPr>
          <p:spPr>
            <a:xfrm>
              <a:off x="-440144" y="2997519"/>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4" name="Google Shape;3154;p66"/>
            <p:cNvSpPr/>
            <p:nvPr/>
          </p:nvSpPr>
          <p:spPr>
            <a:xfrm>
              <a:off x="-608087" y="3120213"/>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5" name="Google Shape;3155;p66"/>
            <p:cNvSpPr/>
            <p:nvPr/>
          </p:nvSpPr>
          <p:spPr>
            <a:xfrm>
              <a:off x="-776031" y="3242906"/>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6" name="Google Shape;3156;p66"/>
            <p:cNvSpPr/>
            <p:nvPr/>
          </p:nvSpPr>
          <p:spPr>
            <a:xfrm>
              <a:off x="-943975" y="3365600"/>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9747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sz="3200" dirty="0"/>
              <a:t>Behavioral Patterns </a:t>
            </a:r>
            <a:br>
              <a:rPr lang="en-US" sz="3600" dirty="0"/>
            </a:br>
            <a:br>
              <a:rPr lang="en-US" dirty="0"/>
            </a:br>
            <a:endParaRPr dirty="0"/>
          </a:p>
        </p:txBody>
      </p:sp>
      <p:sp>
        <p:nvSpPr>
          <p:cNvPr id="1533" name="Google Shape;1533;p39"/>
          <p:cNvSpPr txBox="1">
            <a:spLocks noGrp="1"/>
          </p:cNvSpPr>
          <p:nvPr>
            <p:ph type="subTitle" idx="2"/>
          </p:nvPr>
        </p:nvSpPr>
        <p:spPr>
          <a:xfrm>
            <a:off x="757942" y="1225887"/>
            <a:ext cx="7666058" cy="274705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Behavioral design patterns are concerned with </a:t>
            </a:r>
            <a:r>
              <a:rPr lang="en-US" b="1" dirty="0"/>
              <a:t>the interaction and responsibility of objects.</a:t>
            </a:r>
          </a:p>
          <a:p>
            <a:pPr marL="139700" indent="0"/>
            <a:endParaRPr lang="en-US" dirty="0"/>
          </a:p>
          <a:p>
            <a:pPr>
              <a:buFont typeface="Arial" panose="020B0604020202020204" pitchFamily="34" charset="0"/>
              <a:buChar char="•"/>
            </a:pPr>
            <a:r>
              <a:rPr lang="en-US" dirty="0"/>
              <a:t>In these design patterns, </a:t>
            </a:r>
            <a:r>
              <a:rPr lang="en-US" b="1" dirty="0"/>
              <a:t>the interaction between the objects should be in such a way that they can easily talk to each other and still should be loosely coupled.</a:t>
            </a:r>
          </a:p>
          <a:p>
            <a:pPr marL="139700" indent="0"/>
            <a:endParaRPr lang="en-US" dirty="0"/>
          </a:p>
          <a:p>
            <a:pPr>
              <a:buFont typeface="Arial" panose="020B0604020202020204" pitchFamily="34" charset="0"/>
              <a:buChar char="•"/>
            </a:pPr>
            <a:r>
              <a:rPr lang="en-US" dirty="0"/>
              <a:t>That means the implementation and the client should be loosely coupled in order to avoid hard coding and dependencies.</a:t>
            </a:r>
          </a:p>
          <a:p>
            <a:pPr marL="0" lvl="0" indent="0" algn="l" rtl="0">
              <a:spcBef>
                <a:spcPts val="0"/>
              </a:spcBef>
              <a:spcAft>
                <a:spcPts val="0"/>
              </a:spcAft>
              <a:buNone/>
            </a:pPr>
            <a:endParaRPr dirty="0"/>
          </a:p>
        </p:txBody>
      </p:sp>
      <p:grpSp>
        <p:nvGrpSpPr>
          <p:cNvPr id="1534" name="Google Shape;1534;p39"/>
          <p:cNvGrpSpPr/>
          <p:nvPr/>
        </p:nvGrpSpPr>
        <p:grpSpPr>
          <a:xfrm>
            <a:off x="652589" y="736021"/>
            <a:ext cx="6923868"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363936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sz="3200" dirty="0"/>
              <a:t>Behavioral Patterns Types</a:t>
            </a:r>
            <a:br>
              <a:rPr lang="en-US" sz="3600" dirty="0"/>
            </a:br>
            <a:br>
              <a:rPr lang="en-US" dirty="0"/>
            </a:br>
            <a:endParaRPr dirty="0"/>
          </a:p>
        </p:txBody>
      </p:sp>
      <p:sp>
        <p:nvSpPr>
          <p:cNvPr id="1533" name="Google Shape;1533;p39"/>
          <p:cNvSpPr txBox="1">
            <a:spLocks noGrp="1"/>
          </p:cNvSpPr>
          <p:nvPr>
            <p:ph type="subTitle" idx="2"/>
          </p:nvPr>
        </p:nvSpPr>
        <p:spPr>
          <a:xfrm>
            <a:off x="757942" y="1225887"/>
            <a:ext cx="3504926" cy="2747050"/>
          </a:xfrm>
          <a:prstGeom prst="rect">
            <a:avLst/>
          </a:prstGeom>
        </p:spPr>
        <p:txBody>
          <a:bodyPr spcFirstLastPara="1" wrap="square" lIns="91425" tIns="91425" rIns="91425" bIns="91425" anchor="t" anchorCtr="0">
            <a:noAutofit/>
          </a:bodyPr>
          <a:lstStyle/>
          <a:p>
            <a:pPr marL="425450" indent="-285750">
              <a:lnSpc>
                <a:spcPct val="150000"/>
              </a:lnSpc>
              <a:buFont typeface="Arial" panose="020B0604020202020204" pitchFamily="34" charset="0"/>
              <a:buChar char="•"/>
            </a:pPr>
            <a:r>
              <a:rPr lang="en-US" sz="2000" dirty="0"/>
              <a:t>Chain of Responsibility Pattern</a:t>
            </a:r>
          </a:p>
          <a:p>
            <a:pPr marL="425450" indent="-285750">
              <a:lnSpc>
                <a:spcPct val="150000"/>
              </a:lnSpc>
              <a:buFont typeface="Arial" panose="020B0604020202020204" pitchFamily="34" charset="0"/>
              <a:buChar char="•"/>
            </a:pPr>
            <a:r>
              <a:rPr lang="en-US" sz="2000" dirty="0"/>
              <a:t>Command Pattern</a:t>
            </a:r>
          </a:p>
          <a:p>
            <a:pPr marL="425450" indent="-285750">
              <a:lnSpc>
                <a:spcPct val="150000"/>
              </a:lnSpc>
              <a:buFont typeface="Arial" panose="020B0604020202020204" pitchFamily="34" charset="0"/>
              <a:buChar char="•"/>
            </a:pPr>
            <a:r>
              <a:rPr lang="en-US" sz="2000" dirty="0"/>
              <a:t>Interpreter Pattern</a:t>
            </a:r>
          </a:p>
          <a:p>
            <a:pPr marL="425450" indent="-285750">
              <a:lnSpc>
                <a:spcPct val="150000"/>
              </a:lnSpc>
              <a:buFont typeface="Arial" panose="020B0604020202020204" pitchFamily="34" charset="0"/>
              <a:buChar char="•"/>
            </a:pPr>
            <a:r>
              <a:rPr lang="en-US" sz="2000" dirty="0"/>
              <a:t>Iterator Pattern</a:t>
            </a:r>
          </a:p>
          <a:p>
            <a:pPr marL="425450" indent="-285750">
              <a:lnSpc>
                <a:spcPct val="150000"/>
              </a:lnSpc>
              <a:buFont typeface="Arial" panose="020B0604020202020204" pitchFamily="34" charset="0"/>
              <a:buChar char="•"/>
            </a:pPr>
            <a:r>
              <a:rPr lang="en-US" sz="2000" dirty="0"/>
              <a:t>Mediator Pattern</a:t>
            </a:r>
          </a:p>
          <a:p>
            <a:pPr marL="425450" indent="-285750">
              <a:lnSpc>
                <a:spcPct val="150000"/>
              </a:lnSpc>
              <a:buFont typeface="Arial" panose="020B0604020202020204" pitchFamily="34" charset="0"/>
              <a:buChar char="•"/>
            </a:pPr>
            <a:r>
              <a:rPr lang="en-US" sz="2000" dirty="0"/>
              <a:t>Memento Pattern</a:t>
            </a:r>
          </a:p>
          <a:p>
            <a:pPr marL="0" lvl="0" indent="0" algn="l" rtl="0">
              <a:spcBef>
                <a:spcPts val="0"/>
              </a:spcBef>
              <a:spcAft>
                <a:spcPts val="0"/>
              </a:spcAft>
              <a:buNone/>
            </a:pPr>
            <a:endParaRPr dirty="0"/>
          </a:p>
        </p:txBody>
      </p:sp>
      <p:grpSp>
        <p:nvGrpSpPr>
          <p:cNvPr id="1534" name="Google Shape;1534;p39"/>
          <p:cNvGrpSpPr/>
          <p:nvPr/>
        </p:nvGrpSpPr>
        <p:grpSpPr>
          <a:xfrm>
            <a:off x="879418" y="623778"/>
            <a:ext cx="6152248" cy="127999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 name="Google Shape;1533;p39">
            <a:extLst>
              <a:ext uri="{FF2B5EF4-FFF2-40B4-BE49-F238E27FC236}">
                <a16:creationId xmlns:a16="http://schemas.microsoft.com/office/drawing/2014/main" id="{1EFAE878-DFBB-40EB-8014-E2125F0D9DDA}"/>
              </a:ext>
            </a:extLst>
          </p:cNvPr>
          <p:cNvSpPr txBox="1">
            <a:spLocks/>
          </p:cNvSpPr>
          <p:nvPr/>
        </p:nvSpPr>
        <p:spPr>
          <a:xfrm>
            <a:off x="4991053" y="1225887"/>
            <a:ext cx="3027249" cy="2747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425450" indent="-285750">
              <a:lnSpc>
                <a:spcPct val="150000"/>
              </a:lnSpc>
              <a:buFont typeface="Arial" panose="020B0604020202020204" pitchFamily="34" charset="0"/>
              <a:buChar char="•"/>
            </a:pPr>
            <a:r>
              <a:rPr lang="en-US" sz="2000" dirty="0"/>
              <a:t>Observer Pattern</a:t>
            </a:r>
          </a:p>
          <a:p>
            <a:pPr marL="425450" indent="-285750">
              <a:lnSpc>
                <a:spcPct val="150000"/>
              </a:lnSpc>
              <a:buFont typeface="Arial" panose="020B0604020202020204" pitchFamily="34" charset="0"/>
              <a:buChar char="•"/>
            </a:pPr>
            <a:r>
              <a:rPr lang="en-US" sz="2000" dirty="0"/>
              <a:t>State Pattern</a:t>
            </a:r>
          </a:p>
          <a:p>
            <a:pPr marL="425450" indent="-285750">
              <a:lnSpc>
                <a:spcPct val="150000"/>
              </a:lnSpc>
              <a:buFont typeface="Arial" panose="020B0604020202020204" pitchFamily="34" charset="0"/>
              <a:buChar char="•"/>
            </a:pPr>
            <a:r>
              <a:rPr lang="en-US" sz="2000" dirty="0"/>
              <a:t>Strategy Pattern</a:t>
            </a:r>
          </a:p>
          <a:p>
            <a:pPr marL="425450" indent="-285750">
              <a:lnSpc>
                <a:spcPct val="150000"/>
              </a:lnSpc>
              <a:buFont typeface="Arial" panose="020B0604020202020204" pitchFamily="34" charset="0"/>
              <a:buChar char="•"/>
            </a:pPr>
            <a:r>
              <a:rPr lang="en-US" sz="2000" dirty="0"/>
              <a:t>Template Pattern</a:t>
            </a:r>
          </a:p>
          <a:p>
            <a:pPr marL="425450" indent="-285750">
              <a:lnSpc>
                <a:spcPct val="150000"/>
              </a:lnSpc>
              <a:buFont typeface="Arial" panose="020B0604020202020204" pitchFamily="34" charset="0"/>
              <a:buChar char="•"/>
            </a:pPr>
            <a:r>
              <a:rPr lang="en-US" sz="2000" dirty="0"/>
              <a:t>Visitor Pattern</a:t>
            </a:r>
          </a:p>
          <a:p>
            <a:pPr marL="425450" indent="-285750">
              <a:lnSpc>
                <a:spcPct val="150000"/>
              </a:lnSpc>
              <a:buFont typeface="Arial" panose="020B0604020202020204" pitchFamily="34" charset="0"/>
              <a:buChar char="•"/>
            </a:pPr>
            <a:r>
              <a:rPr lang="en-US" sz="2000" dirty="0"/>
              <a:t>Null Object</a:t>
            </a:r>
          </a:p>
          <a:p>
            <a:pPr marL="0" indent="0"/>
            <a:endParaRPr lang="en-US" dirty="0"/>
          </a:p>
        </p:txBody>
      </p:sp>
    </p:spTree>
    <p:extLst>
      <p:ext uri="{BB962C8B-B14F-4D97-AF65-F5344CB8AC3E}">
        <p14:creationId xmlns:p14="http://schemas.microsoft.com/office/powerpoint/2010/main" val="88865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dirty="0"/>
              <a:t> Strategy Pattern</a:t>
            </a:r>
            <a:br>
              <a:rPr lang="en-US" dirty="0"/>
            </a:br>
            <a:br>
              <a:rPr lang="en-US" b="0" dirty="0"/>
            </a:br>
            <a:br>
              <a:rPr lang="en-US" sz="3600" dirty="0"/>
            </a:br>
            <a:br>
              <a:rPr lang="en-US" dirty="0"/>
            </a:br>
            <a:endParaRPr dirty="0"/>
          </a:p>
        </p:txBody>
      </p:sp>
      <p:grpSp>
        <p:nvGrpSpPr>
          <p:cNvPr id="1534" name="Google Shape;1534;p39"/>
          <p:cNvGrpSpPr/>
          <p:nvPr/>
        </p:nvGrpSpPr>
        <p:grpSpPr>
          <a:xfrm>
            <a:off x="652589" y="736021"/>
            <a:ext cx="6923868"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 name="Subtitle 1">
            <a:extLst>
              <a:ext uri="{FF2B5EF4-FFF2-40B4-BE49-F238E27FC236}">
                <a16:creationId xmlns:a16="http://schemas.microsoft.com/office/drawing/2014/main" id="{226D7044-8765-4443-8E4D-C17BAFA0285E}"/>
              </a:ext>
            </a:extLst>
          </p:cNvPr>
          <p:cNvSpPr>
            <a:spLocks noGrp="1" noChangeArrowheads="1"/>
          </p:cNvSpPr>
          <p:nvPr>
            <p:ph type="subTitle" idx="2"/>
          </p:nvPr>
        </p:nvSpPr>
        <p:spPr bwMode="auto">
          <a:xfrm>
            <a:off x="577515" y="1406420"/>
            <a:ext cx="839460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Strategy Pattern is a design pattern that enables an object, known as the context, to vary its behavior at runtime by encapsulating different algorithms or strategies within separate objects.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This pattern allows the client to choose the appropriate strategy dynamically.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802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492" name="Google Shape;1492;p38"/>
          <p:cNvSpPr txBox="1">
            <a:spLocks noGrp="1"/>
          </p:cNvSpPr>
          <p:nvPr>
            <p:ph type="title"/>
          </p:nvPr>
        </p:nvSpPr>
        <p:spPr>
          <a:xfrm>
            <a:off x="748175" y="794128"/>
            <a:ext cx="7915141" cy="841800"/>
          </a:xfrm>
          <a:prstGeom prst="rect">
            <a:avLst/>
          </a:prstGeom>
        </p:spPr>
        <p:txBody>
          <a:bodyPr spcFirstLastPara="1" wrap="square" lIns="91425" tIns="91425" rIns="91425" bIns="91425" anchor="ctr" anchorCtr="0">
            <a:noAutofit/>
          </a:bodyPr>
          <a:lstStyle/>
          <a:p>
            <a:r>
              <a:rPr lang="en-US" sz="3200" dirty="0"/>
              <a:t>06.Conclusion</a:t>
            </a:r>
            <a:br>
              <a:rPr lang="en-US" dirty="0"/>
            </a:b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BD80CC3A-D51A-4281-9EEF-DDDBF6D293CB}"/>
              </a:ext>
            </a:extLst>
          </p:cNvPr>
          <p:cNvSpPr txBox="1"/>
          <p:nvPr/>
        </p:nvSpPr>
        <p:spPr>
          <a:xfrm>
            <a:off x="828116" y="1218075"/>
            <a:ext cx="6472344" cy="1384995"/>
          </a:xfrm>
          <a:prstGeom prst="rect">
            <a:avLst/>
          </a:prstGeom>
          <a:noFill/>
        </p:spPr>
        <p:txBody>
          <a:bodyPr wrap="square" rtlCol="0">
            <a:spAutoFit/>
          </a:bodyPr>
          <a:lstStyle/>
          <a:p>
            <a:pPr algn="just"/>
            <a:r>
              <a:rPr lang="en-US" dirty="0"/>
              <a:t>OOP design patterns provide reusable solutions to common problems in software design, promoting code reusability, flexibility, and maintainability. They are categorized into creational, structural, and behavioral patterns, each addressing different aspects of object creation, composition, and interaction. Understanding and applying these patterns can significantly improve the quality and robustness of your software designs.</a:t>
            </a:r>
          </a:p>
        </p:txBody>
      </p:sp>
    </p:spTree>
    <p:extLst>
      <p:ext uri="{BB962C8B-B14F-4D97-AF65-F5344CB8AC3E}">
        <p14:creationId xmlns:p14="http://schemas.microsoft.com/office/powerpoint/2010/main" val="2043110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18" name="Google Shape;2018;p49"/>
          <p:cNvGrpSpPr/>
          <p:nvPr/>
        </p:nvGrpSpPr>
        <p:grpSpPr>
          <a:xfrm>
            <a:off x="1406005" y="2979524"/>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dirty="0">
                <a:solidFill>
                  <a:schemeClr val="dk2"/>
                </a:solidFill>
                <a:latin typeface="IBM Plex Mono"/>
                <a:ea typeface="IBM Plex Mono"/>
                <a:cs typeface="IBM Plex Mono"/>
                <a:sym typeface="IBM Plex Mono"/>
              </a:rPr>
              <a:t>Table of contents</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30369" y="3069811"/>
            <a:ext cx="3310314" cy="402300"/>
          </a:xfrm>
          <a:prstGeom prst="rect">
            <a:avLst/>
          </a:prstGeom>
        </p:spPr>
        <p:txBody>
          <a:bodyPr spcFirstLastPara="1" wrap="square" lIns="91425" tIns="91425" rIns="91425" bIns="91425" anchor="b" anchorCtr="0">
            <a:noAutofit/>
          </a:bodyPr>
          <a:lstStyle/>
          <a:p>
            <a:pPr marL="0" lvl="0" indent="0"/>
            <a:r>
              <a:rPr lang="en-US" dirty="0"/>
              <a:t>Creational patterns</a:t>
            </a:r>
            <a:endParaRPr dirty="0"/>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720003" y="2502426"/>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475" name="Google Shape;1475;p37"/>
          <p:cNvSpPr txBox="1">
            <a:spLocks noGrp="1"/>
          </p:cNvSpPr>
          <p:nvPr>
            <p:ph type="title" idx="7"/>
          </p:nvPr>
        </p:nvSpPr>
        <p:spPr>
          <a:xfrm>
            <a:off x="5190297" y="1296663"/>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6" name="Google Shape;1476;p37"/>
          <p:cNvSpPr txBox="1">
            <a:spLocks noGrp="1"/>
          </p:cNvSpPr>
          <p:nvPr>
            <p:ph type="title" idx="8"/>
          </p:nvPr>
        </p:nvSpPr>
        <p:spPr>
          <a:xfrm>
            <a:off x="5252068" y="2395097"/>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477" name="Google Shape;1477;p37"/>
          <p:cNvSpPr txBox="1">
            <a:spLocks noGrp="1"/>
          </p:cNvSpPr>
          <p:nvPr>
            <p:ph type="subTitle" idx="13"/>
          </p:nvPr>
        </p:nvSpPr>
        <p:spPr>
          <a:xfrm>
            <a:off x="5252068" y="3023652"/>
            <a:ext cx="3203342" cy="402300"/>
          </a:xfrm>
          <a:prstGeom prst="rect">
            <a:avLst/>
          </a:prstGeom>
        </p:spPr>
        <p:txBody>
          <a:bodyPr spcFirstLastPara="1" wrap="square" lIns="91425" tIns="91425" rIns="91425" bIns="91425" anchor="b" anchorCtr="0">
            <a:noAutofit/>
          </a:bodyPr>
          <a:lstStyle/>
          <a:p>
            <a:pPr marL="0" lvl="0" indent="0"/>
            <a:r>
              <a:rPr lang="en-US" dirty="0"/>
              <a:t>Structural Patterns</a:t>
            </a:r>
            <a:endParaRPr dirty="0"/>
          </a:p>
        </p:txBody>
      </p:sp>
      <p:sp>
        <p:nvSpPr>
          <p:cNvPr id="1478" name="Google Shape;1478;p37"/>
          <p:cNvSpPr txBox="1">
            <a:spLocks noGrp="1"/>
          </p:cNvSpPr>
          <p:nvPr>
            <p:ph type="subTitle" idx="14"/>
          </p:nvPr>
        </p:nvSpPr>
        <p:spPr>
          <a:xfrm>
            <a:off x="730369" y="4203896"/>
            <a:ext cx="3161564" cy="402300"/>
          </a:xfrm>
          <a:prstGeom prst="rect">
            <a:avLst/>
          </a:prstGeom>
        </p:spPr>
        <p:txBody>
          <a:bodyPr spcFirstLastPara="1" wrap="square" lIns="91425" tIns="91425" rIns="91425" bIns="91425" anchor="b" anchorCtr="0">
            <a:noAutofit/>
          </a:bodyPr>
          <a:lstStyle/>
          <a:p>
            <a:pPr marL="0" lvl="0" indent="0"/>
            <a:r>
              <a:rPr lang="en-US" dirty="0"/>
              <a:t>Behavioral Patterns</a:t>
            </a:r>
            <a:endParaRPr dirty="0"/>
          </a:p>
        </p:txBody>
      </p:sp>
      <p:sp>
        <p:nvSpPr>
          <p:cNvPr id="1479" name="Google Shape;1479;p37"/>
          <p:cNvSpPr txBox="1">
            <a:spLocks noGrp="1"/>
          </p:cNvSpPr>
          <p:nvPr>
            <p:ph type="subTitle" idx="15"/>
          </p:nvPr>
        </p:nvSpPr>
        <p:spPr>
          <a:xfrm>
            <a:off x="5252068" y="4107994"/>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8" name="Rectangle 7">
            <a:extLst>
              <a:ext uri="{FF2B5EF4-FFF2-40B4-BE49-F238E27FC236}">
                <a16:creationId xmlns:a16="http://schemas.microsoft.com/office/drawing/2014/main" id="{FE843016-BCB4-4842-B1D1-9DE3D651B189}"/>
              </a:ext>
            </a:extLst>
          </p:cNvPr>
          <p:cNvSpPr/>
          <p:nvPr/>
        </p:nvSpPr>
        <p:spPr>
          <a:xfrm>
            <a:off x="720000" y="3648956"/>
            <a:ext cx="684803" cy="598241"/>
          </a:xfrm>
          <a:prstGeom prst="rect">
            <a:avLst/>
          </a:prstGeom>
        </p:spPr>
        <p:txBody>
          <a:bodyPr wrap="none">
            <a:spAutoFit/>
          </a:bodyPr>
          <a:lstStyle/>
          <a:p>
            <a:pPr lvl="0">
              <a:lnSpc>
                <a:spcPct val="115000"/>
              </a:lnSpc>
              <a:buClr>
                <a:srgbClr val="0C0A9E"/>
              </a:buClr>
              <a:buSzPts val="3000"/>
            </a:pPr>
            <a:r>
              <a:rPr lang="en" sz="3000" b="1" dirty="0">
                <a:solidFill>
                  <a:srgbClr val="0C0A9E"/>
                </a:solidFill>
                <a:latin typeface="Poppins"/>
                <a:cs typeface="Poppins"/>
                <a:sym typeface="Poppins"/>
              </a:rPr>
              <a:t>05</a:t>
            </a:r>
          </a:p>
        </p:txBody>
      </p:sp>
      <p:sp>
        <p:nvSpPr>
          <p:cNvPr id="22" name="Google Shape;1468;p37">
            <a:extLst>
              <a:ext uri="{FF2B5EF4-FFF2-40B4-BE49-F238E27FC236}">
                <a16:creationId xmlns:a16="http://schemas.microsoft.com/office/drawing/2014/main" id="{C49004A4-112B-450A-88DB-4EFBDB6A6736}"/>
              </a:ext>
            </a:extLst>
          </p:cNvPr>
          <p:cNvSpPr txBox="1">
            <a:spLocks/>
          </p:cNvSpPr>
          <p:nvPr/>
        </p:nvSpPr>
        <p:spPr>
          <a:xfrm>
            <a:off x="730369" y="1963163"/>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9pPr>
          </a:lstStyle>
          <a:p>
            <a:pPr marL="0" indent="0"/>
            <a:r>
              <a:rPr lang="en-US" dirty="0"/>
              <a:t>Introduction</a:t>
            </a:r>
          </a:p>
        </p:txBody>
      </p:sp>
      <p:sp>
        <p:nvSpPr>
          <p:cNvPr id="23" name="Google Shape;1475;p37">
            <a:extLst>
              <a:ext uri="{FF2B5EF4-FFF2-40B4-BE49-F238E27FC236}">
                <a16:creationId xmlns:a16="http://schemas.microsoft.com/office/drawing/2014/main" id="{34A02898-85F6-400F-8672-EF2421713200}"/>
              </a:ext>
            </a:extLst>
          </p:cNvPr>
          <p:cNvSpPr txBox="1">
            <a:spLocks/>
          </p:cNvSpPr>
          <p:nvPr/>
        </p:nvSpPr>
        <p:spPr>
          <a:xfrm>
            <a:off x="5190297" y="3480304"/>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dirty="0"/>
              <a:t>06</a:t>
            </a:r>
          </a:p>
        </p:txBody>
      </p:sp>
      <p:sp>
        <p:nvSpPr>
          <p:cNvPr id="24" name="Google Shape;1478;p37">
            <a:extLst>
              <a:ext uri="{FF2B5EF4-FFF2-40B4-BE49-F238E27FC236}">
                <a16:creationId xmlns:a16="http://schemas.microsoft.com/office/drawing/2014/main" id="{F5B446EA-5B7C-4AAA-8872-DCBD643603C9}"/>
              </a:ext>
            </a:extLst>
          </p:cNvPr>
          <p:cNvSpPr txBox="1">
            <a:spLocks/>
          </p:cNvSpPr>
          <p:nvPr/>
        </p:nvSpPr>
        <p:spPr>
          <a:xfrm>
            <a:off x="5190297" y="1931040"/>
            <a:ext cx="3891932"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OOP Design Patterns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 name="Subtitle 11">
            <a:extLst>
              <a:ext uri="{FF2B5EF4-FFF2-40B4-BE49-F238E27FC236}">
                <a16:creationId xmlns:a16="http://schemas.microsoft.com/office/drawing/2014/main" id="{52965490-2E58-44A9-9E0D-6C2E176BDCBC}"/>
              </a:ext>
            </a:extLst>
          </p:cNvPr>
          <p:cNvSpPr txBox="1">
            <a:spLocks noGrp="1"/>
          </p:cNvSpPr>
          <p:nvPr>
            <p:ph type="subTitle" idx="2"/>
          </p:nvPr>
        </p:nvSpPr>
        <p:spPr>
          <a:xfrm>
            <a:off x="356207" y="1135964"/>
            <a:ext cx="7944277" cy="1671196"/>
          </a:xfrm>
          <a:prstGeom prst="rect">
            <a:avLst/>
          </a:prstGeom>
          <a:noFill/>
        </p:spPr>
        <p:txBody>
          <a:bodyPr wrap="square" rtlCol="0">
            <a:spAutoFit/>
          </a:bodyPr>
          <a:lstStyle/>
          <a:p>
            <a:pPr algn="just">
              <a:buFont typeface="Arial" panose="020B0604020202020204" pitchFamily="34" charset="0"/>
              <a:buChar char="•"/>
            </a:pPr>
            <a:r>
              <a:rPr lang="en-US" sz="2000" dirty="0"/>
              <a:t>These patterns are essential in software engineering, providing reusable solutions to common problems during the design and development of software. </a:t>
            </a:r>
          </a:p>
          <a:p>
            <a:pPr>
              <a:buFont typeface="Arial" panose="020B0604020202020204" pitchFamily="34" charset="0"/>
              <a:buChar char="•"/>
            </a:pPr>
            <a:endParaRPr lang="en-US" sz="2400" u="sng" dirty="0">
              <a:hlinkClick r:id="rId3"/>
            </a:endParaRPr>
          </a:p>
        </p:txBody>
      </p:sp>
      <p:sp>
        <p:nvSpPr>
          <p:cNvPr id="2" name="Rectangle 1">
            <a:extLst>
              <a:ext uri="{FF2B5EF4-FFF2-40B4-BE49-F238E27FC236}">
                <a16:creationId xmlns:a16="http://schemas.microsoft.com/office/drawing/2014/main" id="{E65EBBE0-AEB9-4405-AD2E-38466CC72A16}"/>
              </a:ext>
            </a:extLst>
          </p:cNvPr>
          <p:cNvSpPr/>
          <p:nvPr/>
        </p:nvSpPr>
        <p:spPr>
          <a:xfrm>
            <a:off x="684397" y="230197"/>
            <a:ext cx="3887603" cy="584775"/>
          </a:xfrm>
          <a:prstGeom prst="rect">
            <a:avLst/>
          </a:prstGeom>
        </p:spPr>
        <p:txBody>
          <a:bodyPr wrap="none">
            <a:spAutoFit/>
          </a:bodyPr>
          <a:lstStyle/>
          <a:p>
            <a:r>
              <a:rPr lang="en" sz="3200" b="1" dirty="0">
                <a:solidFill>
                  <a:schemeClr val="dk2"/>
                </a:solidFill>
                <a:latin typeface="IBM Plex Mono"/>
                <a:ea typeface="IBM Plex Mono"/>
                <a:cs typeface="IBM Plex Mono"/>
                <a:sym typeface="IBM Plex Mono"/>
              </a:rPr>
              <a:t>01.</a:t>
            </a:r>
            <a:r>
              <a:rPr lang="en-US" sz="3200" b="1" dirty="0">
                <a:solidFill>
                  <a:schemeClr val="dk2"/>
                </a:solidFill>
                <a:latin typeface="IBM Plex Mono"/>
                <a:ea typeface="IBM Plex Mono"/>
                <a:cs typeface="IBM Plex Mono"/>
                <a:sym typeface="IBM Plex Mono"/>
              </a:rPr>
              <a:t>Introduction</a:t>
            </a:r>
            <a:endParaRPr lang="en-US" sz="3200" b="1" dirty="0">
              <a:solidFill>
                <a:schemeClr val="bg2"/>
              </a:solidFill>
              <a:latin typeface="IBM Plex Mono" panose="020B0604020202020204" charset="0"/>
            </a:endParaRPr>
          </a:p>
        </p:txBody>
      </p:sp>
    </p:spTree>
    <p:extLst>
      <p:ext uri="{BB962C8B-B14F-4D97-AF65-F5344CB8AC3E}">
        <p14:creationId xmlns:p14="http://schemas.microsoft.com/office/powerpoint/2010/main" val="41155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3" name="Google Shape;1533;p39"/>
          <p:cNvSpPr txBox="1">
            <a:spLocks noGrp="1"/>
          </p:cNvSpPr>
          <p:nvPr>
            <p:ph type="subTitle" idx="2"/>
          </p:nvPr>
        </p:nvSpPr>
        <p:spPr>
          <a:xfrm>
            <a:off x="490877" y="1501601"/>
            <a:ext cx="7666058" cy="2747050"/>
          </a:xfrm>
          <a:prstGeom prst="rect">
            <a:avLst/>
          </a:prstGeom>
        </p:spPr>
        <p:txBody>
          <a:bodyPr spcFirstLastPara="1" wrap="square" lIns="91425" tIns="91425" rIns="91425" bIns="91425" anchor="t" anchorCtr="0">
            <a:noAutofit/>
          </a:bodyPr>
          <a:lstStyle/>
          <a:p>
            <a:pPr marL="285750" lvl="0" indent="-285750">
              <a:lnSpc>
                <a:spcPct val="200000"/>
              </a:lnSpc>
              <a:buFont typeface="Arial" panose="020B0604020202020204" pitchFamily="34" charset="0"/>
              <a:buChar char="•"/>
            </a:pPr>
            <a:r>
              <a:rPr lang="en-US" sz="2000" dirty="0"/>
              <a:t>Creational Patterns</a:t>
            </a:r>
          </a:p>
          <a:p>
            <a:pPr marL="285750" lvl="0" indent="-285750" algn="l" rtl="0">
              <a:lnSpc>
                <a:spcPct val="200000"/>
              </a:lnSpc>
              <a:spcBef>
                <a:spcPts val="0"/>
              </a:spcBef>
              <a:spcAft>
                <a:spcPts val="0"/>
              </a:spcAft>
              <a:buFont typeface="Arial" panose="020B0604020202020204" pitchFamily="34" charset="0"/>
              <a:buChar char="•"/>
            </a:pPr>
            <a:r>
              <a:rPr lang="en-US" sz="2000" dirty="0"/>
              <a:t>Structural Patterns </a:t>
            </a:r>
          </a:p>
          <a:p>
            <a:pPr marL="285750" lvl="0" indent="-285750" algn="l" rtl="0">
              <a:lnSpc>
                <a:spcPct val="200000"/>
              </a:lnSpc>
              <a:spcBef>
                <a:spcPts val="0"/>
              </a:spcBef>
              <a:spcAft>
                <a:spcPts val="0"/>
              </a:spcAft>
              <a:buFont typeface="Arial" panose="020B0604020202020204" pitchFamily="34" charset="0"/>
              <a:buChar char="•"/>
            </a:pPr>
            <a:r>
              <a:rPr lang="en-US" sz="2000" dirty="0"/>
              <a:t>Behavioral patterns</a:t>
            </a:r>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9EAC6D48-D776-4431-9704-947E8D10DC8A}"/>
              </a:ext>
            </a:extLst>
          </p:cNvPr>
          <p:cNvSpPr txBox="1"/>
          <p:nvPr/>
        </p:nvSpPr>
        <p:spPr>
          <a:xfrm>
            <a:off x="295868" y="353705"/>
            <a:ext cx="8238532" cy="1077218"/>
          </a:xfrm>
          <a:prstGeom prst="rect">
            <a:avLst/>
          </a:prstGeom>
          <a:noFill/>
        </p:spPr>
        <p:txBody>
          <a:bodyPr wrap="square" rtlCol="0">
            <a:spAutoFit/>
          </a:bodyPr>
          <a:lstStyle/>
          <a:p>
            <a:pPr algn="just"/>
            <a:r>
              <a:rPr lang="en" sz="3200" b="1" dirty="0">
                <a:solidFill>
                  <a:schemeClr val="dk2"/>
                </a:solidFill>
                <a:latin typeface="IBM Plex Mono"/>
                <a:ea typeface="IBM Plex Mono"/>
                <a:cs typeface="IBM Plex Mono"/>
                <a:sym typeface="IBM Plex Mono"/>
              </a:rPr>
              <a:t>02.</a:t>
            </a:r>
            <a:r>
              <a:rPr lang="en-US" sz="3200" b="1" dirty="0">
                <a:solidFill>
                  <a:schemeClr val="dk2"/>
                </a:solidFill>
                <a:latin typeface="IBM Plex Mono"/>
                <a:ea typeface="IBM Plex Mono"/>
                <a:cs typeface="IBM Plex Mono"/>
                <a:sym typeface="IBM Plex Mono"/>
              </a:rPr>
              <a:t>Software Architecture Design Patterns</a:t>
            </a:r>
            <a:endParaRPr lang="en-US" sz="3200" b="1" dirty="0"/>
          </a:p>
        </p:txBody>
      </p:sp>
    </p:spTree>
    <p:extLst>
      <p:ext uri="{BB962C8B-B14F-4D97-AF65-F5344CB8AC3E}">
        <p14:creationId xmlns:p14="http://schemas.microsoft.com/office/powerpoint/2010/main" val="270001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dirty="0"/>
              <a:t>03.Creational patterns</a:t>
            </a:r>
            <a:br>
              <a:rPr lang="en-US" dirty="0"/>
            </a:br>
            <a:endParaRPr dirty="0"/>
          </a:p>
        </p:txBody>
      </p:sp>
      <p:sp>
        <p:nvSpPr>
          <p:cNvPr id="1533" name="Google Shape;1533;p39"/>
          <p:cNvSpPr txBox="1">
            <a:spLocks noGrp="1"/>
          </p:cNvSpPr>
          <p:nvPr>
            <p:ph type="subTitle" idx="2"/>
          </p:nvPr>
        </p:nvSpPr>
        <p:spPr>
          <a:xfrm>
            <a:off x="757942" y="1225887"/>
            <a:ext cx="8308086" cy="2747050"/>
          </a:xfrm>
          <a:prstGeom prst="rect">
            <a:avLst/>
          </a:prstGeom>
        </p:spPr>
        <p:txBody>
          <a:bodyPr spcFirstLastPara="1" wrap="square" lIns="91425" tIns="91425" rIns="91425" bIns="91425" anchor="t" anchorCtr="0">
            <a:noAutofit/>
          </a:bodyPr>
          <a:lstStyle/>
          <a:p>
            <a:pPr marL="0" lvl="0" indent="0"/>
            <a:r>
              <a:rPr lang="en-US" sz="2000" dirty="0"/>
              <a:t>Creational patterns, a subset of design patterns in software engineering, focus on object creation mechanisms.</a:t>
            </a:r>
          </a:p>
          <a:p>
            <a:pPr marL="0" lvl="0" indent="0"/>
            <a:endParaRPr lang="en-US" sz="2000" dirty="0"/>
          </a:p>
          <a:p>
            <a:pPr marL="0" lvl="0" indent="0"/>
            <a:endParaRPr lang="en-US" sz="2000" dirty="0"/>
          </a:p>
          <a:p>
            <a:pPr marL="0" lvl="0" indent="0"/>
            <a:endParaRPr sz="20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1242" y="-2980381"/>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22" name="Google Shape;1622;p40"/>
          <p:cNvSpPr txBox="1">
            <a:spLocks noGrp="1"/>
          </p:cNvSpPr>
          <p:nvPr>
            <p:ph type="title"/>
          </p:nvPr>
        </p:nvSpPr>
        <p:spPr>
          <a:xfrm>
            <a:off x="784202" y="749841"/>
            <a:ext cx="6691200" cy="531900"/>
          </a:xfrm>
          <a:prstGeom prst="rect">
            <a:avLst/>
          </a:prstGeom>
        </p:spPr>
        <p:txBody>
          <a:bodyPr spcFirstLastPara="1" wrap="square" lIns="91425" tIns="91425" rIns="91425" bIns="91425" anchor="ctr" anchorCtr="0">
            <a:noAutofit/>
          </a:bodyPr>
          <a:lstStyle/>
          <a:p>
            <a:r>
              <a:rPr lang="en-US" sz="3200" dirty="0"/>
              <a:t>Creational patterns types</a:t>
            </a:r>
            <a:br>
              <a:rPr lang="en-US" sz="3200" dirty="0"/>
            </a:br>
            <a:endParaRPr dirty="0"/>
          </a:p>
        </p:txBody>
      </p:sp>
      <p:sp>
        <p:nvSpPr>
          <p:cNvPr id="1623" name="Google Shape;1623;p40"/>
          <p:cNvSpPr txBox="1">
            <a:spLocks noGrp="1"/>
          </p:cNvSpPr>
          <p:nvPr>
            <p:ph type="subTitle" idx="1"/>
          </p:nvPr>
        </p:nvSpPr>
        <p:spPr>
          <a:xfrm>
            <a:off x="851667" y="1467067"/>
            <a:ext cx="6691200" cy="2605490"/>
          </a:xfrm>
          <a:prstGeom prst="rect">
            <a:avLst/>
          </a:prstGeom>
        </p:spPr>
        <p:txBody>
          <a:bodyPr spcFirstLastPara="1" wrap="square" lIns="91425" tIns="91425" rIns="91425" bIns="91425" anchor="ctr" anchorCtr="0">
            <a:noAutofit/>
          </a:bodyPr>
          <a:lstStyle/>
          <a:p>
            <a:pPr lvl="0">
              <a:buFont typeface="Arial" panose="020B0604020202020204" pitchFamily="34" charset="0"/>
              <a:buChar char="•"/>
            </a:pPr>
            <a:r>
              <a:rPr lang="en-US" sz="2000" dirty="0"/>
              <a:t>Factory Method Pattern</a:t>
            </a:r>
          </a:p>
          <a:p>
            <a:pPr lvl="0">
              <a:buFont typeface="Arial" panose="020B0604020202020204" pitchFamily="34" charset="0"/>
              <a:buChar char="•"/>
            </a:pPr>
            <a:r>
              <a:rPr lang="en-US" sz="2000" dirty="0"/>
              <a:t>Abstract Factory Pattern</a:t>
            </a:r>
          </a:p>
          <a:p>
            <a:pPr lvl="0">
              <a:buFont typeface="Arial" panose="020B0604020202020204" pitchFamily="34" charset="0"/>
              <a:buChar char="•"/>
            </a:pPr>
            <a:r>
              <a:rPr lang="en-US" sz="2000" dirty="0"/>
              <a:t>Singleton Pattern</a:t>
            </a:r>
          </a:p>
          <a:p>
            <a:pPr lvl="0">
              <a:buFont typeface="Arial" panose="020B0604020202020204" pitchFamily="34" charset="0"/>
              <a:buChar char="•"/>
            </a:pPr>
            <a:r>
              <a:rPr lang="en-US" sz="2000" dirty="0"/>
              <a:t>Prototype Pattern</a:t>
            </a:r>
          </a:p>
          <a:p>
            <a:pPr lvl="0">
              <a:buFont typeface="Arial" panose="020B0604020202020204" pitchFamily="34" charset="0"/>
              <a:buChar char="•"/>
            </a:pPr>
            <a:r>
              <a:rPr lang="en-US" sz="2000" dirty="0"/>
              <a:t>Builder Pattern</a:t>
            </a:r>
          </a:p>
          <a:p>
            <a:pPr lvl="0">
              <a:buFont typeface="Arial" panose="020B0604020202020204" pitchFamily="34" charset="0"/>
              <a:buChar char="•"/>
            </a:pPr>
            <a:r>
              <a:rPr lang="en-US" sz="2000" dirty="0"/>
              <a:t>Object Pool Pattern</a:t>
            </a:r>
          </a:p>
          <a:p>
            <a:pPr marL="0" lvl="0" indent="0" algn="l" rtl="0">
              <a:spcBef>
                <a:spcPts val="0"/>
              </a:spcBef>
              <a:spcAft>
                <a:spcPts val="0"/>
              </a:spcAft>
              <a:buNone/>
            </a:pPr>
            <a:endParaRPr dirty="0"/>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7" name="Google Shape;1627;p40"/>
          <p:cNvGrpSpPr/>
          <p:nvPr/>
        </p:nvGrpSpPr>
        <p:grpSpPr>
          <a:xfrm>
            <a:off x="875886" y="917508"/>
            <a:ext cx="6157877" cy="225554"/>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dirty="0"/>
              <a:t>Singleton Pattern</a:t>
            </a:r>
            <a:br>
              <a:rPr lang="en-US" dirty="0"/>
            </a:br>
            <a:br>
              <a:rPr lang="en-US" dirty="0"/>
            </a:br>
            <a:endParaRPr dirty="0"/>
          </a:p>
        </p:txBody>
      </p:sp>
      <p:sp>
        <p:nvSpPr>
          <p:cNvPr id="1533" name="Google Shape;1533;p39"/>
          <p:cNvSpPr txBox="1">
            <a:spLocks noGrp="1"/>
          </p:cNvSpPr>
          <p:nvPr>
            <p:ph type="subTitle" idx="2"/>
          </p:nvPr>
        </p:nvSpPr>
        <p:spPr>
          <a:xfrm>
            <a:off x="757942" y="1225887"/>
            <a:ext cx="7666058" cy="274705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The Singleton Pattern is a design pattern used in software engineering to ensure that a class has only one instance and provides a global point of access to that instance.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This is particularly useful when exactly one object is needed to coordinate actions across the system</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11488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9"/>
        <p:cNvGrpSpPr/>
        <p:nvPr/>
      </p:nvGrpSpPr>
      <p:grpSpPr>
        <a:xfrm>
          <a:off x="0" y="0"/>
          <a:ext cx="0" cy="0"/>
          <a:chOff x="0" y="0"/>
          <a:chExt cx="0" cy="0"/>
        </a:xfrm>
      </p:grpSpPr>
      <p:sp>
        <p:nvSpPr>
          <p:cNvPr id="3090" name="Google Shape;3090;p66"/>
          <p:cNvSpPr txBox="1">
            <a:spLocks noGrp="1"/>
          </p:cNvSpPr>
          <p:nvPr>
            <p:ph type="title"/>
          </p:nvPr>
        </p:nvSpPr>
        <p:spPr>
          <a:xfrm>
            <a:off x="858407" y="960034"/>
            <a:ext cx="7704000" cy="572700"/>
          </a:xfrm>
          <a:prstGeom prst="rect">
            <a:avLst/>
          </a:prstGeom>
        </p:spPr>
        <p:txBody>
          <a:bodyPr spcFirstLastPara="1" wrap="square" lIns="91425" tIns="91425" rIns="91425" bIns="91425" anchor="t" anchorCtr="0">
            <a:noAutofit/>
          </a:bodyPr>
          <a:lstStyle/>
          <a:p>
            <a:pPr algn="ctr"/>
            <a:r>
              <a:rPr lang="en-US" sz="7200" dirty="0"/>
              <a:t>04.</a:t>
            </a:r>
            <a:br>
              <a:rPr lang="en-US" sz="7200" dirty="0"/>
            </a:br>
            <a:r>
              <a:rPr lang="en-US" sz="6600" dirty="0"/>
              <a:t>Structural Patterns</a:t>
            </a:r>
            <a:br>
              <a:rPr lang="en-US" sz="7200" dirty="0"/>
            </a:br>
            <a:r>
              <a:rPr lang="en-US" sz="7200" dirty="0"/>
              <a:t> </a:t>
            </a:r>
            <a:endParaRPr sz="7200" dirty="0"/>
          </a:p>
        </p:txBody>
      </p:sp>
      <p:grpSp>
        <p:nvGrpSpPr>
          <p:cNvPr id="3141" name="Google Shape;3141;p66"/>
          <p:cNvGrpSpPr/>
          <p:nvPr/>
        </p:nvGrpSpPr>
        <p:grpSpPr>
          <a:xfrm>
            <a:off x="8076449" y="3990262"/>
            <a:ext cx="1892093" cy="1948807"/>
            <a:chOff x="229175" y="1404950"/>
            <a:chExt cx="1576350" cy="1623600"/>
          </a:xfrm>
        </p:grpSpPr>
        <p:sp>
          <p:nvSpPr>
            <p:cNvPr id="3142" name="Google Shape;3142;p66"/>
            <p:cNvSpPr/>
            <p:nvPr/>
          </p:nvSpPr>
          <p:spPr>
            <a:xfrm rot="10800000">
              <a:off x="713225" y="19461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66"/>
            <p:cNvSpPr/>
            <p:nvPr/>
          </p:nvSpPr>
          <p:spPr>
            <a:xfrm rot="10800000">
              <a:off x="551875" y="1751325"/>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66"/>
            <p:cNvSpPr/>
            <p:nvPr/>
          </p:nvSpPr>
          <p:spPr>
            <a:xfrm rot="10800000">
              <a:off x="390525" y="15835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66"/>
            <p:cNvSpPr/>
            <p:nvPr/>
          </p:nvSpPr>
          <p:spPr>
            <a:xfrm rot="10800000">
              <a:off x="229175" y="1404950"/>
              <a:ext cx="1092300" cy="1082400"/>
            </a:xfrm>
            <a:prstGeom prst="roundRect">
              <a:avLst>
                <a:gd name="adj" fmla="val 16667"/>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6" name="Google Shape;3146;p66"/>
          <p:cNvGrpSpPr/>
          <p:nvPr/>
        </p:nvGrpSpPr>
        <p:grpSpPr>
          <a:xfrm>
            <a:off x="11424" y="3680672"/>
            <a:ext cx="1095921" cy="1462828"/>
            <a:chOff x="379925" y="2141500"/>
            <a:chExt cx="948275" cy="2315700"/>
          </a:xfrm>
        </p:grpSpPr>
        <p:sp>
          <p:nvSpPr>
            <p:cNvPr id="3147" name="Google Shape;3147;p66"/>
            <p:cNvSpPr/>
            <p:nvPr/>
          </p:nvSpPr>
          <p:spPr>
            <a:xfrm>
              <a:off x="379925"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66"/>
            <p:cNvSpPr/>
            <p:nvPr/>
          </p:nvSpPr>
          <p:spPr>
            <a:xfrm>
              <a:off x="552417"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66"/>
            <p:cNvSpPr/>
            <p:nvPr/>
          </p:nvSpPr>
          <p:spPr>
            <a:xfrm>
              <a:off x="724908"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0" name="Google Shape;3150;p66"/>
            <p:cNvSpPr/>
            <p:nvPr/>
          </p:nvSpPr>
          <p:spPr>
            <a:xfrm>
              <a:off x="897400"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51" name="Google Shape;3151;p66"/>
          <p:cNvGrpSpPr/>
          <p:nvPr/>
        </p:nvGrpSpPr>
        <p:grpSpPr>
          <a:xfrm flipH="1">
            <a:off x="7740562" y="-66554"/>
            <a:ext cx="2806875" cy="2625875"/>
            <a:chOff x="-943975" y="2874825"/>
            <a:chExt cx="2806875" cy="2625875"/>
          </a:xfrm>
        </p:grpSpPr>
        <p:sp>
          <p:nvSpPr>
            <p:cNvPr id="3152" name="Google Shape;3152;p66"/>
            <p:cNvSpPr/>
            <p:nvPr/>
          </p:nvSpPr>
          <p:spPr>
            <a:xfrm>
              <a:off x="-272200" y="2874825"/>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3" name="Google Shape;3153;p66"/>
            <p:cNvSpPr/>
            <p:nvPr/>
          </p:nvSpPr>
          <p:spPr>
            <a:xfrm>
              <a:off x="-440144" y="2997519"/>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4" name="Google Shape;3154;p66"/>
            <p:cNvSpPr/>
            <p:nvPr/>
          </p:nvSpPr>
          <p:spPr>
            <a:xfrm>
              <a:off x="-608087" y="3120213"/>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5" name="Google Shape;3155;p66"/>
            <p:cNvSpPr/>
            <p:nvPr/>
          </p:nvSpPr>
          <p:spPr>
            <a:xfrm>
              <a:off x="-776031" y="3242906"/>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6" name="Google Shape;3156;p66"/>
            <p:cNvSpPr/>
            <p:nvPr/>
          </p:nvSpPr>
          <p:spPr>
            <a:xfrm>
              <a:off x="-943975" y="3365600"/>
              <a:ext cx="2135100" cy="2135100"/>
            </a:xfrm>
            <a:prstGeom prst="blockArc">
              <a:avLst>
                <a:gd name="adj1" fmla="val 10800000"/>
                <a:gd name="adj2" fmla="val 138848"/>
                <a:gd name="adj3" fmla="val 4531"/>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6542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dirty="0"/>
              <a:t>Structural  patterns</a:t>
            </a:r>
            <a:br>
              <a:rPr lang="en-US" dirty="0"/>
            </a:br>
            <a:endParaRPr dirty="0"/>
          </a:p>
        </p:txBody>
      </p:sp>
      <p:sp>
        <p:nvSpPr>
          <p:cNvPr id="1533" name="Google Shape;1533;p39"/>
          <p:cNvSpPr txBox="1">
            <a:spLocks noGrp="1"/>
          </p:cNvSpPr>
          <p:nvPr>
            <p:ph type="subTitle" idx="2"/>
          </p:nvPr>
        </p:nvSpPr>
        <p:spPr>
          <a:xfrm>
            <a:off x="757942" y="1225887"/>
            <a:ext cx="7666058" cy="274705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Structural design patterns are concerned with how classes and objects can be composed, to form larger structures.</a:t>
            </a:r>
          </a:p>
          <a:p>
            <a:pPr marL="139700" indent="0"/>
            <a:endParaRPr lang="en-US" dirty="0"/>
          </a:p>
          <a:p>
            <a:pPr>
              <a:buFont typeface="Arial" panose="020B0604020202020204" pitchFamily="34" charset="0"/>
              <a:buChar char="•"/>
            </a:pPr>
            <a:r>
              <a:rPr lang="en-US" dirty="0"/>
              <a:t>The structural design patterns </a:t>
            </a:r>
            <a:r>
              <a:rPr lang="en-US" b="1" dirty="0"/>
              <a:t>simplifies the structure by identifying the relationships</a:t>
            </a:r>
            <a:r>
              <a:rPr lang="en-US" dirty="0"/>
              <a:t>.</a:t>
            </a:r>
          </a:p>
          <a:p>
            <a:pPr marL="139700" indent="0"/>
            <a:endParaRPr lang="en-US" dirty="0"/>
          </a:p>
          <a:p>
            <a:pPr>
              <a:buFont typeface="Arial" panose="020B0604020202020204" pitchFamily="34" charset="0"/>
              <a:buChar char="•"/>
            </a:pPr>
            <a:r>
              <a:rPr lang="en-US" dirty="0"/>
              <a:t>These patterns focus on, how the classes inherit from each other and how they are composed from other classes.</a:t>
            </a:r>
          </a:p>
          <a:p>
            <a:pPr marL="0" lvl="0" indent="0" algn="l" rtl="0">
              <a:spcBef>
                <a:spcPts val="0"/>
              </a:spcBef>
              <a:spcAft>
                <a:spcPts val="0"/>
              </a:spcAft>
              <a:buNone/>
            </a:pPr>
            <a:endParaRPr lang="en-US"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674207425"/>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1728</TotalTime>
  <Words>531</Words>
  <Application>Microsoft Office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Source Code Pro</vt:lpstr>
      <vt:lpstr>erdana</vt:lpstr>
      <vt:lpstr>IBM Plex Mono</vt:lpstr>
      <vt:lpstr>Poppins</vt:lpstr>
      <vt:lpstr>Roboto Condensed Light</vt:lpstr>
      <vt:lpstr>Introduction to Coding Workshop by Slidesgo</vt:lpstr>
      <vt:lpstr>OOP Design  Patterns </vt:lpstr>
      <vt:lpstr>Table of contents</vt:lpstr>
      <vt:lpstr>PowerPoint Presentation</vt:lpstr>
      <vt:lpstr>PowerPoint Presentation</vt:lpstr>
      <vt:lpstr>03.Creational patterns </vt:lpstr>
      <vt:lpstr>Creational patterns types </vt:lpstr>
      <vt:lpstr>Singleton Pattern  </vt:lpstr>
      <vt:lpstr>04. Structural Patterns  </vt:lpstr>
      <vt:lpstr>Structural  patterns </vt:lpstr>
      <vt:lpstr>Structural Pattern Types  </vt:lpstr>
      <vt:lpstr>Facade Pattern   </vt:lpstr>
      <vt:lpstr>05. Behavioral Patterns  </vt:lpstr>
      <vt:lpstr>Behavioral Patterns   </vt:lpstr>
      <vt:lpstr>Behavioral Patterns Types  </vt:lpstr>
      <vt:lpstr> Strategy Pattern    </vt:lpstr>
      <vt:lpstr>06.Conclusion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user</dc:creator>
  <cp:lastModifiedBy>user</cp:lastModifiedBy>
  <cp:revision>52</cp:revision>
  <dcterms:modified xsi:type="dcterms:W3CDTF">2024-10-20T04:15:23Z</dcterms:modified>
</cp:coreProperties>
</file>