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4" r:id="rId10"/>
    <p:sldId id="265" r:id="rId11"/>
    <p:sldId id="263" r:id="rId12"/>
    <p:sldId id="262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4"/>
    <p:restoredTop sz="94603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3C9890-6B76-4570-8FD6-382E8F90ACA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111663B-F10A-468A-A8ED-9BE144317900}">
      <dgm:prSet/>
      <dgm:spPr/>
      <dgm:t>
        <a:bodyPr/>
        <a:lstStyle/>
        <a:p>
          <a:pPr>
            <a:defRPr cap="all"/>
          </a:pPr>
          <a:r>
            <a:rPr lang="en-US"/>
            <a:t>Hypertension is a leading global health issue, affecting over 1.4 billion individuals and contributing to significant cardiovascular morbidity and mortality. </a:t>
          </a:r>
        </a:p>
      </dgm:t>
    </dgm:pt>
    <dgm:pt modelId="{651BA006-EE8F-4CA5-8AC1-CA3FD5005043}" type="parTrans" cxnId="{092494F7-F37A-48B6-B3B7-35B3CD85C3C2}">
      <dgm:prSet/>
      <dgm:spPr/>
      <dgm:t>
        <a:bodyPr/>
        <a:lstStyle/>
        <a:p>
          <a:endParaRPr lang="en-US"/>
        </a:p>
      </dgm:t>
    </dgm:pt>
    <dgm:pt modelId="{AF79C75A-5177-43B7-AF97-C732F7DC7F72}" type="sibTrans" cxnId="{092494F7-F37A-48B6-B3B7-35B3CD85C3C2}">
      <dgm:prSet/>
      <dgm:spPr/>
      <dgm:t>
        <a:bodyPr/>
        <a:lstStyle/>
        <a:p>
          <a:endParaRPr lang="en-US"/>
        </a:p>
      </dgm:t>
    </dgm:pt>
    <dgm:pt modelId="{686156E6-173E-4AE5-95BE-A4F16FA415A7}">
      <dgm:prSet/>
      <dgm:spPr/>
      <dgm:t>
        <a:bodyPr/>
        <a:lstStyle/>
        <a:p>
          <a:pPr>
            <a:defRPr cap="all"/>
          </a:pPr>
          <a:r>
            <a:rPr lang="en-US"/>
            <a:t>Among the treatments, angiotensin receptor blockers (ARBs) are a key class of antihypertensive medications. </a:t>
          </a:r>
        </a:p>
      </dgm:t>
    </dgm:pt>
    <dgm:pt modelId="{7238220B-45D8-497C-92F8-98313866AF0E}" type="parTrans" cxnId="{AF0BF056-D8F7-4E67-801A-60F6D13B656D}">
      <dgm:prSet/>
      <dgm:spPr/>
      <dgm:t>
        <a:bodyPr/>
        <a:lstStyle/>
        <a:p>
          <a:endParaRPr lang="en-US"/>
        </a:p>
      </dgm:t>
    </dgm:pt>
    <dgm:pt modelId="{55631178-8CD1-44DB-8E56-9A6E5C5CD40B}" type="sibTrans" cxnId="{AF0BF056-D8F7-4E67-801A-60F6D13B656D}">
      <dgm:prSet/>
      <dgm:spPr/>
      <dgm:t>
        <a:bodyPr/>
        <a:lstStyle/>
        <a:p>
          <a:endParaRPr lang="en-US"/>
        </a:p>
      </dgm:t>
    </dgm:pt>
    <dgm:pt modelId="{D4A38172-5AFD-46C9-931F-A22640FDDA9E}">
      <dgm:prSet/>
      <dgm:spPr/>
      <dgm:t>
        <a:bodyPr/>
        <a:lstStyle/>
        <a:p>
          <a:pPr>
            <a:defRPr cap="all"/>
          </a:pPr>
          <a:r>
            <a:rPr lang="en-US"/>
            <a:t>Azilsartan medoxomil, losartan, and valsartan are ARBs with varying efficacy, safety, and cost profiles.</a:t>
          </a:r>
        </a:p>
      </dgm:t>
    </dgm:pt>
    <dgm:pt modelId="{020F1B78-23FB-444B-B7C1-38CB510E1D7D}" type="parTrans" cxnId="{359D6863-EC89-4CE3-9F6B-33F5F751BAE4}">
      <dgm:prSet/>
      <dgm:spPr/>
      <dgm:t>
        <a:bodyPr/>
        <a:lstStyle/>
        <a:p>
          <a:endParaRPr lang="en-US"/>
        </a:p>
      </dgm:t>
    </dgm:pt>
    <dgm:pt modelId="{F934CE2E-D188-45F3-B7DB-F6BD87E14B11}" type="sibTrans" cxnId="{359D6863-EC89-4CE3-9F6B-33F5F751BAE4}">
      <dgm:prSet/>
      <dgm:spPr/>
      <dgm:t>
        <a:bodyPr/>
        <a:lstStyle/>
        <a:p>
          <a:endParaRPr lang="en-US"/>
        </a:p>
      </dgm:t>
    </dgm:pt>
    <dgm:pt modelId="{80F328BF-4CC9-4574-8EAA-9C1A77045884}" type="pres">
      <dgm:prSet presAssocID="{583C9890-6B76-4570-8FD6-382E8F90ACAC}" presName="root" presStyleCnt="0">
        <dgm:presLayoutVars>
          <dgm:dir/>
          <dgm:resizeHandles val="exact"/>
        </dgm:presLayoutVars>
      </dgm:prSet>
      <dgm:spPr/>
    </dgm:pt>
    <dgm:pt modelId="{17A83521-5486-4A79-A5F0-A01F55D78658}" type="pres">
      <dgm:prSet presAssocID="{A111663B-F10A-468A-A8ED-9BE144317900}" presName="compNode" presStyleCnt="0"/>
      <dgm:spPr/>
    </dgm:pt>
    <dgm:pt modelId="{3D5BB76D-40D2-4086-8024-2F2051A690C2}" type="pres">
      <dgm:prSet presAssocID="{A111663B-F10A-468A-A8ED-9BE144317900}" presName="iconBgRect" presStyleLbl="bgShp" presStyleIdx="0" presStyleCnt="3"/>
      <dgm:spPr/>
    </dgm:pt>
    <dgm:pt modelId="{33F383ED-2010-4301-947B-4D270C707B65}" type="pres">
      <dgm:prSet presAssocID="{A111663B-F10A-468A-A8ED-9BE1443179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73601A2B-E0CB-4023-8396-012A7F06DAB9}" type="pres">
      <dgm:prSet presAssocID="{A111663B-F10A-468A-A8ED-9BE144317900}" presName="spaceRect" presStyleCnt="0"/>
      <dgm:spPr/>
    </dgm:pt>
    <dgm:pt modelId="{EF682749-6C55-4033-BFCD-9C8134A2B181}" type="pres">
      <dgm:prSet presAssocID="{A111663B-F10A-468A-A8ED-9BE144317900}" presName="textRect" presStyleLbl="revTx" presStyleIdx="0" presStyleCnt="3">
        <dgm:presLayoutVars>
          <dgm:chMax val="1"/>
          <dgm:chPref val="1"/>
        </dgm:presLayoutVars>
      </dgm:prSet>
      <dgm:spPr/>
    </dgm:pt>
    <dgm:pt modelId="{5165B514-8635-4054-BBA0-13DE0CB08105}" type="pres">
      <dgm:prSet presAssocID="{AF79C75A-5177-43B7-AF97-C732F7DC7F72}" presName="sibTrans" presStyleCnt="0"/>
      <dgm:spPr/>
    </dgm:pt>
    <dgm:pt modelId="{32B6A1A7-43C1-4760-840D-54104F275B10}" type="pres">
      <dgm:prSet presAssocID="{686156E6-173E-4AE5-95BE-A4F16FA415A7}" presName="compNode" presStyleCnt="0"/>
      <dgm:spPr/>
    </dgm:pt>
    <dgm:pt modelId="{28AD2AD7-6912-40AA-AA98-8B023564E25F}" type="pres">
      <dgm:prSet presAssocID="{686156E6-173E-4AE5-95BE-A4F16FA415A7}" presName="iconBgRect" presStyleLbl="bgShp" presStyleIdx="1" presStyleCnt="3"/>
      <dgm:spPr/>
    </dgm:pt>
    <dgm:pt modelId="{45ED1C14-9771-4BCC-802A-6BDF6E9F3FE7}" type="pres">
      <dgm:prSet presAssocID="{686156E6-173E-4AE5-95BE-A4F16FA415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8CEBC10-7AB2-4D2D-83C4-FB7A709EC19E}" type="pres">
      <dgm:prSet presAssocID="{686156E6-173E-4AE5-95BE-A4F16FA415A7}" presName="spaceRect" presStyleCnt="0"/>
      <dgm:spPr/>
    </dgm:pt>
    <dgm:pt modelId="{38FD1120-C3C0-4921-B342-857A7DF8BE50}" type="pres">
      <dgm:prSet presAssocID="{686156E6-173E-4AE5-95BE-A4F16FA415A7}" presName="textRect" presStyleLbl="revTx" presStyleIdx="1" presStyleCnt="3">
        <dgm:presLayoutVars>
          <dgm:chMax val="1"/>
          <dgm:chPref val="1"/>
        </dgm:presLayoutVars>
      </dgm:prSet>
      <dgm:spPr/>
    </dgm:pt>
    <dgm:pt modelId="{BFB85449-9A5D-4840-B560-460B5FED5D02}" type="pres">
      <dgm:prSet presAssocID="{55631178-8CD1-44DB-8E56-9A6E5C5CD40B}" presName="sibTrans" presStyleCnt="0"/>
      <dgm:spPr/>
    </dgm:pt>
    <dgm:pt modelId="{87C9603C-C84C-4D4B-8156-E2E10F4AFEEE}" type="pres">
      <dgm:prSet presAssocID="{D4A38172-5AFD-46C9-931F-A22640FDDA9E}" presName="compNode" presStyleCnt="0"/>
      <dgm:spPr/>
    </dgm:pt>
    <dgm:pt modelId="{19A8E528-C4E2-4B30-A894-DB24FD1F95AB}" type="pres">
      <dgm:prSet presAssocID="{D4A38172-5AFD-46C9-931F-A22640FDDA9E}" presName="iconBgRect" presStyleLbl="bgShp" presStyleIdx="2" presStyleCnt="3"/>
      <dgm:spPr/>
    </dgm:pt>
    <dgm:pt modelId="{53D99D12-B5CF-4268-B166-1477E67D90F1}" type="pres">
      <dgm:prSet presAssocID="{D4A38172-5AFD-46C9-931F-A22640FDDA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ED8A7DA-21B0-4F66-BD26-E2DCD67A1A93}" type="pres">
      <dgm:prSet presAssocID="{D4A38172-5AFD-46C9-931F-A22640FDDA9E}" presName="spaceRect" presStyleCnt="0"/>
      <dgm:spPr/>
    </dgm:pt>
    <dgm:pt modelId="{602D3C91-395E-4007-AA62-2C7C3FF78020}" type="pres">
      <dgm:prSet presAssocID="{D4A38172-5AFD-46C9-931F-A22640FDDA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32731F-5A82-4F86-BF2B-92D3096DDD00}" type="presOf" srcId="{A111663B-F10A-468A-A8ED-9BE144317900}" destId="{EF682749-6C55-4033-BFCD-9C8134A2B181}" srcOrd="0" destOrd="0" presId="urn:microsoft.com/office/officeart/2018/5/layout/IconCircleLabelList"/>
    <dgm:cxn modelId="{EAE3BD45-ED13-4C94-B283-89EFA19CFA6C}" type="presOf" srcId="{D4A38172-5AFD-46C9-931F-A22640FDDA9E}" destId="{602D3C91-395E-4007-AA62-2C7C3FF78020}" srcOrd="0" destOrd="0" presId="urn:microsoft.com/office/officeart/2018/5/layout/IconCircleLabelList"/>
    <dgm:cxn modelId="{AF0BF056-D8F7-4E67-801A-60F6D13B656D}" srcId="{583C9890-6B76-4570-8FD6-382E8F90ACAC}" destId="{686156E6-173E-4AE5-95BE-A4F16FA415A7}" srcOrd="1" destOrd="0" parTransId="{7238220B-45D8-497C-92F8-98313866AF0E}" sibTransId="{55631178-8CD1-44DB-8E56-9A6E5C5CD40B}"/>
    <dgm:cxn modelId="{359D6863-EC89-4CE3-9F6B-33F5F751BAE4}" srcId="{583C9890-6B76-4570-8FD6-382E8F90ACAC}" destId="{D4A38172-5AFD-46C9-931F-A22640FDDA9E}" srcOrd="2" destOrd="0" parTransId="{020F1B78-23FB-444B-B7C1-38CB510E1D7D}" sibTransId="{F934CE2E-D188-45F3-B7DB-F6BD87E14B11}"/>
    <dgm:cxn modelId="{0FDBF9AB-E98E-4C56-9233-A434A2845DDD}" type="presOf" srcId="{686156E6-173E-4AE5-95BE-A4F16FA415A7}" destId="{38FD1120-C3C0-4921-B342-857A7DF8BE50}" srcOrd="0" destOrd="0" presId="urn:microsoft.com/office/officeart/2018/5/layout/IconCircleLabelList"/>
    <dgm:cxn modelId="{74D045E0-EAC1-49AF-9A52-C687D54FBA47}" type="presOf" srcId="{583C9890-6B76-4570-8FD6-382E8F90ACAC}" destId="{80F328BF-4CC9-4574-8EAA-9C1A77045884}" srcOrd="0" destOrd="0" presId="urn:microsoft.com/office/officeart/2018/5/layout/IconCircleLabelList"/>
    <dgm:cxn modelId="{092494F7-F37A-48B6-B3B7-35B3CD85C3C2}" srcId="{583C9890-6B76-4570-8FD6-382E8F90ACAC}" destId="{A111663B-F10A-468A-A8ED-9BE144317900}" srcOrd="0" destOrd="0" parTransId="{651BA006-EE8F-4CA5-8AC1-CA3FD5005043}" sibTransId="{AF79C75A-5177-43B7-AF97-C732F7DC7F72}"/>
    <dgm:cxn modelId="{2258C30C-18A4-4770-8CEF-4BA1713843F1}" type="presParOf" srcId="{80F328BF-4CC9-4574-8EAA-9C1A77045884}" destId="{17A83521-5486-4A79-A5F0-A01F55D78658}" srcOrd="0" destOrd="0" presId="urn:microsoft.com/office/officeart/2018/5/layout/IconCircleLabelList"/>
    <dgm:cxn modelId="{F0BC1354-3E8C-487B-A0A7-F313C851C887}" type="presParOf" srcId="{17A83521-5486-4A79-A5F0-A01F55D78658}" destId="{3D5BB76D-40D2-4086-8024-2F2051A690C2}" srcOrd="0" destOrd="0" presId="urn:microsoft.com/office/officeart/2018/5/layout/IconCircleLabelList"/>
    <dgm:cxn modelId="{6E5F537E-4263-4FCD-990B-7F2BE03ACB50}" type="presParOf" srcId="{17A83521-5486-4A79-A5F0-A01F55D78658}" destId="{33F383ED-2010-4301-947B-4D270C707B65}" srcOrd="1" destOrd="0" presId="urn:microsoft.com/office/officeart/2018/5/layout/IconCircleLabelList"/>
    <dgm:cxn modelId="{4D630586-D159-4C6B-B5CA-004D22ED2856}" type="presParOf" srcId="{17A83521-5486-4A79-A5F0-A01F55D78658}" destId="{73601A2B-E0CB-4023-8396-012A7F06DAB9}" srcOrd="2" destOrd="0" presId="urn:microsoft.com/office/officeart/2018/5/layout/IconCircleLabelList"/>
    <dgm:cxn modelId="{8F2438C7-00C5-4F63-B145-E7C99146B6C4}" type="presParOf" srcId="{17A83521-5486-4A79-A5F0-A01F55D78658}" destId="{EF682749-6C55-4033-BFCD-9C8134A2B181}" srcOrd="3" destOrd="0" presId="urn:microsoft.com/office/officeart/2018/5/layout/IconCircleLabelList"/>
    <dgm:cxn modelId="{A2F5BC43-9355-4097-A56C-5DDE909B24C8}" type="presParOf" srcId="{80F328BF-4CC9-4574-8EAA-9C1A77045884}" destId="{5165B514-8635-4054-BBA0-13DE0CB08105}" srcOrd="1" destOrd="0" presId="urn:microsoft.com/office/officeart/2018/5/layout/IconCircleLabelList"/>
    <dgm:cxn modelId="{A1050095-4385-4C33-99D5-F0112AAC5691}" type="presParOf" srcId="{80F328BF-4CC9-4574-8EAA-9C1A77045884}" destId="{32B6A1A7-43C1-4760-840D-54104F275B10}" srcOrd="2" destOrd="0" presId="urn:microsoft.com/office/officeart/2018/5/layout/IconCircleLabelList"/>
    <dgm:cxn modelId="{12CED0DA-0C42-4ED5-86EF-400CD653DBC3}" type="presParOf" srcId="{32B6A1A7-43C1-4760-840D-54104F275B10}" destId="{28AD2AD7-6912-40AA-AA98-8B023564E25F}" srcOrd="0" destOrd="0" presId="urn:microsoft.com/office/officeart/2018/5/layout/IconCircleLabelList"/>
    <dgm:cxn modelId="{A153EBD7-3013-42F7-97A8-0DA4012C2FFA}" type="presParOf" srcId="{32B6A1A7-43C1-4760-840D-54104F275B10}" destId="{45ED1C14-9771-4BCC-802A-6BDF6E9F3FE7}" srcOrd="1" destOrd="0" presId="urn:microsoft.com/office/officeart/2018/5/layout/IconCircleLabelList"/>
    <dgm:cxn modelId="{ED506091-3F98-4ACD-8E75-0153AE315AD6}" type="presParOf" srcId="{32B6A1A7-43C1-4760-840D-54104F275B10}" destId="{28CEBC10-7AB2-4D2D-83C4-FB7A709EC19E}" srcOrd="2" destOrd="0" presId="urn:microsoft.com/office/officeart/2018/5/layout/IconCircleLabelList"/>
    <dgm:cxn modelId="{23C982F1-684E-42F2-A0FD-D6B62B7D790B}" type="presParOf" srcId="{32B6A1A7-43C1-4760-840D-54104F275B10}" destId="{38FD1120-C3C0-4921-B342-857A7DF8BE50}" srcOrd="3" destOrd="0" presId="urn:microsoft.com/office/officeart/2018/5/layout/IconCircleLabelList"/>
    <dgm:cxn modelId="{D8574B38-93BC-4C41-A5FD-D192C7E37F00}" type="presParOf" srcId="{80F328BF-4CC9-4574-8EAA-9C1A77045884}" destId="{BFB85449-9A5D-4840-B560-460B5FED5D02}" srcOrd="3" destOrd="0" presId="urn:microsoft.com/office/officeart/2018/5/layout/IconCircleLabelList"/>
    <dgm:cxn modelId="{E331220A-626F-40AB-8CCD-A720F056F8E5}" type="presParOf" srcId="{80F328BF-4CC9-4574-8EAA-9C1A77045884}" destId="{87C9603C-C84C-4D4B-8156-E2E10F4AFEEE}" srcOrd="4" destOrd="0" presId="urn:microsoft.com/office/officeart/2018/5/layout/IconCircleLabelList"/>
    <dgm:cxn modelId="{01A350B2-8D9D-4B2A-AC2E-4995B948BA7E}" type="presParOf" srcId="{87C9603C-C84C-4D4B-8156-E2E10F4AFEEE}" destId="{19A8E528-C4E2-4B30-A894-DB24FD1F95AB}" srcOrd="0" destOrd="0" presId="urn:microsoft.com/office/officeart/2018/5/layout/IconCircleLabelList"/>
    <dgm:cxn modelId="{0635CB25-EBDB-421F-B9E6-F47A4CB532DD}" type="presParOf" srcId="{87C9603C-C84C-4D4B-8156-E2E10F4AFEEE}" destId="{53D99D12-B5CF-4268-B166-1477E67D90F1}" srcOrd="1" destOrd="0" presId="urn:microsoft.com/office/officeart/2018/5/layout/IconCircleLabelList"/>
    <dgm:cxn modelId="{794C4BC6-A918-4E0F-AB88-89063F847777}" type="presParOf" srcId="{87C9603C-C84C-4D4B-8156-E2E10F4AFEEE}" destId="{7ED8A7DA-21B0-4F66-BD26-E2DCD67A1A93}" srcOrd="2" destOrd="0" presId="urn:microsoft.com/office/officeart/2018/5/layout/IconCircleLabelList"/>
    <dgm:cxn modelId="{985DF277-3E82-4875-A072-EB7D49E5EB25}" type="presParOf" srcId="{87C9603C-C84C-4D4B-8156-E2E10F4AFEEE}" destId="{602D3C91-395E-4007-AA62-2C7C3FF780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00A49-A548-47A9-824C-105B1506FC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4E195-21E5-4818-A260-5F078C4DEC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Azilsartan:</a:t>
          </a:r>
          <a:r>
            <a:rPr lang="en-US"/>
            <a:t> Usage is rising among younger and obese patients due to its superior efficacy in controlling blood pressure.</a:t>
          </a:r>
        </a:p>
      </dgm:t>
    </dgm:pt>
    <dgm:pt modelId="{56BD719E-21E7-4A1A-88A9-B29BF6B5D3A1}" type="parTrans" cxnId="{507A7BEB-B950-4792-B503-5A945F7118B1}">
      <dgm:prSet/>
      <dgm:spPr/>
      <dgm:t>
        <a:bodyPr/>
        <a:lstStyle/>
        <a:p>
          <a:endParaRPr lang="en-US"/>
        </a:p>
      </dgm:t>
    </dgm:pt>
    <dgm:pt modelId="{5DD3C993-114B-46A7-AEB3-91DF122FD5A4}" type="sibTrans" cxnId="{507A7BEB-B950-4792-B503-5A945F7118B1}">
      <dgm:prSet/>
      <dgm:spPr/>
      <dgm:t>
        <a:bodyPr/>
        <a:lstStyle/>
        <a:p>
          <a:endParaRPr lang="en-US"/>
        </a:p>
      </dgm:t>
    </dgm:pt>
    <dgm:pt modelId="{4B4A5C55-431B-4E54-8F82-31A1D676C3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Losartan:</a:t>
          </a:r>
          <a:r>
            <a:rPr lang="en-US"/>
            <a:t> Established in the 1990s, it remains widely used but is often less effective in obese and resistant hypertension cases.6</a:t>
          </a:r>
        </a:p>
      </dgm:t>
    </dgm:pt>
    <dgm:pt modelId="{E85C40AA-18EC-4B0A-AFBD-5A16CFD6A129}" type="parTrans" cxnId="{D9676C12-E9E0-4927-9B84-2781DDCD8A89}">
      <dgm:prSet/>
      <dgm:spPr/>
      <dgm:t>
        <a:bodyPr/>
        <a:lstStyle/>
        <a:p>
          <a:endParaRPr lang="en-US"/>
        </a:p>
      </dgm:t>
    </dgm:pt>
    <dgm:pt modelId="{26ED5720-C6F2-4657-98C4-267A180DB1BD}" type="sibTrans" cxnId="{D9676C12-E9E0-4927-9B84-2781DDCD8A89}">
      <dgm:prSet/>
      <dgm:spPr/>
      <dgm:t>
        <a:bodyPr/>
        <a:lstStyle/>
        <a:p>
          <a:endParaRPr lang="en-US"/>
        </a:p>
      </dgm:t>
    </dgm:pt>
    <dgm:pt modelId="{D572DDA4-D193-4436-98C0-A338B1DE5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Valsartan:</a:t>
          </a:r>
          <a:r>
            <a:rPr lang="en-US"/>
            <a:t> Frequently prescribed for patients with comorbid conditions like heart failure but less effective than azilsartan in primary hypertension.</a:t>
          </a:r>
        </a:p>
      </dgm:t>
    </dgm:pt>
    <dgm:pt modelId="{28E93DD5-1E36-427E-B339-798386A2B781}" type="parTrans" cxnId="{3A331A18-AEB7-491F-865F-4998C77C4E9A}">
      <dgm:prSet/>
      <dgm:spPr/>
      <dgm:t>
        <a:bodyPr/>
        <a:lstStyle/>
        <a:p>
          <a:endParaRPr lang="en-US"/>
        </a:p>
      </dgm:t>
    </dgm:pt>
    <dgm:pt modelId="{883C0E49-5745-4793-9DE4-55665ABC0DAA}" type="sibTrans" cxnId="{3A331A18-AEB7-491F-865F-4998C77C4E9A}">
      <dgm:prSet/>
      <dgm:spPr/>
      <dgm:t>
        <a:bodyPr/>
        <a:lstStyle/>
        <a:p>
          <a:endParaRPr lang="en-US"/>
        </a:p>
      </dgm:t>
    </dgm:pt>
    <dgm:pt modelId="{D790B66F-EE92-4E34-9209-B02400FDF22E}" type="pres">
      <dgm:prSet presAssocID="{E4D00A49-A548-47A9-824C-105B1506FC7B}" presName="root" presStyleCnt="0">
        <dgm:presLayoutVars>
          <dgm:dir/>
          <dgm:resizeHandles val="exact"/>
        </dgm:presLayoutVars>
      </dgm:prSet>
      <dgm:spPr/>
    </dgm:pt>
    <dgm:pt modelId="{A4754F1C-94BC-4FE5-9890-847B952E174C}" type="pres">
      <dgm:prSet presAssocID="{1BB4E195-21E5-4818-A260-5F078C4DECDA}" presName="compNode" presStyleCnt="0"/>
      <dgm:spPr/>
    </dgm:pt>
    <dgm:pt modelId="{2365CF5A-8275-455D-ABEF-1484733620B0}" type="pres">
      <dgm:prSet presAssocID="{1BB4E195-21E5-4818-A260-5F078C4DECDA}" presName="bgRect" presStyleLbl="bgShp" presStyleIdx="0" presStyleCnt="3"/>
      <dgm:spPr/>
    </dgm:pt>
    <dgm:pt modelId="{E4CF0742-33B9-4C71-8FBC-700B354912E4}" type="pres">
      <dgm:prSet presAssocID="{1BB4E195-21E5-4818-A260-5F078C4DEC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1E6DB712-D80C-4DC0-8794-22B9D5A7B594}" type="pres">
      <dgm:prSet presAssocID="{1BB4E195-21E5-4818-A260-5F078C4DECDA}" presName="spaceRect" presStyleCnt="0"/>
      <dgm:spPr/>
    </dgm:pt>
    <dgm:pt modelId="{E7B5553C-C04E-44B6-88F3-E40587F891F5}" type="pres">
      <dgm:prSet presAssocID="{1BB4E195-21E5-4818-A260-5F078C4DECDA}" presName="parTx" presStyleLbl="revTx" presStyleIdx="0" presStyleCnt="3">
        <dgm:presLayoutVars>
          <dgm:chMax val="0"/>
          <dgm:chPref val="0"/>
        </dgm:presLayoutVars>
      </dgm:prSet>
      <dgm:spPr/>
    </dgm:pt>
    <dgm:pt modelId="{F0140B8F-CA79-4F69-BF95-E3412E52BF04}" type="pres">
      <dgm:prSet presAssocID="{5DD3C993-114B-46A7-AEB3-91DF122FD5A4}" presName="sibTrans" presStyleCnt="0"/>
      <dgm:spPr/>
    </dgm:pt>
    <dgm:pt modelId="{0467D605-09F0-4385-9EE1-FF2FA2473DE0}" type="pres">
      <dgm:prSet presAssocID="{4B4A5C55-431B-4E54-8F82-31A1D676C3AC}" presName="compNode" presStyleCnt="0"/>
      <dgm:spPr/>
    </dgm:pt>
    <dgm:pt modelId="{7B0DBA81-9D73-47D6-804B-CA4841D02A01}" type="pres">
      <dgm:prSet presAssocID="{4B4A5C55-431B-4E54-8F82-31A1D676C3AC}" presName="bgRect" presStyleLbl="bgShp" presStyleIdx="1" presStyleCnt="3"/>
      <dgm:spPr/>
    </dgm:pt>
    <dgm:pt modelId="{12989F27-71C1-4E52-B59E-43ED3A24DF38}" type="pres">
      <dgm:prSet presAssocID="{4B4A5C55-431B-4E54-8F82-31A1D676C3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5F149D8-ACE2-4E3D-9994-403BB6679625}" type="pres">
      <dgm:prSet presAssocID="{4B4A5C55-431B-4E54-8F82-31A1D676C3AC}" presName="spaceRect" presStyleCnt="0"/>
      <dgm:spPr/>
    </dgm:pt>
    <dgm:pt modelId="{75F86F69-6288-46EF-8D8F-9BDF20F9F4F9}" type="pres">
      <dgm:prSet presAssocID="{4B4A5C55-431B-4E54-8F82-31A1D676C3AC}" presName="parTx" presStyleLbl="revTx" presStyleIdx="1" presStyleCnt="3">
        <dgm:presLayoutVars>
          <dgm:chMax val="0"/>
          <dgm:chPref val="0"/>
        </dgm:presLayoutVars>
      </dgm:prSet>
      <dgm:spPr/>
    </dgm:pt>
    <dgm:pt modelId="{BC67AF4F-D904-46CE-9990-CB2AB47383A7}" type="pres">
      <dgm:prSet presAssocID="{26ED5720-C6F2-4657-98C4-267A180DB1BD}" presName="sibTrans" presStyleCnt="0"/>
      <dgm:spPr/>
    </dgm:pt>
    <dgm:pt modelId="{C35B3DFA-323C-4EFF-8606-498BB060E270}" type="pres">
      <dgm:prSet presAssocID="{D572DDA4-D193-4436-98C0-A338B1DE5E7C}" presName="compNode" presStyleCnt="0"/>
      <dgm:spPr/>
    </dgm:pt>
    <dgm:pt modelId="{3491CB2C-C6C4-4A43-9371-AE6244BBD26E}" type="pres">
      <dgm:prSet presAssocID="{D572DDA4-D193-4436-98C0-A338B1DE5E7C}" presName="bgRect" presStyleLbl="bgShp" presStyleIdx="2" presStyleCnt="3"/>
      <dgm:spPr/>
    </dgm:pt>
    <dgm:pt modelId="{C355DE43-FC6B-4864-95A6-96B13C5F182C}" type="pres">
      <dgm:prSet presAssocID="{D572DDA4-D193-4436-98C0-A338B1DE5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FE9BBC6A-0CE0-475D-A8C4-709BF8350808}" type="pres">
      <dgm:prSet presAssocID="{D572DDA4-D193-4436-98C0-A338B1DE5E7C}" presName="spaceRect" presStyleCnt="0"/>
      <dgm:spPr/>
    </dgm:pt>
    <dgm:pt modelId="{ED9B04F5-7429-466F-AE49-648C86B75B86}" type="pres">
      <dgm:prSet presAssocID="{D572DDA4-D193-4436-98C0-A338B1DE5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4EC101-2512-4F13-BBC0-2F84D6EAEB5E}" type="presOf" srcId="{4B4A5C55-431B-4E54-8F82-31A1D676C3AC}" destId="{75F86F69-6288-46EF-8D8F-9BDF20F9F4F9}" srcOrd="0" destOrd="0" presId="urn:microsoft.com/office/officeart/2018/2/layout/IconVerticalSolidList"/>
    <dgm:cxn modelId="{D9676C12-E9E0-4927-9B84-2781DDCD8A89}" srcId="{E4D00A49-A548-47A9-824C-105B1506FC7B}" destId="{4B4A5C55-431B-4E54-8F82-31A1D676C3AC}" srcOrd="1" destOrd="0" parTransId="{E85C40AA-18EC-4B0A-AFBD-5A16CFD6A129}" sibTransId="{26ED5720-C6F2-4657-98C4-267A180DB1BD}"/>
    <dgm:cxn modelId="{3A331A18-AEB7-491F-865F-4998C77C4E9A}" srcId="{E4D00A49-A548-47A9-824C-105B1506FC7B}" destId="{D572DDA4-D193-4436-98C0-A338B1DE5E7C}" srcOrd="2" destOrd="0" parTransId="{28E93DD5-1E36-427E-B339-798386A2B781}" sibTransId="{883C0E49-5745-4793-9DE4-55665ABC0DAA}"/>
    <dgm:cxn modelId="{371B7158-F9F3-4036-AF6D-5050AF2815AE}" type="presOf" srcId="{D572DDA4-D193-4436-98C0-A338B1DE5E7C}" destId="{ED9B04F5-7429-466F-AE49-648C86B75B86}" srcOrd="0" destOrd="0" presId="urn:microsoft.com/office/officeart/2018/2/layout/IconVerticalSolidList"/>
    <dgm:cxn modelId="{41397F75-7C17-46E9-948A-EADCBC4CCDA5}" type="presOf" srcId="{E4D00A49-A548-47A9-824C-105B1506FC7B}" destId="{D790B66F-EE92-4E34-9209-B02400FDF22E}" srcOrd="0" destOrd="0" presId="urn:microsoft.com/office/officeart/2018/2/layout/IconVerticalSolidList"/>
    <dgm:cxn modelId="{6218868E-DF3C-40A9-BB49-218300453DE6}" type="presOf" srcId="{1BB4E195-21E5-4818-A260-5F078C4DECDA}" destId="{E7B5553C-C04E-44B6-88F3-E40587F891F5}" srcOrd="0" destOrd="0" presId="urn:microsoft.com/office/officeart/2018/2/layout/IconVerticalSolidList"/>
    <dgm:cxn modelId="{507A7BEB-B950-4792-B503-5A945F7118B1}" srcId="{E4D00A49-A548-47A9-824C-105B1506FC7B}" destId="{1BB4E195-21E5-4818-A260-5F078C4DECDA}" srcOrd="0" destOrd="0" parTransId="{56BD719E-21E7-4A1A-88A9-B29BF6B5D3A1}" sibTransId="{5DD3C993-114B-46A7-AEB3-91DF122FD5A4}"/>
    <dgm:cxn modelId="{1CACB69F-BEE2-4F12-BE6A-59B4F8BF4D33}" type="presParOf" srcId="{D790B66F-EE92-4E34-9209-B02400FDF22E}" destId="{A4754F1C-94BC-4FE5-9890-847B952E174C}" srcOrd="0" destOrd="0" presId="urn:microsoft.com/office/officeart/2018/2/layout/IconVerticalSolidList"/>
    <dgm:cxn modelId="{B6796151-3110-43C1-8713-BD8E909573BA}" type="presParOf" srcId="{A4754F1C-94BC-4FE5-9890-847B952E174C}" destId="{2365CF5A-8275-455D-ABEF-1484733620B0}" srcOrd="0" destOrd="0" presId="urn:microsoft.com/office/officeart/2018/2/layout/IconVerticalSolidList"/>
    <dgm:cxn modelId="{A520EA00-2D2F-4239-AE43-DE29237BBC62}" type="presParOf" srcId="{A4754F1C-94BC-4FE5-9890-847B952E174C}" destId="{E4CF0742-33B9-4C71-8FBC-700B354912E4}" srcOrd="1" destOrd="0" presId="urn:microsoft.com/office/officeart/2018/2/layout/IconVerticalSolidList"/>
    <dgm:cxn modelId="{0EFBEFC6-AD5B-4A79-B33E-446FFCCA4247}" type="presParOf" srcId="{A4754F1C-94BC-4FE5-9890-847B952E174C}" destId="{1E6DB712-D80C-4DC0-8794-22B9D5A7B594}" srcOrd="2" destOrd="0" presId="urn:microsoft.com/office/officeart/2018/2/layout/IconVerticalSolidList"/>
    <dgm:cxn modelId="{19F135D0-C3DC-4271-91AD-D06001A7D23E}" type="presParOf" srcId="{A4754F1C-94BC-4FE5-9890-847B952E174C}" destId="{E7B5553C-C04E-44B6-88F3-E40587F891F5}" srcOrd="3" destOrd="0" presId="urn:microsoft.com/office/officeart/2018/2/layout/IconVerticalSolidList"/>
    <dgm:cxn modelId="{30D0BE4A-C823-4F5B-9F22-069D1D9FE6EB}" type="presParOf" srcId="{D790B66F-EE92-4E34-9209-B02400FDF22E}" destId="{F0140B8F-CA79-4F69-BF95-E3412E52BF04}" srcOrd="1" destOrd="0" presId="urn:microsoft.com/office/officeart/2018/2/layout/IconVerticalSolidList"/>
    <dgm:cxn modelId="{0263FCF9-E7F1-47E9-93FB-B9D7971FF740}" type="presParOf" srcId="{D790B66F-EE92-4E34-9209-B02400FDF22E}" destId="{0467D605-09F0-4385-9EE1-FF2FA2473DE0}" srcOrd="2" destOrd="0" presId="urn:microsoft.com/office/officeart/2018/2/layout/IconVerticalSolidList"/>
    <dgm:cxn modelId="{514362AF-1260-4A2A-BE37-AE2F10DB4B13}" type="presParOf" srcId="{0467D605-09F0-4385-9EE1-FF2FA2473DE0}" destId="{7B0DBA81-9D73-47D6-804B-CA4841D02A01}" srcOrd="0" destOrd="0" presId="urn:microsoft.com/office/officeart/2018/2/layout/IconVerticalSolidList"/>
    <dgm:cxn modelId="{5D8D76BD-358D-45ED-921E-7938F5A17AA2}" type="presParOf" srcId="{0467D605-09F0-4385-9EE1-FF2FA2473DE0}" destId="{12989F27-71C1-4E52-B59E-43ED3A24DF38}" srcOrd="1" destOrd="0" presId="urn:microsoft.com/office/officeart/2018/2/layout/IconVerticalSolidList"/>
    <dgm:cxn modelId="{216AC085-1190-48BF-A5E6-D5DE6964B9D4}" type="presParOf" srcId="{0467D605-09F0-4385-9EE1-FF2FA2473DE0}" destId="{F5F149D8-ACE2-4E3D-9994-403BB6679625}" srcOrd="2" destOrd="0" presId="urn:microsoft.com/office/officeart/2018/2/layout/IconVerticalSolidList"/>
    <dgm:cxn modelId="{98945241-42B4-4784-BDE6-E72AAD4C002E}" type="presParOf" srcId="{0467D605-09F0-4385-9EE1-FF2FA2473DE0}" destId="{75F86F69-6288-46EF-8D8F-9BDF20F9F4F9}" srcOrd="3" destOrd="0" presId="urn:microsoft.com/office/officeart/2018/2/layout/IconVerticalSolidList"/>
    <dgm:cxn modelId="{EF5832C5-62C5-43BF-853C-F88A78CEBD1B}" type="presParOf" srcId="{D790B66F-EE92-4E34-9209-B02400FDF22E}" destId="{BC67AF4F-D904-46CE-9990-CB2AB47383A7}" srcOrd="3" destOrd="0" presId="urn:microsoft.com/office/officeart/2018/2/layout/IconVerticalSolidList"/>
    <dgm:cxn modelId="{720D1CAC-E381-4897-BB6F-70BFE61230F7}" type="presParOf" srcId="{D790B66F-EE92-4E34-9209-B02400FDF22E}" destId="{C35B3DFA-323C-4EFF-8606-498BB060E270}" srcOrd="4" destOrd="0" presId="urn:microsoft.com/office/officeart/2018/2/layout/IconVerticalSolidList"/>
    <dgm:cxn modelId="{0ED46B42-2E02-42F4-BDDB-2FDDC6A8B39C}" type="presParOf" srcId="{C35B3DFA-323C-4EFF-8606-498BB060E270}" destId="{3491CB2C-C6C4-4A43-9371-AE6244BBD26E}" srcOrd="0" destOrd="0" presId="urn:microsoft.com/office/officeart/2018/2/layout/IconVerticalSolidList"/>
    <dgm:cxn modelId="{B3E8E212-E170-40E9-BC70-A025CEBB1D65}" type="presParOf" srcId="{C35B3DFA-323C-4EFF-8606-498BB060E270}" destId="{C355DE43-FC6B-4864-95A6-96B13C5F182C}" srcOrd="1" destOrd="0" presId="urn:microsoft.com/office/officeart/2018/2/layout/IconVerticalSolidList"/>
    <dgm:cxn modelId="{0CAE9063-2575-4BAF-A235-9AFBB43238A5}" type="presParOf" srcId="{C35B3DFA-323C-4EFF-8606-498BB060E270}" destId="{FE9BBC6A-0CE0-475D-A8C4-709BF8350808}" srcOrd="2" destOrd="0" presId="urn:microsoft.com/office/officeart/2018/2/layout/IconVerticalSolidList"/>
    <dgm:cxn modelId="{D109D9F8-CE88-4A85-B5B6-894933785880}" type="presParOf" srcId="{C35B3DFA-323C-4EFF-8606-498BB060E270}" destId="{ED9B04F5-7429-466F-AE49-648C86B75B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8D76F-D1FE-428F-874B-BCEB79872BF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BE9A5D-90CD-485A-9542-F8001B45755A}">
      <dgm:prSet/>
      <dgm:spPr/>
      <dgm:t>
        <a:bodyPr/>
        <a:lstStyle/>
        <a:p>
          <a:r>
            <a:rPr lang="en-US"/>
            <a:t>Cost-effectiveness was analyzed using the incremental cost-effectiveness ratio (ICER), cost-effectiveness planes, and direct and indirect cost comparisons.</a:t>
          </a:r>
        </a:p>
      </dgm:t>
    </dgm:pt>
    <dgm:pt modelId="{7F98B56A-5523-4950-A889-153879B62410}" type="parTrans" cxnId="{6CA4DBDD-5138-48AE-AB75-EAE1DDBAA35B}">
      <dgm:prSet/>
      <dgm:spPr/>
      <dgm:t>
        <a:bodyPr/>
        <a:lstStyle/>
        <a:p>
          <a:endParaRPr lang="en-US"/>
        </a:p>
      </dgm:t>
    </dgm:pt>
    <dgm:pt modelId="{433A0E03-A392-4954-A16A-B175F9E04120}" type="sibTrans" cxnId="{6CA4DBDD-5138-48AE-AB75-EAE1DDBAA35B}">
      <dgm:prSet/>
      <dgm:spPr/>
      <dgm:t>
        <a:bodyPr/>
        <a:lstStyle/>
        <a:p>
          <a:endParaRPr lang="en-US"/>
        </a:p>
      </dgm:t>
    </dgm:pt>
    <dgm:pt modelId="{8E3CA171-C293-4515-8824-9D6BE4D94DD5}">
      <dgm:prSet/>
      <dgm:spPr/>
      <dgm:t>
        <a:bodyPr/>
        <a:lstStyle/>
        <a:p>
          <a:r>
            <a:rPr lang="en-US"/>
            <a:t>Clinical efficacy and health services utilization were derived from meta-analyses and randomized clinical trials. </a:t>
          </a:r>
        </a:p>
      </dgm:t>
    </dgm:pt>
    <dgm:pt modelId="{7CEF5C36-2A7B-42D8-BE68-E362321D61A0}" type="parTrans" cxnId="{EC999E43-B4C3-43EF-B3FE-EB4A5B6BD457}">
      <dgm:prSet/>
      <dgm:spPr/>
      <dgm:t>
        <a:bodyPr/>
        <a:lstStyle/>
        <a:p>
          <a:endParaRPr lang="en-US"/>
        </a:p>
      </dgm:t>
    </dgm:pt>
    <dgm:pt modelId="{F711D032-E279-4679-BFDD-F30BFC4F3E14}" type="sibTrans" cxnId="{EC999E43-B4C3-43EF-B3FE-EB4A5B6BD457}">
      <dgm:prSet/>
      <dgm:spPr/>
      <dgm:t>
        <a:bodyPr/>
        <a:lstStyle/>
        <a:p>
          <a:endParaRPr lang="en-US"/>
        </a:p>
      </dgm:t>
    </dgm:pt>
    <dgm:pt modelId="{41965AE8-B51A-4C14-A170-5E21FE486D9F}">
      <dgm:prSet/>
      <dgm:spPr/>
      <dgm:t>
        <a:bodyPr/>
        <a:lstStyle/>
        <a:p>
          <a:r>
            <a:rPr lang="en-US"/>
            <a:t>Epidemiological trends were reviewed from population studies to assess demographic and obesity-related hypertension prevalence.</a:t>
          </a:r>
        </a:p>
      </dgm:t>
    </dgm:pt>
    <dgm:pt modelId="{F1039093-96E7-4D85-8DE5-E97DE664808E}" type="parTrans" cxnId="{EDD1ACFA-A9D2-44DA-BBB9-48B153DC7A80}">
      <dgm:prSet/>
      <dgm:spPr/>
      <dgm:t>
        <a:bodyPr/>
        <a:lstStyle/>
        <a:p>
          <a:endParaRPr lang="en-US"/>
        </a:p>
      </dgm:t>
    </dgm:pt>
    <dgm:pt modelId="{B37118A9-F0B1-4371-A536-72DABBC5489D}" type="sibTrans" cxnId="{EDD1ACFA-A9D2-44DA-BBB9-48B153DC7A80}">
      <dgm:prSet/>
      <dgm:spPr/>
      <dgm:t>
        <a:bodyPr/>
        <a:lstStyle/>
        <a:p>
          <a:endParaRPr lang="en-US"/>
        </a:p>
      </dgm:t>
    </dgm:pt>
    <dgm:pt modelId="{2A60900F-1AC7-C34D-A33A-4E30A54F939D}" type="pres">
      <dgm:prSet presAssocID="{FC78D76F-D1FE-428F-874B-BCEB79872BFF}" presName="outerComposite" presStyleCnt="0">
        <dgm:presLayoutVars>
          <dgm:chMax val="5"/>
          <dgm:dir/>
          <dgm:resizeHandles val="exact"/>
        </dgm:presLayoutVars>
      </dgm:prSet>
      <dgm:spPr/>
    </dgm:pt>
    <dgm:pt modelId="{10808DEE-756B-794E-8C68-C96C9BD12046}" type="pres">
      <dgm:prSet presAssocID="{FC78D76F-D1FE-428F-874B-BCEB79872BFF}" presName="dummyMaxCanvas" presStyleCnt="0">
        <dgm:presLayoutVars/>
      </dgm:prSet>
      <dgm:spPr/>
    </dgm:pt>
    <dgm:pt modelId="{7910C84A-2584-634C-AC8F-70442A5EC17A}" type="pres">
      <dgm:prSet presAssocID="{FC78D76F-D1FE-428F-874B-BCEB79872BFF}" presName="ThreeNodes_1" presStyleLbl="node1" presStyleIdx="0" presStyleCnt="3">
        <dgm:presLayoutVars>
          <dgm:bulletEnabled val="1"/>
        </dgm:presLayoutVars>
      </dgm:prSet>
      <dgm:spPr/>
    </dgm:pt>
    <dgm:pt modelId="{9A2A63BB-22AD-0D41-84BC-6E2B7153ADC1}" type="pres">
      <dgm:prSet presAssocID="{FC78D76F-D1FE-428F-874B-BCEB79872BFF}" presName="ThreeNodes_2" presStyleLbl="node1" presStyleIdx="1" presStyleCnt="3">
        <dgm:presLayoutVars>
          <dgm:bulletEnabled val="1"/>
        </dgm:presLayoutVars>
      </dgm:prSet>
      <dgm:spPr/>
    </dgm:pt>
    <dgm:pt modelId="{6D59ED89-925F-5444-81B7-67818A5EBAF0}" type="pres">
      <dgm:prSet presAssocID="{FC78D76F-D1FE-428F-874B-BCEB79872BFF}" presName="ThreeNodes_3" presStyleLbl="node1" presStyleIdx="2" presStyleCnt="3">
        <dgm:presLayoutVars>
          <dgm:bulletEnabled val="1"/>
        </dgm:presLayoutVars>
      </dgm:prSet>
      <dgm:spPr/>
    </dgm:pt>
    <dgm:pt modelId="{CD9238FF-A740-A24E-8627-AE12F3A01127}" type="pres">
      <dgm:prSet presAssocID="{FC78D76F-D1FE-428F-874B-BCEB79872BFF}" presName="ThreeConn_1-2" presStyleLbl="fgAccFollowNode1" presStyleIdx="0" presStyleCnt="2">
        <dgm:presLayoutVars>
          <dgm:bulletEnabled val="1"/>
        </dgm:presLayoutVars>
      </dgm:prSet>
      <dgm:spPr/>
    </dgm:pt>
    <dgm:pt modelId="{481D6F34-3503-9E44-A264-960A446E5301}" type="pres">
      <dgm:prSet presAssocID="{FC78D76F-D1FE-428F-874B-BCEB79872BFF}" presName="ThreeConn_2-3" presStyleLbl="fgAccFollowNode1" presStyleIdx="1" presStyleCnt="2">
        <dgm:presLayoutVars>
          <dgm:bulletEnabled val="1"/>
        </dgm:presLayoutVars>
      </dgm:prSet>
      <dgm:spPr/>
    </dgm:pt>
    <dgm:pt modelId="{4B95C2DF-696D-5B4C-BC56-4911DF1E3BF4}" type="pres">
      <dgm:prSet presAssocID="{FC78D76F-D1FE-428F-874B-BCEB79872BFF}" presName="ThreeNodes_1_text" presStyleLbl="node1" presStyleIdx="2" presStyleCnt="3">
        <dgm:presLayoutVars>
          <dgm:bulletEnabled val="1"/>
        </dgm:presLayoutVars>
      </dgm:prSet>
      <dgm:spPr/>
    </dgm:pt>
    <dgm:pt modelId="{2A0E8A95-804C-D247-9C8A-352FBD53F451}" type="pres">
      <dgm:prSet presAssocID="{FC78D76F-D1FE-428F-874B-BCEB79872BFF}" presName="ThreeNodes_2_text" presStyleLbl="node1" presStyleIdx="2" presStyleCnt="3">
        <dgm:presLayoutVars>
          <dgm:bulletEnabled val="1"/>
        </dgm:presLayoutVars>
      </dgm:prSet>
      <dgm:spPr/>
    </dgm:pt>
    <dgm:pt modelId="{0DD29EB0-6166-3F4C-B860-EF7283027FFB}" type="pres">
      <dgm:prSet presAssocID="{FC78D76F-D1FE-428F-874B-BCEB79872BF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AE032F-F904-0D40-92E6-2235B4C15BA3}" type="presOf" srcId="{23BE9A5D-90CD-485A-9542-F8001B45755A}" destId="{7910C84A-2584-634C-AC8F-70442A5EC17A}" srcOrd="0" destOrd="0" presId="urn:microsoft.com/office/officeart/2005/8/layout/vProcess5"/>
    <dgm:cxn modelId="{EC999E43-B4C3-43EF-B3FE-EB4A5B6BD457}" srcId="{FC78D76F-D1FE-428F-874B-BCEB79872BFF}" destId="{8E3CA171-C293-4515-8824-9D6BE4D94DD5}" srcOrd="1" destOrd="0" parTransId="{7CEF5C36-2A7B-42D8-BE68-E362321D61A0}" sibTransId="{F711D032-E279-4679-BFDD-F30BFC4F3E14}"/>
    <dgm:cxn modelId="{6685FC49-C148-CA48-B080-F07993B3B8DC}" type="presOf" srcId="{F711D032-E279-4679-BFDD-F30BFC4F3E14}" destId="{481D6F34-3503-9E44-A264-960A446E5301}" srcOrd="0" destOrd="0" presId="urn:microsoft.com/office/officeart/2005/8/layout/vProcess5"/>
    <dgm:cxn modelId="{4929F257-977F-BF48-ABAD-D40FB714AC50}" type="presOf" srcId="{41965AE8-B51A-4C14-A170-5E21FE486D9F}" destId="{6D59ED89-925F-5444-81B7-67818A5EBAF0}" srcOrd="0" destOrd="0" presId="urn:microsoft.com/office/officeart/2005/8/layout/vProcess5"/>
    <dgm:cxn modelId="{E2B9E26A-BFFB-3847-ABC0-9D61ED432C16}" type="presOf" srcId="{8E3CA171-C293-4515-8824-9D6BE4D94DD5}" destId="{9A2A63BB-22AD-0D41-84BC-6E2B7153ADC1}" srcOrd="0" destOrd="0" presId="urn:microsoft.com/office/officeart/2005/8/layout/vProcess5"/>
    <dgm:cxn modelId="{44B4ED70-8C27-3649-BD4E-A9F06099C580}" type="presOf" srcId="{433A0E03-A392-4954-A16A-B175F9E04120}" destId="{CD9238FF-A740-A24E-8627-AE12F3A01127}" srcOrd="0" destOrd="0" presId="urn:microsoft.com/office/officeart/2005/8/layout/vProcess5"/>
    <dgm:cxn modelId="{2412BA85-3A6B-1549-AC44-A6ACBD6500A3}" type="presOf" srcId="{41965AE8-B51A-4C14-A170-5E21FE486D9F}" destId="{0DD29EB0-6166-3F4C-B860-EF7283027FFB}" srcOrd="1" destOrd="0" presId="urn:microsoft.com/office/officeart/2005/8/layout/vProcess5"/>
    <dgm:cxn modelId="{65706687-7524-A641-BA5C-E1F938DB60D6}" type="presOf" srcId="{8E3CA171-C293-4515-8824-9D6BE4D94DD5}" destId="{2A0E8A95-804C-D247-9C8A-352FBD53F451}" srcOrd="1" destOrd="0" presId="urn:microsoft.com/office/officeart/2005/8/layout/vProcess5"/>
    <dgm:cxn modelId="{7AA848A8-ACDE-1749-B741-F19DAA7D2FF3}" type="presOf" srcId="{23BE9A5D-90CD-485A-9542-F8001B45755A}" destId="{4B95C2DF-696D-5B4C-BC56-4911DF1E3BF4}" srcOrd="1" destOrd="0" presId="urn:microsoft.com/office/officeart/2005/8/layout/vProcess5"/>
    <dgm:cxn modelId="{6CA4DBDD-5138-48AE-AB75-EAE1DDBAA35B}" srcId="{FC78D76F-D1FE-428F-874B-BCEB79872BFF}" destId="{23BE9A5D-90CD-485A-9542-F8001B45755A}" srcOrd="0" destOrd="0" parTransId="{7F98B56A-5523-4950-A889-153879B62410}" sibTransId="{433A0E03-A392-4954-A16A-B175F9E04120}"/>
    <dgm:cxn modelId="{323DFCF6-EB28-0440-AED1-B4F8055B4527}" type="presOf" srcId="{FC78D76F-D1FE-428F-874B-BCEB79872BFF}" destId="{2A60900F-1AC7-C34D-A33A-4E30A54F939D}" srcOrd="0" destOrd="0" presId="urn:microsoft.com/office/officeart/2005/8/layout/vProcess5"/>
    <dgm:cxn modelId="{EDD1ACFA-A9D2-44DA-BBB9-48B153DC7A80}" srcId="{FC78D76F-D1FE-428F-874B-BCEB79872BFF}" destId="{41965AE8-B51A-4C14-A170-5E21FE486D9F}" srcOrd="2" destOrd="0" parTransId="{F1039093-96E7-4D85-8DE5-E97DE664808E}" sibTransId="{B37118A9-F0B1-4371-A536-72DABBC5489D}"/>
    <dgm:cxn modelId="{54BA189C-4A4F-8647-8C4C-B2158BCE67BB}" type="presParOf" srcId="{2A60900F-1AC7-C34D-A33A-4E30A54F939D}" destId="{10808DEE-756B-794E-8C68-C96C9BD12046}" srcOrd="0" destOrd="0" presId="urn:microsoft.com/office/officeart/2005/8/layout/vProcess5"/>
    <dgm:cxn modelId="{04E13DB1-7ABB-5A4A-8474-ABA5961E9477}" type="presParOf" srcId="{2A60900F-1AC7-C34D-A33A-4E30A54F939D}" destId="{7910C84A-2584-634C-AC8F-70442A5EC17A}" srcOrd="1" destOrd="0" presId="urn:microsoft.com/office/officeart/2005/8/layout/vProcess5"/>
    <dgm:cxn modelId="{AB7515E3-9081-804A-9252-B025F8FBE5B7}" type="presParOf" srcId="{2A60900F-1AC7-C34D-A33A-4E30A54F939D}" destId="{9A2A63BB-22AD-0D41-84BC-6E2B7153ADC1}" srcOrd="2" destOrd="0" presId="urn:microsoft.com/office/officeart/2005/8/layout/vProcess5"/>
    <dgm:cxn modelId="{E46146F1-D2A3-124B-BF8A-279F1EBF10D7}" type="presParOf" srcId="{2A60900F-1AC7-C34D-A33A-4E30A54F939D}" destId="{6D59ED89-925F-5444-81B7-67818A5EBAF0}" srcOrd="3" destOrd="0" presId="urn:microsoft.com/office/officeart/2005/8/layout/vProcess5"/>
    <dgm:cxn modelId="{A0E8807B-E367-0842-BCAC-E88921284FD2}" type="presParOf" srcId="{2A60900F-1AC7-C34D-A33A-4E30A54F939D}" destId="{CD9238FF-A740-A24E-8627-AE12F3A01127}" srcOrd="4" destOrd="0" presId="urn:microsoft.com/office/officeart/2005/8/layout/vProcess5"/>
    <dgm:cxn modelId="{3452F7BE-75C6-454C-9765-01126CADEC04}" type="presParOf" srcId="{2A60900F-1AC7-C34D-A33A-4E30A54F939D}" destId="{481D6F34-3503-9E44-A264-960A446E5301}" srcOrd="5" destOrd="0" presId="urn:microsoft.com/office/officeart/2005/8/layout/vProcess5"/>
    <dgm:cxn modelId="{3A9D7F0B-E523-D549-92F1-1C5DC3E59DBF}" type="presParOf" srcId="{2A60900F-1AC7-C34D-A33A-4E30A54F939D}" destId="{4B95C2DF-696D-5B4C-BC56-4911DF1E3BF4}" srcOrd="6" destOrd="0" presId="urn:microsoft.com/office/officeart/2005/8/layout/vProcess5"/>
    <dgm:cxn modelId="{EDD2562F-C6A7-434A-9BFF-70D2B7533139}" type="presParOf" srcId="{2A60900F-1AC7-C34D-A33A-4E30A54F939D}" destId="{2A0E8A95-804C-D247-9C8A-352FBD53F451}" srcOrd="7" destOrd="0" presId="urn:microsoft.com/office/officeart/2005/8/layout/vProcess5"/>
    <dgm:cxn modelId="{A09169B9-A321-564D-89A3-79FE76F456E5}" type="presParOf" srcId="{2A60900F-1AC7-C34D-A33A-4E30A54F939D}" destId="{0DD29EB0-6166-3F4C-B860-EF7283027F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BB76D-40D2-4086-8024-2F2051A690C2}">
      <dsp:nvSpPr>
        <dsp:cNvPr id="0" name=""/>
        <dsp:cNvSpPr/>
      </dsp:nvSpPr>
      <dsp:spPr>
        <a:xfrm>
          <a:off x="639687" y="365363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383ED-2010-4301-947B-4D270C707B65}">
      <dsp:nvSpPr>
        <dsp:cNvPr id="0" name=""/>
        <dsp:cNvSpPr/>
      </dsp:nvSpPr>
      <dsp:spPr>
        <a:xfrm>
          <a:off x="1005312" y="730988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2749-6C55-4033-BFCD-9C8134A2B181}">
      <dsp:nvSpPr>
        <dsp:cNvPr id="0" name=""/>
        <dsp:cNvSpPr/>
      </dsp:nvSpPr>
      <dsp:spPr>
        <a:xfrm>
          <a:off x="91250" y="2615363"/>
          <a:ext cx="281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Hypertension is a leading global health issue, affecting over 1.4 billion individuals and contributing to significant cardiovascular morbidity and mortality. </a:t>
          </a:r>
        </a:p>
      </dsp:txBody>
      <dsp:txXfrm>
        <a:off x="91250" y="2615363"/>
        <a:ext cx="2812500" cy="742500"/>
      </dsp:txXfrm>
    </dsp:sp>
    <dsp:sp modelId="{28AD2AD7-6912-40AA-AA98-8B023564E25F}">
      <dsp:nvSpPr>
        <dsp:cNvPr id="0" name=""/>
        <dsp:cNvSpPr/>
      </dsp:nvSpPr>
      <dsp:spPr>
        <a:xfrm>
          <a:off x="3944375" y="365363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D1C14-9771-4BCC-802A-6BDF6E9F3FE7}">
      <dsp:nvSpPr>
        <dsp:cNvPr id="0" name=""/>
        <dsp:cNvSpPr/>
      </dsp:nvSpPr>
      <dsp:spPr>
        <a:xfrm>
          <a:off x="4310000" y="73098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D1120-C3C0-4921-B342-857A7DF8BE50}">
      <dsp:nvSpPr>
        <dsp:cNvPr id="0" name=""/>
        <dsp:cNvSpPr/>
      </dsp:nvSpPr>
      <dsp:spPr>
        <a:xfrm>
          <a:off x="3395937" y="2615363"/>
          <a:ext cx="281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Among the treatments, angiotensin receptor blockers (ARBs) are a key class of antihypertensive medications. </a:t>
          </a:r>
        </a:p>
      </dsp:txBody>
      <dsp:txXfrm>
        <a:off x="3395937" y="2615363"/>
        <a:ext cx="2812500" cy="742500"/>
      </dsp:txXfrm>
    </dsp:sp>
    <dsp:sp modelId="{19A8E528-C4E2-4B30-A894-DB24FD1F95AB}">
      <dsp:nvSpPr>
        <dsp:cNvPr id="0" name=""/>
        <dsp:cNvSpPr/>
      </dsp:nvSpPr>
      <dsp:spPr>
        <a:xfrm>
          <a:off x="7249062" y="365363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99D12-B5CF-4268-B166-1477E67D90F1}">
      <dsp:nvSpPr>
        <dsp:cNvPr id="0" name=""/>
        <dsp:cNvSpPr/>
      </dsp:nvSpPr>
      <dsp:spPr>
        <a:xfrm>
          <a:off x="7614687" y="730988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D3C91-395E-4007-AA62-2C7C3FF78020}">
      <dsp:nvSpPr>
        <dsp:cNvPr id="0" name=""/>
        <dsp:cNvSpPr/>
      </dsp:nvSpPr>
      <dsp:spPr>
        <a:xfrm>
          <a:off x="6700625" y="2615363"/>
          <a:ext cx="2812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Azilsartan medoxomil, losartan, and valsartan are ARBs with varying efficacy, safety, and cost profiles.</a:t>
          </a:r>
        </a:p>
      </dsp:txBody>
      <dsp:txXfrm>
        <a:off x="6700625" y="2615363"/>
        <a:ext cx="2812500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5CF5A-8275-455D-ABEF-1484733620B0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F0742-33B9-4C71-8FBC-700B354912E4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5553C-C04E-44B6-88F3-E40587F891F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Azilsartan:</a:t>
          </a:r>
          <a:r>
            <a:rPr lang="en-US" sz="2100" kern="1200"/>
            <a:t> Usage is rising among younger and obese patients due to its superior efficacy in controlling blood pressure.</a:t>
          </a:r>
        </a:p>
      </dsp:txBody>
      <dsp:txXfrm>
        <a:off x="1138424" y="421"/>
        <a:ext cx="8464850" cy="985648"/>
      </dsp:txXfrm>
    </dsp:sp>
    <dsp:sp modelId="{7B0DBA81-9D73-47D6-804B-CA4841D02A01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89F27-71C1-4E52-B59E-43ED3A24DF38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86F69-6288-46EF-8D8F-9BDF20F9F4F9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Losartan:</a:t>
          </a:r>
          <a:r>
            <a:rPr lang="en-US" sz="2100" kern="1200"/>
            <a:t> Established in the 1990s, it remains widely used but is often less effective in obese and resistant hypertension cases.6</a:t>
          </a:r>
        </a:p>
      </dsp:txBody>
      <dsp:txXfrm>
        <a:off x="1138424" y="1232482"/>
        <a:ext cx="8464850" cy="985648"/>
      </dsp:txXfrm>
    </dsp:sp>
    <dsp:sp modelId="{3491CB2C-C6C4-4A43-9371-AE6244BBD26E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5DE43-FC6B-4864-95A6-96B13C5F182C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B04F5-7429-466F-AE49-648C86B75B86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Valsartan:</a:t>
          </a:r>
          <a:r>
            <a:rPr lang="en-US" sz="2100" kern="1200"/>
            <a:t> Frequently prescribed for patients with comorbid conditions like heart failure but less effective than azilsartan in primary hypertension.</a:t>
          </a:r>
        </a:p>
      </dsp:txBody>
      <dsp:txXfrm>
        <a:off x="1138424" y="2464543"/>
        <a:ext cx="8464850" cy="985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0C84A-2584-634C-AC8F-70442A5EC17A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Cost-effectiveness was analyzed using the incremental cost-effectiveness ratio (ICER), cost-effectiveness planes, and direct and indirect cost comparisons.</a:t>
          </a:r>
        </a:p>
      </dsp:txBody>
      <dsp:txXfrm>
        <a:off x="32715" y="32715"/>
        <a:ext cx="6958422" cy="1051538"/>
      </dsp:txXfrm>
    </dsp:sp>
    <dsp:sp modelId="{9A2A63BB-22AD-0D41-84BC-6E2B7153ADC1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Clinical efficacy and health services utilization were derived from meta-analyses and randomized clinical trials. </a:t>
          </a:r>
        </a:p>
      </dsp:txBody>
      <dsp:txXfrm>
        <a:off x="753043" y="1335844"/>
        <a:ext cx="6651931" cy="1051538"/>
      </dsp:txXfrm>
    </dsp:sp>
    <dsp:sp modelId="{6D59ED89-925F-5444-81B7-67818A5EBAF0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Epidemiological trends were reviewed from population studies to assess demographic and obesity-related hypertension prevalence.</a:t>
          </a:r>
        </a:p>
      </dsp:txBody>
      <dsp:txXfrm>
        <a:off x="1473371" y="2638973"/>
        <a:ext cx="6651931" cy="1051538"/>
      </dsp:txXfrm>
    </dsp:sp>
    <dsp:sp modelId="{CD9238FF-A740-A24E-8627-AE12F3A01127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481D6F34-3503-9E44-A264-960A446E5301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72B5-C502-114E-A523-42075383DA11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6A4AF-E9C9-784E-9D4F-B55AE00E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chart illustrates the relationship between costs and QALYs for the three drugs: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- Lower cost, higher QALY, Losartan - Higher cost, lower QALY, Valsartan - High effect low cost, Azilsartan is in the optimal position (lower cost, higher QALYs). Losartan and Valsartan are less cost-effective, with higher costs and lower QALYs compared to Azilsartan.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6A4AF-E9C9-784E-9D4F-B55AE00E8D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2C01C-BDF8-564B-B110-B33582B2C66B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46B1-3392-474D-B1D0-018E94DC443A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D1AC-C2DA-E64B-B74B-0C4A4FCD4BC0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F0A0-07BB-6B43-870C-8A991AF20881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40AA-83ED-1C48-9FE5-CC0539B90C6F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859D-330A-5248-B528-82E7C8BB737E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643D-AE75-FB43-824F-C90C4422FF68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8192-9C7E-8545-855B-496122354A57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B085-0B73-7941-A418-2FE32CB96DC3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FA13-639F-E647-A1AD-7C6D4EF7C87F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41DC8E5-724B-9048-B305-EBB5E4A99162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EE41-D9CA-7B4A-8664-AA8BE8E5EC5A}" type="datetime1">
              <a:rPr lang="en-US" smtClean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https://files.oaiusercontent.com/file-526QkBHnj7poytpibeVkXd?se=2024-12-05T11%3A12%3A15Z&amp;sp=r&amp;sv=2024-08-04&amp;sr=b&amp;rscc=max-age%3D299%2C%20immutable%2C%20private&amp;rscd=attachment%3B%20filename%3D3f04e2bd-546e-421b-9486-acdceafe33f7&amp;sig=nDsY5vaYaljYACePLUI4a3yFziLF5i3zNBSpgS/jm8k%3D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49BDC-4F06-2DB8-69F0-EC12EA76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2" y="1138228"/>
            <a:ext cx="3793685" cy="385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Cost-Effectiveness of the Interventions Comparing Azilsartan Medoxomil with Losartan and Valsartan – Class of Antihypertensive drugs.</a:t>
            </a:r>
            <a:br>
              <a:rPr lang="en-US" sz="25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500" b="0" i="0" kern="1200" cap="all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1F05-5833-A2D0-ADD8-EF8AF7FE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4483" y="1138228"/>
            <a:ext cx="5440680" cy="3858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Presented by: </a:t>
            </a:r>
            <a:r>
              <a:rPr lang="en-US" dirty="0">
                <a:solidFill>
                  <a:srgbClr val="000000"/>
                </a:solidFill>
              </a:rPr>
              <a:t>Prabodh Sankhe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Course:</a:t>
            </a:r>
            <a:r>
              <a:rPr lang="en-US" dirty="0">
                <a:solidFill>
                  <a:srgbClr val="000000"/>
                </a:solidFill>
              </a:rPr>
              <a:t>  PEP 840 Data &amp; Presentation     Capabilities.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Instructor: </a:t>
            </a:r>
            <a:r>
              <a:rPr lang="en-US" dirty="0">
                <a:solidFill>
                  <a:srgbClr val="000000"/>
                </a:solidFill>
              </a:rPr>
              <a:t>Prof. Frankhauser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13E55-E93F-1279-05EE-2ABBC91F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465" y="5605422"/>
            <a:ext cx="510318" cy="411497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3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4" name="Picture 3083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6" name="Straight Connector 3085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2" descr="Output image">
            <a:extLst>
              <a:ext uri="{FF2B5EF4-FFF2-40B4-BE49-F238E27FC236}">
                <a16:creationId xmlns:a16="http://schemas.microsoft.com/office/drawing/2014/main" id="{146C51F2-214B-0C30-AED5-2C329603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312" y="643467"/>
            <a:ext cx="6519376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73C97024-4667-34C9-C194-66D6C799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91" y="0"/>
            <a:ext cx="232116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FAB8A-C7BF-B2B9-6BE7-7FE5082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260B9-E54D-5ADE-1414-33D9A540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5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 Plane:</a:t>
            </a: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02E6-043C-83A7-93A0-EB8B2C16F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 Plane:</a:t>
            </a:r>
            <a:b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cost-effectiveness plane positions interventions based on cost and effectiveness: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is in the southeast quadrant (higher effectiveness, lower cost).Losartan and Valsartan are positioned in the northeast quadrant (higher cost, lower effectiveness).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50EF-B2C9-6F87-7535-E46E1C4A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1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37CE-5794-21BE-24FD-529A85C9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ICER Calculation:</a:t>
            </a:r>
            <a:b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5C4A-26B7-7DC0-633F-D941D320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ICER Calculation: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compare Azilsartan with Losartan: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ICER= 3,162−3,208 / 3.150−2.890 =−46/0.260 =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−176.92 USD per QALY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is both more effective and cost-saving, making it a dominant strategy.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D73BD-DEA2-279E-37FE-4890F4B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FE520-6397-4F2E-29F0-8FE8C3FE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Improved Clinical Outcomes</a:t>
            </a:r>
            <a:r>
              <a:rPr lang="en-US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AA7C-E101-86DB-67FE-940E69C5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addresses the unmet need for an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ARBs-based treatment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that provides better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clinical outcomes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terms of cardiovascular and renal protection, as it has been shown to effectively lower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heart failure hospitalizations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improve renal function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hypertensive patients. 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Efficacy: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Resistant hypertension is inadequately controlled by losartan and valsartan. Azilsartan addresses this gap.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Tolerability: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Azilsartan causes fewer side effects, enhancing patient satisfaction and adherence.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E4D04-B552-2D6A-A77E-D7624C01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8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2B9B-08F7-6243-061A-0BA04030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6C4-3631-604A-E2E4-0F6B23B1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medoxomil’s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clinical superiority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ability to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reduce disease burden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make it an essential tool in hypertension management. Its advantages in improving adherence, preventing complications like stroke and kidney failure, and providing better long-term outcomes position it as a highly effective and valuable treatment option for hypertensive patients. </a:t>
            </a:r>
          </a:p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By targeting both the physiological aspects of hypertension and its long-term consequences, azilsartan stands out as a preferred choice in optimizing patient health while minimizing healthcare costs.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Considering these benefits, azilsartan medoxomil should be considered a cornerstone in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hypertension therapy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especially for patients at higher risk for cardiovascular or renal complications.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5603-45A0-1134-C0FE-5287DC8B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19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BB46-5943-E25F-1918-6A0F4270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504-F786-4518-839A-51FC1C32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Hypertension Prevalence and Impact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World Health Organization (WHO).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Global Brief on Hypertension: Silent Killer, Global Public Health Crisis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Geneva: WHO; 2013.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 Analysis Framework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Drummond MF,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Sculpher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MJ, Claxton K, Stoddart GL, Torrance GW.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Methods for the Economic Evaluation of Health Care </a:t>
            </a:r>
            <a:r>
              <a:rPr lang="en-US" sz="9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Programmes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4th ed. Oxford University Press; 2015.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Clinical Data for Azilsartan, Losartan, and Valsartan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Rakugi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Ogihara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T. Clinical efficacy of azilsartan compared with other ARBs: A comprehensive review.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Hypertension Research.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2012;35(9):1007-1012. doi:10.1038/hr.2012.98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 Evidence for ARBs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Brixner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DI, Wyeth M. Economic evaluations of angiotensin receptor blockers: A systematic review.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 in Health.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2011;14(5):703-709. doi:10.1016/j.jval.2011.01.004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Efficacy of ARBs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Oparil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Yarows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SA, Patel S, et al. Efficacy and safety of azilsartan medoxomil compared to valsartan and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olmesartan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patients with stage 1 and stage 2 hypertension.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Journal of Clinical Hypertension.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2011;13(2):81-88. doi:10.1111/j.1751-7176.2010.00390.x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Disease Burden of Hypertension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GBD 2019 Risk Factors Collaborators. Global burden of 87 risk factors in 204 countries and territories, 1990–2019: A systematic analysis for the Global Burden of Disease Study 2019.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Lancet.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2020;396(10258):1223-1249. doi:10.1016/S0140-6736(20)30752-2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9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Real-World Cost Analysis of ARBs</a:t>
            </a:r>
            <a:b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Thomopoulos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Parati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G, </a:t>
            </a:r>
            <a:r>
              <a:rPr lang="en-US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Zanchetti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A. Effects of blood pressure lowering on outcome incidence in hypertension. 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 </a:t>
            </a:r>
            <a:r>
              <a:rPr lang="en-US" sz="9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Hypertens</a:t>
            </a:r>
            <a:r>
              <a:rPr lang="en-US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2017;35(1):1-15. doi:10.1097/HJH.0000000000001151</a:t>
            </a:r>
            <a:endParaRPr lang="en-US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500" dirty="0"/>
          </a:p>
        </p:txBody>
      </p: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343DC96B-3DA3-631E-295B-9057930D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9190" y="2015734"/>
            <a:ext cx="3450613" cy="34506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8AC4-4538-36AA-B6FE-20BC8EC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4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F9DE-4788-DFFF-BD1D-C812413A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E1AE-D3E9-8512-57DB-BF15FB77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80C6-2688-74B0-AB1A-AE0D6BA7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C578-9AC6-8363-848F-BE437A16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Background</a:t>
            </a:r>
            <a:r>
              <a:rPr lang="en-US">
                <a:effectLst/>
              </a:rPr>
              <a:t> 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6275C4-93FD-CDE7-7634-CE346C149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12816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BDB6D-8D2B-F664-3465-77A1D240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2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3E39A-5C02-C718-9FAE-57C1BEAE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50E7-997F-3160-2B1A-552AB021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study aims to compare azilsartan medoxomil with losartan and valsartan, focusing on cost-effectiveness, clinical efficacy, epidemiology, disease burden, health service utilization, and their impact on unmet needs in hypertension management.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2F22-D7F8-9EC3-F951-F1994A0E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2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6277-E21C-9089-E7DE-B6EE568B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Epidemiology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777DB-8C52-656F-3ECC-AE5444FF00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435A-2DBC-C50E-36D3-F0DDD1AA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6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D1168-3DC3-4ECF-DE32-19EC77F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Services Utilization</a:t>
            </a:r>
            <a:b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b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 Burden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0693-B37A-862B-0134-8E4FBCE2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Azilsartan reduced hospitalizations by 15%, outpatient visits by 10%, and emergency care by 20% compared to losartan and valsartan.</a:t>
            </a:r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Improved adherence rates (80% for azilsartan vs 68% for losartan) contributed to these reductions.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Hypertension contributes to 10 million deaths annually, primarily from stroke and heart disease. 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Azilsartan’s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superior blood pressure control reduced cardiovascular events and mortality, decreasing disease burden by 20% compared to losartan and valsartan.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0FBD-8B7F-73F1-9834-5CE295AB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EE52B-2A5C-FE0D-EA17-1F6A0EB3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mETHODS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FC8DF-167B-E31E-670E-CBC97809C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42246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A85B6-25DF-6110-747C-41B322C0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DE597-A8A7-879A-E085-A291864E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2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Cost-Effectiveness Framework: Details with Analysis</a:t>
            </a:r>
            <a:br>
              <a:rPr lang="en-US" sz="22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D267-C7EB-7C25-CDE9-A32A283D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ICER = Cost of Intervention A − Cost of Intervention B /   Effectiveness of Intervention A − Effectiveness of Intervention B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Sources: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Costs: Drug prices from market databases, hospitalization costs from insurance data, and adherence-related cost reductions from real-world studies.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Effectiveness: Meta-analyses of randomized controlled trials (RCTs) and real-world evidence data measuring QALYs.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D84D0-2C28-0BE1-322A-51B66A44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DDF34-B5F2-7381-A7E7-DAA6CB8C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used for ICER calculation</a:t>
            </a:r>
            <a:b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BF924C-F607-D650-763C-A28805D77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055772"/>
              </p:ext>
            </p:extLst>
          </p:nvPr>
        </p:nvGraphicFramePr>
        <p:xfrm>
          <a:off x="1550019" y="2196790"/>
          <a:ext cx="9505330" cy="345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5817">
                  <a:extLst>
                    <a:ext uri="{9D8B030D-6E8A-4147-A177-3AD203B41FA5}">
                      <a16:colId xmlns:a16="http://schemas.microsoft.com/office/drawing/2014/main" val="1968622997"/>
                    </a:ext>
                  </a:extLst>
                </a:gridCol>
                <a:gridCol w="2375817">
                  <a:extLst>
                    <a:ext uri="{9D8B030D-6E8A-4147-A177-3AD203B41FA5}">
                      <a16:colId xmlns:a16="http://schemas.microsoft.com/office/drawing/2014/main" val="122461810"/>
                    </a:ext>
                  </a:extLst>
                </a:gridCol>
                <a:gridCol w="2376848">
                  <a:extLst>
                    <a:ext uri="{9D8B030D-6E8A-4147-A177-3AD203B41FA5}">
                      <a16:colId xmlns:a16="http://schemas.microsoft.com/office/drawing/2014/main" val="343383478"/>
                    </a:ext>
                  </a:extLst>
                </a:gridCol>
                <a:gridCol w="2376848">
                  <a:extLst>
                    <a:ext uri="{9D8B030D-6E8A-4147-A177-3AD203B41FA5}">
                      <a16:colId xmlns:a16="http://schemas.microsoft.com/office/drawing/2014/main" val="2656223549"/>
                    </a:ext>
                  </a:extLst>
                </a:gridCol>
              </a:tblGrid>
              <a:tr h="4683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Parameter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Azilsartan Medoxomil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Losartan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Valsartan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extLst>
                  <a:ext uri="{0D108BD9-81ED-4DB2-BD59-A6C34878D82A}">
                    <a16:rowId xmlns:a16="http://schemas.microsoft.com/office/drawing/2014/main" val="4026560892"/>
                  </a:ext>
                </a:extLst>
              </a:tr>
              <a:tr h="4683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Drug Cost per Year ($)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438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292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329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extLst>
                  <a:ext uri="{0D108BD9-81ED-4DB2-BD59-A6C34878D82A}">
                    <a16:rowId xmlns:a16="http://schemas.microsoft.com/office/drawing/2014/main" val="69410272"/>
                  </a:ext>
                </a:extLst>
              </a:tr>
              <a:tr h="10912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Hospitalization Costs Saved ($)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3,600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2,900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3,000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extLst>
                  <a:ext uri="{0D108BD9-81ED-4DB2-BD59-A6C34878D82A}">
                    <a16:rowId xmlns:a16="http://schemas.microsoft.com/office/drawing/2014/main" val="3383272088"/>
                  </a:ext>
                </a:extLst>
              </a:tr>
              <a:tr h="4683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Total Annual Cost ($)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3,162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3,208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3,229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extLst>
                  <a:ext uri="{0D108BD9-81ED-4DB2-BD59-A6C34878D82A}">
                    <a16:rowId xmlns:a16="http://schemas.microsoft.com/office/drawing/2014/main" val="472095361"/>
                  </a:ext>
                </a:extLst>
              </a:tr>
              <a:tr h="95586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QALYs Gained (per 1,000 patients)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3,150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2,890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2,950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862" marR="75862" marT="0" marB="0" anchor="ctr"/>
                </a:tc>
                <a:extLst>
                  <a:ext uri="{0D108BD9-81ED-4DB2-BD59-A6C34878D82A}">
                    <a16:rowId xmlns:a16="http://schemas.microsoft.com/office/drawing/2014/main" val="135396466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8ABAC-7AE0-EF9D-6074-2665CF76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7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6921-34C6-958F-F96E-B0E6B974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ICER Comparison Chart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645EE8-7E9C-1E37-ABEF-7C5C4422C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03706"/>
              </p:ext>
            </p:extLst>
          </p:nvPr>
        </p:nvGraphicFramePr>
        <p:xfrm>
          <a:off x="3559492" y="2973991"/>
          <a:ext cx="5215231" cy="1534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780">
                  <a:extLst>
                    <a:ext uri="{9D8B030D-6E8A-4147-A177-3AD203B41FA5}">
                      <a16:colId xmlns:a16="http://schemas.microsoft.com/office/drawing/2014/main" val="3390412811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1845377523"/>
                    </a:ext>
                  </a:extLst>
                </a:gridCol>
                <a:gridCol w="1623671">
                  <a:extLst>
                    <a:ext uri="{9D8B030D-6E8A-4147-A177-3AD203B41FA5}">
                      <a16:colId xmlns:a16="http://schemas.microsoft.com/office/drawing/2014/main" val="648368559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Drug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Total Annual Cost ($)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QALYs Gained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2289577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Azilsartan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3,162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3,150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1962348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Losartan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3,208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2,890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16439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Valsartan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3,229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2,950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979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537EA-B7DD-326D-6908-B662BD32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099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1143</Words>
  <Application>Microsoft Macintosh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Courier New</vt:lpstr>
      <vt:lpstr>Gill Sans MT</vt:lpstr>
      <vt:lpstr>Symbol</vt:lpstr>
      <vt:lpstr>Times New Roman</vt:lpstr>
      <vt:lpstr>Gallery</vt:lpstr>
      <vt:lpstr>Cost-Effectiveness of the Interventions Comparing Azilsartan Medoxomil with Losartan and Valsartan – Class of Antihypertensive drugs. </vt:lpstr>
      <vt:lpstr>Background </vt:lpstr>
      <vt:lpstr>OBJECTIVE</vt:lpstr>
      <vt:lpstr>Epidemiology </vt:lpstr>
      <vt:lpstr>Health Services Utilization and  Disease Burden</vt:lpstr>
      <vt:lpstr>mETHODS</vt:lpstr>
      <vt:lpstr>Cost-Effectiveness Framework: Details with Analysis </vt:lpstr>
      <vt:lpstr>Data used for ICER calculation </vt:lpstr>
      <vt:lpstr>1. ICER Comparison Chart </vt:lpstr>
      <vt:lpstr>PowerPoint Presentation</vt:lpstr>
      <vt:lpstr>Cost-Effectiveness Plane:</vt:lpstr>
      <vt:lpstr>ICER Calculation: </vt:lpstr>
      <vt:lpstr>Improved Clinical Outcomes:</vt:lpstr>
      <vt:lpstr>Conclusion 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Sankhe, Prabodh Prajan (0502473)</dc:creator>
  <cp:lastModifiedBy>Sankhe, Prabodh Prajan (0502473)</cp:lastModifiedBy>
  <cp:revision>4</cp:revision>
  <dcterms:created xsi:type="dcterms:W3CDTF">2024-12-06T03:27:53Z</dcterms:created>
  <dcterms:modified xsi:type="dcterms:W3CDTF">2024-12-06T05:58:01Z</dcterms:modified>
</cp:coreProperties>
</file>