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0" r:id="rId5"/>
    <p:sldId id="276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78" r:id="rId14"/>
    <p:sldId id="266" r:id="rId15"/>
    <p:sldId id="275" r:id="rId16"/>
    <p:sldId id="272" r:id="rId17"/>
    <p:sldId id="271" r:id="rId18"/>
    <p:sldId id="273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9" autoAdjust="0"/>
    <p:restoredTop sz="82919" autoAdjust="0"/>
  </p:normalViewPr>
  <p:slideViewPr>
    <p:cSldViewPr snapToGrid="0">
      <p:cViewPr varScale="1">
        <p:scale>
          <a:sx n="116" d="100"/>
          <a:sy n="116" d="100"/>
        </p:scale>
        <p:origin x="1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66F23-F608-48C7-B4A9-017C717EA57D}" type="datetimeFigureOut">
              <a:rPr lang="en-ID" smtClean="0"/>
              <a:t>10/05/22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F7F6-0CAD-40EF-9436-CA56A9D8FD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931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6530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8445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397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dirancang</a:t>
            </a:r>
            <a:r>
              <a:rPr lang="en-US" dirty="0"/>
              <a:t> computer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2943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082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4337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942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842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6772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862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23F4-F335-45C8-9456-7C6F31FE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31C49-9F99-4ADC-88C7-95EA80CCA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4635-099E-4787-98B9-20994852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10/05/22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9F2E6-FFA3-4140-926B-4AB04B82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88AA-376E-41AB-AA45-45CFC9B2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86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2924-47C1-47A5-95DD-8C55A407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CE64D-87BD-492B-900C-F83418C10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BE2C-A95F-4877-954D-111046D7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10/05/22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46FDA-1062-4353-86F7-50223463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82F2-FB15-4E70-8889-C9DB722F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79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F4B0A-40B1-48AA-84F9-60FE7F4CE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357F1-6B0A-4C8E-8281-70136D468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45B57-3594-41D0-B6FC-D5B1561B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10/05/22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7D6D3-E013-4A6A-9E2D-F97ADC77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30AC-A321-4CE6-A329-03AD58FC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814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15D3-AF39-4C16-B34C-63D667F6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43FD-AB45-4020-BECB-5BFCEC26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1B809-13BA-4629-9730-A1CFC15F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10/05/22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B07B5-8EA2-49CC-B381-F6047DB9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D95C2-8FAC-406F-BB48-FC413FF5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949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B860-D360-43C6-AABD-31F7594D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0631D-D059-4CDC-86F8-9F55315EF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6632-7EE8-4850-B386-C55CEFE3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10/05/22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E315E-3B85-4012-912E-B588E0B9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B249-66BA-44C4-B435-0ECF8961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17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0ACA-6184-4C3B-9C7A-ECD058ED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0479-1DEB-478D-9216-59D48EBBF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53BD5-6316-4567-8B75-3D126206A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51F71-8635-4EE3-839B-32649BC4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10/05/22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38523-88B7-45BC-B197-264D2E43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D4351-1CF7-4856-BC75-676403B2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311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BCDD-311E-4378-AAC0-611A6BB6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2E92B-2173-434C-87AF-03D23D19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09E7D-C37B-488B-9EB6-AA9A3B62F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5CD14-282E-4CA6-810F-53AE3974A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9E365-3B29-4FB8-84A2-902A5A847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43EB1-E813-4146-9B95-468494A8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10/05/22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CF440-38C1-4D0E-AE13-3B7EF09D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D28A8-4D1F-4B8C-8F18-61B64210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828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EDC-16E1-4B86-BDD6-FBB499EC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7DBED-66FD-457E-907D-09321D63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10/05/22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ACA0E-F754-4DEF-8F1C-D9D365A3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86942-6215-40B8-B61D-A647BB69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680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12ACA-CF62-4839-90F7-D8B424F8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10/05/22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1F6A8-0D1B-495E-B720-7C00166F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B1261-A663-426D-BC88-CECCB64F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8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A2E1-0958-49E5-858F-731851DF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7163-E388-4021-BD13-2428223A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D6D1D-7321-4D6A-86C9-5B7212C98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772D7-969E-4040-91C4-3B69DFE4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10/05/22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EED9C-D946-4F9F-8D5B-424806BE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E97F5-43A7-44DB-8E94-F7982A49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90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092B-92B2-48E1-92E5-DDBB19B7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6FD15-8277-4EBB-B46D-AD5FFFAFA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4A80F-9EC6-4975-8E78-7F497BEEB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1472A-EC91-4C74-AC98-6C5F158A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10/05/22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FAFCA-22CC-42B0-A274-68C72381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4BFB-D7A7-499A-861B-7D56A57C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16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8475B-B0EB-4411-BDB5-595C3856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AFA38-E353-44B6-8692-62C6544C5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E92CD-28AE-49A9-BD20-6D0BB084E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CD6D0-9CB9-4A89-9FCB-26F6B7747F7C}" type="datetimeFigureOut">
              <a:rPr lang="en-ID" smtClean="0"/>
              <a:t>10/05/22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AB45-EB1F-4659-9D2C-A2C139E6D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CD24-4F82-4016-B8F2-50358995D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5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7D92FA-7303-4596-838C-404EDF6DE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61" b="35148"/>
          <a:stretch/>
        </p:blipFill>
        <p:spPr>
          <a:xfrm>
            <a:off x="2125697" y="1491176"/>
            <a:ext cx="7940606" cy="2222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8177E-3600-420E-A150-07F2D605F387}"/>
              </a:ext>
            </a:extLst>
          </p:cNvPr>
          <p:cNvSpPr txBox="1"/>
          <p:nvPr/>
        </p:nvSpPr>
        <p:spPr>
          <a:xfrm>
            <a:off x="0" y="391506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Mengenal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Dasar </a:t>
            </a: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Pemrograman</a:t>
            </a:r>
            <a:endParaRPr lang="en-ID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72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24114-B058-4932-8F2E-B913ED295BA8}"/>
              </a:ext>
            </a:extLst>
          </p:cNvPr>
          <p:cNvSpPr txBox="1"/>
          <p:nvPr/>
        </p:nvSpPr>
        <p:spPr>
          <a:xfrm>
            <a:off x="1040524" y="4650828"/>
            <a:ext cx="3405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Mark Zuckerberg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Meta founder</a:t>
            </a:r>
            <a:endParaRPr lang="en-ID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E75C-9D89-48CC-8721-1B9FC35FDB70}"/>
              </a:ext>
            </a:extLst>
          </p:cNvPr>
          <p:cNvSpPr txBox="1"/>
          <p:nvPr/>
        </p:nvSpPr>
        <p:spPr>
          <a:xfrm>
            <a:off x="5029200" y="1648877"/>
            <a:ext cx="62904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“In </a:t>
            </a:r>
            <a:r>
              <a:rPr lang="en-US" sz="4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fifeteen</a:t>
            </a:r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 years we’ll be teaching </a:t>
            </a:r>
            <a:r>
              <a:rPr lang="en-US" sz="4000" dirty="0">
                <a:solidFill>
                  <a:srgbClr val="00B0F0"/>
                </a:solidFill>
                <a:latin typeface="Century Gothic" panose="020B0502020202020204" pitchFamily="34" charset="0"/>
              </a:rPr>
              <a:t>programming</a:t>
            </a:r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 just like reading and writing, and </a:t>
            </a:r>
            <a:r>
              <a:rPr lang="en-US" sz="4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woundering</a:t>
            </a:r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 why we didn’t do it sooner.” </a:t>
            </a:r>
            <a:endParaRPr lang="en-ID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 descr="Mark Zuckerberg Rugi Rp 414 Triliun dalam Sehari, Saham Meta Anjlok - Dunia  Tempo.co">
            <a:extLst>
              <a:ext uri="{FF2B5EF4-FFF2-40B4-BE49-F238E27FC236}">
                <a16:creationId xmlns:a16="http://schemas.microsoft.com/office/drawing/2014/main" id="{313E7A8C-7FA7-4B12-A3CF-B3D66F398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" r="47165" b="18327"/>
          <a:stretch/>
        </p:blipFill>
        <p:spPr bwMode="auto">
          <a:xfrm>
            <a:off x="1489841" y="1733187"/>
            <a:ext cx="2733165" cy="2628266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80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9E01050-7EBB-4373-A261-A0A08FBCE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60" y="1187546"/>
            <a:ext cx="1491175" cy="14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48DCB1-8A01-4676-9F85-D8F42B33E133}"/>
              </a:ext>
            </a:extLst>
          </p:cNvPr>
          <p:cNvGrpSpPr/>
          <p:nvPr/>
        </p:nvGrpSpPr>
        <p:grpSpPr>
          <a:xfrm>
            <a:off x="-211015" y="1145342"/>
            <a:ext cx="5740203" cy="596706"/>
            <a:chOff x="-211015" y="1187546"/>
            <a:chExt cx="574020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252EF4-3401-4D4A-9B76-2CDC7965C2BE}"/>
                </a:ext>
              </a:extLst>
            </p:cNvPr>
            <p:cNvGrpSpPr/>
            <p:nvPr/>
          </p:nvGrpSpPr>
          <p:grpSpPr>
            <a:xfrm>
              <a:off x="-211015" y="1187546"/>
              <a:ext cx="5740203" cy="596706"/>
              <a:chOff x="-211015" y="1187546"/>
              <a:chExt cx="574020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67AA68-F481-4314-8A35-C1CB75588A68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574020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5937F95-4780-42B6-BD55-F6641B82D14D}"/>
                  </a:ext>
                </a:extLst>
              </p:cNvPr>
              <p:cNvSpPr/>
              <p:nvPr/>
            </p:nvSpPr>
            <p:spPr>
              <a:xfrm>
                <a:off x="0" y="1339946"/>
                <a:ext cx="5371514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65ED75-421F-42CE-BF2B-14DCFE2D7275}"/>
                </a:ext>
              </a:extLst>
            </p:cNvPr>
            <p:cNvSpPr txBox="1"/>
            <p:nvPr/>
          </p:nvSpPr>
          <p:spPr>
            <a:xfrm>
              <a:off x="450166" y="1322587"/>
              <a:ext cx="4921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Manfaat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Pemrograman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40D7D7FB-638D-4738-8FF7-7B2A4F575394}"/>
              </a:ext>
            </a:extLst>
          </p:cNvPr>
          <p:cNvSpPr/>
          <p:nvPr/>
        </p:nvSpPr>
        <p:spPr>
          <a:xfrm>
            <a:off x="998806" y="2678721"/>
            <a:ext cx="1491175" cy="14911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DE1466-9A9A-4821-8DDE-54857C30638D}"/>
              </a:ext>
            </a:extLst>
          </p:cNvPr>
          <p:cNvSpPr/>
          <p:nvPr/>
        </p:nvSpPr>
        <p:spPr>
          <a:xfrm>
            <a:off x="3158196" y="2678718"/>
            <a:ext cx="1491175" cy="1491175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27CEDF-6011-4672-8027-C9AA6A0C1F17}"/>
              </a:ext>
            </a:extLst>
          </p:cNvPr>
          <p:cNvSpPr/>
          <p:nvPr/>
        </p:nvSpPr>
        <p:spPr>
          <a:xfrm>
            <a:off x="5317586" y="2678717"/>
            <a:ext cx="1491175" cy="14911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791331-0B11-4072-B239-AC0F941BA6C9}"/>
              </a:ext>
            </a:extLst>
          </p:cNvPr>
          <p:cNvSpPr/>
          <p:nvPr/>
        </p:nvSpPr>
        <p:spPr>
          <a:xfrm>
            <a:off x="7476976" y="2678716"/>
            <a:ext cx="1491175" cy="14911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6503A2-9C6F-45AC-8DF9-ED709CAF2C5A}"/>
              </a:ext>
            </a:extLst>
          </p:cNvPr>
          <p:cNvSpPr/>
          <p:nvPr/>
        </p:nvSpPr>
        <p:spPr>
          <a:xfrm>
            <a:off x="9636366" y="2678716"/>
            <a:ext cx="1491175" cy="1491175"/>
          </a:xfrm>
          <a:prstGeom prst="ellipse">
            <a:avLst/>
          </a:prstGeom>
          <a:solidFill>
            <a:srgbClr val="FC1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34AD4-B07E-4A69-989A-EA838631437D}"/>
              </a:ext>
            </a:extLst>
          </p:cNvPr>
          <p:cNvSpPr txBox="1"/>
          <p:nvPr/>
        </p:nvSpPr>
        <p:spPr>
          <a:xfrm>
            <a:off x="900331" y="4284956"/>
            <a:ext cx="1688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DISIPLIN</a:t>
            </a:r>
            <a:endParaRPr lang="en-ID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7D8D5-9765-4EB1-9C48-CC574A9131AA}"/>
              </a:ext>
            </a:extLst>
          </p:cNvPr>
          <p:cNvSpPr txBox="1"/>
          <p:nvPr/>
        </p:nvSpPr>
        <p:spPr>
          <a:xfrm>
            <a:off x="3059721" y="4284956"/>
            <a:ext cx="1688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TELITI</a:t>
            </a:r>
            <a:endParaRPr lang="en-ID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964D54-E562-452E-8E37-E65BE516EDEF}"/>
              </a:ext>
            </a:extLst>
          </p:cNvPr>
          <p:cNvSpPr txBox="1"/>
          <p:nvPr/>
        </p:nvSpPr>
        <p:spPr>
          <a:xfrm>
            <a:off x="7378501" y="4284956"/>
            <a:ext cx="1688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OVERCLOCK</a:t>
            </a:r>
            <a:endParaRPr lang="en-ID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88353-2D44-4035-8E9D-9ACB7ED81A6F}"/>
              </a:ext>
            </a:extLst>
          </p:cNvPr>
          <p:cNvSpPr txBox="1"/>
          <p:nvPr/>
        </p:nvSpPr>
        <p:spPr>
          <a:xfrm>
            <a:off x="9120585" y="4331122"/>
            <a:ext cx="2522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MEMBENTUK POLA KOMPUTASIONAL</a:t>
            </a:r>
            <a:endParaRPr lang="en-ID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3557D9-5806-4E79-BD24-127DED781498}"/>
              </a:ext>
            </a:extLst>
          </p:cNvPr>
          <p:cNvSpPr txBox="1"/>
          <p:nvPr/>
        </p:nvSpPr>
        <p:spPr>
          <a:xfrm>
            <a:off x="5116689" y="4290856"/>
            <a:ext cx="1958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BERPIKIR ABSTRAK</a:t>
            </a:r>
            <a:endParaRPr lang="en-ID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3F28D-A841-42C1-865A-D23B1308664E}"/>
              </a:ext>
            </a:extLst>
          </p:cNvPr>
          <p:cNvSpPr txBox="1"/>
          <p:nvPr/>
        </p:nvSpPr>
        <p:spPr>
          <a:xfrm>
            <a:off x="868679" y="4760910"/>
            <a:ext cx="1688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Bahasa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pemrograman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aturan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berbeda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beda</a:t>
            </a:r>
            <a:endParaRPr lang="en-ID" sz="16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AFC9E-4A7E-41D0-B9F0-7DABF892E262}"/>
              </a:ext>
            </a:extLst>
          </p:cNvPr>
          <p:cNvSpPr txBox="1"/>
          <p:nvPr/>
        </p:nvSpPr>
        <p:spPr>
          <a:xfrm>
            <a:off x="3059721" y="4791463"/>
            <a:ext cx="1688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Saat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menuliskan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sebuah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function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terkadang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harus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sensitive case</a:t>
            </a:r>
            <a:endParaRPr lang="en-ID" sz="16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3E9671-544D-4557-B7F0-38CF029ABF53}"/>
              </a:ext>
            </a:extLst>
          </p:cNvPr>
          <p:cNvSpPr txBox="1"/>
          <p:nvPr/>
        </p:nvSpPr>
        <p:spPr>
          <a:xfrm>
            <a:off x="5251938" y="4800840"/>
            <a:ext cx="1688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Menyembunyikan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kesulitan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kompleksitifitas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agar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lebih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mudah</a:t>
            </a:r>
            <a:endParaRPr lang="en-ID" sz="16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6B19E5-9D7E-45CE-A03B-26A8D99F0ED0}"/>
              </a:ext>
            </a:extLst>
          </p:cNvPr>
          <p:cNvSpPr txBox="1"/>
          <p:nvPr/>
        </p:nvSpPr>
        <p:spPr>
          <a:xfrm>
            <a:off x="7378500" y="4800840"/>
            <a:ext cx="1688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Mengubah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computer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menjadi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alat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powerfull</a:t>
            </a:r>
            <a:endParaRPr lang="en-ID" sz="16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88EA85-2CC3-44AE-9647-4FB1E0771E74}"/>
              </a:ext>
            </a:extLst>
          </p:cNvPr>
          <p:cNvSpPr txBox="1"/>
          <p:nvPr/>
        </p:nvSpPr>
        <p:spPr>
          <a:xfrm>
            <a:off x="9537888" y="4983166"/>
            <a:ext cx="1688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algoritma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memecahkan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masalah</a:t>
            </a:r>
            <a:endParaRPr lang="en-ID" sz="16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3639B1-C53F-4A54-B17F-97398BEB9D1F}"/>
              </a:ext>
            </a:extLst>
          </p:cNvPr>
          <p:cNvSpPr txBox="1"/>
          <p:nvPr/>
        </p:nvSpPr>
        <p:spPr>
          <a:xfrm>
            <a:off x="1145929" y="3039582"/>
            <a:ext cx="1133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01</a:t>
            </a:r>
            <a:endParaRPr lang="en-ID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46FE37-5683-4CEC-A3CB-880B5C75B974}"/>
              </a:ext>
            </a:extLst>
          </p:cNvPr>
          <p:cNvSpPr txBox="1"/>
          <p:nvPr/>
        </p:nvSpPr>
        <p:spPr>
          <a:xfrm>
            <a:off x="3336971" y="3039581"/>
            <a:ext cx="1133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02</a:t>
            </a:r>
            <a:endParaRPr lang="en-ID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5DAAD4-96DB-4E1D-A85A-2A063167AB74}"/>
              </a:ext>
            </a:extLst>
          </p:cNvPr>
          <p:cNvSpPr txBox="1"/>
          <p:nvPr/>
        </p:nvSpPr>
        <p:spPr>
          <a:xfrm>
            <a:off x="7655753" y="3039580"/>
            <a:ext cx="1133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04</a:t>
            </a:r>
            <a:endParaRPr lang="en-ID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796EBC-790D-4346-B118-CBD3BE4D0295}"/>
              </a:ext>
            </a:extLst>
          </p:cNvPr>
          <p:cNvSpPr txBox="1"/>
          <p:nvPr/>
        </p:nvSpPr>
        <p:spPr>
          <a:xfrm>
            <a:off x="9815140" y="3039580"/>
            <a:ext cx="1133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05</a:t>
            </a:r>
            <a:endParaRPr lang="en-ID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6C456A-9AF4-4926-BEE2-E08B524D70A1}"/>
              </a:ext>
            </a:extLst>
          </p:cNvPr>
          <p:cNvSpPr txBox="1"/>
          <p:nvPr/>
        </p:nvSpPr>
        <p:spPr>
          <a:xfrm>
            <a:off x="5529188" y="3039579"/>
            <a:ext cx="1133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03</a:t>
            </a:r>
            <a:endParaRPr lang="en-ID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3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0B898-4464-4657-AED0-8D5EF7E8C8AC}"/>
              </a:ext>
            </a:extLst>
          </p:cNvPr>
          <p:cNvGrpSpPr/>
          <p:nvPr/>
        </p:nvGrpSpPr>
        <p:grpSpPr>
          <a:xfrm>
            <a:off x="-211015" y="1145342"/>
            <a:ext cx="6091553" cy="596706"/>
            <a:chOff x="-211015" y="1187546"/>
            <a:chExt cx="6091553" cy="5967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6D0D8F-1554-4C54-BCAF-7A33249832F3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5DFA61-80BF-403C-B712-C0CBCC94F80E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F24F5ED-2BBB-48E6-ADC0-DB37A17F3471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6C0F94-022A-4922-B893-1EAF601DBAA9}"/>
                </a:ext>
              </a:extLst>
            </p:cNvPr>
            <p:cNvSpPr txBox="1"/>
            <p:nvPr/>
          </p:nvSpPr>
          <p:spPr>
            <a:xfrm>
              <a:off x="368688" y="1306821"/>
              <a:ext cx="5371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Karakteristik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Bahasa </a:t>
              </a:r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Pemrograman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FEDD5C-EADE-44C9-A8F8-8B9B63041172}"/>
              </a:ext>
            </a:extLst>
          </p:cNvPr>
          <p:cNvSpPr/>
          <p:nvPr/>
        </p:nvSpPr>
        <p:spPr>
          <a:xfrm>
            <a:off x="546539" y="2349063"/>
            <a:ext cx="5291959" cy="30822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8AE62D-3424-40D3-80BC-2C40917BC102}"/>
              </a:ext>
            </a:extLst>
          </p:cNvPr>
          <p:cNvSpPr/>
          <p:nvPr/>
        </p:nvSpPr>
        <p:spPr>
          <a:xfrm>
            <a:off x="6353502" y="2349063"/>
            <a:ext cx="5291959" cy="30822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1D3ECFCD-A06A-4B1A-9242-B2CD7C834FE3}"/>
              </a:ext>
            </a:extLst>
          </p:cNvPr>
          <p:cNvSpPr/>
          <p:nvPr/>
        </p:nvSpPr>
        <p:spPr>
          <a:xfrm rot="10800000">
            <a:off x="1206062" y="2378770"/>
            <a:ext cx="3972911" cy="444306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02724914-3405-4E69-9BA2-4489C2867113}"/>
              </a:ext>
            </a:extLst>
          </p:cNvPr>
          <p:cNvSpPr/>
          <p:nvPr/>
        </p:nvSpPr>
        <p:spPr>
          <a:xfrm rot="10800000">
            <a:off x="7013027" y="2378771"/>
            <a:ext cx="3972911" cy="444306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E2C82-80B5-4C85-B82B-5468598BBE1F}"/>
              </a:ext>
            </a:extLst>
          </p:cNvPr>
          <p:cNvSpPr txBox="1"/>
          <p:nvPr/>
        </p:nvSpPr>
        <p:spPr>
          <a:xfrm>
            <a:off x="1206062" y="2333297"/>
            <a:ext cx="397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INTERPRETER</a:t>
            </a:r>
            <a:endParaRPr lang="en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23978-9B5C-4955-8C1A-4B2D144DA382}"/>
              </a:ext>
            </a:extLst>
          </p:cNvPr>
          <p:cNvSpPr txBox="1"/>
          <p:nvPr/>
        </p:nvSpPr>
        <p:spPr>
          <a:xfrm>
            <a:off x="7013027" y="2333296"/>
            <a:ext cx="397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COMPILER</a:t>
            </a:r>
            <a:endParaRPr lang="en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83CA56E-DBDC-4481-81B8-016149A51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27" y="3813662"/>
            <a:ext cx="1450428" cy="145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66BB618-32F9-48EB-AB65-988C0AA6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3984209"/>
            <a:ext cx="1064173" cy="106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D241D6-BE9D-4D41-81DC-F8A83DA6C0CB}"/>
              </a:ext>
            </a:extLst>
          </p:cNvPr>
          <p:cNvCxnSpPr/>
          <p:nvPr/>
        </p:nvCxnSpPr>
        <p:spPr>
          <a:xfrm>
            <a:off x="2711669" y="4540469"/>
            <a:ext cx="1119352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750B7F04-368F-4A72-8FAE-580D042A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52" y="3268602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376B5BDF-21C5-45ED-8DEB-18596DF14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96" y="3268601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78E7342F-6A21-4880-9288-470DAEB54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028" y="3813662"/>
            <a:ext cx="1450428" cy="145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C2F4EE81-73E6-4023-B6E6-0CF4A330E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3984209"/>
            <a:ext cx="1064173" cy="106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2B87DC-0707-4291-9424-D99DAB52E451}"/>
              </a:ext>
            </a:extLst>
          </p:cNvPr>
          <p:cNvCxnSpPr/>
          <p:nvPr/>
        </p:nvCxnSpPr>
        <p:spPr>
          <a:xfrm>
            <a:off x="8731470" y="4540469"/>
            <a:ext cx="1119352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8">
            <a:extLst>
              <a:ext uri="{FF2B5EF4-FFF2-40B4-BE49-F238E27FC236}">
                <a16:creationId xmlns:a16="http://schemas.microsoft.com/office/drawing/2014/main" id="{BC65662E-0ABF-4CE9-A399-2D113A338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53" y="4267606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76DB974-28F0-44D8-B1CE-B9F924800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52" y="3352988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id="{FE92E15A-56EE-406C-847F-A11D6AAB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997" y="3268601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A645AD4-3F95-4B7B-AA4C-913AECCF8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997" y="3216836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4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0B898-4464-4657-AED0-8D5EF7E8C8AC}"/>
              </a:ext>
            </a:extLst>
          </p:cNvPr>
          <p:cNvGrpSpPr/>
          <p:nvPr/>
        </p:nvGrpSpPr>
        <p:grpSpPr>
          <a:xfrm>
            <a:off x="-211015" y="1145342"/>
            <a:ext cx="6091553" cy="596706"/>
            <a:chOff x="-211015" y="1187546"/>
            <a:chExt cx="6091553" cy="5967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6D0D8F-1554-4C54-BCAF-7A33249832F3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5DFA61-80BF-403C-B712-C0CBCC94F80E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F24F5ED-2BBB-48E6-ADC0-DB37A17F3471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6C0F94-022A-4922-B893-1EAF601DBAA9}"/>
                </a:ext>
              </a:extLst>
            </p:cNvPr>
            <p:cNvSpPr txBox="1"/>
            <p:nvPr/>
          </p:nvSpPr>
          <p:spPr>
            <a:xfrm>
              <a:off x="368688" y="1306821"/>
              <a:ext cx="5371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Karakteristik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Bahasa </a:t>
              </a:r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Pemrograman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F5F8B5-6C34-9247-98CD-97B231A00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900709"/>
              </p:ext>
            </p:extLst>
          </p:nvPr>
        </p:nvGraphicFramePr>
        <p:xfrm>
          <a:off x="926028" y="2162875"/>
          <a:ext cx="10339944" cy="374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986">
                  <a:extLst>
                    <a:ext uri="{9D8B030D-6E8A-4147-A177-3AD203B41FA5}">
                      <a16:colId xmlns:a16="http://schemas.microsoft.com/office/drawing/2014/main" val="3849057013"/>
                    </a:ext>
                  </a:extLst>
                </a:gridCol>
                <a:gridCol w="2584986">
                  <a:extLst>
                    <a:ext uri="{9D8B030D-6E8A-4147-A177-3AD203B41FA5}">
                      <a16:colId xmlns:a16="http://schemas.microsoft.com/office/drawing/2014/main" val="2230474759"/>
                    </a:ext>
                  </a:extLst>
                </a:gridCol>
                <a:gridCol w="2584986">
                  <a:extLst>
                    <a:ext uri="{9D8B030D-6E8A-4147-A177-3AD203B41FA5}">
                      <a16:colId xmlns:a16="http://schemas.microsoft.com/office/drawing/2014/main" val="2768559725"/>
                    </a:ext>
                  </a:extLst>
                </a:gridCol>
                <a:gridCol w="2584986">
                  <a:extLst>
                    <a:ext uri="{9D8B030D-6E8A-4147-A177-3AD203B41FA5}">
                      <a16:colId xmlns:a16="http://schemas.microsoft.com/office/drawing/2014/main" val="2354419087"/>
                    </a:ext>
                  </a:extLst>
                </a:gridCol>
              </a:tblGrid>
              <a:tr h="74843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COMPILER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INTERPRETER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75763"/>
                  </a:ext>
                </a:extLst>
              </a:tr>
              <a:tr h="748433">
                <a:tc>
                  <a:txBody>
                    <a:bodyPr/>
                    <a:lstStyle/>
                    <a:p>
                      <a:r>
                        <a:rPr lang="en-US" dirty="0"/>
                        <a:t>TIDAK LINTAS PLATFORM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SIAP UNTUK DIJALANKAN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BUTUH INTERPRETER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LINTAS PLATFORM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3303988"/>
                  </a:ext>
                </a:extLst>
              </a:tr>
              <a:tr h="748433">
                <a:tc>
                  <a:txBody>
                    <a:bodyPr/>
                    <a:lstStyle/>
                    <a:p>
                      <a:r>
                        <a:rPr lang="en-US" dirty="0"/>
                        <a:t>TIDAK FLEKSIBEL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LEBIH CEPAT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LEBIH LAMBAT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FLEKSIBEL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2049165"/>
                  </a:ext>
                </a:extLst>
              </a:tr>
              <a:tr h="748433">
                <a:tc>
                  <a:txBody>
                    <a:bodyPr/>
                    <a:lstStyle/>
                    <a:p>
                      <a:r>
                        <a:rPr lang="en-US" dirty="0"/>
                        <a:t>LANGKAH TAMBAHAN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CODE TIDAK TERLIHAT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CODE MUDAH UNTUK DIAKSES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MUDAH UNTUK DIUJI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94068025"/>
                  </a:ext>
                </a:extLst>
              </a:tr>
              <a:tr h="7484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030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78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B6C6E1-9C3E-4BA3-ABBF-6AF83F6787DC}"/>
              </a:ext>
            </a:extLst>
          </p:cNvPr>
          <p:cNvSpPr txBox="1"/>
          <p:nvPr/>
        </p:nvSpPr>
        <p:spPr>
          <a:xfrm>
            <a:off x="0" y="332840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The most </a:t>
            </a: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powerfull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programming language</a:t>
            </a:r>
            <a:endParaRPr lang="en-ID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24460-13CF-4B56-9DB6-F909FF6E8E9E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&lt;JavaScript&gt;</a:t>
            </a:r>
            <a:endParaRPr lang="en-ID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0446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3ACF8F-14E1-434E-9B18-1C664DA4DF91}"/>
              </a:ext>
            </a:extLst>
          </p:cNvPr>
          <p:cNvSpPr/>
          <p:nvPr/>
        </p:nvSpPr>
        <p:spPr>
          <a:xfrm>
            <a:off x="0" y="977463"/>
            <a:ext cx="12192000" cy="14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24675962-8920-41A9-86F4-01B2936D428F}"/>
              </a:ext>
            </a:extLst>
          </p:cNvPr>
          <p:cNvSpPr/>
          <p:nvPr/>
        </p:nvSpPr>
        <p:spPr>
          <a:xfrm rot="10800000">
            <a:off x="1639614" y="1119353"/>
            <a:ext cx="9017876" cy="772510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C4E96F-14DE-422F-BBC2-2494C938BCB4}"/>
              </a:ext>
            </a:extLst>
          </p:cNvPr>
          <p:cNvSpPr txBox="1">
            <a:spLocks/>
          </p:cNvSpPr>
          <p:nvPr/>
        </p:nvSpPr>
        <p:spPr>
          <a:xfrm>
            <a:off x="0" y="1119351"/>
            <a:ext cx="12192000" cy="90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Topic</a:t>
            </a:r>
            <a:endParaRPr lang="en-ID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FF23B1-4205-489B-9B7D-36588EEE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3047"/>
            <a:ext cx="10515600" cy="40139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Variable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Nilai dan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Tipe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data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Angka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String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Operator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aritmatika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( + - / * %)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Operator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pembanding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Operator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perintah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Operator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itenary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Operator unary</a:t>
            </a:r>
          </a:p>
          <a:p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43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B6C6E1-9C3E-4BA3-ABBF-6AF83F6787DC}"/>
              </a:ext>
            </a:extLst>
          </p:cNvPr>
          <p:cNvSpPr txBox="1"/>
          <p:nvPr/>
        </p:nvSpPr>
        <p:spPr>
          <a:xfrm>
            <a:off x="0" y="332840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Hypertext Markup Language</a:t>
            </a:r>
            <a:endParaRPr lang="en-ID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24460-13CF-4B56-9DB6-F909FF6E8E9E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&lt;HTML&gt;</a:t>
            </a:r>
            <a:endParaRPr lang="en-ID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342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1DEDD7-8B79-4FE9-BBA1-608F0761E99C}"/>
              </a:ext>
            </a:extLst>
          </p:cNvPr>
          <p:cNvSpPr txBox="1"/>
          <p:nvPr/>
        </p:nvSpPr>
        <p:spPr>
          <a:xfrm>
            <a:off x="0" y="330408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&lt;div&gt; &lt;/div&gt;</a:t>
            </a:r>
            <a:endParaRPr lang="en-ID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3CAB9-2845-4D8B-A2F2-23C49491C8B3}"/>
              </a:ext>
            </a:extLst>
          </p:cNvPr>
          <p:cNvSpPr txBox="1"/>
          <p:nvPr/>
        </p:nvSpPr>
        <p:spPr>
          <a:xfrm>
            <a:off x="0" y="411864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&lt;span&gt; &lt;/span&gt;</a:t>
            </a:r>
            <a:endParaRPr lang="en-ID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BA0E5-F406-42A7-8F32-3746C24A66D2}"/>
              </a:ext>
            </a:extLst>
          </p:cNvPr>
          <p:cNvSpPr txBox="1"/>
          <p:nvPr/>
        </p:nvSpPr>
        <p:spPr>
          <a:xfrm>
            <a:off x="0" y="22884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GROUP ELEMENT</a:t>
            </a:r>
            <a:endParaRPr lang="en-ID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0668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3ACF8F-14E1-434E-9B18-1C664DA4DF91}"/>
              </a:ext>
            </a:extLst>
          </p:cNvPr>
          <p:cNvSpPr/>
          <p:nvPr/>
        </p:nvSpPr>
        <p:spPr>
          <a:xfrm>
            <a:off x="0" y="977463"/>
            <a:ext cx="12192000" cy="14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24675962-8920-41A9-86F4-01B2936D428F}"/>
              </a:ext>
            </a:extLst>
          </p:cNvPr>
          <p:cNvSpPr/>
          <p:nvPr/>
        </p:nvSpPr>
        <p:spPr>
          <a:xfrm rot="10800000">
            <a:off x="1639614" y="1119353"/>
            <a:ext cx="9017876" cy="772510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C4E96F-14DE-422F-BBC2-2494C938BCB4}"/>
              </a:ext>
            </a:extLst>
          </p:cNvPr>
          <p:cNvSpPr txBox="1">
            <a:spLocks/>
          </p:cNvSpPr>
          <p:nvPr/>
        </p:nvSpPr>
        <p:spPr>
          <a:xfrm>
            <a:off x="0" y="1119351"/>
            <a:ext cx="12192000" cy="90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&lt;div&gt; &lt;/div&gt;</a:t>
            </a:r>
            <a:endParaRPr lang="en-ID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FF23B1-4205-489B-9B7D-36588EEE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3047"/>
            <a:ext cx="10515600" cy="401391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The &lt;div&gt; tag defines a division or a section in an HTML document.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The &lt;div&gt; tag is used as a container for HTML elements - which is then styled with CSS or manipulated with JavaScript.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The &lt;div&gt; tag is easily styled by using the class or id attribute.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Any sort of content can be put inside the &lt;div&gt; tag! 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By default, browsers always place a line break before and after the &lt;div&gt; element.</a:t>
            </a:r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83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2D7F-88C1-4D06-8C82-B963CB55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&lt;input&gt;</a:t>
            </a:r>
          </a:p>
          <a:p>
            <a:r>
              <a:rPr lang="en-US" dirty="0">
                <a:solidFill>
                  <a:schemeClr val="bg1"/>
                </a:solidFill>
              </a:rPr>
              <a:t>&lt;label&gt;</a:t>
            </a:r>
          </a:p>
          <a:p>
            <a:r>
              <a:rPr lang="en-US" dirty="0">
                <a:solidFill>
                  <a:schemeClr val="bg1"/>
                </a:solidFill>
              </a:rPr>
              <a:t>&lt;select&gt;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textarea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&lt;button&gt;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fieldset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grouping form /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stepper</a:t>
            </a:r>
          </a:p>
          <a:p>
            <a:r>
              <a:rPr lang="en-US" dirty="0">
                <a:solidFill>
                  <a:schemeClr val="bg1"/>
                </a:solidFill>
              </a:rPr>
              <a:t>&lt;legend&gt;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datalist</a:t>
            </a:r>
            <a:r>
              <a:rPr lang="en-US" dirty="0">
                <a:solidFill>
                  <a:schemeClr val="bg1"/>
                </a:solidFill>
              </a:rPr>
              <a:t>&gt; =&gt;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history search</a:t>
            </a:r>
          </a:p>
          <a:p>
            <a:r>
              <a:rPr lang="en-US" dirty="0">
                <a:solidFill>
                  <a:schemeClr val="bg1"/>
                </a:solidFill>
              </a:rPr>
              <a:t>&lt;output&gt;</a:t>
            </a:r>
          </a:p>
          <a:p>
            <a:r>
              <a:rPr lang="en-US" dirty="0">
                <a:solidFill>
                  <a:schemeClr val="bg1"/>
                </a:solidFill>
              </a:rPr>
              <a:t>&lt;option&gt;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optgroup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7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62B5B7-2E7A-4161-A758-E758C4CD9478}"/>
              </a:ext>
            </a:extLst>
          </p:cNvPr>
          <p:cNvSpPr/>
          <p:nvPr/>
        </p:nvSpPr>
        <p:spPr>
          <a:xfrm>
            <a:off x="7847585" y="2967335"/>
            <a:ext cx="1983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56CF71-0B4D-489B-9720-603E82049082}"/>
              </a:ext>
            </a:extLst>
          </p:cNvPr>
          <p:cNvSpPr/>
          <p:nvPr/>
        </p:nvSpPr>
        <p:spPr>
          <a:xfrm>
            <a:off x="3147818" y="1877677"/>
            <a:ext cx="4361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pengkondisian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D15C57-1623-4F80-BE75-6BD5F8A83508}"/>
              </a:ext>
            </a:extLst>
          </p:cNvPr>
          <p:cNvSpPr/>
          <p:nvPr/>
        </p:nvSpPr>
        <p:spPr>
          <a:xfrm>
            <a:off x="381836" y="3429000"/>
            <a:ext cx="566866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pengulangan</a:t>
            </a:r>
            <a:endParaRPr 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7626D-F5A7-4E72-8046-39CA4B525949}"/>
              </a:ext>
            </a:extLst>
          </p:cNvPr>
          <p:cNvSpPr/>
          <p:nvPr/>
        </p:nvSpPr>
        <p:spPr>
          <a:xfrm>
            <a:off x="8559378" y="954347"/>
            <a:ext cx="344992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</a:t>
            </a:r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A86F92-F9ED-4320-AAE5-2DEDD16FD923}"/>
              </a:ext>
            </a:extLst>
          </p:cNvPr>
          <p:cNvSpPr/>
          <p:nvPr/>
        </p:nvSpPr>
        <p:spPr>
          <a:xfrm>
            <a:off x="273309" y="928328"/>
            <a:ext cx="2490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variable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BC8FA-42AD-4CF5-AD92-033C9CB8293E}"/>
              </a:ext>
            </a:extLst>
          </p:cNvPr>
          <p:cNvSpPr/>
          <p:nvPr/>
        </p:nvSpPr>
        <p:spPr>
          <a:xfrm>
            <a:off x="3165417" y="5200783"/>
            <a:ext cx="2592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206D5-F046-482E-966C-B7E1F1988DB8}"/>
              </a:ext>
            </a:extLst>
          </p:cNvPr>
          <p:cNvSpPr/>
          <p:nvPr/>
        </p:nvSpPr>
        <p:spPr>
          <a:xfrm>
            <a:off x="7847585" y="5200783"/>
            <a:ext cx="21530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955270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CD2EFD-3D66-48E3-8A5D-06B4C65868B8}"/>
              </a:ext>
            </a:extLst>
          </p:cNvPr>
          <p:cNvSpPr txBox="1"/>
          <p:nvPr/>
        </p:nvSpPr>
        <p:spPr>
          <a:xfrm>
            <a:off x="0" y="91961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TABLE</a:t>
            </a:r>
            <a:endParaRPr lang="en-ID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A0E1B2-03F3-4237-B5FA-45496359E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30986"/>
              </p:ext>
            </p:extLst>
          </p:nvPr>
        </p:nvGraphicFramePr>
        <p:xfrm>
          <a:off x="2032000" y="2658824"/>
          <a:ext cx="8128000" cy="24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381848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1420052"/>
                    </a:ext>
                  </a:extLst>
                </a:gridCol>
              </a:tblGrid>
              <a:tr h="1224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Col 1, Row 1</a:t>
                      </a:r>
                      <a:endParaRPr lang="en-ID" sz="4400" dirty="0"/>
                    </a:p>
                  </a:txBody>
                  <a:tcPr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Col 2, Row 1</a:t>
                      </a:r>
                      <a:endParaRPr lang="en-ID" sz="4400" dirty="0"/>
                    </a:p>
                  </a:txBody>
                  <a:tcPr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675988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Col 1, Row 2</a:t>
                      </a:r>
                      <a:endParaRPr lang="en-ID" sz="4400" dirty="0"/>
                    </a:p>
                  </a:txBody>
                  <a:tcPr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Col 2, Row 2</a:t>
                      </a:r>
                      <a:endParaRPr lang="en-ID" sz="4400" dirty="0"/>
                    </a:p>
                  </a:txBody>
                  <a:tcPr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9825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825D3A-CB90-4A71-82B8-2AF2D4515F2F}"/>
              </a:ext>
            </a:extLst>
          </p:cNvPr>
          <p:cNvSpPr txBox="1"/>
          <p:nvPr/>
        </p:nvSpPr>
        <p:spPr>
          <a:xfrm>
            <a:off x="2032000" y="2066218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Column</a:t>
            </a:r>
            <a:endParaRPr lang="en-ID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DB6CD-0413-4ED5-A570-73FF513B144C}"/>
              </a:ext>
            </a:extLst>
          </p:cNvPr>
          <p:cNvSpPr txBox="1"/>
          <p:nvPr/>
        </p:nvSpPr>
        <p:spPr>
          <a:xfrm rot="16200000">
            <a:off x="1104708" y="3034361"/>
            <a:ext cx="123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Row</a:t>
            </a:r>
            <a:endParaRPr lang="en-ID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A92FD3-1961-42D8-9013-525A4DC3B498}"/>
              </a:ext>
            </a:extLst>
          </p:cNvPr>
          <p:cNvSpPr/>
          <p:nvPr/>
        </p:nvSpPr>
        <p:spPr>
          <a:xfrm>
            <a:off x="7646276" y="4950372"/>
            <a:ext cx="874520" cy="868025"/>
          </a:xfrm>
          <a:custGeom>
            <a:avLst/>
            <a:gdLst>
              <a:gd name="connsiteX0" fmla="*/ 0 w 874520"/>
              <a:gd name="connsiteY0" fmla="*/ 0 h 868025"/>
              <a:gd name="connsiteX1" fmla="*/ 189186 w 874520"/>
              <a:gd name="connsiteY1" fmla="*/ 677918 h 868025"/>
              <a:gd name="connsiteX2" fmla="*/ 804041 w 874520"/>
              <a:gd name="connsiteY2" fmla="*/ 851338 h 868025"/>
              <a:gd name="connsiteX3" fmla="*/ 835572 w 874520"/>
              <a:gd name="connsiteY3" fmla="*/ 851338 h 86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4520" h="868025">
                <a:moveTo>
                  <a:pt x="0" y="0"/>
                </a:moveTo>
                <a:cubicBezTo>
                  <a:pt x="27589" y="268014"/>
                  <a:pt x="55179" y="536028"/>
                  <a:pt x="189186" y="677918"/>
                </a:cubicBezTo>
                <a:cubicBezTo>
                  <a:pt x="323193" y="819808"/>
                  <a:pt x="696310" y="822435"/>
                  <a:pt x="804041" y="851338"/>
                </a:cubicBezTo>
                <a:cubicBezTo>
                  <a:pt x="911772" y="880241"/>
                  <a:pt x="873672" y="865789"/>
                  <a:pt x="835572" y="851338"/>
                </a:cubicBezTo>
              </a:path>
            </a:pathLst>
          </a:custGeom>
          <a:noFill/>
          <a:ln w="57150">
            <a:solidFill>
              <a:srgbClr val="FF33C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452E0-1C69-44B6-9815-4E099E2C29C5}"/>
              </a:ext>
            </a:extLst>
          </p:cNvPr>
          <p:cNvSpPr txBox="1"/>
          <p:nvPr/>
        </p:nvSpPr>
        <p:spPr>
          <a:xfrm>
            <a:off x="8083536" y="5599538"/>
            <a:ext cx="178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Cell</a:t>
            </a:r>
            <a:endParaRPr lang="en-ID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52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6091553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8" y="1306821"/>
              <a:ext cx="5371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Pembagian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Table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525D47-5094-47E6-8AC5-7A443BDFA3AF}"/>
              </a:ext>
            </a:extLst>
          </p:cNvPr>
          <p:cNvSpPr/>
          <p:nvPr/>
        </p:nvSpPr>
        <p:spPr>
          <a:xfrm>
            <a:off x="546539" y="2349063"/>
            <a:ext cx="5291959" cy="30822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D25BC0-57CA-492A-B6A3-A5963CD19E6D}"/>
              </a:ext>
            </a:extLst>
          </p:cNvPr>
          <p:cNvSpPr/>
          <p:nvPr/>
        </p:nvSpPr>
        <p:spPr>
          <a:xfrm>
            <a:off x="6353502" y="2349063"/>
            <a:ext cx="5291959" cy="30822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FEAEEA49-6C05-42D2-832F-B448CE894C03}"/>
              </a:ext>
            </a:extLst>
          </p:cNvPr>
          <p:cNvSpPr/>
          <p:nvPr/>
        </p:nvSpPr>
        <p:spPr>
          <a:xfrm rot="10800000">
            <a:off x="1206062" y="2378770"/>
            <a:ext cx="3972911" cy="444306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CAAC146C-FE3A-435E-B488-DE25F143CF5F}"/>
              </a:ext>
            </a:extLst>
          </p:cNvPr>
          <p:cNvSpPr/>
          <p:nvPr/>
        </p:nvSpPr>
        <p:spPr>
          <a:xfrm rot="10800000">
            <a:off x="7013027" y="2378771"/>
            <a:ext cx="3972911" cy="444306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D9C2BA-AD32-4045-A483-53B41391D8ED}"/>
              </a:ext>
            </a:extLst>
          </p:cNvPr>
          <p:cNvSpPr txBox="1"/>
          <p:nvPr/>
        </p:nvSpPr>
        <p:spPr>
          <a:xfrm>
            <a:off x="1206062" y="2333297"/>
            <a:ext cx="397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SIMPLE</a:t>
            </a:r>
            <a:endParaRPr lang="en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717564-FA38-42F3-AD81-49B691CCF422}"/>
              </a:ext>
            </a:extLst>
          </p:cNvPr>
          <p:cNvSpPr txBox="1"/>
          <p:nvPr/>
        </p:nvSpPr>
        <p:spPr>
          <a:xfrm>
            <a:off x="7013027" y="2333296"/>
            <a:ext cx="397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COMPLEX</a:t>
            </a:r>
            <a:endParaRPr lang="en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EF0AE2D0-8AB4-4261-AA23-248B509FB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76229"/>
              </p:ext>
            </p:extLst>
          </p:nvPr>
        </p:nvGraphicFramePr>
        <p:xfrm>
          <a:off x="6672555" y="3277688"/>
          <a:ext cx="4612734" cy="151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67">
                  <a:extLst>
                    <a:ext uri="{9D8B030D-6E8A-4147-A177-3AD203B41FA5}">
                      <a16:colId xmlns:a16="http://schemas.microsoft.com/office/drawing/2014/main" val="3234720881"/>
                    </a:ext>
                  </a:extLst>
                </a:gridCol>
                <a:gridCol w="2306367">
                  <a:extLst>
                    <a:ext uri="{9D8B030D-6E8A-4147-A177-3AD203B41FA5}">
                      <a16:colId xmlns:a16="http://schemas.microsoft.com/office/drawing/2014/main" val="1071305197"/>
                    </a:ext>
                  </a:extLst>
                </a:gridCol>
              </a:tblGrid>
              <a:tr h="30130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HEADER</a:t>
                      </a:r>
                      <a:endParaRPr lang="en-ID" sz="1500" dirty="0"/>
                    </a:p>
                  </a:txBody>
                  <a:tcPr marL="74293" marR="74293" marT="37147" marB="37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HEADER</a:t>
                      </a:r>
                      <a:endParaRPr lang="en-ID" sz="1500" dirty="0"/>
                    </a:p>
                  </a:txBody>
                  <a:tcPr marL="74293" marR="74293" marT="37147" marB="37147" anchor="ctr"/>
                </a:tc>
                <a:extLst>
                  <a:ext uri="{0D108BD9-81ED-4DB2-BD59-A6C34878D82A}">
                    <a16:rowId xmlns:a16="http://schemas.microsoft.com/office/drawing/2014/main" val="3085960769"/>
                  </a:ext>
                </a:extLst>
              </a:tr>
              <a:tr h="30130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BODY</a:t>
                      </a:r>
                      <a:endParaRPr lang="en-ID" sz="1500" dirty="0"/>
                    </a:p>
                  </a:txBody>
                  <a:tcPr marL="74293" marR="74293" marT="37147" marB="37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BODY</a:t>
                      </a:r>
                      <a:endParaRPr lang="en-ID" sz="1500" dirty="0"/>
                    </a:p>
                  </a:txBody>
                  <a:tcPr marL="74293" marR="74293" marT="37147" marB="37147" anchor="ctr"/>
                </a:tc>
                <a:extLst>
                  <a:ext uri="{0D108BD9-81ED-4DB2-BD59-A6C34878D82A}">
                    <a16:rowId xmlns:a16="http://schemas.microsoft.com/office/drawing/2014/main" val="3846353821"/>
                  </a:ext>
                </a:extLst>
              </a:tr>
              <a:tr h="301301">
                <a:tc>
                  <a:txBody>
                    <a:bodyPr/>
                    <a:lstStyle/>
                    <a:p>
                      <a:pPr algn="ctr"/>
                      <a:endParaRPr lang="en-ID" sz="1500" dirty="0"/>
                    </a:p>
                  </a:txBody>
                  <a:tcPr marL="74293" marR="74293" marT="37147" marB="37147"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500" dirty="0"/>
                    </a:p>
                  </a:txBody>
                  <a:tcPr marL="74293" marR="74293" marT="37147" marB="37147" anchor="ctr"/>
                </a:tc>
                <a:extLst>
                  <a:ext uri="{0D108BD9-81ED-4DB2-BD59-A6C34878D82A}">
                    <a16:rowId xmlns:a16="http://schemas.microsoft.com/office/drawing/2014/main" val="25019883"/>
                  </a:ext>
                </a:extLst>
              </a:tr>
              <a:tr h="301301">
                <a:tc>
                  <a:txBody>
                    <a:bodyPr/>
                    <a:lstStyle/>
                    <a:p>
                      <a:pPr algn="ctr"/>
                      <a:endParaRPr lang="en-ID" sz="1500"/>
                    </a:p>
                  </a:txBody>
                  <a:tcPr marL="74293" marR="74293" marT="37147" marB="37147"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500" dirty="0"/>
                    </a:p>
                  </a:txBody>
                  <a:tcPr marL="74293" marR="74293" marT="37147" marB="37147" anchor="ctr"/>
                </a:tc>
                <a:extLst>
                  <a:ext uri="{0D108BD9-81ED-4DB2-BD59-A6C34878D82A}">
                    <a16:rowId xmlns:a16="http://schemas.microsoft.com/office/drawing/2014/main" val="574416658"/>
                  </a:ext>
                </a:extLst>
              </a:tr>
              <a:tr h="301301">
                <a:tc>
                  <a:txBody>
                    <a:bodyPr/>
                    <a:lstStyle/>
                    <a:p>
                      <a:pPr algn="ctr"/>
                      <a:endParaRPr lang="en-ID" sz="1500" dirty="0"/>
                    </a:p>
                  </a:txBody>
                  <a:tcPr marL="74293" marR="74293" marT="37147" marB="37147"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500" dirty="0"/>
                    </a:p>
                  </a:txBody>
                  <a:tcPr marL="74293" marR="74293" marT="37147" marB="37147" anchor="ctr"/>
                </a:tc>
                <a:extLst>
                  <a:ext uri="{0D108BD9-81ED-4DB2-BD59-A6C34878D82A}">
                    <a16:rowId xmlns:a16="http://schemas.microsoft.com/office/drawing/2014/main" val="3452541214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F6F36FC1-835D-4582-953D-A1B7D15C0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66445"/>
              </p:ext>
            </p:extLst>
          </p:nvPr>
        </p:nvGraphicFramePr>
        <p:xfrm>
          <a:off x="1361528" y="3141398"/>
          <a:ext cx="3661978" cy="1787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989">
                  <a:extLst>
                    <a:ext uri="{9D8B030D-6E8A-4147-A177-3AD203B41FA5}">
                      <a16:colId xmlns:a16="http://schemas.microsoft.com/office/drawing/2014/main" val="2738184834"/>
                    </a:ext>
                  </a:extLst>
                </a:gridCol>
                <a:gridCol w="1830989">
                  <a:extLst>
                    <a:ext uri="{9D8B030D-6E8A-4147-A177-3AD203B41FA5}">
                      <a16:colId xmlns:a16="http://schemas.microsoft.com/office/drawing/2014/main" val="2971420052"/>
                    </a:ext>
                  </a:extLst>
                </a:gridCol>
              </a:tblGrid>
              <a:tr h="8935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Col 1, Row 1</a:t>
                      </a:r>
                      <a:endParaRPr lang="en-ID" sz="1800" dirty="0"/>
                    </a:p>
                  </a:txBody>
                  <a:tcPr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Col 2, Row 1</a:t>
                      </a:r>
                      <a:endParaRPr lang="en-ID" sz="1800" dirty="0"/>
                    </a:p>
                  </a:txBody>
                  <a:tcPr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675988"/>
                  </a:ext>
                </a:extLst>
              </a:tr>
              <a:tr h="8935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Col 1, Row 2</a:t>
                      </a:r>
                      <a:endParaRPr lang="en-ID" sz="1800" dirty="0"/>
                    </a:p>
                  </a:txBody>
                  <a:tcPr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Col 2, Row 2</a:t>
                      </a:r>
                      <a:endParaRPr lang="en-ID" sz="1800" dirty="0"/>
                    </a:p>
                  </a:txBody>
                  <a:tcPr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98257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1FC873F-F8A6-4B35-8898-11BD77C4D5C0}"/>
              </a:ext>
            </a:extLst>
          </p:cNvPr>
          <p:cNvSpPr txBox="1"/>
          <p:nvPr/>
        </p:nvSpPr>
        <p:spPr>
          <a:xfrm>
            <a:off x="6653487" y="2883681"/>
            <a:ext cx="461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Column</a:t>
            </a:r>
            <a:endParaRPr lang="en-ID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6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B29BC7-0AE4-4E83-8C90-150A2601A298}"/>
              </a:ext>
            </a:extLst>
          </p:cNvPr>
          <p:cNvSpPr/>
          <p:nvPr/>
        </p:nvSpPr>
        <p:spPr>
          <a:xfrm>
            <a:off x="871714" y="1253358"/>
            <a:ext cx="380604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2F01A-8E37-43C9-8187-A9ECA1D1EF1F}"/>
              </a:ext>
            </a:extLst>
          </p:cNvPr>
          <p:cNvSpPr/>
          <p:nvPr/>
        </p:nvSpPr>
        <p:spPr>
          <a:xfrm>
            <a:off x="871714" y="2667449"/>
            <a:ext cx="61972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Pemrograman</a:t>
            </a:r>
            <a:endParaRPr lang="en-US" sz="8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1E3447-4217-46C1-9B45-1B46729BB1FC}"/>
              </a:ext>
            </a:extLst>
          </p:cNvPr>
          <p:cNvSpPr/>
          <p:nvPr/>
        </p:nvSpPr>
        <p:spPr>
          <a:xfrm>
            <a:off x="871714" y="4081540"/>
            <a:ext cx="94833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Bahasa </a:t>
            </a:r>
            <a:r>
              <a:rPr lang="en-US" sz="8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Pemrograman</a:t>
            </a:r>
            <a:endParaRPr lang="en-US" sz="8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115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3ACF8F-14E1-434E-9B18-1C664DA4DF91}"/>
              </a:ext>
            </a:extLst>
          </p:cNvPr>
          <p:cNvSpPr/>
          <p:nvPr/>
        </p:nvSpPr>
        <p:spPr>
          <a:xfrm>
            <a:off x="0" y="977463"/>
            <a:ext cx="12192000" cy="14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24675962-8920-41A9-86F4-01B2936D428F}"/>
              </a:ext>
            </a:extLst>
          </p:cNvPr>
          <p:cNvSpPr/>
          <p:nvPr/>
        </p:nvSpPr>
        <p:spPr>
          <a:xfrm rot="10800000">
            <a:off x="1639614" y="1119353"/>
            <a:ext cx="9017876" cy="772510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C4E96F-14DE-422F-BBC2-2494C938BCB4}"/>
              </a:ext>
            </a:extLst>
          </p:cNvPr>
          <p:cNvSpPr txBox="1">
            <a:spLocks/>
          </p:cNvSpPr>
          <p:nvPr/>
        </p:nvSpPr>
        <p:spPr>
          <a:xfrm>
            <a:off x="0" y="1119351"/>
            <a:ext cx="12192000" cy="90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en-ID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FF23B1-4205-489B-9B7D-36588EEE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3047"/>
            <a:ext cx="10515600" cy="401391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Sekumpulan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instruksi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yang di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berikan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menjadi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hal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sesuatu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bisa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mempermudah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tujuan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manusia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Mobile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Game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Website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Virus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Desktop</a:t>
            </a:r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2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3ACF8F-14E1-434E-9B18-1C664DA4DF91}"/>
              </a:ext>
            </a:extLst>
          </p:cNvPr>
          <p:cNvSpPr/>
          <p:nvPr/>
        </p:nvSpPr>
        <p:spPr>
          <a:xfrm>
            <a:off x="0" y="977463"/>
            <a:ext cx="12192000" cy="14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24675962-8920-41A9-86F4-01B2936D428F}"/>
              </a:ext>
            </a:extLst>
          </p:cNvPr>
          <p:cNvSpPr/>
          <p:nvPr/>
        </p:nvSpPr>
        <p:spPr>
          <a:xfrm rot="10800000">
            <a:off x="1639614" y="1119353"/>
            <a:ext cx="9017876" cy="772510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C4E96F-14DE-422F-BBC2-2494C938BCB4}"/>
              </a:ext>
            </a:extLst>
          </p:cNvPr>
          <p:cNvSpPr txBox="1">
            <a:spLocks/>
          </p:cNvSpPr>
          <p:nvPr/>
        </p:nvSpPr>
        <p:spPr>
          <a:xfrm>
            <a:off x="0" y="1119351"/>
            <a:ext cx="12192000" cy="90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Pemrograman</a:t>
            </a:r>
            <a:endParaRPr lang="en-ID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FF23B1-4205-489B-9B7D-36588EEE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3047"/>
            <a:ext cx="10515600" cy="40139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Cara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kita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sekumpulan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instruksi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yang simple dan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terstruktur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pada computer </a:t>
            </a:r>
          </a:p>
          <a:p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4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hasa Pemrograman Paling Aneh dan Unik yang Ada di Dunia - Kotakode.com |  Komunitas Developer Indonesia">
            <a:extLst>
              <a:ext uri="{FF2B5EF4-FFF2-40B4-BE49-F238E27FC236}">
                <a16:creationId xmlns:a16="http://schemas.microsoft.com/office/drawing/2014/main" id="{C65E3423-41C7-4F2B-89C2-3D703BCDA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4" y="1241862"/>
            <a:ext cx="11035111" cy="482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3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B29BC7-0AE4-4E83-8C90-150A2601A298}"/>
              </a:ext>
            </a:extLst>
          </p:cNvPr>
          <p:cNvSpPr/>
          <p:nvPr/>
        </p:nvSpPr>
        <p:spPr>
          <a:xfrm>
            <a:off x="712123" y="1244610"/>
            <a:ext cx="239360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Skill?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2F01A-8E37-43C9-8187-A9ECA1D1EF1F}"/>
              </a:ext>
            </a:extLst>
          </p:cNvPr>
          <p:cNvSpPr/>
          <p:nvPr/>
        </p:nvSpPr>
        <p:spPr>
          <a:xfrm>
            <a:off x="660121" y="2670957"/>
            <a:ext cx="651639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Sistem</a:t>
            </a:r>
            <a:r>
              <a:rPr lang="en-US" sz="8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US" sz="8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Operasi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1E3447-4217-46C1-9B45-1B46729BB1FC}"/>
              </a:ext>
            </a:extLst>
          </p:cNvPr>
          <p:cNvSpPr/>
          <p:nvPr/>
        </p:nvSpPr>
        <p:spPr>
          <a:xfrm>
            <a:off x="712123" y="4097305"/>
            <a:ext cx="6412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Latar</a:t>
            </a:r>
            <a:r>
              <a:rPr lang="en-US" sz="8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US" sz="8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belakang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223799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B91330-F8D1-4DFC-852B-EF17E95F72DF}"/>
              </a:ext>
            </a:extLst>
          </p:cNvPr>
          <p:cNvSpPr/>
          <p:nvPr/>
        </p:nvSpPr>
        <p:spPr>
          <a:xfrm>
            <a:off x="1306468" y="2315013"/>
            <a:ext cx="957906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Setiap</a:t>
            </a:r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orang </a:t>
            </a:r>
            <a:r>
              <a:rPr lang="en-US" sz="8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berhak</a:t>
            </a:r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8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belajar</a:t>
            </a:r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8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pemrograman</a:t>
            </a:r>
            <a:endParaRPr lang="en-US" sz="8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544EF9-8798-43CA-897B-0215473E8F00}"/>
              </a:ext>
            </a:extLst>
          </p:cNvPr>
          <p:cNvCxnSpPr/>
          <p:nvPr/>
        </p:nvCxnSpPr>
        <p:spPr>
          <a:xfrm>
            <a:off x="7315200" y="3069771"/>
            <a:ext cx="3069771" cy="0"/>
          </a:xfrm>
          <a:prstGeom prst="line">
            <a:avLst/>
          </a:prstGeom>
          <a:ln w="1174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74D2538-8735-410C-A736-F784E03925B5}"/>
              </a:ext>
            </a:extLst>
          </p:cNvPr>
          <p:cNvSpPr/>
          <p:nvPr/>
        </p:nvSpPr>
        <p:spPr>
          <a:xfrm>
            <a:off x="7315200" y="1522233"/>
            <a:ext cx="44178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sebaiknya</a:t>
            </a:r>
            <a:endParaRPr lang="en-US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5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ngenal Pendiri Apple, Steve Jobs">
            <a:extLst>
              <a:ext uri="{FF2B5EF4-FFF2-40B4-BE49-F238E27FC236}">
                <a16:creationId xmlns:a16="http://schemas.microsoft.com/office/drawing/2014/main" id="{F5B12FE7-49E7-4C67-B644-9ADE8AF0A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7" t="2890" r="18420"/>
          <a:stretch/>
        </p:blipFill>
        <p:spPr bwMode="auto">
          <a:xfrm>
            <a:off x="1434662" y="1797270"/>
            <a:ext cx="2711669" cy="2648607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B24114-B058-4932-8F2E-B913ED295BA8}"/>
              </a:ext>
            </a:extLst>
          </p:cNvPr>
          <p:cNvSpPr txBox="1"/>
          <p:nvPr/>
        </p:nvSpPr>
        <p:spPr>
          <a:xfrm>
            <a:off x="1040524" y="4650828"/>
            <a:ext cx="3405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Steve Jobs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Apple’s Co-founder</a:t>
            </a:r>
            <a:endParaRPr lang="en-ID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E75C-9D89-48CC-8721-1B9FC35FDB70}"/>
              </a:ext>
            </a:extLst>
          </p:cNvPr>
          <p:cNvSpPr txBox="1"/>
          <p:nvPr/>
        </p:nvSpPr>
        <p:spPr>
          <a:xfrm>
            <a:off x="5029200" y="1648877"/>
            <a:ext cx="62904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“I think everybody in this country should learn how to program a computer </a:t>
            </a:r>
            <a:r>
              <a:rPr lang="en-US" sz="4000" dirty="0">
                <a:solidFill>
                  <a:srgbClr val="00B0F0"/>
                </a:solidFill>
                <a:latin typeface="Century Gothic" panose="020B0502020202020204" pitchFamily="34" charset="0"/>
              </a:rPr>
              <a:t>because it teaches you how to think. </a:t>
            </a:r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” </a:t>
            </a:r>
            <a:endParaRPr lang="en-ID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1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5135</TotalTime>
  <Words>474</Words>
  <Application>Microsoft Macintosh PowerPoint</Application>
  <PresentationFormat>Widescreen</PresentationFormat>
  <Paragraphs>131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Agency FB</vt:lpstr>
      <vt:lpstr>Aharoni</vt:lpstr>
      <vt:lpstr>Arial</vt:lpstr>
      <vt:lpstr>Arial Black</vt:lpstr>
      <vt:lpstr>Arial Narrow</vt:lpstr>
      <vt:lpstr>Avenir Next LT Pro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Teguh Agung Prabowo</dc:creator>
  <cp:lastModifiedBy>Teguh Agung Prabowo</cp:lastModifiedBy>
  <cp:revision>4</cp:revision>
  <dcterms:created xsi:type="dcterms:W3CDTF">2022-04-10T03:03:36Z</dcterms:created>
  <dcterms:modified xsi:type="dcterms:W3CDTF">2022-05-10T17:01:32Z</dcterms:modified>
</cp:coreProperties>
</file>