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8" r:id="rId24"/>
    <p:sldId id="299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SIC030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2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Perdagangan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6000" dirty="0"/>
              <a:t>Pengantar Perdagangan Elektronik</a:t>
            </a:r>
            <a:r>
              <a:rPr lang="en-ID" sz="6000" dirty="0"/>
              <a:t> 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D" sz="6000" dirty="0" err="1"/>
              <a:t>Kerangka</a:t>
            </a:r>
            <a:r>
              <a:rPr lang="en-ID" sz="6000" dirty="0"/>
              <a:t> </a:t>
            </a:r>
            <a:r>
              <a:rPr lang="en-ID" sz="6000" dirty="0" err="1"/>
              <a:t>dasar</a:t>
            </a:r>
            <a:r>
              <a:rPr lang="en-ID" sz="6000" dirty="0"/>
              <a:t> dan </a:t>
            </a:r>
            <a:r>
              <a:rPr lang="en-ID" sz="6000" dirty="0" err="1"/>
              <a:t>jenis</a:t>
            </a:r>
            <a:r>
              <a:rPr lang="en-ID" sz="6000" dirty="0"/>
              <a:t> EC</a:t>
            </a:r>
            <a:endParaRPr lang="en-US" sz="4500" dirty="0"/>
          </a:p>
          <a:p>
            <a:endParaRPr lang="en-US" dirty="0"/>
          </a:p>
          <a:p>
            <a:r>
              <a:rPr lang="fi-FI" sz="3800" dirty="0"/>
              <a:t>M HANIF JUSUF ST MKOM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9ED9EC38-35B3-4951-BAD5-8DDD628A220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A6D9-0AE6-4AE5-BC7D-A681F707F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3DA79877-6E31-4501-B01B-29BE794B9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79248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Classification of EC by Transactions or Interactions </a:t>
            </a:r>
            <a:r>
              <a:rPr lang="en-US" altLang="en-US" sz="3200"/>
              <a:t>(cont.)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8F019ED-4A25-4E23-8CAC-2DA10DC6F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consumer-to-consumer (C2C):</a:t>
            </a:r>
            <a:r>
              <a:rPr lang="en-US" altLang="en-US" sz="2400" b="1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e-commerce model in which consumers sell directly to other consumers</a:t>
            </a:r>
            <a:endParaRPr lang="en-US" altLang="en-US" sz="2400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peer-to-peer (P2P):</a:t>
            </a:r>
            <a:r>
              <a:rPr lang="en-US" altLang="en-US" sz="2400" b="1"/>
              <a:t> </a:t>
            </a:r>
            <a:r>
              <a:rPr lang="en-US" altLang="en-US" sz="2400"/>
              <a:t>technology that enables networked peer computers to share data and processing with each other directly; can be used in C2C, B2B, and B2C e-commerce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EDEF0DAE-9358-4C8C-857B-38B6DC3C9C8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A091-73A4-492A-A786-23D08C2A9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92F52AF-6AE1-4C1A-A6EF-0090844CB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7848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Classification of EC by Transactions or Interactions </a:t>
            </a:r>
            <a:r>
              <a:rPr lang="en-US" altLang="en-US" sz="3200"/>
              <a:t>(cont.)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C35F790-8A33-46F7-A5EC-41D5109B1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848600" cy="4114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mobile commerce (m-commerce):</a:t>
            </a:r>
            <a:r>
              <a:rPr lang="en-US" altLang="en-US" b="1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	</a:t>
            </a:r>
            <a:r>
              <a:rPr lang="en-US" altLang="en-US"/>
              <a:t>e-commerce transactions and activities conducted in a wireless environment</a:t>
            </a:r>
            <a:endParaRPr lang="en-US" altLang="en-US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location-based commerce (l-commerce):</a:t>
            </a:r>
            <a:r>
              <a:rPr lang="en-US" altLang="en-US" b="1"/>
              <a:t> </a:t>
            </a:r>
            <a:r>
              <a:rPr lang="en-US" altLang="en-US"/>
              <a:t>m-commerce transactions targeted to individuals in specific locations, at specific times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0F17A9CC-F057-48FB-9C71-63D7480C99A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7366-EC7A-4A00-BB4C-28E0D5730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86D83D6C-F168-4AFF-A7A3-ED729453C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7848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Classification of EC by Transactions or Interactions </a:t>
            </a:r>
            <a:r>
              <a:rPr lang="en-US" altLang="en-US" sz="3200"/>
              <a:t>(cont.)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83F3014-7B9D-434B-8B8B-52D65179A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intrabusiness EC:</a:t>
            </a:r>
            <a:r>
              <a:rPr lang="en-US" altLang="en-US" sz="2400" b="1"/>
              <a:t> </a:t>
            </a:r>
            <a:r>
              <a:rPr lang="en-US" altLang="en-US" sz="2400"/>
              <a:t>e-commerce category that includes all internal organizational activities that involve the exchange of goods, services, or information among various units and individuals in an organization</a:t>
            </a:r>
            <a:endParaRPr lang="en-US" altLang="en-US" sz="2400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business-to-employees (B2E):</a:t>
            </a:r>
            <a:r>
              <a:rPr lang="en-US" altLang="en-US" sz="2400" b="1"/>
              <a:t> </a:t>
            </a:r>
            <a:r>
              <a:rPr lang="en-US" altLang="en-US" sz="2400"/>
              <a:t>e-commerce model in which an organization delivers services, information, or products to its individual employees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19012832-4380-4D26-AC5C-DCDB6099524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F030-6EEE-40C1-A95A-F2AC06F07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6040102-2C07-4CA9-8FD3-902FD542F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80772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Classification of EC by Transactions or Interactions </a:t>
            </a:r>
            <a:r>
              <a:rPr lang="en-US" altLang="en-US" sz="3200"/>
              <a:t>(cont.)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39380ED-4C0A-415D-B453-AE59BF59F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collaborative commerce (c-commerce):</a:t>
            </a:r>
            <a:r>
              <a:rPr lang="en-US" altLang="en-US" sz="2400" b="1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e-commerce model in which individuals or groups communicate or collaborate online</a:t>
            </a:r>
            <a:endParaRPr lang="en-US" altLang="en-US" sz="2400" b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e-learning:</a:t>
            </a:r>
            <a:r>
              <a:rPr lang="en-US" altLang="en-US" sz="2400" b="1"/>
              <a:t> t</a:t>
            </a:r>
            <a:r>
              <a:rPr lang="en-US" altLang="en-US" sz="2400"/>
              <a:t>he online delivery of information for purposes of training or education</a:t>
            </a:r>
            <a:endParaRPr lang="en-US" altLang="en-US" sz="2400" b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exchange (electronic):</a:t>
            </a:r>
            <a:r>
              <a:rPr lang="en-US" altLang="en-US" sz="2400" b="1"/>
              <a:t> a</a:t>
            </a:r>
            <a:r>
              <a:rPr lang="en-US" altLang="en-US" sz="2400"/>
              <a:t> public electronic market with many buyers and sellers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6398CB23-30BB-4070-B9A9-87C1996AA36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0409-582F-46AA-84A9-0C56B2298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4A2B97A0-AF38-49E1-B89D-A8336F59C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77724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Classification of EC by Transactions or Interactions </a:t>
            </a:r>
            <a:r>
              <a:rPr lang="en-US" altLang="en-US" sz="3200"/>
              <a:t>(cont.)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4C620FF-6D2C-4B84-BA1D-C3EA7B539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exchange-to-exchange (E2E):</a:t>
            </a:r>
            <a:r>
              <a:rPr lang="en-US" altLang="en-US" sz="2400"/>
              <a:t> e-commerce model in which electronic exchanges formally connect to one another the purpose of exchanging information</a:t>
            </a:r>
            <a:endParaRPr lang="en-US" altLang="en-US" sz="2400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e-government:</a:t>
            </a:r>
            <a:r>
              <a:rPr lang="en-US" altLang="en-US" sz="2400"/>
              <a:t> e-commerce model in which a government entity buys or provides goods, services, or information to businesses or individual citizens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1A522F6C-81B6-4A02-80F1-6D375E8DB21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8F09-37EB-48EE-8D94-6E5D7D990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1BC9C486-0EC3-4B74-ADFF-1D9C6EC99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The Interdisciplinary </a:t>
            </a:r>
            <a:br>
              <a:rPr lang="en-US" altLang="en-US"/>
            </a:br>
            <a:r>
              <a:rPr lang="en-US" altLang="en-US"/>
              <a:t>Nature of EC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526CE9E-167F-45E8-80EA-654FB6E1D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Major EC disciplines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Computer science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Marketing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Consumer behavior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Finance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Economics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Management information systems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28F8BFDC-52A3-4A0C-A33C-E8245F7F11B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A021-9335-4743-B699-78AD17B72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DCB9C87-6723-43E2-9371-41DD76A9B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 Brief History of EC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BE38326-E42D-4E74-A027-AA0DDC1FD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600"/>
              <a:t>1970s: innovations like </a:t>
            </a:r>
            <a:r>
              <a:rPr lang="en-US" altLang="en-US" sz="2600" i="1"/>
              <a:t>electronic funds transfer </a:t>
            </a:r>
            <a:r>
              <a:rPr lang="en-US" altLang="en-US" sz="2600"/>
              <a:t>(EFT)—funds routed electronically from one organization to another (limited to large corporations)</a:t>
            </a:r>
          </a:p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600" i="1"/>
              <a:t>electronic data interchange </a:t>
            </a:r>
            <a:r>
              <a:rPr lang="en-US" altLang="en-US" sz="2600"/>
              <a:t>(EDI)— electronically transfer routine documents (application enlarged pool of participating companies to include manufacturers, retailers, services)</a:t>
            </a:r>
          </a:p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600" i="1"/>
              <a:t>interorganizational system </a:t>
            </a:r>
            <a:r>
              <a:rPr lang="en-US" altLang="en-US" sz="2600"/>
              <a:t>(IOS)—travel reservation systems and stock trading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39D3C7CD-4B0B-4DF7-93D3-E16F9C2AF17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F188-77C0-4AFA-9F27-C80F3E16A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697FBD2-7B0D-42B3-A77F-492FD6027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 Brief History of EC </a:t>
            </a:r>
            <a:r>
              <a:rPr lang="en-US" altLang="en-US" sz="3200"/>
              <a:t>(cont.)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F8AA765F-E289-45EC-883B-EACCAECD1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1969 U.S. government experiment—the Internet came into being initially used by technical audience of government agencies, academic researchers, and scientists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1990s the Internet commercialized and users flocked to participate in the form of </a:t>
            </a:r>
            <a:r>
              <a:rPr lang="en-US" altLang="en-US" sz="2000" i="1"/>
              <a:t>dot-coms</a:t>
            </a:r>
            <a:r>
              <a:rPr lang="en-US" altLang="en-US" sz="2000"/>
              <a:t>, or </a:t>
            </a:r>
            <a:r>
              <a:rPr lang="en-US" altLang="en-US" sz="2000" i="1"/>
              <a:t>Internet start-ups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Innovative applications ranging from online direct sales to e-learning experiences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FFF70DCA-8D9D-4749-B890-06C6F2909BC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7894638" y="6356350"/>
            <a:ext cx="2144712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CC77-0772-4675-9229-BBE7202178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EB2243A-3EA9-4B8F-A520-2FFCB774A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 Brief History of EC </a:t>
            </a:r>
            <a:r>
              <a:rPr lang="en-US" altLang="en-US" sz="3200"/>
              <a:t>(cont.)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F014C632-AC52-4B7C-826D-48C837D74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807720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600"/>
              <a:t>Most medium- and large-sized organizations have a Web site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600"/>
              <a:t>Most large U.S. corporations have comprehensive portals 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600"/>
              <a:t>1999 the emphasis of EC shifted from B2C to B2B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600"/>
              <a:t>2001 the emphasis shifted from B2B to B2E,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600"/>
              <a:t>c-commerce, e-government, e-learning, and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600"/>
              <a:t>m-commerce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600"/>
              <a:t>EC will undoubtedly continue to shift and change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24C8B-D067-4C3A-B7ED-05762F67FA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5603" name="Slide Number Placeholder 6">
            <a:extLst>
              <a:ext uri="{FF2B5EF4-FFF2-40B4-BE49-F238E27FC236}">
                <a16:creationId xmlns:a16="http://schemas.microsoft.com/office/drawing/2014/main" id="{4CD4BC28-4110-4D99-8013-6CB663EED6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909E61-E5C2-461C-9781-F59891A20DE1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0819959-A4DF-4C1A-9C0B-E5484F16C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Brief History of EC </a:t>
            </a:r>
            <a:r>
              <a:rPr lang="en-US" altLang="en-US" sz="3200"/>
              <a:t>(cont.)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BBBCB149-723C-4306-92A3-7AD3609225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3695700" cy="4267200"/>
          </a:xfrm>
        </p:spPr>
        <p:txBody>
          <a:bodyPr/>
          <a:lstStyle/>
          <a:p>
            <a:r>
              <a:rPr lang="en-US" altLang="en-US" sz="2000" b="1"/>
              <a:t>EC successes</a:t>
            </a:r>
          </a:p>
          <a:p>
            <a:pPr lvl="1"/>
            <a:r>
              <a:rPr lang="en-US" altLang="en-US" sz="2000" b="1"/>
              <a:t>Virtual EC companies </a:t>
            </a:r>
          </a:p>
          <a:p>
            <a:pPr lvl="2"/>
            <a:r>
              <a:rPr lang="en-US" altLang="en-US"/>
              <a:t>eBay</a:t>
            </a:r>
          </a:p>
          <a:p>
            <a:pPr lvl="2"/>
            <a:r>
              <a:rPr lang="en-US" altLang="en-US"/>
              <a:t>VeriSign</a:t>
            </a:r>
          </a:p>
          <a:p>
            <a:pPr lvl="2"/>
            <a:r>
              <a:rPr lang="en-US" altLang="en-US"/>
              <a:t>AOL</a:t>
            </a:r>
          </a:p>
          <a:p>
            <a:pPr lvl="2"/>
            <a:r>
              <a:rPr lang="en-US" altLang="en-US"/>
              <a:t>Checkpoint</a:t>
            </a:r>
          </a:p>
          <a:p>
            <a:pPr lvl="1"/>
            <a:r>
              <a:rPr lang="en-US" altLang="en-US" sz="2000" b="1"/>
              <a:t>Click-and-mortar</a:t>
            </a:r>
          </a:p>
          <a:p>
            <a:pPr lvl="2"/>
            <a:r>
              <a:rPr lang="en-US" altLang="en-US"/>
              <a:t>Cisco</a:t>
            </a:r>
          </a:p>
          <a:p>
            <a:pPr lvl="2"/>
            <a:r>
              <a:rPr lang="en-US" altLang="en-US"/>
              <a:t>General Electric</a:t>
            </a:r>
          </a:p>
          <a:p>
            <a:pPr lvl="2"/>
            <a:r>
              <a:rPr lang="en-US" altLang="en-US"/>
              <a:t>IBM</a:t>
            </a:r>
          </a:p>
          <a:p>
            <a:pPr lvl="2"/>
            <a:r>
              <a:rPr lang="en-US" altLang="en-US"/>
              <a:t>Intel</a:t>
            </a:r>
          </a:p>
          <a:p>
            <a:pPr lvl="2"/>
            <a:r>
              <a:rPr lang="en-US" altLang="en-US"/>
              <a:t>Schwab</a:t>
            </a: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BA15F45B-3FB8-44D3-8A68-0DE4774285D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1981200"/>
            <a:ext cx="45720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/>
              <a:t>EC failures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/>
              <a:t>1999, a large number of EC-dedicated companies began to fail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/>
              <a:t>EC’s days are </a:t>
            </a:r>
            <a:r>
              <a:rPr lang="en-US" altLang="en-US" sz="2000" b="1" i="1"/>
              <a:t>not</a:t>
            </a:r>
            <a:r>
              <a:rPr lang="en-US" altLang="en-US" sz="2000" b="1"/>
              <a:t> numbered!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dot-com failure rate is declining sharply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EC field is experiencing consolidation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most pure EC companies, </a:t>
            </a:r>
            <a:r>
              <a:rPr lang="en-US" altLang="en-US" i="1"/>
              <a:t>are </a:t>
            </a:r>
            <a:r>
              <a:rPr lang="en-US" altLang="en-US"/>
              <a:t>expanding operations and generating increasing sales (Amazon.com)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0EBF7057-2413-4A01-8B9D-28DC91FD2FD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FB37B9E3-A811-4104-8826-76BD8D4BD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92C2B5B-492B-4B41-A5B3-443D60898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Define electronic commerce (EC) and describe its various categories.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and discuss the content and framework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the major types of EC transactions.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some EC business models.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453D55FC-39F1-47B9-BF58-9D16310F1E7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463E-75EF-4B8A-B098-C9C43FCB9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5786873-DB83-4DCF-AAFF-6E231D941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The Success Story of Campusfood.Com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FF513F42-F4C7-4582-B1BE-3D10B72C7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Provide interactive menus to college students, using the power of the Internet to replace and/or facilitate the traditional telephone ordering of meals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Built the company’s customer base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expanding to other universities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attracting students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generating a list of restaurants from which students could order food for delivery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E9541EDE-5BBC-4AAD-BB72-2D4DDFB0201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9042-12F0-42E1-8F29-A658DD332E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12EE6945-D85B-474A-B339-8FF05B24D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The Success Story of Campusfood.Com </a:t>
            </a:r>
            <a:r>
              <a:rPr lang="en-US" altLang="en-US" sz="3600"/>
              <a:t>(cont.)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0FF945CC-06CD-4DC4-91C9-0D7C8201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200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Now some of these activities are outsourced to a marketing firm, enabling the addition of dozens of schools nationwide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Financed through private investors, friends, and family members, the site was built on an investment of less than $1 million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Campusfood.com’s revenue is generated through </a:t>
            </a:r>
            <a:r>
              <a:rPr lang="en-US" altLang="en-US" i="1"/>
              <a:t>transaction fees</a:t>
            </a:r>
            <a:r>
              <a:rPr lang="en-US" altLang="en-US"/>
              <a:t>—the site takes a 5 % commission on each order from the sellers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1DF9CBAE-9ECE-4B09-9281-64DD7368194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524A-031C-4E03-BD4C-4612145DD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935C9F4-58AC-4FC0-90CE-26671F22C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The Success Story of Campusfood.Com </a:t>
            </a:r>
            <a:r>
              <a:rPr lang="en-US" altLang="en-US" sz="3600"/>
              <a:t>(cont.)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2B44960D-2C0B-4D17-B28A-3C4A91ABB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At </a:t>
            </a:r>
            <a:r>
              <a:rPr lang="en-US" altLang="en-US" i="1"/>
              <a:t>campusfood.com</a:t>
            </a:r>
            <a:r>
              <a:rPr lang="en-US" altLang="en-US"/>
              <a:t> you can: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Navigate through a list of local restaurants, their hours of operation, addresses, phone numbers, etc.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Browse an interactive menu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Bypass “busy” telephone signals to place an order online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Access special foods, promotions, and restaurant giveaways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Arrange electronic payment of your order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E86D18C9-31FA-4EB9-808E-1D65F48D6FD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037514" y="6248401"/>
            <a:ext cx="2001837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BEF387-8C9A-42D8-B661-7DFCAC5CD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E50172B-C103-4B8A-A87F-8EB0F8977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 Future of EC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DCD1D38B-8A4A-41B6-9CD4-F0443AA2A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2004—total online shopping and B2B transactions in the US between $3 to $7 trillion by 2008: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number of Internet users worldwide should reach 750 million 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50 percent of Internet users will shop 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EC growth will come from: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B2C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B2B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e-government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e-learning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B2E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c-commerce</a:t>
            </a:r>
          </a:p>
        </p:txBody>
      </p:sp>
      <p:sp>
        <p:nvSpPr>
          <p:cNvPr id="29702" name="WordArt 4">
            <a:extLst>
              <a:ext uri="{FF2B5EF4-FFF2-40B4-BE49-F238E27FC236}">
                <a16:creationId xmlns:a16="http://schemas.microsoft.com/office/drawing/2014/main" id="{ECB9F68D-F5E4-47D5-9EFB-EF9F3240BD0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172201" y="4495800"/>
            <a:ext cx="4200525" cy="1068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ID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Comic Sans MS" panose="030F0702030302020204" pitchFamily="66" charset="0"/>
              </a:rPr>
              <a:t>the future is bright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380203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5CA8251C-8647-4276-8067-F08E2204EEE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63C6-62D0-4A6A-B815-BD49701F5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E127EED-25B9-4EB9-BB76-439B242EC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5D68E4F-6BD3-4C4C-A26B-994A1341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benefits of EC to organizations, consumers, and society.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limitations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role of the digital revolution in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contribution of EC to organizations responding to environmental pressures.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324F0194-390C-4166-8276-E7832BB7ED0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F4A2-E346-425C-BD3F-7B03E62A3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62553E7-C6AF-4AE9-A2FE-BCF0A118E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The EC Framework, Classification, and Content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E325613E-7C67-4596-968D-741645DC9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Two major types of e-commerce: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business-to-consumer (B2C)</a:t>
            </a:r>
            <a:r>
              <a:rPr lang="en-US" altLang="en-US" b="1"/>
              <a:t> :</a:t>
            </a:r>
            <a:r>
              <a:rPr lang="en-US" altLang="en-US"/>
              <a:t> online transactions are made between businesses and individual consumers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business-to-business (B2B):</a:t>
            </a:r>
            <a:r>
              <a:rPr lang="en-US" altLang="en-US" i="1"/>
              <a:t> businesses make online transactions with other businesses</a:t>
            </a:r>
            <a:r>
              <a:rPr lang="en-US" altLang="en-US"/>
              <a:t>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/>
              <a:t>intrabusiness </a:t>
            </a:r>
            <a:r>
              <a:rPr lang="en-US" altLang="en-US"/>
              <a:t>EC: EC conducted inside an organization (e.g., </a:t>
            </a:r>
            <a:r>
              <a:rPr lang="en-US" altLang="en-US" i="1"/>
              <a:t>business-to-employees</a:t>
            </a:r>
            <a:r>
              <a:rPr lang="en-US" altLang="en-US"/>
              <a:t> </a:t>
            </a:r>
            <a:r>
              <a:rPr lang="en-US" altLang="en-US" i="1"/>
              <a:t>B2E)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EB643AB4-2FCA-43CE-BAD2-F1A29B0E181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1A03-563F-4FEF-8880-1D723FFD1E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7480A35-69C1-4738-8265-ECB7C9EEE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The EC Framework, Classification, and Content </a:t>
            </a:r>
            <a:r>
              <a:rPr lang="en-US" altLang="en-US" sz="3200"/>
              <a:t>(cont.)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1DAC4002-2136-4B50-8CED-7E400D76C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Computer environments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Internet:</a:t>
            </a:r>
            <a:r>
              <a:rPr lang="en-US" altLang="en-US"/>
              <a:t> global networked environment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Intranet:</a:t>
            </a:r>
            <a:r>
              <a:rPr lang="en-US" altLang="en-US" b="1"/>
              <a:t> </a:t>
            </a:r>
            <a:r>
              <a:rPr lang="en-US" altLang="en-US"/>
              <a:t>a corporate or government network that uses Internet tools, such as Web browsers, and Internet protocols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Extranet:</a:t>
            </a:r>
            <a:r>
              <a:rPr lang="en-US" altLang="en-US"/>
              <a:t> a network that uses the Internet to link multiple intranets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73E1358E-9CA8-4E93-B501-7CA7BBD5B95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A8FD-0D00-4368-BBF9-87109D08C5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CE6869AC-E383-4853-A54A-4B4392968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Framework</a:t>
            </a:r>
            <a:endParaRPr lang="en-US" altLang="en-US" sz="360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F626C284-600D-4A0F-B4D2-49127A0A2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EC applications are supported by infrastructure and by five support areas: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People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Public policy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Marketing and advertising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Support services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Business partnerships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C8291D16-A33C-461B-BCB9-E6484E48A5C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3A04-1C02-4C46-980E-E9AA9EB64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D5BA007-B0A6-407D-AF05-0FC1334F3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Exhibit 1.2: A Framework for Electronic Commerce</a:t>
            </a:r>
          </a:p>
        </p:txBody>
      </p:sp>
      <p:pic>
        <p:nvPicPr>
          <p:cNvPr id="13317" name="Picture 3">
            <a:extLst>
              <a:ext uri="{FF2B5EF4-FFF2-40B4-BE49-F238E27FC236}">
                <a16:creationId xmlns:a16="http://schemas.microsoft.com/office/drawing/2014/main" id="{357B5A8F-5A91-4D06-8384-27D56D125F3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r="2620"/>
          <a:stretch>
            <a:fillRect/>
          </a:stretch>
        </p:blipFill>
        <p:spPr>
          <a:xfrm>
            <a:off x="3554414" y="1525588"/>
            <a:ext cx="4956175" cy="46466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325987AC-56AF-42AB-ACAE-3C95BCCE728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0470-A59B-4011-9BC8-35E298D64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B8A1535-331F-43D4-A326-9F85DBF0F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Classification of EC by Transactions or Interactions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910C2EE-EE6F-490F-83EF-431D0A1C1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business-to-consumer (B2C)</a:t>
            </a:r>
            <a:r>
              <a:rPr lang="en-US" altLang="en-US"/>
              <a:t> : online transactions are made between businesses and individual consumers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business-to-business (B2B): businesses make online transactions with other businesses</a:t>
            </a:r>
            <a:r>
              <a:rPr lang="en-US" altLang="en-US"/>
              <a:t>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e-tailing:</a:t>
            </a:r>
            <a:r>
              <a:rPr lang="en-US" altLang="en-US" b="1"/>
              <a:t> </a:t>
            </a:r>
            <a:r>
              <a:rPr lang="en-US" altLang="en-US"/>
              <a:t>online retailing, usually B2C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065255B3-D548-4D15-A7C7-3CADA21049A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15D7-ECD9-4958-8286-6424E67F9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B4309BB-7E0C-44D2-B488-A75C8FA2F691}" type="slidenum">
              <a:rPr lang="en-US" altLang="id-ID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5DC3B9EA-CAAD-46C9-8C52-B213B053F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1"/>
            <a:ext cx="77724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Classification of EC by Transactions or Interactions </a:t>
            </a:r>
            <a:r>
              <a:rPr lang="en-US" altLang="en-US" sz="3200"/>
              <a:t>(cont.)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5EAE4E0-3863-4743-BB6F-A2A986478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 i="1"/>
              <a:t>business-to-business-to-consumer (B2B2C):</a:t>
            </a:r>
            <a:r>
              <a:rPr lang="en-US" altLang="en-US" sz="2000" b="1"/>
              <a:t> </a:t>
            </a:r>
            <a:r>
              <a:rPr lang="en-US" altLang="en-US" sz="2000"/>
              <a:t>e-commerce model in which a business provides some product or service to a client business that maintains its own customers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 i="1"/>
              <a:t>consumer-to-business (C2B):</a:t>
            </a:r>
            <a:r>
              <a:rPr lang="en-US" altLang="en-US" sz="20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	</a:t>
            </a:r>
            <a:r>
              <a:rPr lang="en-US" altLang="en-US" sz="2000"/>
              <a:t>e-commerce model in which individuals use the Internet to sell products or services to organizations or individuals seek sellers to bid on products or services they need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1264</Words>
  <Application>Microsoft Office PowerPoint</Application>
  <PresentationFormat>Widescreen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Comic Sans MS</vt:lpstr>
      <vt:lpstr>Wingdings</vt:lpstr>
      <vt:lpstr>Office Theme</vt:lpstr>
      <vt:lpstr>Custom Design</vt:lpstr>
      <vt:lpstr>SIC030 - PPT - SESI ke 2 Sistem Perdagangan Elektronik</vt:lpstr>
      <vt:lpstr>Learning Objectives</vt:lpstr>
      <vt:lpstr>Learning Objectives (cont.)</vt:lpstr>
      <vt:lpstr>The EC Framework, Classification, and Content</vt:lpstr>
      <vt:lpstr>The EC Framework, Classification, and Content (cont.)</vt:lpstr>
      <vt:lpstr>EC Framework</vt:lpstr>
      <vt:lpstr>Exhibit 1.2: A Framework for Electronic Commerce</vt:lpstr>
      <vt:lpstr>Classification of EC by Transactions or Interactions</vt:lpstr>
      <vt:lpstr>Classification of EC by Transactions or Interactions (cont.)</vt:lpstr>
      <vt:lpstr>Classification of EC by Transactions or Interactions (cont.)</vt:lpstr>
      <vt:lpstr>Classification of EC by Transactions or Interactions (cont.)</vt:lpstr>
      <vt:lpstr>Classification of EC by Transactions or Interactions (cont.)</vt:lpstr>
      <vt:lpstr>Classification of EC by Transactions or Interactions (cont.)</vt:lpstr>
      <vt:lpstr>Classification of EC by Transactions or Interactions (cont.)</vt:lpstr>
      <vt:lpstr>The Interdisciplinary  Nature of EC</vt:lpstr>
      <vt:lpstr>A Brief History of EC</vt:lpstr>
      <vt:lpstr>A Brief History of EC (cont.)</vt:lpstr>
      <vt:lpstr>A Brief History of EC (cont.)</vt:lpstr>
      <vt:lpstr>A Brief History of EC (cont.)</vt:lpstr>
      <vt:lpstr>The Success Story of Campusfood.Com</vt:lpstr>
      <vt:lpstr>The Success Story of Campusfood.Com (cont.)</vt:lpstr>
      <vt:lpstr>The Success Story of Campusfood.Com (cont.)</vt:lpstr>
      <vt:lpstr>The Future of EC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25</cp:revision>
  <dcterms:created xsi:type="dcterms:W3CDTF">2021-08-03T05:39:13Z</dcterms:created>
  <dcterms:modified xsi:type="dcterms:W3CDTF">2022-03-04T14:14:53Z</dcterms:modified>
</cp:coreProperties>
</file>