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8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D6AF-6DE1-42FB-997B-A1B16A3CD5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304149"/>
            <a:ext cx="9144000" cy="120581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Nama </a:t>
            </a:r>
            <a:r>
              <a:rPr lang="en-US" dirty="0" err="1"/>
              <a:t>Matakuliah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9F8DE-EC49-4FE5-B098-F66DA6C22C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Sesi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E5D6-7CBA-4DAD-9237-9EB2134F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AC570-5CFE-4E5B-B67A-31652C0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6F3EEB9-2982-4A8E-AB06-081E488DF71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6A113FA-94C5-490C-9576-5E24464ED86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23ABB454-6CB0-4FEF-A4E3-81B593C71E7C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652CB397-4738-465C-8497-FB5A52195CAC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808786" y="554321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676E98A2-0DF2-4571-A0F5-196A61232785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035534" y="6456526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A688963-0BFD-49ED-8A06-536E391F1A07}"/>
              </a:ext>
            </a:extLst>
          </p:cNvPr>
          <p:cNvSpPr>
            <a:spLocks/>
          </p:cNvSpPr>
          <p:nvPr userDrawn="1"/>
        </p:nvSpPr>
        <p:spPr bwMode="auto">
          <a:xfrm flipH="1">
            <a:off x="11296794" y="5898089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85563529-23D0-45F7-B6F2-7DD08B1174B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92159" y="640866"/>
            <a:ext cx="607682" cy="1096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CB838F-5A6C-42BA-AA79-D69A72B4AEFC}"/>
              </a:ext>
            </a:extLst>
          </p:cNvPr>
          <p:cNvSpPr txBox="1"/>
          <p:nvPr userDrawn="1"/>
        </p:nvSpPr>
        <p:spPr>
          <a:xfrm>
            <a:off x="4262511" y="1934817"/>
            <a:ext cx="398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UNIVERSITAS INDONESIA MEMBANGUN</a:t>
            </a: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FF7E2CF8-58A3-402D-AF7C-39F19AAD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Inaba.ac.id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3FEEB-5AD5-4545-AA4B-EB635556C33E}"/>
              </a:ext>
            </a:extLst>
          </p:cNvPr>
          <p:cNvSpPr txBox="1"/>
          <p:nvPr userDrawn="1"/>
        </p:nvSpPr>
        <p:spPr>
          <a:xfrm>
            <a:off x="4087089" y="6345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/>
              <a:t>inaba.ac.id</a:t>
            </a:r>
          </a:p>
        </p:txBody>
      </p:sp>
      <p:pic>
        <p:nvPicPr>
          <p:cNvPr id="18" name="image1.png">
            <a:extLst>
              <a:ext uri="{FF2B5EF4-FFF2-40B4-BE49-F238E27FC236}">
                <a16:creationId xmlns:a16="http://schemas.microsoft.com/office/drawing/2014/main" id="{A0881DD4-18BD-46F4-A9DC-63A4AEF1F0C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8211" y="6286650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7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FDFB-4D5E-461C-A129-BF86438B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89F4-B58D-4FE6-912F-361D88C1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ED49-7D8C-48A4-A8AF-71E146B3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AEAA-0276-4D99-89FB-7672E2B5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76ED-B949-4C61-A072-7D99DEB1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7BC2-8718-4495-89E3-20E60EF2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0705-BCD0-48DB-85E9-C4DDEE7B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A7EA3-6110-4BE3-9B19-D242D9029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0779-A5BB-489D-AF75-7F4CB8D4B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370F-63B6-4528-AE3E-B7E0828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40A8-87BA-4617-A179-FB73D043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CF7-5CAD-4E7B-97C2-801B3A9A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5760-906A-4476-A1E5-67B9289B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E3D71-938F-4EAD-AF52-834AA181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286E-FE46-4B97-9D8F-1C1518C9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88F59-90A5-4AB1-8384-20A007E8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5433-03DE-48DF-BFC4-B3D2FF22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8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E327-40A8-4DDD-A4EE-E9B8023F6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BE350-9527-4389-9C40-315B6EC1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9256-FE16-43FF-8006-036DD772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5C20-CD84-44CE-B45C-79CF6CC6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AB0E-AEAE-4C66-82CE-9FC32F3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10058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2400" y="4114800"/>
            <a:ext cx="10058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E90C9-0277-405F-A57D-F978C036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C591-4B97-4585-B300-70E3AA2C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BA3D6-D6E0-4BBE-A1BA-08C9ACA8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AD876-251A-4267-918A-0A33A6B9EB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01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04801"/>
            <a:ext cx="10058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93233-AC98-45E1-A675-96334D65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C2B00-DA07-459E-8D76-4D5DB48F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CC6FB-AFAA-43D5-91C7-D4B049C2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3DB9-679E-44DB-8B21-7B275408F5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62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8A7-8BBB-4A61-81E0-931D5AFE5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B748F-E143-46FA-9598-29F40C19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C06-CDE2-4FD5-9F56-F81A7676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A8F6-7DCC-4D16-9C23-4914C00C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88A86-25B2-4799-BCDE-7D67E5F3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DDF9-D677-4008-A421-1317385D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A9011-EE6F-47E1-93AB-7725E32C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1AF4-A2B8-41FD-890C-209EDB5D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3467-9079-4C5D-8C15-973295CE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490F4-C2D9-4B78-AD41-D98A454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DB0E-7B9A-4ADA-94DD-5E1E2501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9F4A-BF9C-4DF5-A4C1-D5E5C37F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8D353-468E-43EC-AB30-1F13B306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B56C-C958-4658-AF78-9C204B6C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DD14-3253-4ECE-8F36-8984C6B0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5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5E2-56A9-4C09-8F2A-D2C13969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CD6E-C1D3-44C3-B410-7165D2A9E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351B1-871C-443B-A56D-E03C30B67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C9600-36EB-409A-9A8D-290597EA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960A-B309-4F4F-B809-1D1F1383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3EEBF-DF02-4DE8-8AFF-893EF55D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2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386-BB2D-4744-BE51-3943235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F77B-92DF-4622-B8E4-16A3604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DB84887-4956-47D9-AC8B-DD5715035CE0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CE4029-1E55-481B-96F9-3C6F52970A54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AC3079F9-C777-45E3-8BA0-006D50A7A1FE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CDA98-7394-4579-ACCB-4CA5ED870349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1" name="image1.png">
            <a:extLst>
              <a:ext uri="{FF2B5EF4-FFF2-40B4-BE49-F238E27FC236}">
                <a16:creationId xmlns:a16="http://schemas.microsoft.com/office/drawing/2014/main" id="{EF3E5E26-B3B2-48E6-9306-A34896E29A5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sp>
        <p:nvSpPr>
          <p:cNvPr id="12" name="Freeform 2">
            <a:extLst>
              <a:ext uri="{FF2B5EF4-FFF2-40B4-BE49-F238E27FC236}">
                <a16:creationId xmlns:a16="http://schemas.microsoft.com/office/drawing/2014/main" id="{DF5D7DFB-5927-43BF-A342-E94A254D5234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11798300" y="0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066E0436-4FF9-45FC-B1CA-2117E6489F80}"/>
              </a:ext>
            </a:extLst>
          </p:cNvPr>
          <p:cNvSpPr>
            <a:spLocks/>
          </p:cNvSpPr>
          <p:nvPr userDrawn="1"/>
        </p:nvSpPr>
        <p:spPr bwMode="auto">
          <a:xfrm>
            <a:off x="11021245" y="25758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CDE4668B-D0C5-4F25-BE13-E7F9A4CF317E}"/>
              </a:ext>
            </a:extLst>
          </p:cNvPr>
          <p:cNvSpPr>
            <a:spLocks/>
          </p:cNvSpPr>
          <p:nvPr userDrawn="1"/>
        </p:nvSpPr>
        <p:spPr bwMode="auto">
          <a:xfrm>
            <a:off x="11327812" y="501632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1A877F0-FED8-45AD-A0FA-8545B6569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C9E45F7-5FC0-4A66-B46A-81C2272F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720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D3AE-DD24-49F5-96C1-DDA63269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9C09-2880-4808-8ABF-01953DEB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5B642-CBDE-4851-9437-71B227220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5BBC-9A56-497D-8430-248DD871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2F12E-D710-4425-921A-DFB4977D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A317F-A158-4CB1-A775-B7816411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47FF-5D25-478F-8F02-4EA531CE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F2FBA4-1ABE-477B-B4D7-0FC23F91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68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18D-F0DF-4B98-A425-6AB82FD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248DE-C843-4652-B338-1FA4B5FC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B062F-4CBC-4684-9000-E208468E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59FD4-937B-412D-A122-6BDCB982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3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D1E9E-6BE3-426E-A1BE-04FEBB64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2C947-D1CE-473B-9000-8764DA4C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555CF-A8BE-42A5-8231-BEB18D5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50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3D9-F9C6-41F5-BD3C-6DA87A48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7731-F4D2-4129-ADDD-9C7A7B79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F8F08-1218-4660-B421-E181E169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7083-D5D5-495A-97A0-89B86E8B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B87C-D26F-4C53-AF7E-25904A4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9BA5-FCBE-4A3D-9F05-F7422A0D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883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5C42-758F-492C-8701-B433CAC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2914-1115-4AF3-988E-2D883FA1F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5A53E-32E7-4FB6-B199-451E64AA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4E28-D071-4C3C-9CD3-5AC0FC36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55CA0-8B2D-41F1-A1C2-49F9576C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1EA3-42FB-44B4-A771-9E2B17AE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3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DA50-3631-4DAE-9AE8-2888461D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46522-3FD7-4B44-9AF8-8CCEF7A7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B599-EE6A-4FDA-892A-C62A632F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516F-290F-4CBF-8F35-33B35F94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00E5-4BC9-43C4-B8F1-75A71453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8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E3E90-E8EC-4EA9-ADF1-F7661203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4473E-59F8-4A9D-9278-B21C19045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BA9A2-AE37-42D6-8C6E-D3C2FD0F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389A-88CB-4712-9896-63AE7C0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52B7-832A-4D25-8312-1765FB90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044F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4E9-DCD2-4B7E-B61B-60E1B811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1EA59-E047-41E6-8879-6238E26C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0EFFD-2C42-452B-94BB-266322D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5E248-29C9-4707-A6A6-E8BB0D64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3C1FC8EF-C427-4CD9-9485-8C68F512C491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5905064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4EE1AD0-C0D8-41ED-B392-68486A5B95C9}"/>
              </a:ext>
            </a:extLst>
          </p:cNvPr>
          <p:cNvSpPr>
            <a:spLocks/>
          </p:cNvSpPr>
          <p:nvPr userDrawn="1"/>
        </p:nvSpPr>
        <p:spPr bwMode="auto">
          <a:xfrm>
            <a:off x="-6130" y="5524064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08BE0A0-5411-41D6-8A8F-ACB8F4440779}"/>
              </a:ext>
            </a:extLst>
          </p:cNvPr>
          <p:cNvSpPr>
            <a:spLocks/>
          </p:cNvSpPr>
          <p:nvPr userDrawn="1"/>
        </p:nvSpPr>
        <p:spPr bwMode="auto">
          <a:xfrm>
            <a:off x="539970" y="6476564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BAC6F0E0-3AD1-4BED-B7FB-CB8F3F10AE66}"/>
              </a:ext>
            </a:extLst>
          </p:cNvPr>
          <p:cNvSpPr>
            <a:spLocks/>
          </p:cNvSpPr>
          <p:nvPr userDrawn="1"/>
        </p:nvSpPr>
        <p:spPr bwMode="auto">
          <a:xfrm>
            <a:off x="11570003" y="6350"/>
            <a:ext cx="673100" cy="376238"/>
          </a:xfrm>
          <a:custGeom>
            <a:avLst/>
            <a:gdLst>
              <a:gd name="T0" fmla="+- 0 15780 15780"/>
              <a:gd name="T1" fmla="*/ T0 w 1060"/>
              <a:gd name="T2" fmla="*/ 0 h 592"/>
              <a:gd name="T3" fmla="+- 0 16253 15780"/>
              <a:gd name="T4" fmla="*/ T3 w 1060"/>
              <a:gd name="T5" fmla="*/ 0 h 592"/>
              <a:gd name="T6" fmla="+- 0 16328 15780"/>
              <a:gd name="T7" fmla="*/ T6 w 1060"/>
              <a:gd name="T8" fmla="*/ 5 h 592"/>
              <a:gd name="T9" fmla="+- 0 16399 15780"/>
              <a:gd name="T10" fmla="*/ T9 w 1060"/>
              <a:gd name="T11" fmla="*/ 18 h 592"/>
              <a:gd name="T12" fmla="+- 0 16467 15780"/>
              <a:gd name="T13" fmla="*/ T12 w 1060"/>
              <a:gd name="T14" fmla="*/ 40 h 592"/>
              <a:gd name="T15" fmla="+- 0 16531 15780"/>
              <a:gd name="T16" fmla="*/ T15 w 1060"/>
              <a:gd name="T17" fmla="*/ 69 h 592"/>
              <a:gd name="T18" fmla="+- 0 16591 15780"/>
              <a:gd name="T19" fmla="*/ T18 w 1060"/>
              <a:gd name="T20" fmla="*/ 106 h 592"/>
              <a:gd name="T21" fmla="+- 0 16646 15780"/>
              <a:gd name="T22" fmla="*/ T21 w 1060"/>
              <a:gd name="T23" fmla="*/ 149 h 592"/>
              <a:gd name="T24" fmla="+- 0 16696 15780"/>
              <a:gd name="T25" fmla="*/ T24 w 1060"/>
              <a:gd name="T26" fmla="*/ 199 h 592"/>
              <a:gd name="T27" fmla="+- 0 16739 15780"/>
              <a:gd name="T28" fmla="*/ T27 w 1060"/>
              <a:gd name="T29" fmla="*/ 254 h 592"/>
              <a:gd name="T30" fmla="+- 0 16776 15780"/>
              <a:gd name="T31" fmla="*/ T30 w 1060"/>
              <a:gd name="T32" fmla="*/ 313 h 592"/>
              <a:gd name="T33" fmla="+- 0 16805 15780"/>
              <a:gd name="T34" fmla="*/ T33 w 1060"/>
              <a:gd name="T35" fmla="*/ 378 h 592"/>
              <a:gd name="T36" fmla="+- 0 16827 15780"/>
              <a:gd name="T37" fmla="*/ T36 w 1060"/>
              <a:gd name="T38" fmla="*/ 446 h 592"/>
              <a:gd name="T39" fmla="+- 0 16840 15780"/>
              <a:gd name="T40" fmla="*/ T39 w 1060"/>
              <a:gd name="T41" fmla="*/ 516 h 592"/>
              <a:gd name="T42" fmla="+- 0 16840 15780"/>
              <a:gd name="T43" fmla="*/ T42 w 1060"/>
              <a:gd name="T44" fmla="*/ 592 h 592"/>
              <a:gd name="T45" fmla="+- 0 16372 15780"/>
              <a:gd name="T46" fmla="*/ T45 w 1060"/>
              <a:gd name="T47" fmla="*/ 592 h 592"/>
              <a:gd name="T48" fmla="+- 0 16297 15780"/>
              <a:gd name="T49" fmla="*/ T48 w 1060"/>
              <a:gd name="T50" fmla="*/ 587 h 592"/>
              <a:gd name="T51" fmla="+- 0 16226 15780"/>
              <a:gd name="T52" fmla="*/ T51 w 1060"/>
              <a:gd name="T53" fmla="*/ 574 h 592"/>
              <a:gd name="T54" fmla="+- 0 16158 15780"/>
              <a:gd name="T55" fmla="*/ T54 w 1060"/>
              <a:gd name="T56" fmla="*/ 552 h 592"/>
              <a:gd name="T57" fmla="+- 0 16093 15780"/>
              <a:gd name="T58" fmla="*/ T57 w 1060"/>
              <a:gd name="T59" fmla="*/ 522 h 592"/>
              <a:gd name="T60" fmla="+- 0 16034 15780"/>
              <a:gd name="T61" fmla="*/ T60 w 1060"/>
              <a:gd name="T62" fmla="*/ 486 h 592"/>
              <a:gd name="T63" fmla="+- 0 15979 15780"/>
              <a:gd name="T64" fmla="*/ T63 w 1060"/>
              <a:gd name="T65" fmla="*/ 442 h 592"/>
              <a:gd name="T66" fmla="+- 0 15929 15780"/>
              <a:gd name="T67" fmla="*/ T66 w 1060"/>
              <a:gd name="T68" fmla="*/ 393 h 592"/>
              <a:gd name="T69" fmla="+- 0 15886 15780"/>
              <a:gd name="T70" fmla="*/ T69 w 1060"/>
              <a:gd name="T71" fmla="*/ 338 h 592"/>
              <a:gd name="T72" fmla="+- 0 15849 15780"/>
              <a:gd name="T73" fmla="*/ T72 w 1060"/>
              <a:gd name="T74" fmla="*/ 278 h 592"/>
              <a:gd name="T75" fmla="+- 0 15820 15780"/>
              <a:gd name="T76" fmla="*/ T75 w 1060"/>
              <a:gd name="T77" fmla="*/ 214 h 592"/>
              <a:gd name="T78" fmla="+- 0 15798 15780"/>
              <a:gd name="T79" fmla="*/ T78 w 1060"/>
              <a:gd name="T80" fmla="*/ 146 h 592"/>
              <a:gd name="T81" fmla="+- 0 15785 15780"/>
              <a:gd name="T82" fmla="*/ T81 w 1060"/>
              <a:gd name="T83" fmla="*/ 74 h 592"/>
              <a:gd name="T84" fmla="+- 0 15780 15780"/>
              <a:gd name="T85" fmla="*/ T84 w 1060"/>
              <a:gd name="T86" fmla="*/ 0 h 592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  <a:cxn ang="0">
                <a:pos x="T52" y="T53"/>
              </a:cxn>
              <a:cxn ang="0">
                <a:pos x="T55" y="T56"/>
              </a:cxn>
              <a:cxn ang="0">
                <a:pos x="T58" y="T59"/>
              </a:cxn>
              <a:cxn ang="0">
                <a:pos x="T61" y="T62"/>
              </a:cxn>
              <a:cxn ang="0">
                <a:pos x="T64" y="T65"/>
              </a:cxn>
              <a:cxn ang="0">
                <a:pos x="T67" y="T68"/>
              </a:cxn>
              <a:cxn ang="0">
                <a:pos x="T70" y="T71"/>
              </a:cxn>
              <a:cxn ang="0">
                <a:pos x="T73" y="T74"/>
              </a:cxn>
              <a:cxn ang="0">
                <a:pos x="T76" y="T77"/>
              </a:cxn>
              <a:cxn ang="0">
                <a:pos x="T79" y="T80"/>
              </a:cxn>
              <a:cxn ang="0">
                <a:pos x="T82" y="T83"/>
              </a:cxn>
              <a:cxn ang="0">
                <a:pos x="T85" y="T86"/>
              </a:cxn>
            </a:cxnLst>
            <a:rect l="0" t="0" r="r" b="b"/>
            <a:pathLst>
              <a:path w="1060" h="592">
                <a:moveTo>
                  <a:pt x="0" y="0"/>
                </a:move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6"/>
                </a:lnTo>
                <a:lnTo>
                  <a:pt x="1060" y="592"/>
                </a:ln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31DDB201-3AB6-4A53-B512-EA171D14A1DA}"/>
              </a:ext>
            </a:extLst>
          </p:cNvPr>
          <p:cNvSpPr>
            <a:spLocks/>
          </p:cNvSpPr>
          <p:nvPr userDrawn="1"/>
        </p:nvSpPr>
        <p:spPr bwMode="auto">
          <a:xfrm>
            <a:off x="11865278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AE7E2A-5082-4713-B599-65FDF1C5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4AA08-6985-4EBF-B81B-9F97B9D158EC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inaba.ac.id</a:t>
            </a:r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AC4C12D9-F1C0-4A66-874A-4BA01B3F540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D2C9-CF80-40C4-AF22-1348B1AC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DC360-E64E-487B-9C8E-4BBD07BA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E1D26-6122-4DB2-A934-4D3909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DB3F8-E804-44A3-8A8E-187B48B3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9E31203B-A7FC-42D3-A928-3319242AA1C8}"/>
              </a:ext>
            </a:extLst>
          </p:cNvPr>
          <p:cNvSpPr>
            <a:spLocks/>
          </p:cNvSpPr>
          <p:nvPr userDrawn="1"/>
        </p:nvSpPr>
        <p:spPr bwMode="auto">
          <a:xfrm>
            <a:off x="11065149" y="6350"/>
            <a:ext cx="1155700" cy="381000"/>
          </a:xfrm>
          <a:custGeom>
            <a:avLst/>
            <a:gdLst>
              <a:gd name="T0" fmla="+- 0 15020 15020"/>
              <a:gd name="T1" fmla="*/ T0 w 1820"/>
              <a:gd name="T2" fmla="*/ 0 h 600"/>
              <a:gd name="T3" fmla="+- 0 16840 15020"/>
              <a:gd name="T4" fmla="*/ T3 w 1820"/>
              <a:gd name="T5" fmla="*/ 0 h 600"/>
              <a:gd name="T6" fmla="+- 0 16840 15020"/>
              <a:gd name="T7" fmla="*/ T6 w 1820"/>
              <a:gd name="T8" fmla="*/ 600 h 600"/>
              <a:gd name="T9" fmla="+- 0 15620 15020"/>
              <a:gd name="T10" fmla="*/ T9 w 1820"/>
              <a:gd name="T11" fmla="*/ 600 h 600"/>
              <a:gd name="T12" fmla="+- 0 15545 15020"/>
              <a:gd name="T13" fmla="*/ T12 w 1820"/>
              <a:gd name="T14" fmla="*/ 595 h 600"/>
              <a:gd name="T15" fmla="+- 0 15472 15020"/>
              <a:gd name="T16" fmla="*/ T15 w 1820"/>
              <a:gd name="T17" fmla="*/ 582 h 600"/>
              <a:gd name="T18" fmla="+- 0 15403 15020"/>
              <a:gd name="T19" fmla="*/ T18 w 1820"/>
              <a:gd name="T20" fmla="*/ 560 h 600"/>
              <a:gd name="T21" fmla="+- 0 15338 15020"/>
              <a:gd name="T22" fmla="*/ T21 w 1820"/>
              <a:gd name="T23" fmla="*/ 530 h 600"/>
              <a:gd name="T24" fmla="+- 0 15277 15020"/>
              <a:gd name="T25" fmla="*/ T24 w 1820"/>
              <a:gd name="T26" fmla="*/ 493 h 600"/>
              <a:gd name="T27" fmla="+- 0 15222 15020"/>
              <a:gd name="T28" fmla="*/ T27 w 1820"/>
              <a:gd name="T29" fmla="*/ 449 h 600"/>
              <a:gd name="T30" fmla="+- 0 15171 15020"/>
              <a:gd name="T31" fmla="*/ T30 w 1820"/>
              <a:gd name="T32" fmla="*/ 398 h 600"/>
              <a:gd name="T33" fmla="+- 0 15128 15020"/>
              <a:gd name="T34" fmla="*/ T33 w 1820"/>
              <a:gd name="T35" fmla="*/ 343 h 600"/>
              <a:gd name="T36" fmla="+- 0 15090 15020"/>
              <a:gd name="T37" fmla="*/ T36 w 1820"/>
              <a:gd name="T38" fmla="*/ 282 h 600"/>
              <a:gd name="T39" fmla="+- 0 15060 15020"/>
              <a:gd name="T40" fmla="*/ T39 w 1820"/>
              <a:gd name="T41" fmla="*/ 217 h 600"/>
              <a:gd name="T42" fmla="+- 0 15038 15020"/>
              <a:gd name="T43" fmla="*/ T42 w 1820"/>
              <a:gd name="T44" fmla="*/ 148 h 600"/>
              <a:gd name="T45" fmla="+- 0 15025 15020"/>
              <a:gd name="T46" fmla="*/ T45 w 1820"/>
              <a:gd name="T47" fmla="*/ 75 h 600"/>
              <a:gd name="T48" fmla="+- 0 15020 15020"/>
              <a:gd name="T49" fmla="*/ T48 w 1820"/>
              <a:gd name="T50" fmla="*/ 0 h 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  <a:cxn ang="0">
                <a:pos x="T13" y="T14"/>
              </a:cxn>
              <a:cxn ang="0">
                <a:pos x="T16" y="T17"/>
              </a:cxn>
              <a:cxn ang="0">
                <a:pos x="T19" y="T20"/>
              </a:cxn>
              <a:cxn ang="0">
                <a:pos x="T22" y="T23"/>
              </a:cxn>
              <a:cxn ang="0">
                <a:pos x="T25" y="T26"/>
              </a:cxn>
              <a:cxn ang="0">
                <a:pos x="T28" y="T29"/>
              </a:cxn>
              <a:cxn ang="0">
                <a:pos x="T31" y="T32"/>
              </a:cxn>
              <a:cxn ang="0">
                <a:pos x="T34" y="T35"/>
              </a:cxn>
              <a:cxn ang="0">
                <a:pos x="T37" y="T38"/>
              </a:cxn>
              <a:cxn ang="0">
                <a:pos x="T40" y="T41"/>
              </a:cxn>
              <a:cxn ang="0">
                <a:pos x="T43" y="T44"/>
              </a:cxn>
              <a:cxn ang="0">
                <a:pos x="T46" y="T47"/>
              </a:cxn>
              <a:cxn ang="0">
                <a:pos x="T49" y="T50"/>
              </a:cxn>
            </a:cxnLst>
            <a:rect l="0" t="0" r="r" b="b"/>
            <a:pathLst>
              <a:path w="1820" h="600">
                <a:moveTo>
                  <a:pt x="0" y="0"/>
                </a:moveTo>
                <a:lnTo>
                  <a:pt x="1820" y="0"/>
                </a:lnTo>
                <a:lnTo>
                  <a:pt x="1820" y="600"/>
                </a:lnTo>
                <a:lnTo>
                  <a:pt x="600" y="600"/>
                </a:lnTo>
                <a:lnTo>
                  <a:pt x="525" y="595"/>
                </a:lnTo>
                <a:lnTo>
                  <a:pt x="452" y="582"/>
                </a:lnTo>
                <a:lnTo>
                  <a:pt x="383" y="560"/>
                </a:lnTo>
                <a:lnTo>
                  <a:pt x="318" y="530"/>
                </a:lnTo>
                <a:lnTo>
                  <a:pt x="257" y="493"/>
                </a:lnTo>
                <a:lnTo>
                  <a:pt x="202" y="449"/>
                </a:lnTo>
                <a:lnTo>
                  <a:pt x="151" y="398"/>
                </a:lnTo>
                <a:lnTo>
                  <a:pt x="108" y="343"/>
                </a:lnTo>
                <a:lnTo>
                  <a:pt x="70" y="282"/>
                </a:lnTo>
                <a:lnTo>
                  <a:pt x="40" y="217"/>
                </a:lnTo>
                <a:lnTo>
                  <a:pt x="18" y="148"/>
                </a:lnTo>
                <a:lnTo>
                  <a:pt x="5" y="75"/>
                </a:lnTo>
                <a:lnTo>
                  <a:pt x="0" y="0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DE970-A95C-4450-A0BB-34D5746F3F9C}"/>
              </a:ext>
            </a:extLst>
          </p:cNvPr>
          <p:cNvSpPr>
            <a:spLocks/>
          </p:cNvSpPr>
          <p:nvPr userDrawn="1"/>
        </p:nvSpPr>
        <p:spPr bwMode="auto">
          <a:xfrm>
            <a:off x="11843024" y="560388"/>
            <a:ext cx="377825" cy="393700"/>
          </a:xfrm>
          <a:custGeom>
            <a:avLst/>
            <a:gdLst>
              <a:gd name="T0" fmla="+- 0 16545 16245"/>
              <a:gd name="T1" fmla="*/ T0 w 596"/>
              <a:gd name="T2" fmla="+- 0 1492 872"/>
              <a:gd name="T3" fmla="*/ 1492 h 620"/>
              <a:gd name="T4" fmla="+- 0 16614 16245"/>
              <a:gd name="T5" fmla="*/ T4 w 596"/>
              <a:gd name="T6" fmla="+- 0 1483 872"/>
              <a:gd name="T7" fmla="*/ 1483 h 620"/>
              <a:gd name="T8" fmla="+- 0 16677 16245"/>
              <a:gd name="T9" fmla="*/ T8 w 596"/>
              <a:gd name="T10" fmla="+- 0 1460 872"/>
              <a:gd name="T11" fmla="*/ 1460 h 620"/>
              <a:gd name="T12" fmla="+- 0 16733 16245"/>
              <a:gd name="T13" fmla="*/ T12 w 596"/>
              <a:gd name="T14" fmla="+- 0 1424 872"/>
              <a:gd name="T15" fmla="*/ 1424 h 620"/>
              <a:gd name="T16" fmla="+- 0 16779 16245"/>
              <a:gd name="T17" fmla="*/ T16 w 596"/>
              <a:gd name="T18" fmla="+- 0 1376 872"/>
              <a:gd name="T19" fmla="*/ 1376 h 620"/>
              <a:gd name="T20" fmla="+- 0 16814 16245"/>
              <a:gd name="T21" fmla="*/ T20 w 596"/>
              <a:gd name="T22" fmla="+- 0 1318 872"/>
              <a:gd name="T23" fmla="*/ 1318 h 620"/>
              <a:gd name="T24" fmla="+- 0 16837 16245"/>
              <a:gd name="T25" fmla="*/ T24 w 596"/>
              <a:gd name="T26" fmla="+- 0 1253 872"/>
              <a:gd name="T27" fmla="*/ 1253 h 620"/>
              <a:gd name="T28" fmla="+- 0 16840 16245"/>
              <a:gd name="T29" fmla="*/ T28 w 596"/>
              <a:gd name="T30" fmla="+- 0 1226 872"/>
              <a:gd name="T31" fmla="*/ 1226 h 620"/>
              <a:gd name="T32" fmla="+- 0 16840 16245"/>
              <a:gd name="T33" fmla="*/ T32 w 596"/>
              <a:gd name="T34" fmla="+- 0 1138 872"/>
              <a:gd name="T35" fmla="*/ 1138 h 620"/>
              <a:gd name="T36" fmla="+- 0 16814 16245"/>
              <a:gd name="T37" fmla="*/ T36 w 596"/>
              <a:gd name="T38" fmla="+- 0 1045 872"/>
              <a:gd name="T39" fmla="*/ 1045 h 620"/>
              <a:gd name="T40" fmla="+- 0 16779 16245"/>
              <a:gd name="T41" fmla="*/ T40 w 596"/>
              <a:gd name="T42" fmla="+- 0 988 872"/>
              <a:gd name="T43" fmla="*/ 988 h 620"/>
              <a:gd name="T44" fmla="+- 0 16733 16245"/>
              <a:gd name="T45" fmla="*/ T44 w 596"/>
              <a:gd name="T46" fmla="+- 0 940 872"/>
              <a:gd name="T47" fmla="*/ 940 h 620"/>
              <a:gd name="T48" fmla="+- 0 16677 16245"/>
              <a:gd name="T49" fmla="*/ T48 w 596"/>
              <a:gd name="T50" fmla="+- 0 903 872"/>
              <a:gd name="T51" fmla="*/ 903 h 620"/>
              <a:gd name="T52" fmla="+- 0 16614 16245"/>
              <a:gd name="T53" fmla="*/ T52 w 596"/>
              <a:gd name="T54" fmla="+- 0 880 872"/>
              <a:gd name="T55" fmla="*/ 880 h 620"/>
              <a:gd name="T56" fmla="+- 0 16545 16245"/>
              <a:gd name="T57" fmla="*/ T56 w 596"/>
              <a:gd name="T58" fmla="+- 0 872 872"/>
              <a:gd name="T59" fmla="*/ 872 h 620"/>
              <a:gd name="T60" fmla="+- 0 16476 16245"/>
              <a:gd name="T61" fmla="*/ T60 w 596"/>
              <a:gd name="T62" fmla="+- 0 880 872"/>
              <a:gd name="T63" fmla="*/ 880 h 620"/>
              <a:gd name="T64" fmla="+- 0 16413 16245"/>
              <a:gd name="T65" fmla="*/ T64 w 596"/>
              <a:gd name="T66" fmla="+- 0 903 872"/>
              <a:gd name="T67" fmla="*/ 903 h 620"/>
              <a:gd name="T68" fmla="+- 0 16357 16245"/>
              <a:gd name="T69" fmla="*/ T68 w 596"/>
              <a:gd name="T70" fmla="+- 0 940 872"/>
              <a:gd name="T71" fmla="*/ 940 h 620"/>
              <a:gd name="T72" fmla="+- 0 16311 16245"/>
              <a:gd name="T73" fmla="*/ T72 w 596"/>
              <a:gd name="T74" fmla="+- 0 988 872"/>
              <a:gd name="T75" fmla="*/ 988 h 620"/>
              <a:gd name="T76" fmla="+- 0 16275 16245"/>
              <a:gd name="T77" fmla="*/ T76 w 596"/>
              <a:gd name="T78" fmla="+- 0 1045 872"/>
              <a:gd name="T79" fmla="*/ 1045 h 620"/>
              <a:gd name="T80" fmla="+- 0 16253 16245"/>
              <a:gd name="T81" fmla="*/ T80 w 596"/>
              <a:gd name="T82" fmla="+- 0 1111 872"/>
              <a:gd name="T83" fmla="*/ 1111 h 620"/>
              <a:gd name="T84" fmla="+- 0 16245 16245"/>
              <a:gd name="T85" fmla="*/ T84 w 596"/>
              <a:gd name="T86" fmla="+- 0 1182 872"/>
              <a:gd name="T87" fmla="*/ 1182 h 620"/>
              <a:gd name="T88" fmla="+- 0 16253 16245"/>
              <a:gd name="T89" fmla="*/ T88 w 596"/>
              <a:gd name="T90" fmla="+- 0 1253 872"/>
              <a:gd name="T91" fmla="*/ 1253 h 620"/>
              <a:gd name="T92" fmla="+- 0 16275 16245"/>
              <a:gd name="T93" fmla="*/ T92 w 596"/>
              <a:gd name="T94" fmla="+- 0 1318 872"/>
              <a:gd name="T95" fmla="*/ 1318 h 620"/>
              <a:gd name="T96" fmla="+- 0 16311 16245"/>
              <a:gd name="T97" fmla="*/ T96 w 596"/>
              <a:gd name="T98" fmla="+- 0 1376 872"/>
              <a:gd name="T99" fmla="*/ 1376 h 620"/>
              <a:gd name="T100" fmla="+- 0 16357 16245"/>
              <a:gd name="T101" fmla="*/ T100 w 596"/>
              <a:gd name="T102" fmla="+- 0 1424 872"/>
              <a:gd name="T103" fmla="*/ 1424 h 620"/>
              <a:gd name="T104" fmla="+- 0 16413 16245"/>
              <a:gd name="T105" fmla="*/ T104 w 596"/>
              <a:gd name="T106" fmla="+- 0 1460 872"/>
              <a:gd name="T107" fmla="*/ 1460 h 620"/>
              <a:gd name="T108" fmla="+- 0 16476 16245"/>
              <a:gd name="T109" fmla="*/ T108 w 596"/>
              <a:gd name="T110" fmla="+- 0 1483 872"/>
              <a:gd name="T111" fmla="*/ 1483 h 620"/>
              <a:gd name="T112" fmla="+- 0 16545 16245"/>
              <a:gd name="T113" fmla="*/ T112 w 596"/>
              <a:gd name="T114" fmla="+- 0 1492 872"/>
              <a:gd name="T115" fmla="*/ 1492 h 620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596" h="620">
                <a:moveTo>
                  <a:pt x="300" y="620"/>
                </a:moveTo>
                <a:lnTo>
                  <a:pt x="369" y="611"/>
                </a:lnTo>
                <a:lnTo>
                  <a:pt x="432" y="588"/>
                </a:lnTo>
                <a:lnTo>
                  <a:pt x="488" y="552"/>
                </a:lnTo>
                <a:lnTo>
                  <a:pt x="534" y="504"/>
                </a:lnTo>
                <a:lnTo>
                  <a:pt x="569" y="446"/>
                </a:lnTo>
                <a:lnTo>
                  <a:pt x="592" y="381"/>
                </a:lnTo>
                <a:lnTo>
                  <a:pt x="595" y="354"/>
                </a:lnTo>
                <a:lnTo>
                  <a:pt x="595" y="266"/>
                </a:lnTo>
                <a:lnTo>
                  <a:pt x="569" y="173"/>
                </a:lnTo>
                <a:lnTo>
                  <a:pt x="534" y="116"/>
                </a:lnTo>
                <a:lnTo>
                  <a:pt x="488" y="68"/>
                </a:lnTo>
                <a:lnTo>
                  <a:pt x="432" y="31"/>
                </a:lnTo>
                <a:lnTo>
                  <a:pt x="369" y="8"/>
                </a:lnTo>
                <a:lnTo>
                  <a:pt x="300" y="0"/>
                </a:lnTo>
                <a:lnTo>
                  <a:pt x="231" y="8"/>
                </a:lnTo>
                <a:lnTo>
                  <a:pt x="168" y="31"/>
                </a:lnTo>
                <a:lnTo>
                  <a:pt x="112" y="68"/>
                </a:lnTo>
                <a:lnTo>
                  <a:pt x="66" y="116"/>
                </a:lnTo>
                <a:lnTo>
                  <a:pt x="30" y="173"/>
                </a:lnTo>
                <a:lnTo>
                  <a:pt x="8" y="239"/>
                </a:lnTo>
                <a:lnTo>
                  <a:pt x="0" y="310"/>
                </a:lnTo>
                <a:lnTo>
                  <a:pt x="8" y="381"/>
                </a:lnTo>
                <a:lnTo>
                  <a:pt x="30" y="446"/>
                </a:lnTo>
                <a:lnTo>
                  <a:pt x="66" y="504"/>
                </a:lnTo>
                <a:lnTo>
                  <a:pt x="112" y="552"/>
                </a:lnTo>
                <a:lnTo>
                  <a:pt x="168" y="588"/>
                </a:lnTo>
                <a:lnTo>
                  <a:pt x="231" y="611"/>
                </a:lnTo>
                <a:lnTo>
                  <a:pt x="300" y="62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928AB-711F-4076-A3D6-6F5061CE7C0F}"/>
              </a:ext>
            </a:extLst>
          </p:cNvPr>
          <p:cNvSpPr txBox="1"/>
          <p:nvPr userDrawn="1"/>
        </p:nvSpPr>
        <p:spPr>
          <a:xfrm>
            <a:off x="-533400" y="6389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94CA3A2-7E63-4B45-A20B-C1A1713197E0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9453" y="6306087"/>
            <a:ext cx="240955" cy="434825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7E180E40-CB82-4A6B-9FEE-209E6AAFE2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100E91A-FAA3-4E6A-9217-0D934059B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98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19234-D8B5-439A-82B9-C5C2F868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BFFD-520E-480A-BD63-83FBB970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8D8F-8CA0-40E0-87AE-53AB1FA6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9FF83414-0801-4E16-AFDA-660238CBFE66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E03AD49A-BB5E-4AE9-8298-EF537720DFA9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81AA7646-7DCF-469F-B66E-BDD7CCFC724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E7313-AC8E-464A-89CB-4E1749907AA6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3" name="image1.png">
            <a:extLst>
              <a:ext uri="{FF2B5EF4-FFF2-40B4-BE49-F238E27FC236}">
                <a16:creationId xmlns:a16="http://schemas.microsoft.com/office/drawing/2014/main" id="{C3732D46-2396-4EE5-81C8-50439EA9FF79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583D365-2838-4FE9-94AB-38DB3BA37F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866598A-04DF-4E82-AF95-2D83B1DC6D15}"/>
              </a:ext>
            </a:extLst>
          </p:cNvPr>
          <p:cNvSpPr txBox="1">
            <a:spLocks/>
          </p:cNvSpPr>
          <p:nvPr userDrawn="1"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A09AC97-97BC-4691-B90A-A6A194CE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5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72DE-1578-4C6E-AB7E-D99BED98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E85-5200-451B-AFC6-CBA974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1F8B-570D-4279-82EA-4DE2857B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9BCE4-CBA0-45C0-8F6C-06FBC1E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A21D7B71-19CF-408A-A57F-91F4D482D44C}"/>
              </a:ext>
            </a:extLst>
          </p:cNvPr>
          <p:cNvSpPr>
            <a:spLocks/>
          </p:cNvSpPr>
          <p:nvPr userDrawn="1"/>
        </p:nvSpPr>
        <p:spPr bwMode="auto">
          <a:xfrm>
            <a:off x="-5125" y="5548188"/>
            <a:ext cx="393700" cy="1333500"/>
          </a:xfrm>
          <a:custGeom>
            <a:avLst/>
            <a:gdLst>
              <a:gd name="T0" fmla="*/ 0 w 620"/>
              <a:gd name="T1" fmla="+- 0 9800 9800"/>
              <a:gd name="T2" fmla="*/ 9800 h 2100"/>
              <a:gd name="T3" fmla="*/ 0 w 620"/>
              <a:gd name="T4" fmla="+- 0 11900 9800"/>
              <a:gd name="T5" fmla="*/ 11900 h 2100"/>
              <a:gd name="T6" fmla="*/ 620 w 620"/>
              <a:gd name="T7" fmla="+- 0 11900 9800"/>
              <a:gd name="T8" fmla="*/ 11900 h 2100"/>
              <a:gd name="T9" fmla="*/ 620 w 620"/>
              <a:gd name="T10" fmla="+- 0 10420 9800"/>
              <a:gd name="T11" fmla="*/ 10420 h 2100"/>
              <a:gd name="T12" fmla="*/ 615 w 620"/>
              <a:gd name="T13" fmla="+- 0 10342 9800"/>
              <a:gd name="T14" fmla="*/ 10342 h 2100"/>
              <a:gd name="T15" fmla="*/ 601 w 620"/>
              <a:gd name="T16" fmla="+- 0 10267 9800"/>
              <a:gd name="T17" fmla="*/ 10267 h 2100"/>
              <a:gd name="T18" fmla="*/ 578 w 620"/>
              <a:gd name="T19" fmla="+- 0 10196 9800"/>
              <a:gd name="T20" fmla="*/ 10196 h 2100"/>
              <a:gd name="T21" fmla="*/ 547 w 620"/>
              <a:gd name="T22" fmla="+- 0 10129 9800"/>
              <a:gd name="T23" fmla="*/ 10129 h 2100"/>
              <a:gd name="T24" fmla="*/ 509 w 620"/>
              <a:gd name="T25" fmla="+- 0 10066 9800"/>
              <a:gd name="T26" fmla="*/ 10066 h 2100"/>
              <a:gd name="T27" fmla="*/ 464 w 620"/>
              <a:gd name="T28" fmla="+- 0 10008 9800"/>
              <a:gd name="T29" fmla="*/ 10008 h 2100"/>
              <a:gd name="T30" fmla="*/ 412 w 620"/>
              <a:gd name="T31" fmla="+- 0 9956 9800"/>
              <a:gd name="T32" fmla="*/ 9956 h 2100"/>
              <a:gd name="T33" fmla="*/ 354 w 620"/>
              <a:gd name="T34" fmla="+- 0 9911 9800"/>
              <a:gd name="T35" fmla="*/ 9911 h 2100"/>
              <a:gd name="T36" fmla="*/ 291 w 620"/>
              <a:gd name="T37" fmla="+- 0 9873 9800"/>
              <a:gd name="T38" fmla="*/ 9873 h 2100"/>
              <a:gd name="T39" fmla="*/ 224 w 620"/>
              <a:gd name="T40" fmla="+- 0 9842 9800"/>
              <a:gd name="T41" fmla="*/ 9842 h 2100"/>
              <a:gd name="T42" fmla="*/ 153 w 620"/>
              <a:gd name="T43" fmla="+- 0 9819 9800"/>
              <a:gd name="T44" fmla="*/ 9819 h 2100"/>
              <a:gd name="T45" fmla="*/ 78 w 620"/>
              <a:gd name="T46" fmla="+- 0 9805 9800"/>
              <a:gd name="T47" fmla="*/ 9805 h 2100"/>
              <a:gd name="T48" fmla="*/ 0 w 620"/>
              <a:gd name="T49" fmla="+- 0 9800 9800"/>
              <a:gd name="T50" fmla="*/ 9800 h 210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  <a:cxn ang="0">
                <a:pos x="T15" y="T17"/>
              </a:cxn>
              <a:cxn ang="0">
                <a:pos x="T18" y="T20"/>
              </a:cxn>
              <a:cxn ang="0">
                <a:pos x="T21" y="T23"/>
              </a:cxn>
              <a:cxn ang="0">
                <a:pos x="T24" y="T26"/>
              </a:cxn>
              <a:cxn ang="0">
                <a:pos x="T27" y="T29"/>
              </a:cxn>
              <a:cxn ang="0">
                <a:pos x="T30" y="T32"/>
              </a:cxn>
              <a:cxn ang="0">
                <a:pos x="T33" y="T35"/>
              </a:cxn>
              <a:cxn ang="0">
                <a:pos x="T36" y="T38"/>
              </a:cxn>
              <a:cxn ang="0">
                <a:pos x="T39" y="T41"/>
              </a:cxn>
              <a:cxn ang="0">
                <a:pos x="T42" y="T44"/>
              </a:cxn>
              <a:cxn ang="0">
                <a:pos x="T45" y="T47"/>
              </a:cxn>
              <a:cxn ang="0">
                <a:pos x="T48" y="T50"/>
              </a:cxn>
            </a:cxnLst>
            <a:rect l="0" t="0" r="r" b="b"/>
            <a:pathLst>
              <a:path w="620" h="2100">
                <a:moveTo>
                  <a:pt x="0" y="0"/>
                </a:moveTo>
                <a:lnTo>
                  <a:pt x="0" y="2100"/>
                </a:lnTo>
                <a:lnTo>
                  <a:pt x="620" y="2100"/>
                </a:lnTo>
                <a:lnTo>
                  <a:pt x="620" y="620"/>
                </a:lnTo>
                <a:lnTo>
                  <a:pt x="615" y="542"/>
                </a:lnTo>
                <a:lnTo>
                  <a:pt x="601" y="467"/>
                </a:lnTo>
                <a:lnTo>
                  <a:pt x="578" y="396"/>
                </a:lnTo>
                <a:lnTo>
                  <a:pt x="547" y="329"/>
                </a:lnTo>
                <a:lnTo>
                  <a:pt x="509" y="266"/>
                </a:lnTo>
                <a:lnTo>
                  <a:pt x="464" y="208"/>
                </a:lnTo>
                <a:lnTo>
                  <a:pt x="412" y="156"/>
                </a:lnTo>
                <a:lnTo>
                  <a:pt x="354" y="111"/>
                </a:lnTo>
                <a:lnTo>
                  <a:pt x="291" y="73"/>
                </a:lnTo>
                <a:lnTo>
                  <a:pt x="224" y="42"/>
                </a:lnTo>
                <a:lnTo>
                  <a:pt x="153" y="19"/>
                </a:lnTo>
                <a:lnTo>
                  <a:pt x="78" y="5"/>
                </a:lnTo>
                <a:lnTo>
                  <a:pt x="0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27ECFE4D-061D-4A20-B8F5-F136F4A9D193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6461500"/>
            <a:ext cx="676275" cy="376238"/>
          </a:xfrm>
          <a:custGeom>
            <a:avLst/>
            <a:gdLst>
              <a:gd name="T0" fmla="+- 0 1925 860"/>
              <a:gd name="T1" fmla="*/ T0 w 1065"/>
              <a:gd name="T2" fmla="+- 0 11892 11300"/>
              <a:gd name="T3" fmla="*/ 11892 h 592"/>
              <a:gd name="T4" fmla="+- 0 1452 860"/>
              <a:gd name="T5" fmla="*/ T4 w 1065"/>
              <a:gd name="T6" fmla="+- 0 11892 11300"/>
              <a:gd name="T7" fmla="*/ 11892 h 592"/>
              <a:gd name="T8" fmla="+- 0 1377 860"/>
              <a:gd name="T9" fmla="*/ T8 w 1065"/>
              <a:gd name="T10" fmla="+- 0 11887 11300"/>
              <a:gd name="T11" fmla="*/ 11887 h 592"/>
              <a:gd name="T12" fmla="+- 0 1306 860"/>
              <a:gd name="T13" fmla="*/ T12 w 1065"/>
              <a:gd name="T14" fmla="+- 0 11874 11300"/>
              <a:gd name="T15" fmla="*/ 11874 h 592"/>
              <a:gd name="T16" fmla="+- 0 1238 860"/>
              <a:gd name="T17" fmla="*/ T16 w 1065"/>
              <a:gd name="T18" fmla="+- 0 11852 11300"/>
              <a:gd name="T19" fmla="*/ 11852 h 592"/>
              <a:gd name="T20" fmla="+- 0 1173 860"/>
              <a:gd name="T21" fmla="*/ T20 w 1065"/>
              <a:gd name="T22" fmla="+- 0 11822 11300"/>
              <a:gd name="T23" fmla="*/ 11822 h 592"/>
              <a:gd name="T24" fmla="+- 0 1114 860"/>
              <a:gd name="T25" fmla="*/ T24 w 1065"/>
              <a:gd name="T26" fmla="+- 0 11786 11300"/>
              <a:gd name="T27" fmla="*/ 11786 h 592"/>
              <a:gd name="T28" fmla="+- 0 1059 860"/>
              <a:gd name="T29" fmla="*/ T28 w 1065"/>
              <a:gd name="T30" fmla="+- 0 11742 11300"/>
              <a:gd name="T31" fmla="*/ 11742 h 592"/>
              <a:gd name="T32" fmla="+- 0 1009 860"/>
              <a:gd name="T33" fmla="*/ T32 w 1065"/>
              <a:gd name="T34" fmla="+- 0 11693 11300"/>
              <a:gd name="T35" fmla="*/ 11693 h 592"/>
              <a:gd name="T36" fmla="+- 0 966 860"/>
              <a:gd name="T37" fmla="*/ T36 w 1065"/>
              <a:gd name="T38" fmla="+- 0 11638 11300"/>
              <a:gd name="T39" fmla="*/ 11638 h 592"/>
              <a:gd name="T40" fmla="+- 0 929 860"/>
              <a:gd name="T41" fmla="*/ T40 w 1065"/>
              <a:gd name="T42" fmla="+- 0 11578 11300"/>
              <a:gd name="T43" fmla="*/ 11578 h 592"/>
              <a:gd name="T44" fmla="+- 0 900 860"/>
              <a:gd name="T45" fmla="*/ T44 w 1065"/>
              <a:gd name="T46" fmla="+- 0 11514 11300"/>
              <a:gd name="T47" fmla="*/ 11514 h 592"/>
              <a:gd name="T48" fmla="+- 0 878 860"/>
              <a:gd name="T49" fmla="*/ T48 w 1065"/>
              <a:gd name="T50" fmla="+- 0 11446 11300"/>
              <a:gd name="T51" fmla="*/ 11446 h 592"/>
              <a:gd name="T52" fmla="+- 0 865 860"/>
              <a:gd name="T53" fmla="*/ T52 w 1065"/>
              <a:gd name="T54" fmla="+- 0 11374 11300"/>
              <a:gd name="T55" fmla="*/ 11374 h 592"/>
              <a:gd name="T56" fmla="+- 0 860 860"/>
              <a:gd name="T57" fmla="*/ T56 w 1065"/>
              <a:gd name="T58" fmla="+- 0 11300 11300"/>
              <a:gd name="T59" fmla="*/ 11300 h 592"/>
              <a:gd name="T60" fmla="+- 0 1333 860"/>
              <a:gd name="T61" fmla="*/ T60 w 1065"/>
              <a:gd name="T62" fmla="+- 0 11300 11300"/>
              <a:gd name="T63" fmla="*/ 11300 h 592"/>
              <a:gd name="T64" fmla="+- 0 1408 860"/>
              <a:gd name="T65" fmla="*/ T64 w 1065"/>
              <a:gd name="T66" fmla="+- 0 11305 11300"/>
              <a:gd name="T67" fmla="*/ 11305 h 592"/>
              <a:gd name="T68" fmla="+- 0 1479 860"/>
              <a:gd name="T69" fmla="*/ T68 w 1065"/>
              <a:gd name="T70" fmla="+- 0 11318 11300"/>
              <a:gd name="T71" fmla="*/ 11318 h 592"/>
              <a:gd name="T72" fmla="+- 0 1547 860"/>
              <a:gd name="T73" fmla="*/ T72 w 1065"/>
              <a:gd name="T74" fmla="+- 0 11340 11300"/>
              <a:gd name="T75" fmla="*/ 11340 h 592"/>
              <a:gd name="T76" fmla="+- 0 1611 860"/>
              <a:gd name="T77" fmla="*/ T76 w 1065"/>
              <a:gd name="T78" fmla="+- 0 11369 11300"/>
              <a:gd name="T79" fmla="*/ 11369 h 592"/>
              <a:gd name="T80" fmla="+- 0 1671 860"/>
              <a:gd name="T81" fmla="*/ T80 w 1065"/>
              <a:gd name="T82" fmla="+- 0 11406 11300"/>
              <a:gd name="T83" fmla="*/ 11406 h 592"/>
              <a:gd name="T84" fmla="+- 0 1726 860"/>
              <a:gd name="T85" fmla="*/ T84 w 1065"/>
              <a:gd name="T86" fmla="+- 0 11449 11300"/>
              <a:gd name="T87" fmla="*/ 11449 h 592"/>
              <a:gd name="T88" fmla="+- 0 1776 860"/>
              <a:gd name="T89" fmla="*/ T88 w 1065"/>
              <a:gd name="T90" fmla="+- 0 11499 11300"/>
              <a:gd name="T91" fmla="*/ 11499 h 592"/>
              <a:gd name="T92" fmla="+- 0 1819 860"/>
              <a:gd name="T93" fmla="*/ T92 w 1065"/>
              <a:gd name="T94" fmla="+- 0 11554 11300"/>
              <a:gd name="T95" fmla="*/ 11554 h 592"/>
              <a:gd name="T96" fmla="+- 0 1856 860"/>
              <a:gd name="T97" fmla="*/ T96 w 1065"/>
              <a:gd name="T98" fmla="+- 0 11613 11300"/>
              <a:gd name="T99" fmla="*/ 11613 h 592"/>
              <a:gd name="T100" fmla="+- 0 1885 860"/>
              <a:gd name="T101" fmla="*/ T100 w 1065"/>
              <a:gd name="T102" fmla="+- 0 11678 11300"/>
              <a:gd name="T103" fmla="*/ 11678 h 592"/>
              <a:gd name="T104" fmla="+- 0 1907 860"/>
              <a:gd name="T105" fmla="*/ T104 w 1065"/>
              <a:gd name="T106" fmla="+- 0 11746 11300"/>
              <a:gd name="T107" fmla="*/ 11746 h 592"/>
              <a:gd name="T108" fmla="+- 0 1920 860"/>
              <a:gd name="T109" fmla="*/ T108 w 1065"/>
              <a:gd name="T110" fmla="+- 0 11817 11300"/>
              <a:gd name="T111" fmla="*/ 11817 h 592"/>
              <a:gd name="T112" fmla="+- 0 1925 860"/>
              <a:gd name="T113" fmla="*/ T112 w 1065"/>
              <a:gd name="T114" fmla="+- 0 11892 11300"/>
              <a:gd name="T115" fmla="*/ 11892 h 59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1065" h="592">
                <a:moveTo>
                  <a:pt x="1065" y="592"/>
                </a:moveTo>
                <a:lnTo>
                  <a:pt x="592" y="592"/>
                </a:lnTo>
                <a:lnTo>
                  <a:pt x="517" y="587"/>
                </a:lnTo>
                <a:lnTo>
                  <a:pt x="446" y="574"/>
                </a:lnTo>
                <a:lnTo>
                  <a:pt x="378" y="552"/>
                </a:lnTo>
                <a:lnTo>
                  <a:pt x="313" y="522"/>
                </a:lnTo>
                <a:lnTo>
                  <a:pt x="254" y="486"/>
                </a:lnTo>
                <a:lnTo>
                  <a:pt x="199" y="442"/>
                </a:lnTo>
                <a:lnTo>
                  <a:pt x="149" y="393"/>
                </a:lnTo>
                <a:lnTo>
                  <a:pt x="106" y="338"/>
                </a:lnTo>
                <a:lnTo>
                  <a:pt x="69" y="278"/>
                </a:lnTo>
                <a:lnTo>
                  <a:pt x="40" y="214"/>
                </a:lnTo>
                <a:lnTo>
                  <a:pt x="18" y="146"/>
                </a:lnTo>
                <a:lnTo>
                  <a:pt x="5" y="74"/>
                </a:lnTo>
                <a:lnTo>
                  <a:pt x="0" y="0"/>
                </a:lnTo>
                <a:lnTo>
                  <a:pt x="473" y="0"/>
                </a:lnTo>
                <a:lnTo>
                  <a:pt x="548" y="5"/>
                </a:lnTo>
                <a:lnTo>
                  <a:pt x="619" y="18"/>
                </a:lnTo>
                <a:lnTo>
                  <a:pt x="687" y="40"/>
                </a:lnTo>
                <a:lnTo>
                  <a:pt x="751" y="69"/>
                </a:lnTo>
                <a:lnTo>
                  <a:pt x="811" y="106"/>
                </a:lnTo>
                <a:lnTo>
                  <a:pt x="866" y="149"/>
                </a:lnTo>
                <a:lnTo>
                  <a:pt x="916" y="199"/>
                </a:lnTo>
                <a:lnTo>
                  <a:pt x="959" y="254"/>
                </a:lnTo>
                <a:lnTo>
                  <a:pt x="996" y="313"/>
                </a:lnTo>
                <a:lnTo>
                  <a:pt x="1025" y="378"/>
                </a:lnTo>
                <a:lnTo>
                  <a:pt x="1047" y="446"/>
                </a:lnTo>
                <a:lnTo>
                  <a:pt x="1060" y="517"/>
                </a:lnTo>
                <a:lnTo>
                  <a:pt x="1065" y="592"/>
                </a:lnTo>
                <a:close/>
              </a:path>
            </a:pathLst>
          </a:custGeom>
          <a:solidFill>
            <a:srgbClr val="054F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3D7BAFB-7BC2-4804-AD0B-D88AC3720172}"/>
              </a:ext>
            </a:extLst>
          </p:cNvPr>
          <p:cNvSpPr>
            <a:spLocks/>
          </p:cNvSpPr>
          <p:nvPr userDrawn="1"/>
        </p:nvSpPr>
        <p:spPr bwMode="auto">
          <a:xfrm>
            <a:off x="540975" y="5890000"/>
            <a:ext cx="382587" cy="382588"/>
          </a:xfrm>
          <a:custGeom>
            <a:avLst/>
            <a:gdLst>
              <a:gd name="T0" fmla="+- 0 1161 860"/>
              <a:gd name="T1" fmla="*/ T0 w 602"/>
              <a:gd name="T2" fmla="+- 0 10400 10400"/>
              <a:gd name="T3" fmla="*/ 10400 h 602"/>
              <a:gd name="T4" fmla="+- 0 1092 860"/>
              <a:gd name="T5" fmla="*/ T4 w 602"/>
              <a:gd name="T6" fmla="+- 0 10408 10400"/>
              <a:gd name="T7" fmla="*/ 10408 h 602"/>
              <a:gd name="T8" fmla="+- 0 1028 860"/>
              <a:gd name="T9" fmla="*/ T8 w 602"/>
              <a:gd name="T10" fmla="+- 0 10431 10400"/>
              <a:gd name="T11" fmla="*/ 10431 h 602"/>
              <a:gd name="T12" fmla="+- 0 973 860"/>
              <a:gd name="T13" fmla="*/ T12 w 602"/>
              <a:gd name="T14" fmla="+- 0 10466 10400"/>
              <a:gd name="T15" fmla="*/ 10466 h 602"/>
              <a:gd name="T16" fmla="+- 0 926 860"/>
              <a:gd name="T17" fmla="*/ T16 w 602"/>
              <a:gd name="T18" fmla="+- 0 10513 10400"/>
              <a:gd name="T19" fmla="*/ 10513 h 602"/>
              <a:gd name="T20" fmla="+- 0 891 860"/>
              <a:gd name="T21" fmla="*/ T20 w 602"/>
              <a:gd name="T22" fmla="+- 0 10568 10400"/>
              <a:gd name="T23" fmla="*/ 10568 h 602"/>
              <a:gd name="T24" fmla="+- 0 868 860"/>
              <a:gd name="T25" fmla="*/ T24 w 602"/>
              <a:gd name="T26" fmla="+- 0 10632 10400"/>
              <a:gd name="T27" fmla="*/ 10632 h 602"/>
              <a:gd name="T28" fmla="+- 0 860 860"/>
              <a:gd name="T29" fmla="*/ T28 w 602"/>
              <a:gd name="T30" fmla="+- 0 10701 10400"/>
              <a:gd name="T31" fmla="*/ 10701 h 602"/>
              <a:gd name="T32" fmla="+- 0 868 860"/>
              <a:gd name="T33" fmla="*/ T32 w 602"/>
              <a:gd name="T34" fmla="+- 0 10770 10400"/>
              <a:gd name="T35" fmla="*/ 10770 h 602"/>
              <a:gd name="T36" fmla="+- 0 891 860"/>
              <a:gd name="T37" fmla="*/ T36 w 602"/>
              <a:gd name="T38" fmla="+- 0 10833 10400"/>
              <a:gd name="T39" fmla="*/ 10833 h 602"/>
              <a:gd name="T40" fmla="+- 0 926 860"/>
              <a:gd name="T41" fmla="*/ T40 w 602"/>
              <a:gd name="T42" fmla="+- 0 10889 10400"/>
              <a:gd name="T43" fmla="*/ 10889 h 602"/>
              <a:gd name="T44" fmla="+- 0 973 860"/>
              <a:gd name="T45" fmla="*/ T44 w 602"/>
              <a:gd name="T46" fmla="+- 0 10935 10400"/>
              <a:gd name="T47" fmla="*/ 10935 h 602"/>
              <a:gd name="T48" fmla="+- 0 1028 860"/>
              <a:gd name="T49" fmla="*/ T48 w 602"/>
              <a:gd name="T50" fmla="+- 0 10971 10400"/>
              <a:gd name="T51" fmla="*/ 10971 h 602"/>
              <a:gd name="T52" fmla="+- 0 1092 860"/>
              <a:gd name="T53" fmla="*/ T52 w 602"/>
              <a:gd name="T54" fmla="+- 0 10994 10400"/>
              <a:gd name="T55" fmla="*/ 10994 h 602"/>
              <a:gd name="T56" fmla="+- 0 1161 860"/>
              <a:gd name="T57" fmla="*/ T56 w 602"/>
              <a:gd name="T58" fmla="+- 0 11001 10400"/>
              <a:gd name="T59" fmla="*/ 11001 h 602"/>
              <a:gd name="T60" fmla="+- 0 1230 860"/>
              <a:gd name="T61" fmla="*/ T60 w 602"/>
              <a:gd name="T62" fmla="+- 0 10994 10400"/>
              <a:gd name="T63" fmla="*/ 10994 h 602"/>
              <a:gd name="T64" fmla="+- 0 1293 860"/>
              <a:gd name="T65" fmla="*/ T64 w 602"/>
              <a:gd name="T66" fmla="+- 0 10971 10400"/>
              <a:gd name="T67" fmla="*/ 10971 h 602"/>
              <a:gd name="T68" fmla="+- 0 1349 860"/>
              <a:gd name="T69" fmla="*/ T68 w 602"/>
              <a:gd name="T70" fmla="+- 0 10935 10400"/>
              <a:gd name="T71" fmla="*/ 10935 h 602"/>
              <a:gd name="T72" fmla="+- 0 1395 860"/>
              <a:gd name="T73" fmla="*/ T72 w 602"/>
              <a:gd name="T74" fmla="+- 0 10889 10400"/>
              <a:gd name="T75" fmla="*/ 10889 h 602"/>
              <a:gd name="T76" fmla="+- 0 1431 860"/>
              <a:gd name="T77" fmla="*/ T76 w 602"/>
              <a:gd name="T78" fmla="+- 0 10833 10400"/>
              <a:gd name="T79" fmla="*/ 10833 h 602"/>
              <a:gd name="T80" fmla="+- 0 1454 860"/>
              <a:gd name="T81" fmla="*/ T80 w 602"/>
              <a:gd name="T82" fmla="+- 0 10770 10400"/>
              <a:gd name="T83" fmla="*/ 10770 h 602"/>
              <a:gd name="T84" fmla="+- 0 1461 860"/>
              <a:gd name="T85" fmla="*/ T84 w 602"/>
              <a:gd name="T86" fmla="+- 0 10701 10400"/>
              <a:gd name="T87" fmla="*/ 10701 h 602"/>
              <a:gd name="T88" fmla="+- 0 1454 860"/>
              <a:gd name="T89" fmla="*/ T88 w 602"/>
              <a:gd name="T90" fmla="+- 0 10632 10400"/>
              <a:gd name="T91" fmla="*/ 10632 h 602"/>
              <a:gd name="T92" fmla="+- 0 1431 860"/>
              <a:gd name="T93" fmla="*/ T92 w 602"/>
              <a:gd name="T94" fmla="+- 0 10568 10400"/>
              <a:gd name="T95" fmla="*/ 10568 h 602"/>
              <a:gd name="T96" fmla="+- 0 1395 860"/>
              <a:gd name="T97" fmla="*/ T96 w 602"/>
              <a:gd name="T98" fmla="+- 0 10513 10400"/>
              <a:gd name="T99" fmla="*/ 10513 h 602"/>
              <a:gd name="T100" fmla="+- 0 1349 860"/>
              <a:gd name="T101" fmla="*/ T100 w 602"/>
              <a:gd name="T102" fmla="+- 0 10466 10400"/>
              <a:gd name="T103" fmla="*/ 10466 h 602"/>
              <a:gd name="T104" fmla="+- 0 1293 860"/>
              <a:gd name="T105" fmla="*/ T104 w 602"/>
              <a:gd name="T106" fmla="+- 0 10431 10400"/>
              <a:gd name="T107" fmla="*/ 10431 h 602"/>
              <a:gd name="T108" fmla="+- 0 1230 860"/>
              <a:gd name="T109" fmla="*/ T108 w 602"/>
              <a:gd name="T110" fmla="+- 0 10408 10400"/>
              <a:gd name="T111" fmla="*/ 10408 h 602"/>
              <a:gd name="T112" fmla="+- 0 1161 860"/>
              <a:gd name="T113" fmla="*/ T112 w 602"/>
              <a:gd name="T114" fmla="+- 0 10400 10400"/>
              <a:gd name="T115" fmla="*/ 10400 h 60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</a:cxnLst>
            <a:rect l="0" t="0" r="r" b="b"/>
            <a:pathLst>
              <a:path w="602" h="602">
                <a:moveTo>
                  <a:pt x="301" y="0"/>
                </a:moveTo>
                <a:lnTo>
                  <a:pt x="232" y="8"/>
                </a:lnTo>
                <a:lnTo>
                  <a:pt x="168" y="31"/>
                </a:lnTo>
                <a:lnTo>
                  <a:pt x="113" y="66"/>
                </a:lnTo>
                <a:lnTo>
                  <a:pt x="66" y="113"/>
                </a:lnTo>
                <a:lnTo>
                  <a:pt x="31" y="168"/>
                </a:lnTo>
                <a:lnTo>
                  <a:pt x="8" y="232"/>
                </a:lnTo>
                <a:lnTo>
                  <a:pt x="0" y="301"/>
                </a:lnTo>
                <a:lnTo>
                  <a:pt x="8" y="370"/>
                </a:lnTo>
                <a:lnTo>
                  <a:pt x="31" y="433"/>
                </a:lnTo>
                <a:lnTo>
                  <a:pt x="66" y="489"/>
                </a:lnTo>
                <a:lnTo>
                  <a:pt x="113" y="535"/>
                </a:lnTo>
                <a:lnTo>
                  <a:pt x="168" y="571"/>
                </a:lnTo>
                <a:lnTo>
                  <a:pt x="232" y="594"/>
                </a:lnTo>
                <a:lnTo>
                  <a:pt x="301" y="601"/>
                </a:lnTo>
                <a:lnTo>
                  <a:pt x="370" y="594"/>
                </a:lnTo>
                <a:lnTo>
                  <a:pt x="433" y="571"/>
                </a:lnTo>
                <a:lnTo>
                  <a:pt x="489" y="535"/>
                </a:lnTo>
                <a:lnTo>
                  <a:pt x="535" y="489"/>
                </a:lnTo>
                <a:lnTo>
                  <a:pt x="571" y="433"/>
                </a:lnTo>
                <a:lnTo>
                  <a:pt x="594" y="370"/>
                </a:lnTo>
                <a:lnTo>
                  <a:pt x="601" y="301"/>
                </a:lnTo>
                <a:lnTo>
                  <a:pt x="594" y="232"/>
                </a:lnTo>
                <a:lnTo>
                  <a:pt x="571" y="168"/>
                </a:lnTo>
                <a:lnTo>
                  <a:pt x="535" y="113"/>
                </a:lnTo>
                <a:lnTo>
                  <a:pt x="489" y="66"/>
                </a:lnTo>
                <a:lnTo>
                  <a:pt x="433" y="31"/>
                </a:lnTo>
                <a:lnTo>
                  <a:pt x="370" y="8"/>
                </a:lnTo>
                <a:lnTo>
                  <a:pt x="301" y="0"/>
                </a:lnTo>
                <a:close/>
              </a:path>
            </a:pathLst>
          </a:custGeom>
          <a:solidFill>
            <a:srgbClr val="F6CA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7F7F9-C7EB-4331-BF0D-827691257C10}"/>
              </a:ext>
            </a:extLst>
          </p:cNvPr>
          <p:cNvSpPr txBox="1"/>
          <p:nvPr userDrawn="1"/>
        </p:nvSpPr>
        <p:spPr>
          <a:xfrm>
            <a:off x="8610600" y="635635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inaba.ac.id</a:t>
            </a:r>
          </a:p>
        </p:txBody>
      </p:sp>
      <p:pic>
        <p:nvPicPr>
          <p:cNvPr id="16" name="image1.png">
            <a:extLst>
              <a:ext uri="{FF2B5EF4-FFF2-40B4-BE49-F238E27FC236}">
                <a16:creationId xmlns:a16="http://schemas.microsoft.com/office/drawing/2014/main" id="{F453DFC4-7E3A-4FD1-BCDD-55013C50E34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03453" y="6272588"/>
            <a:ext cx="240955" cy="434825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6ADAD0-2A9F-4EC6-8C19-63045DBB18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55" y="2271655"/>
            <a:ext cx="2753890" cy="303737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43B60E7-CEF9-41F2-BACB-4429854A8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A633866-7A63-4D0D-8F43-12BA695E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6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BFF0-386E-4502-AF88-4BAEA89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797DA-C368-47F7-95B0-2E101660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A65F5-5724-4955-89BC-AD856800E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A22EB-7F1E-4B99-87B8-1FACAC1E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32E11-0AE2-4B4D-9080-3213A46A0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3213A-0175-4399-9D66-E65C578E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3144B-B8F6-45B6-979E-47E58261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0C93F-D859-4B58-A151-CEC37040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BF25-2689-4BAE-B6D1-FBD3E92D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9916B-CFC8-41EE-9930-9E461C93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1F4C8-8590-412C-94DC-3D3F8BAD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428D-50F0-4C82-BFF7-CF955A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33040-FD1F-4206-A6F8-0784054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65C41-3562-415A-9953-540402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DE526-8B33-4D72-817C-961E2F62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4A75D-3713-473F-9E07-CDDCEE0D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CD6C-6462-44DA-893E-EB780687C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2F26-C4DF-4814-8808-0EA2923E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AF12-223C-4122-A9CE-087E1CF4C3D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A74AA-4084-480B-B85E-846CAEE6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D3C58-2CE8-41D0-A23D-5EF85C132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30AE-15AD-45BF-991E-C33781A67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CF54C-1E35-4774-85D8-8832249E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E8E4-3203-4084-B6A2-F78FA1BBE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8973-86F3-4E13-AFC5-236A44A13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93DFD-06B0-490E-AC15-0EF737E8B6C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1663-31CB-4B29-BFCC-3142D7E27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6A38-CA45-41A3-8BC3-145A34D83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4873-1AA5-40E0-9EEA-FE995CC4D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58B7-B94B-4267-AC08-B2A0227BB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34843"/>
            <a:ext cx="9144000" cy="859528"/>
          </a:xfrm>
        </p:spPr>
        <p:txBody>
          <a:bodyPr>
            <a:noAutofit/>
          </a:bodyPr>
          <a:lstStyle/>
          <a:p>
            <a:r>
              <a:rPr lang="en-ID" sz="3600" b="1" dirty="0"/>
              <a:t>SIC030</a:t>
            </a:r>
            <a:r>
              <a:rPr lang="en-US" sz="3600" b="1" dirty="0"/>
              <a:t> - PPT - SESI </a:t>
            </a:r>
            <a:r>
              <a:rPr lang="en-US" sz="3600" b="1" dirty="0" err="1"/>
              <a:t>ke</a:t>
            </a:r>
            <a:r>
              <a:rPr lang="en-US" sz="3600" b="1" dirty="0"/>
              <a:t> 3</a:t>
            </a:r>
            <a:br>
              <a:rPr lang="en-US" sz="3600" b="1" dirty="0"/>
            </a:b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Perdagangan</a:t>
            </a:r>
            <a:r>
              <a:rPr lang="en-US" sz="3600" dirty="0"/>
              <a:t> </a:t>
            </a:r>
            <a:r>
              <a:rPr lang="en-US" sz="3600" dirty="0" err="1"/>
              <a:t>Elektronik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4DB9D-AE51-4AE5-88D5-80A446F64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24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d-ID" sz="7200" dirty="0"/>
              <a:t>Pengantar Perdagangan Elektronik</a:t>
            </a:r>
            <a:r>
              <a:rPr lang="en-ID" sz="7200" dirty="0"/>
              <a:t> 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ID" sz="7200"/>
              <a:t>Struktur</a:t>
            </a:r>
            <a:r>
              <a:rPr lang="en-ID" sz="7200" dirty="0"/>
              <a:t> dan Model EC</a:t>
            </a:r>
            <a:endParaRPr lang="en-US" sz="4500" dirty="0"/>
          </a:p>
          <a:p>
            <a:endParaRPr lang="en-US" dirty="0"/>
          </a:p>
          <a:p>
            <a:r>
              <a:rPr lang="fi-FI" sz="3800" dirty="0"/>
              <a:t>M HANIF JUSUF ST MKOM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53873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AB90E210-754A-4717-AA0F-33EB254A2121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9DD8-1662-4FF2-816C-920AF9EAD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E9983E00-C220-4445-B546-B1182947F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Typical Business Models</a:t>
            </a:r>
            <a:br>
              <a:rPr lang="en-US" altLang="en-US"/>
            </a:br>
            <a:r>
              <a:rPr lang="en-US" altLang="en-US"/>
              <a:t>in EC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B0BA14D-D07D-46F3-B21A-5A7F2DC15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6813" y="1660525"/>
            <a:ext cx="7848600" cy="42672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/>
              <a:t>Online direct marketing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 sz="2000"/>
              <a:t>Electronic tendering systems</a:t>
            </a:r>
          </a:p>
          <a:p>
            <a:pPr marL="609600" indent="-609600">
              <a:buClr>
                <a:srgbClr val="FFFF66"/>
              </a:buClr>
              <a:buNone/>
            </a:pPr>
            <a:r>
              <a:rPr lang="en-US" altLang="en-US" sz="2000" i="1"/>
              <a:t>	tendering (reverse auction):</a:t>
            </a:r>
            <a:r>
              <a:rPr lang="en-US" altLang="en-US" sz="2000" b="1"/>
              <a:t> </a:t>
            </a:r>
            <a:r>
              <a:rPr lang="en-US" altLang="en-US" sz="2000"/>
              <a:t>model in which  a buyer requests would-be sellers to submit bids, and the lowest bidder wins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3"/>
            </a:pPr>
            <a:r>
              <a:rPr lang="en-US" altLang="en-US" sz="2000"/>
              <a:t>Name your own price: a model in which a buyer sets the price he or she is willing to pay and invites sellers to supply the good or service at that price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>
            <a:extLst>
              <a:ext uri="{FF2B5EF4-FFF2-40B4-BE49-F238E27FC236}">
                <a16:creationId xmlns:a16="http://schemas.microsoft.com/office/drawing/2014/main" id="{5F101DF9-5B99-4690-B4A1-0C6A27DAB6F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3B3D-7B4A-48AE-AC71-97975E481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F25BD0AF-7E7C-4957-BC93-BFA824A93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Typical Business </a:t>
            </a:r>
            <a:br>
              <a:rPr lang="en-US" altLang="en-US"/>
            </a:br>
            <a:r>
              <a:rPr lang="en-US" altLang="en-US"/>
              <a:t>Models in EC </a:t>
            </a:r>
            <a:r>
              <a:rPr lang="en-US" altLang="en-US" sz="3600"/>
              <a:t>(cont.)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A98ECBB-59A9-448C-86C5-8B280CC8F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/>
              <a:t>Affiliate marketing: an arrangement whereby a marketing partner (a business, an organization, or even an individual) refers consumers to the selling company’s Web site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 startAt="4"/>
            </a:pPr>
            <a:r>
              <a:rPr lang="en-US" altLang="en-US" i="1"/>
              <a:t>Viral marketing:</a:t>
            </a:r>
            <a:r>
              <a:rPr lang="en-US" altLang="en-US"/>
              <a:t> word-of-mouth marketing in which customers promote a product or service to friends or other people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10E2D4E3-DC6F-4F08-9075-784492CFF93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2D18-244F-47F8-AB63-20F155724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70942165-819D-4CD2-A078-98F766914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Typical Business </a:t>
            </a:r>
            <a:br>
              <a:rPr lang="en-US" altLang="en-US"/>
            </a:br>
            <a:r>
              <a:rPr lang="en-US" altLang="en-US"/>
              <a:t>Models in EC </a:t>
            </a:r>
            <a:r>
              <a:rPr lang="en-US" altLang="en-US" sz="3600"/>
              <a:t>(cont.)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AE5010D-B84D-4ABB-B9DE-77C199724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 startAt="6"/>
            </a:pPr>
            <a:r>
              <a:rPr lang="en-US" altLang="en-US"/>
              <a:t>Group purchasing: quantity purchasing that enables groups of purchasers to obtain a discount price on the products purchased</a:t>
            </a:r>
          </a:p>
          <a:p>
            <a:pPr marL="609600" indent="-609600">
              <a:buFontTx/>
              <a:buAutoNum type="arabicPeriod" startAt="6"/>
            </a:pPr>
            <a:r>
              <a:rPr lang="en-US" altLang="en-US" i="1"/>
              <a:t>SMEs:</a:t>
            </a:r>
            <a:r>
              <a:rPr lang="en-US" altLang="en-US" b="1"/>
              <a:t> s</a:t>
            </a:r>
            <a:r>
              <a:rPr lang="en-US" altLang="en-US"/>
              <a:t>mall to medium enterprises</a:t>
            </a:r>
          </a:p>
          <a:p>
            <a:pPr marL="609600" indent="-609600">
              <a:buFont typeface="Wingdings" panose="05000000000000000000" pitchFamily="2" charset="2"/>
              <a:buAutoNum type="arabicPeriod" startAt="6"/>
            </a:pPr>
            <a:r>
              <a:rPr lang="en-US" altLang="en-US"/>
              <a:t>Online auctions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07A467E0-2D02-4BA6-B3E4-67640B3D68F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E4A5-2E76-41DC-A9AB-6C9CAE0ECD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0F2C02EE-13DA-4003-BE23-965D789A6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Typical Business </a:t>
            </a:r>
            <a:br>
              <a:rPr lang="en-US" altLang="en-US"/>
            </a:br>
            <a:r>
              <a:rPr lang="en-US" altLang="en-US"/>
              <a:t>Models in EC </a:t>
            </a:r>
            <a:r>
              <a:rPr lang="en-US" altLang="en-US" sz="3600"/>
              <a:t>(cont.)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C72A144-36DB-444D-ACED-7F142FDD2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8"/>
            </a:pPr>
            <a:r>
              <a:rPr lang="en-US" altLang="en-US"/>
              <a:t>Product and service customization</a:t>
            </a:r>
          </a:p>
          <a:p>
            <a:pPr marL="609600" indent="-609600">
              <a:buClr>
                <a:srgbClr val="FFFF66"/>
              </a:buClr>
              <a:buNone/>
            </a:pPr>
            <a:r>
              <a:rPr lang="en-US" altLang="en-US" i="1"/>
              <a:t>	customization:</a:t>
            </a:r>
            <a:r>
              <a:rPr lang="en-US" altLang="en-US"/>
              <a:t> creation of a product or service according to the buyer’s specifications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8"/>
            </a:pPr>
            <a:r>
              <a:rPr lang="en-US" altLang="en-US"/>
              <a:t>Electronic marketplaces and exchanges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8"/>
            </a:pPr>
            <a:r>
              <a:rPr lang="en-US" altLang="en-US"/>
              <a:t>Value-chain integrators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8"/>
            </a:pPr>
            <a:r>
              <a:rPr lang="en-US" altLang="en-US"/>
              <a:t>Value-chain service providers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2D12A016-616A-403A-8BFB-CE687441384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0B4F-101A-4D58-A0A7-FAF3663CB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A5995120-AF9E-4A4E-A08C-ECCE5B257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Typical Business </a:t>
            </a:r>
            <a:br>
              <a:rPr lang="en-US" altLang="en-US"/>
            </a:br>
            <a:r>
              <a:rPr lang="en-US" altLang="en-US"/>
              <a:t>Models in EC </a:t>
            </a:r>
            <a:r>
              <a:rPr lang="en-US" altLang="en-US" sz="3600"/>
              <a:t>(cont.)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413BA4DF-670A-4CB8-91D0-CC2D8CF0C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 startAt="12"/>
            </a:pPr>
            <a:r>
              <a:rPr lang="en-US" altLang="en-US" sz="2000"/>
              <a:t>Information brokers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 startAt="12"/>
            </a:pPr>
            <a:r>
              <a:rPr lang="en-US" altLang="en-US" sz="2000"/>
              <a:t>Bartering 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 startAt="12"/>
            </a:pPr>
            <a:r>
              <a:rPr lang="en-US" altLang="en-US" sz="2000"/>
              <a:t>Deep discounting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 startAt="12"/>
            </a:pPr>
            <a:r>
              <a:rPr lang="en-US" altLang="en-US" sz="2000"/>
              <a:t>Membership</a:t>
            </a:r>
          </a:p>
          <a:p>
            <a:pPr marL="533400" indent="-533400">
              <a:buClr>
                <a:srgbClr val="FFFF66"/>
              </a:buClr>
              <a:buFont typeface="Wingdings" panose="05000000000000000000" pitchFamily="2" charset="2"/>
              <a:buAutoNum type="arabicPeriod" startAt="12"/>
            </a:pPr>
            <a:r>
              <a:rPr lang="en-US" altLang="en-US" sz="2000"/>
              <a:t>Supply chain improvers</a:t>
            </a:r>
          </a:p>
          <a:p>
            <a:pPr marL="533400" indent="-533400">
              <a:buClr>
                <a:srgbClr val="FFFF66"/>
              </a:buClr>
              <a:buNone/>
            </a:pPr>
            <a:r>
              <a:rPr lang="en-US" altLang="en-US" sz="2000"/>
              <a:t>	Business models can be independent or they can be combined amongst themselves or with traditional business models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A4845-B082-41F5-B6DC-1A6E74F232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A708F1FE-7669-4E4A-840A-219AEEA717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68B1530-E836-4FEA-95C1-193B18608B3A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D6381E23-F82A-4208-ABEB-546F61335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</a:t>
            </a:r>
            <a:br>
              <a:rPr lang="en-US" altLang="en-US"/>
            </a:br>
            <a:r>
              <a:rPr lang="en-US" altLang="en-US"/>
              <a:t>Supply Chain Improver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B1F49E5E-826E-45D5-AC6A-7B09D8C6A8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b="1"/>
              <a:t>Orbis Group changes a linear physical supply chain to an electronic hub</a:t>
            </a:r>
          </a:p>
          <a:p>
            <a:pPr lvl="1"/>
            <a:r>
              <a:rPr lang="en-US" altLang="en-US" b="1"/>
              <a:t>Traditional process in the B2B advertising field</a:t>
            </a: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81C6D4B6-3578-4DC1-8DF9-4F63CD18E84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" t="5768" r="2020" b="116"/>
          <a:stretch>
            <a:fillRect/>
          </a:stretch>
        </p:blipFill>
        <p:spPr>
          <a:xfrm>
            <a:off x="2503488" y="3994151"/>
            <a:ext cx="8077200" cy="1444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24CC3-53B5-4919-A5E1-06C4DC0CF1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4579" name="Slide Number Placeholder 6">
            <a:extLst>
              <a:ext uri="{FF2B5EF4-FFF2-40B4-BE49-F238E27FC236}">
                <a16:creationId xmlns:a16="http://schemas.microsoft.com/office/drawing/2014/main" id="{89FE368B-DE4E-4D59-8E26-5C407CC25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2056B97-6B78-46DB-BD75-5F3F53358A5F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76D17CAE-18C5-4FFA-92D5-630DD3A0D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</a:t>
            </a:r>
            <a:br>
              <a:rPr lang="en-US" altLang="en-US"/>
            </a:br>
            <a:r>
              <a:rPr lang="en-US" altLang="en-US"/>
              <a:t>Supply Chain Improver </a:t>
            </a:r>
            <a:r>
              <a:rPr lang="en-US" altLang="en-US" sz="3600"/>
              <a:t>(cont.)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6590ACDE-D6F1-46A1-BA8E-F69250A5EE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39900" y="2438400"/>
            <a:ext cx="4470400" cy="3352800"/>
          </a:xfrm>
        </p:spPr>
        <p:txBody>
          <a:bodyPr/>
          <a:lstStyle/>
          <a:p>
            <a:pPr lvl="1"/>
            <a:r>
              <a:rPr lang="en-US" altLang="en-US" b="1"/>
              <a:t>ProductBank simplifies this lengthy process changing the linear flow of products and information to a digitized hub</a:t>
            </a:r>
          </a:p>
        </p:txBody>
      </p:sp>
      <p:pic>
        <p:nvPicPr>
          <p:cNvPr id="24582" name="Picture 4">
            <a:extLst>
              <a:ext uri="{FF2B5EF4-FFF2-40B4-BE49-F238E27FC236}">
                <a16:creationId xmlns:a16="http://schemas.microsoft.com/office/drawing/2014/main" id="{7FEA69F4-9B7C-42A6-839E-F72B9C168A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2" b="2837"/>
          <a:stretch>
            <a:fillRect/>
          </a:stretch>
        </p:blipFill>
        <p:spPr>
          <a:xfrm>
            <a:off x="5943600" y="2438400"/>
            <a:ext cx="4229100" cy="31384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53A88DF-9708-4F5B-96E4-B1BE666D4A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5603" name="Slide Number Placeholder 6">
            <a:extLst>
              <a:ext uri="{FF2B5EF4-FFF2-40B4-BE49-F238E27FC236}">
                <a16:creationId xmlns:a16="http://schemas.microsoft.com/office/drawing/2014/main" id="{A3EE9F49-E1B5-4D5E-8688-CA04B645A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F7ACFF1-95A9-414E-94F0-1E53BCB0ED5C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10E9BC9-2FF1-4B9A-9892-39A4EFC9C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EC</a:t>
            </a:r>
            <a:endParaRPr lang="en-US" altLang="en-US" sz="360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7BC66D92-48B9-4E94-BDB2-C1D1A5A81BD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2743200"/>
            <a:ext cx="3695700" cy="3429000"/>
          </a:xfrm>
        </p:spPr>
        <p:txBody>
          <a:bodyPr/>
          <a:lstStyle/>
          <a:p>
            <a:r>
              <a:rPr lang="en-US" altLang="en-US" sz="2000" b="1"/>
              <a:t>Global reach</a:t>
            </a:r>
          </a:p>
          <a:p>
            <a:r>
              <a:rPr lang="en-US" altLang="en-US" sz="2000" b="1"/>
              <a:t>Cost reduction</a:t>
            </a:r>
          </a:p>
          <a:p>
            <a:r>
              <a:rPr lang="en-US" altLang="en-US" sz="2000" b="1"/>
              <a:t>Supply chain improvements</a:t>
            </a:r>
          </a:p>
          <a:p>
            <a:r>
              <a:rPr lang="en-US" altLang="en-US" sz="2000" b="1"/>
              <a:t>Extended hours: 24/7/365</a:t>
            </a:r>
          </a:p>
          <a:p>
            <a:r>
              <a:rPr lang="en-US" altLang="en-US" sz="2000" b="1"/>
              <a:t>Customization</a:t>
            </a:r>
          </a:p>
          <a:p>
            <a:r>
              <a:rPr lang="en-US" altLang="en-US" sz="2000" b="1"/>
              <a:t>New business models</a:t>
            </a:r>
          </a:p>
          <a:p>
            <a:r>
              <a:rPr lang="en-US" altLang="en-US" sz="2000" b="1"/>
              <a:t>Vendors’ specialization</a:t>
            </a:r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D1399001-955E-4294-95C0-E9053FBF280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29400" y="2667000"/>
            <a:ext cx="3695700" cy="3657600"/>
          </a:xfrm>
        </p:spPr>
        <p:txBody>
          <a:bodyPr/>
          <a:lstStyle/>
          <a:p>
            <a:r>
              <a:rPr lang="en-US" altLang="en-US" sz="2000" b="1"/>
              <a:t>Rapid time-to-market</a:t>
            </a:r>
          </a:p>
          <a:p>
            <a:r>
              <a:rPr lang="en-US" altLang="en-US" sz="2000" b="1"/>
              <a:t>Lower communication costs</a:t>
            </a:r>
          </a:p>
          <a:p>
            <a:r>
              <a:rPr lang="en-US" altLang="en-US" sz="2000" b="1"/>
              <a:t>Efficient procurement</a:t>
            </a:r>
          </a:p>
          <a:p>
            <a:r>
              <a:rPr lang="en-US" altLang="en-US" sz="2000" b="1"/>
              <a:t>Improved customer relations</a:t>
            </a:r>
          </a:p>
          <a:p>
            <a:r>
              <a:rPr lang="en-US" altLang="en-US" sz="2000" b="1"/>
              <a:t>Up-to-date company material</a:t>
            </a:r>
          </a:p>
          <a:p>
            <a:r>
              <a:rPr lang="en-US" altLang="en-US" sz="2000" b="1"/>
              <a:t>No city business permits and fees</a:t>
            </a:r>
          </a:p>
          <a:p>
            <a:r>
              <a:rPr lang="en-US" altLang="en-US" sz="2000" b="1"/>
              <a:t>Other benefits</a:t>
            </a:r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D60F3D75-A125-496D-A769-B462807D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981201"/>
            <a:ext cx="70104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en-US" altLang="en-US" sz="2800">
                <a:solidFill>
                  <a:srgbClr val="99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Benefits to organizations</a:t>
            </a:r>
            <a:endParaRPr lang="en-US" altLang="en-US" sz="28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6A27C7D-AD4F-4BB9-AD1F-92868A596F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CD3F7A6F-2705-4D55-A941-347A345063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3B7A313-F21B-4610-95C2-B1558331390D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F7C0D1D-2087-483F-A30C-979818BED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EC </a:t>
            </a:r>
            <a:r>
              <a:rPr lang="en-US" altLang="en-US" sz="3600"/>
              <a:t>(cont.)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A5435A24-F993-4BD9-B37A-F729970773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14600" y="2743200"/>
            <a:ext cx="3695700" cy="3200400"/>
          </a:xfrm>
        </p:spPr>
        <p:txBody>
          <a:bodyPr/>
          <a:lstStyle/>
          <a:p>
            <a:r>
              <a:rPr lang="en-US" altLang="en-US" sz="2400" b="1"/>
              <a:t>Ubiquity</a:t>
            </a:r>
          </a:p>
          <a:p>
            <a:r>
              <a:rPr lang="en-US" altLang="en-US" sz="2400" b="1"/>
              <a:t>More products and services</a:t>
            </a:r>
          </a:p>
          <a:p>
            <a:r>
              <a:rPr lang="en-US" altLang="en-US" sz="2400" b="1"/>
              <a:t>Cheaper products and services</a:t>
            </a:r>
          </a:p>
          <a:p>
            <a:r>
              <a:rPr lang="en-US" altLang="en-US" sz="2400" b="1"/>
              <a:t>Instant delivery</a:t>
            </a:r>
          </a:p>
          <a:p>
            <a:r>
              <a:rPr lang="en-US" altLang="en-US" sz="2400" b="1"/>
              <a:t>Information availability</a:t>
            </a: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1AECC32D-A274-4E48-A143-66EC5D32369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553200" y="2819400"/>
            <a:ext cx="3695700" cy="3124200"/>
          </a:xfrm>
        </p:spPr>
        <p:txBody>
          <a:bodyPr/>
          <a:lstStyle/>
          <a:p>
            <a:r>
              <a:rPr lang="en-US" altLang="en-US" sz="2400" b="1"/>
              <a:t>Participation in auctions</a:t>
            </a:r>
          </a:p>
          <a:p>
            <a:r>
              <a:rPr lang="en-US" altLang="en-US" sz="2400" b="1"/>
              <a:t>Electronic communities</a:t>
            </a:r>
          </a:p>
          <a:p>
            <a:r>
              <a:rPr lang="en-US" altLang="en-US" sz="2400" b="1"/>
              <a:t> “Get it your way” </a:t>
            </a:r>
          </a:p>
          <a:p>
            <a:r>
              <a:rPr lang="en-US" altLang="en-US" sz="2400" b="1"/>
              <a:t>No sales tax</a:t>
            </a:r>
          </a:p>
        </p:txBody>
      </p:sp>
      <p:sp>
        <p:nvSpPr>
          <p:cNvPr id="26631" name="Text Box 5">
            <a:extLst>
              <a:ext uri="{FF2B5EF4-FFF2-40B4-BE49-F238E27FC236}">
                <a16:creationId xmlns:a16="http://schemas.microsoft.com/office/drawing/2014/main" id="{FA6087D0-41F0-429E-BB84-81712EFD3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33600"/>
            <a:ext cx="678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600">
                <a:solidFill>
                  <a:srgbClr val="99CCFF"/>
                </a:solidFill>
              </a:rPr>
              <a:t>Benefits to consumers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1033-6D9A-41FF-ABC8-8CF67FE476E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7651" name="Slide Number Placeholder 6">
            <a:extLst>
              <a:ext uri="{FF2B5EF4-FFF2-40B4-BE49-F238E27FC236}">
                <a16:creationId xmlns:a16="http://schemas.microsoft.com/office/drawing/2014/main" id="{792CEB7D-F97F-42CE-800B-757A2A4CF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13566D92-0FAE-48C2-AD01-D08BEB0C1BEB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1938BF2-E9B8-4223-B6B8-FE01BDE0E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EC </a:t>
            </a:r>
            <a:r>
              <a:rPr lang="en-US" altLang="en-US" sz="3600"/>
              <a:t>(cont.)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4C632B63-3393-493C-81B9-2A3E910D08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67000" y="2286000"/>
            <a:ext cx="3581400" cy="3657600"/>
          </a:xfrm>
        </p:spPr>
        <p:txBody>
          <a:bodyPr/>
          <a:lstStyle/>
          <a:p>
            <a:r>
              <a:rPr lang="en-US" altLang="en-US"/>
              <a:t>Benefits to society</a:t>
            </a:r>
          </a:p>
          <a:p>
            <a:pPr lvl="1"/>
            <a:r>
              <a:rPr lang="en-US" altLang="en-US"/>
              <a:t>Telecommuting</a:t>
            </a:r>
          </a:p>
          <a:p>
            <a:pPr lvl="1"/>
            <a:r>
              <a:rPr lang="en-US" altLang="en-US"/>
              <a:t>Higher standard of living</a:t>
            </a:r>
          </a:p>
          <a:p>
            <a:pPr lvl="1"/>
            <a:r>
              <a:rPr lang="en-US" altLang="en-US"/>
              <a:t>Hope for the poor</a:t>
            </a:r>
          </a:p>
          <a:p>
            <a:pPr lvl="1"/>
            <a:r>
              <a:rPr lang="en-US" altLang="en-US"/>
              <a:t>Availability of public services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AA5B0983-02DC-4227-ADFE-91331F06B9F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>
            <a:extLst>
              <a:ext uri="{FF2B5EF4-FFF2-40B4-BE49-F238E27FC236}">
                <a16:creationId xmlns:a16="http://schemas.microsoft.com/office/drawing/2014/main" id="{7D4208A5-801C-421F-BACB-E86048C13C55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EBB4238-06B4-4D1A-A530-889796747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CDA0AE-2BC1-43C8-B54D-35EB5157C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Define electronic commerce (EC) and describe its various categories.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and discuss the content and framework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the major types of EC transactions.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Describe some EC business models.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BCEA1D7F-C6C6-4C2A-BDFC-C42F1BED330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2491-F687-462C-8C14-2C09F24BE6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5D7D042F-7561-412A-B045-1BAA27919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Limitations of EC</a:t>
            </a:r>
          </a:p>
        </p:txBody>
      </p:sp>
      <p:pic>
        <p:nvPicPr>
          <p:cNvPr id="28677" name="Picture 3">
            <a:extLst>
              <a:ext uri="{FF2B5EF4-FFF2-40B4-BE49-F238E27FC236}">
                <a16:creationId xmlns:a16="http://schemas.microsoft.com/office/drawing/2014/main" id="{63F43791-0956-40D8-B6A4-F736F14AA0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0" b="554"/>
          <a:stretch>
            <a:fillRect/>
          </a:stretch>
        </p:blipFill>
        <p:spPr>
          <a:xfrm>
            <a:off x="2590800" y="2033589"/>
            <a:ext cx="7772400" cy="41481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6AC29-76F0-407F-BD0B-D8CD2C98DC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29699" name="Slide Number Placeholder 6">
            <a:extLst>
              <a:ext uri="{FF2B5EF4-FFF2-40B4-BE49-F238E27FC236}">
                <a16:creationId xmlns:a16="http://schemas.microsoft.com/office/drawing/2014/main" id="{65833E98-D283-43A0-99A1-CC0AC59B4D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69D9842-27B6-4D6C-907E-36957DFE47AE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CA32ABD8-50D4-413F-8AFD-9079EDE3F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Barriers of EC</a:t>
            </a:r>
            <a:endParaRPr lang="en-US" altLang="en-US" sz="3600"/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B6FA3A15-FD7D-4FA8-AB39-CC1A8682D0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/>
              <a:t>Security </a:t>
            </a:r>
          </a:p>
          <a:p>
            <a:r>
              <a:rPr lang="en-US" altLang="en-US"/>
              <a:t>Trust and risk</a:t>
            </a:r>
          </a:p>
          <a:p>
            <a:r>
              <a:rPr lang="en-US" altLang="en-US"/>
              <a:t>Lack of qualified personnel</a:t>
            </a:r>
          </a:p>
          <a:p>
            <a:r>
              <a:rPr lang="en-US" altLang="en-US"/>
              <a:t>Lack of business models</a:t>
            </a:r>
          </a:p>
          <a:p>
            <a:r>
              <a:rPr lang="en-US" altLang="en-US"/>
              <a:t>Culture  </a:t>
            </a:r>
          </a:p>
        </p:txBody>
      </p:sp>
      <p:sp>
        <p:nvSpPr>
          <p:cNvPr id="29702" name="Rectangle 4">
            <a:extLst>
              <a:ext uri="{FF2B5EF4-FFF2-40B4-BE49-F238E27FC236}">
                <a16:creationId xmlns:a16="http://schemas.microsoft.com/office/drawing/2014/main" id="{150E80EC-55B9-4E57-A66D-471DDBD21FE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User authentication and lack of public key infrastructure</a:t>
            </a:r>
          </a:p>
          <a:p>
            <a:r>
              <a:rPr lang="en-US" altLang="en-US"/>
              <a:t>Organization  </a:t>
            </a:r>
          </a:p>
          <a:p>
            <a:r>
              <a:rPr lang="en-US" altLang="en-US"/>
              <a:t>Fraud </a:t>
            </a:r>
          </a:p>
          <a:p>
            <a:r>
              <a:rPr lang="en-US" altLang="en-US"/>
              <a:t>Slow navigation on the Internet</a:t>
            </a:r>
          </a:p>
          <a:p>
            <a:r>
              <a:rPr lang="en-US" altLang="en-US"/>
              <a:t>Legal issues 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3BD56008-7889-4605-83EB-1634490CE6A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6D80-8F09-4A90-A8FD-A920242703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7E7729B-133F-4844-8D81-E22DF7F94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 Digital Revolution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B02E693-9E77-47BF-86D9-EE21DFE02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Digital economy:</a:t>
            </a:r>
            <a:r>
              <a:rPr lang="en-US" altLang="en-US" b="1"/>
              <a:t> </a:t>
            </a:r>
            <a:r>
              <a:rPr lang="en-US" altLang="en-US"/>
              <a:t>An economy that is based on digital technologies, including digital communication networks, computers, software, and other related information technologies; also called the </a:t>
            </a:r>
            <a:r>
              <a:rPr lang="en-US" altLang="en-US" i="1"/>
              <a:t>Internet economy, </a:t>
            </a:r>
            <a:r>
              <a:rPr lang="en-US" altLang="en-US"/>
              <a:t>the </a:t>
            </a:r>
            <a:r>
              <a:rPr lang="en-US" altLang="en-US" i="1"/>
              <a:t>new economy, </a:t>
            </a:r>
            <a:r>
              <a:rPr lang="en-US" altLang="en-US"/>
              <a:t>or the </a:t>
            </a:r>
            <a:r>
              <a:rPr lang="en-US" altLang="en-US" i="1"/>
              <a:t>Web economy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B7F76DE8-3624-4470-A0B5-C8A96FCC9B44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AF3F-6472-4B1E-9352-AF1B955FF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9C3BEC8B-D271-42F9-A7FC-DD828B5591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The Digital Revolution </a:t>
            </a:r>
            <a:r>
              <a:rPr lang="en-US" altLang="en-US" sz="3600"/>
              <a:t>(cont.)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029F895C-E2A9-4EC0-AE2A-1198098F6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A global platform over which people and organizations interact, communicate, collaborate, and search for information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Includes the following characteristics: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A vast array of digitizable products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Consumers and firms conducting financial transactions digitally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Microprocessors and networking capabilities embedded in physical goods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37AA89FC-975A-4DC6-ACA7-9B3EF586BC1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80AC-519C-44AB-BBFE-F6A1ABA8B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DEE24832-D958-4D80-ACBF-215553329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1"/>
            <a:ext cx="76962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New Business Environment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A49397B3-D737-4866-BEFF-72F585EA2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Customers are becoming more powerful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Created due to advances in science occurring at an accelerated rate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Results in more and more technology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Rapid growth in technology results in a large variety of more complex systems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453577FA-1243-4AA3-B03E-B8145D3CFD1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0F60-25B3-4E99-97A7-A3E247DEE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D0D2A150-0EC5-4762-8E48-C3B6D2C6F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New Business </a:t>
            </a:r>
            <a:br>
              <a:rPr lang="en-US" altLang="en-US"/>
            </a:br>
            <a:r>
              <a:rPr lang="en-US" altLang="en-US"/>
              <a:t>Environment </a:t>
            </a:r>
            <a:r>
              <a:rPr lang="en-US" altLang="en-US" sz="3600"/>
              <a:t>(cont.)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E0EB6C57-0121-4FCF-9A4B-90030DB82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981200"/>
            <a:ext cx="7696200" cy="44196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000"/>
              <a:t>Characteristics in the business environment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A more turbulent environment with more business problems and opportunities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Stronger competition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Need for organizations to make decisions more frequently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A larger scope for decisions because more factors 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 sz="1800"/>
              <a:t>More information and/or knowledge needed for making decisions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A5CD7449-C2BC-4FC4-88B1-B2895F659E1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3048-9EEE-4370-9C76-2043AAA78E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A38DE715-4D49-4AB3-BEDD-24022C615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Environment-Response-Support Model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8E34D5F-B5A2-4B05-BF78-03E797676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Critical response activities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traditional actions such as lowering cost and closing unprofitable facilities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introduce innovative actions such as customizing or creating new products or providing superb customer service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F40C9D1D-BEA9-421E-BD6C-8703D7FFD5B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F8C9-A1CC-42EE-803C-84206D27C1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404A4842-ED60-4114-BE03-8BC18E282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Exhibit 1.6: Major Business Pressures and the Role of EC</a:t>
            </a:r>
          </a:p>
        </p:txBody>
      </p:sp>
      <p:pic>
        <p:nvPicPr>
          <p:cNvPr id="35845" name="Picture 3">
            <a:extLst>
              <a:ext uri="{FF2B5EF4-FFF2-40B4-BE49-F238E27FC236}">
                <a16:creationId xmlns:a16="http://schemas.microsoft.com/office/drawing/2014/main" id="{62979FFC-67CA-4EB4-9DFC-A8E1DF04F7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t="1852" r="1352" b="1852"/>
          <a:stretch>
            <a:fillRect/>
          </a:stretch>
        </p:blipFill>
        <p:spPr>
          <a:xfrm>
            <a:off x="4159251" y="1839914"/>
            <a:ext cx="4037013" cy="37496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F46F4-B4C4-4E22-B734-57CCB323796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36867" name="Slide Number Placeholder 6">
            <a:extLst>
              <a:ext uri="{FF2B5EF4-FFF2-40B4-BE49-F238E27FC236}">
                <a16:creationId xmlns:a16="http://schemas.microsoft.com/office/drawing/2014/main" id="{E6497489-61D9-4461-9087-AB1F3047C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C7DE59C-509D-4430-9F89-8C2C017C8D60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C8B9C742-C31B-4F81-91F0-64FD959CF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 Business Pressures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66A08EC1-88AD-4B1A-BE0C-B8E4DD5A8D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67000" y="3048000"/>
            <a:ext cx="3695700" cy="1981200"/>
          </a:xfrm>
        </p:spPr>
        <p:txBody>
          <a:bodyPr/>
          <a:lstStyle/>
          <a:p>
            <a:pPr algn="ctr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Market and</a:t>
            </a:r>
          </a:p>
          <a:p>
            <a:pPr algn="ctr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economic</a:t>
            </a:r>
          </a:p>
          <a:p>
            <a:pPr algn="ctr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pressures</a:t>
            </a:r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C552CEC6-6F4A-4F3E-AC19-0F054B37471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300" b="1"/>
              <a:t>Strong competition</a:t>
            </a:r>
          </a:p>
          <a:p>
            <a:pPr>
              <a:lnSpc>
                <a:spcPct val="80000"/>
              </a:lnSpc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300" b="1"/>
              <a:t>Global economy</a:t>
            </a:r>
          </a:p>
          <a:p>
            <a:pPr>
              <a:lnSpc>
                <a:spcPct val="80000"/>
              </a:lnSpc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300" b="1"/>
              <a:t>Regional trade agreements (e.g. NAFTA)</a:t>
            </a:r>
          </a:p>
          <a:p>
            <a:pPr>
              <a:lnSpc>
                <a:spcPct val="80000"/>
              </a:lnSpc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300" b="1"/>
              <a:t>Extremely low labor cost in some countries</a:t>
            </a:r>
          </a:p>
          <a:p>
            <a:pPr>
              <a:lnSpc>
                <a:spcPct val="80000"/>
              </a:lnSpc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300" b="1"/>
              <a:t>Frequent and significant changes in markets</a:t>
            </a:r>
          </a:p>
          <a:p>
            <a:pPr>
              <a:lnSpc>
                <a:spcPct val="80000"/>
              </a:lnSpc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300" b="1"/>
              <a:t>Increased power of consumers</a:t>
            </a:r>
            <a:endParaRPr lang="en-US" altLang="en-US" sz="24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57A13-18F9-4E67-8A01-53FAB58589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37891" name="Slide Number Placeholder 6">
            <a:extLst>
              <a:ext uri="{FF2B5EF4-FFF2-40B4-BE49-F238E27FC236}">
                <a16:creationId xmlns:a16="http://schemas.microsoft.com/office/drawing/2014/main" id="{70E38611-EA7B-49CD-BC19-F07452369A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958A9E-C981-4E2C-BC8E-2E398DA4387B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2F7D4CC4-3095-4322-8D80-B19A634E3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</a:t>
            </a:r>
            <a:br>
              <a:rPr lang="en-US" altLang="en-US"/>
            </a:br>
            <a:r>
              <a:rPr lang="en-US" altLang="en-US"/>
              <a:t>Business Pressures </a:t>
            </a:r>
            <a:r>
              <a:rPr lang="en-US" altLang="en-US" sz="3600"/>
              <a:t>(cont.)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A84CEA7F-54FA-4B65-B339-B53BC7E5BD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0" y="2895600"/>
            <a:ext cx="3695700" cy="19050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Societal and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environmental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pressures</a:t>
            </a:r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21893787-A6FC-462D-9D1A-5CB67FB9D75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000" b="1"/>
              <a:t>Changing nature of workforce</a:t>
            </a:r>
          </a:p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000" b="1"/>
              <a:t>Government deregulation of banking and other services</a:t>
            </a:r>
          </a:p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000" b="1"/>
              <a:t>Shrinking government subsidies</a:t>
            </a:r>
          </a:p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000" b="1"/>
              <a:t>Increased importance of ethical and legal issues</a:t>
            </a:r>
          </a:p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000" b="1"/>
              <a:t>Increased social responsibility of organizations</a:t>
            </a:r>
          </a:p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000" b="1"/>
              <a:t>Rapid political changes</a:t>
            </a:r>
            <a:endParaRPr lang="en-US" altLang="en-US" sz="20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A27F0DCE-151D-458D-A067-A7B0E0254DF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BF29-4954-4713-BB5F-1139E0979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67AE25A1-F895-4984-A404-7AFF6BB5D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Learning Objectives </a:t>
            </a:r>
            <a:r>
              <a:rPr lang="en-US" altLang="en-US" sz="3600"/>
              <a:t>(cont.)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86ECC5F-A9E8-4731-9406-A5DB4758E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benefits of EC to organizations, consumers, and society.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limitations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role of the digital revolution in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Describe the contribution of EC to organizations responding to environmental pressures.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761F-C92C-4727-A1F7-CA934304D6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© Prentice Hall 2020</a:t>
            </a:r>
          </a:p>
        </p:txBody>
      </p:sp>
      <p:sp>
        <p:nvSpPr>
          <p:cNvPr id="38915" name="Slide Number Placeholder 6">
            <a:extLst>
              <a:ext uri="{FF2B5EF4-FFF2-40B4-BE49-F238E27FC236}">
                <a16:creationId xmlns:a16="http://schemas.microsoft.com/office/drawing/2014/main" id="{33036B94-1391-4AFC-9348-880073013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B8C3939-BC70-4D02-9A69-353B6C96725C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21C36EE2-2F5D-423B-921F-F356C3A53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Major</a:t>
            </a:r>
            <a:br>
              <a:rPr lang="en-US" altLang="en-US"/>
            </a:br>
            <a:r>
              <a:rPr lang="en-US" altLang="en-US"/>
              <a:t>Business Pressures </a:t>
            </a:r>
            <a:r>
              <a:rPr lang="en-US" altLang="en-US" sz="3600"/>
              <a:t>(cont.)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90076A-6335-4C87-A91D-E0D5CC2BDF2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67000" y="3124200"/>
            <a:ext cx="3695700" cy="14478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Technological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pressures</a:t>
            </a:r>
          </a:p>
        </p:txBody>
      </p:sp>
      <p:sp>
        <p:nvSpPr>
          <p:cNvPr id="38918" name="Rectangle 4">
            <a:extLst>
              <a:ext uri="{FF2B5EF4-FFF2-40B4-BE49-F238E27FC236}">
                <a16:creationId xmlns:a16="http://schemas.microsoft.com/office/drawing/2014/main" id="{0E02BC38-75F4-44B7-ACE1-9EE0E52554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400" b="1"/>
              <a:t>Rapid technological obsolescence</a:t>
            </a:r>
          </a:p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400" b="1"/>
              <a:t>Increase innovations and new technologies</a:t>
            </a:r>
          </a:p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400" b="1"/>
              <a:t>Information overload</a:t>
            </a:r>
          </a:p>
          <a:p>
            <a:pPr>
              <a:buClr>
                <a:srgbClr val="FFFF66"/>
              </a:buClr>
              <a:buFont typeface="Wingdings" panose="05000000000000000000" pitchFamily="2" charset="2"/>
              <a:buChar char="Ø"/>
            </a:pPr>
            <a:r>
              <a:rPr lang="en-US" altLang="en-US" sz="2400" b="1"/>
              <a:t>Rapid decline in technology cost vs. performance ratio</a:t>
            </a:r>
            <a:endParaRPr lang="en-US" altLang="en-US" sz="24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8B1214C1-E497-4A7F-A29C-C1E6A309C31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03F7-6F2F-4475-A970-1E1826F17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C39BC771-8003-41D9-B4A3-003B6A7CC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Responses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2361C09A-D300-4CD0-9A53-471C18FC2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Strategic systems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Continuous improvement efforts and business process reengineering—including </a:t>
            </a:r>
            <a:r>
              <a:rPr lang="en-US" altLang="en-US" i="1"/>
              <a:t>business process reengineering </a:t>
            </a:r>
            <a:r>
              <a:rPr lang="en-US" altLang="en-US"/>
              <a:t>(BPR)</a:t>
            </a:r>
          </a:p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/>
              <a:t>Customer relationship management (CRM)—divided into the following areas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Operational CRM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Analytical CRM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Collaborative CRM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D12BB87D-7652-4A0D-9CBA-814A5A731FD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8310-4067-4B6A-A97E-8441087E2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1C8E3042-D4A3-4B33-8A16-9D1D98CD6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8229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Responses </a:t>
            </a:r>
            <a:r>
              <a:rPr lang="en-US" altLang="en-US" sz="3600"/>
              <a:t>(cont.)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D961877A-97CD-484B-BEF8-768C7831A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Business alliances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Electronic markets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Reductions in cycle time and time-to-market</a:t>
            </a:r>
          </a:p>
          <a:p>
            <a:pPr lvl="1">
              <a:buFontTx/>
              <a:buNone/>
            </a:pPr>
            <a:r>
              <a:rPr lang="en-US" altLang="en-US" i="1"/>
              <a:t>	Cycle time reduction:</a:t>
            </a:r>
            <a:r>
              <a:rPr lang="en-US" altLang="en-US"/>
              <a:t> Shortening the time it takes for a business to complete a productive activity from its beginning to end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4963EFF7-4A8E-4346-9363-EB51E243281F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7728-1B61-4976-955B-42E378502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07395860-C972-4155-9C17-7C490224D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1"/>
            <a:ext cx="83820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Responses </a:t>
            </a:r>
            <a:r>
              <a:rPr lang="en-US" altLang="en-US" sz="3600"/>
              <a:t>(cont.)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26DA1C28-AE2F-4F1C-8ADA-38439A071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Empowerment of employees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Supply chain improvements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Mass customization: make-to-order in large quantities in an efficient manner </a:t>
            </a:r>
          </a:p>
          <a:p>
            <a:pPr lvl="1">
              <a:buFontTx/>
              <a:buNone/>
            </a:pPr>
            <a:r>
              <a:rPr lang="en-US" altLang="en-US" i="1"/>
              <a:t>	Mass customization:</a:t>
            </a:r>
            <a:r>
              <a:rPr lang="en-US" altLang="en-US"/>
              <a:t> Production of large quantities of customized items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7ADF2671-4BAE-4F1F-A350-0A3174F952CC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01EE7-B865-4F43-822F-2941E907F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49D024E8-90DF-4CAE-A2C4-72531C839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04801"/>
            <a:ext cx="8229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Organizational Responses </a:t>
            </a:r>
            <a:r>
              <a:rPr lang="en-US" altLang="en-US" sz="3600"/>
              <a:t>(cont.)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474ED64A-B8D1-4D07-B740-7AA6F5347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Intrabusiness: from sales force automation to inventory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Knowledge management </a:t>
            </a:r>
          </a:p>
          <a:p>
            <a:pPr lvl="1">
              <a:buFontTx/>
              <a:buNone/>
            </a:pPr>
            <a:r>
              <a:rPr lang="en-US" altLang="en-US" i="1"/>
              <a:t>	Knowledge management (KM):</a:t>
            </a:r>
            <a:r>
              <a:rPr lang="en-US" altLang="en-US"/>
              <a:t> The process of creating or capturing knowledge, storing and protecting it, updating and maintaining it, and using it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3C543654-8271-4980-BCE9-00BE3DE0BC3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7933-B94F-4BAD-B2F9-361609335A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DF7B59FF-CE65-4B96-BAF3-29784ECA5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Putting It All Together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A5E1C792-9ACC-4523-83B3-99573ABA2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Task facing each organization is how to put together the components that will enable the organization to transform itself to the digital economy and gain competitive advantage by using EC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2400"/>
              <a:t>Many employ corporate portals</a:t>
            </a:r>
          </a:p>
          <a:p>
            <a:pPr lvl="1">
              <a:buFontTx/>
              <a:buNone/>
            </a:pPr>
            <a:r>
              <a:rPr lang="en-US" altLang="en-US"/>
              <a:t>	A major gateway through which employees, business partners, and the public can enter a corporate Web site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3082E9BB-0646-4D4C-9A76-046819C50A9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907D5-943B-45B3-9E55-34EBFED2AD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230163D-D75F-49FE-A5A5-34BF8202A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Exhibit 1.8: </a:t>
            </a:r>
            <a:br>
              <a:rPr lang="en-US" altLang="en-US"/>
            </a:br>
            <a:r>
              <a:rPr lang="en-US" altLang="en-US"/>
              <a:t>The Networked Organization</a:t>
            </a:r>
          </a:p>
        </p:txBody>
      </p:sp>
      <p:pic>
        <p:nvPicPr>
          <p:cNvPr id="45061" name="Picture 3">
            <a:extLst>
              <a:ext uri="{FF2B5EF4-FFF2-40B4-BE49-F238E27FC236}">
                <a16:creationId xmlns:a16="http://schemas.microsoft.com/office/drawing/2014/main" id="{286F109B-4667-4111-AE49-A20E48C01E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 r="3368" b="1852"/>
          <a:stretch>
            <a:fillRect/>
          </a:stretch>
        </p:blipFill>
        <p:spPr>
          <a:xfrm>
            <a:off x="4052888" y="1512889"/>
            <a:ext cx="3738562" cy="41687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36EA49F0-AC32-407A-B881-1A79A58DF6C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123E-7BA9-469B-8AA2-F68C7284B0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CBA311F2-065A-41B0-BBDE-DC166C757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D7B9B23C-40A6-4EBB-97D6-6EDD88442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457200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Is it real? </a:t>
            </a:r>
          </a:p>
          <a:p>
            <a:pPr marL="457200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How should we evaluate the magnitude of the business pressures? </a:t>
            </a:r>
          </a:p>
          <a:p>
            <a:pPr marL="457200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Why is B2B e-commerce so attractive? </a:t>
            </a:r>
          </a:p>
          <a:p>
            <a:pPr marL="457200" indent="-4572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There are so many EC failures—how can one avoid them?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C821BD02-B6E2-4E6E-BC50-9BCF8AF9612B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28A7-3449-42E5-BF94-E2BC1596E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E008F44E-D54C-43E3-BDE7-ABDBE66B6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Managerial Issues </a:t>
            </a:r>
            <a:r>
              <a:rPr lang="en-US" altLang="en-US" sz="3600"/>
              <a:t>(cont.)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598C0D8B-E0C7-4C3A-B023-853442852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What should be my company’s strategy toward EC?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How do we transform our organization into a digital one? 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What are the top challenges of EC?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16337713-3DC9-40BA-83D9-9A6F779FE89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482FB-83D6-4418-9025-F144AFE98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C4F2CFF9-3A59-4EE7-B795-32775E461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31A91B88-7C69-4C04-AEC5-95387F4DB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Definition of EC and description of its various categories.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content and framework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major types of EC transactions.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/>
            </a:pPr>
            <a:r>
              <a:rPr lang="en-US" altLang="en-US"/>
              <a:t>The major business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BD3E6A5C-EEFC-4728-85EF-CE1A88120D02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2C34-8CC5-454E-BC16-40AE0F8F8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F68A506-209E-4DAF-A268-375C86EAF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E-commerce </a:t>
            </a:r>
            <a:br>
              <a:rPr lang="en-US" altLang="en-US"/>
            </a:br>
            <a:r>
              <a:rPr lang="en-US" altLang="en-US"/>
              <a:t>Business Models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FB5238F-8C56-4DDC-B088-8CADD797F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/>
              <a:t>Business models—a method of doing business by which a company can generate revenue to sustain itself</a:t>
            </a:r>
          </a:p>
          <a:p>
            <a:pPr lvl="2"/>
            <a:r>
              <a:rPr lang="en-US" altLang="en-US" sz="2500"/>
              <a:t>Examples:</a:t>
            </a:r>
          </a:p>
          <a:p>
            <a:pPr lvl="3"/>
            <a:r>
              <a:rPr lang="en-US" altLang="en-US" sz="2400"/>
              <a:t>Name your price</a:t>
            </a:r>
          </a:p>
          <a:p>
            <a:pPr lvl="3"/>
            <a:r>
              <a:rPr lang="en-US" altLang="en-US" sz="2400"/>
              <a:t>Find the best price</a:t>
            </a:r>
          </a:p>
          <a:p>
            <a:pPr lvl="3"/>
            <a:r>
              <a:rPr lang="en-US" altLang="en-US" sz="2400"/>
              <a:t>Dynamic brokering</a:t>
            </a:r>
          </a:p>
          <a:p>
            <a:pPr lvl="3"/>
            <a:r>
              <a:rPr lang="en-US" altLang="en-US" sz="2400"/>
              <a:t>Affiliate marketing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8B68EFCC-7EEA-4DFC-A833-8B3E3421556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C103-30FF-458E-90DB-62E4194DB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B896ED77-4823-4989-A364-754E0D74D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Summary </a:t>
            </a:r>
            <a:r>
              <a:rPr lang="en-US" altLang="en-US" sz="3600"/>
              <a:t>(cont.)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B26F1021-6B5D-4977-8F80-FA539E81F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Benefits to organizations, consumers, and society.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Limitations of EC.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The role of the digital revolution.</a:t>
            </a:r>
          </a:p>
          <a:p>
            <a:pPr marL="609600" indent="-609600">
              <a:buClr>
                <a:srgbClr val="FFFF66"/>
              </a:buClr>
              <a:buFont typeface="Wingdings" panose="05000000000000000000" pitchFamily="2" charset="2"/>
              <a:buAutoNum type="arabicPeriod" startAt="5"/>
            </a:pPr>
            <a:r>
              <a:rPr lang="en-US" altLang="en-US"/>
              <a:t>The role of EC in combating pressures in the business environment.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89EC-BA62-40F1-A636-466F0DCAE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1AAE145-2A0C-496D-AD8E-2C602B231F2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98D343C-A63F-4C64-B08B-F2A3F57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5" y="317501"/>
            <a:ext cx="7772400" cy="13620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Selesai</a:t>
            </a:r>
            <a:endParaRPr lang="en-US" dirty="0"/>
          </a:p>
        </p:txBody>
      </p:sp>
      <p:pic>
        <p:nvPicPr>
          <p:cNvPr id="7" name="Content Placeholder 3" descr="thankyou.jpg">
            <a:extLst>
              <a:ext uri="{FF2B5EF4-FFF2-40B4-BE49-F238E27FC236}">
                <a16:creationId xmlns:a16="http://schemas.microsoft.com/office/drawing/2014/main" id="{BD6F4E3B-C886-4C91-A40E-56B45283F0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750852" y="1808720"/>
            <a:ext cx="4764498" cy="3240559"/>
          </a:xfrm>
        </p:spPr>
      </p:pic>
    </p:spTree>
    <p:extLst>
      <p:ext uri="{BB962C8B-B14F-4D97-AF65-F5344CB8AC3E}">
        <p14:creationId xmlns:p14="http://schemas.microsoft.com/office/powerpoint/2010/main" val="356942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D3EC72AD-4C79-4585-B9C8-79387AAA353A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D7BB-DEC3-4792-A8F3-3008D5A81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D4A1F002-AF23-45B4-A41A-35A8DF0BA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E-commerce </a:t>
            </a:r>
            <a:br>
              <a:rPr lang="en-US" altLang="en-US"/>
            </a:br>
            <a:r>
              <a:rPr lang="en-US" altLang="en-US"/>
              <a:t>Business Plans and Cases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176BA4BF-9547-4E25-975D-483A29CBB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 i="1"/>
              <a:t>Business plan:</a:t>
            </a:r>
            <a:r>
              <a:rPr lang="en-US" altLang="en-US"/>
              <a:t> a written document that identifies the business goals and outlines the plan of how to achieve them </a:t>
            </a:r>
          </a:p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b="1" i="1"/>
              <a:t>Business case:</a:t>
            </a:r>
            <a:r>
              <a:rPr lang="en-US" altLang="en-US"/>
              <a:t> a written document that is used by managers to garner funding for specific applications or projects; its major emphasis is the justification for a specific investment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10ED2BEC-C940-44D0-9CFB-05566F741A96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6791A-5FE3-4973-A37A-087FC6772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B202B7AC-45AD-4FB1-94B9-08EAD5E46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Structure of Business Models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7F56066-3EEC-4206-9941-BA7463722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sz="3600" i="1"/>
              <a:t>Business model:</a:t>
            </a:r>
            <a:r>
              <a:rPr lang="en-US" altLang="en-US" sz="3600" b="1"/>
              <a:t> </a:t>
            </a:r>
            <a:r>
              <a:rPr lang="en-US" altLang="en-US" sz="3600"/>
              <a:t>A method of doing business by which a company can generate revenue to sustain itself </a:t>
            </a:r>
            <a:endParaRPr lang="en-US" altLang="en-US" b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1E175777-6F19-4B2C-AA62-3896EA0540E3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CAAE-F909-4939-A6FB-7C1D907E1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013418EE-2C83-4335-9924-3ADB65B20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381001"/>
            <a:ext cx="8229600" cy="14319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Structure of Business Models </a:t>
            </a:r>
            <a:r>
              <a:rPr lang="en-US" altLang="en-US" sz="3600"/>
              <a:t>(cont.)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31F3535-C0F3-42D5-AC47-FFD3F503E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lnSpc>
                <a:spcPct val="90000"/>
              </a:lnSpc>
              <a:buFont typeface="Calibri Light" panose="020F0302020204030204" pitchFamily="34" charset="0"/>
              <a:buAutoNum type="arabicPeriod"/>
            </a:pPr>
            <a:r>
              <a:rPr lang="en-US" altLang="en-US" i="1"/>
              <a:t>Revenue model:</a:t>
            </a:r>
            <a:r>
              <a:rPr lang="en-US" altLang="en-US" b="1"/>
              <a:t> </a:t>
            </a:r>
            <a:r>
              <a:rPr lang="en-US" altLang="en-US"/>
              <a:t>description of how the company or an EC project will earn revenue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Sales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Transaction fees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Subscription fees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Advertising 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Affiliate fees</a:t>
            </a:r>
          </a:p>
          <a:p>
            <a:pPr lvl="1">
              <a:lnSpc>
                <a:spcPct val="90000"/>
              </a:lnSpc>
              <a:buFont typeface="Calibri Light" panose="020F0302020204030204" pitchFamily="34" charset="0"/>
              <a:buAutoNum type="alphaLcPeriod"/>
            </a:pPr>
            <a:r>
              <a:rPr lang="en-US" altLang="en-US"/>
              <a:t>Other revenue sources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A116B5B8-EFBB-45AE-A985-357CF65A1128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9CEDC-C499-4A30-96E4-8A9AAE985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9844C80B-7C5D-4939-A25A-035E2B4FD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Structure of </a:t>
            </a:r>
            <a:br>
              <a:rPr lang="en-US" altLang="en-US"/>
            </a:br>
            <a:r>
              <a:rPr lang="en-US" altLang="en-US"/>
              <a:t>Business Models </a:t>
            </a:r>
            <a:r>
              <a:rPr lang="en-US" altLang="en-US" sz="3600"/>
              <a:t>(cont.)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6BB147EB-EC38-450E-8938-95B22F2F4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576388"/>
            <a:ext cx="7886700" cy="4495800"/>
          </a:xfrm>
        </p:spPr>
        <p:txBody>
          <a:bodyPr/>
          <a:lstStyle/>
          <a:p>
            <a:pPr>
              <a:buFont typeface="Calibri Light" panose="020F0302020204030204" pitchFamily="34" charset="0"/>
              <a:buAutoNum type="arabicPeriod"/>
            </a:pPr>
            <a:r>
              <a:rPr lang="en-US" altLang="en-US" i="1"/>
              <a:t>Value proposition:</a:t>
            </a:r>
            <a:r>
              <a:rPr lang="en-US" altLang="en-US" b="1"/>
              <a:t> </a:t>
            </a:r>
            <a:r>
              <a:rPr lang="en-US" altLang="en-US"/>
              <a:t>The benefits a company can derive from using EC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search and transaction cost efficiency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complementarities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lock-in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novelty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r>
              <a:rPr lang="en-US" altLang="en-US"/>
              <a:t>aggregation and interfirm collaboration</a:t>
            </a:r>
          </a:p>
          <a:p>
            <a:pPr lvl="1">
              <a:buFont typeface="Calibri Light" panose="020F0302020204030204" pitchFamily="34" charset="0"/>
              <a:buAutoNum type="alphaLcPeriod"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27B2050F-162F-44E5-BB36-08DEDF60B21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8932864" y="6356351"/>
            <a:ext cx="11064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Cambria" panose="02040503050406030204" pitchFamily="18" charset="0"/>
              </a:rPr>
              <a:t>© Prentice Hall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4C106-92BC-413E-883D-9A6D5C7AB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408863" y="6356350"/>
            <a:ext cx="11064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0DC5A9E-DA7F-4A22-B86B-461F69174FB3}" type="slidenum">
              <a:rPr lang="en-US" altLang="id-ID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FFDC7DE-FCCD-4F87-92C7-4752C0C71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503239"/>
            <a:ext cx="7886700" cy="777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Exhibit 1.4: Common Revenue Models</a:t>
            </a:r>
          </a:p>
        </p:txBody>
      </p:sp>
      <p:pic>
        <p:nvPicPr>
          <p:cNvPr id="17413" name="Picture 3">
            <a:extLst>
              <a:ext uri="{FF2B5EF4-FFF2-40B4-BE49-F238E27FC236}">
                <a16:creationId xmlns:a16="http://schemas.microsoft.com/office/drawing/2014/main" id="{E06DDD98-EB82-4EB6-B98E-46F662DBB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"/>
          <a:stretch>
            <a:fillRect/>
          </a:stretch>
        </p:blipFill>
        <p:spPr>
          <a:xfrm>
            <a:off x="3967164" y="1581151"/>
            <a:ext cx="4262437" cy="43656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1590</Words>
  <Application>Microsoft Office PowerPoint</Application>
  <PresentationFormat>Widescreen</PresentationFormat>
  <Paragraphs>295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</vt:lpstr>
      <vt:lpstr>Monotype Sorts</vt:lpstr>
      <vt:lpstr>Wingdings</vt:lpstr>
      <vt:lpstr>Office Theme</vt:lpstr>
      <vt:lpstr>Custom Design</vt:lpstr>
      <vt:lpstr>SIC030 - PPT - SESI ke 3 Sistem Perdagangan Elektronik</vt:lpstr>
      <vt:lpstr>Learning Objectives</vt:lpstr>
      <vt:lpstr>Learning Objectives (cont.)</vt:lpstr>
      <vt:lpstr>E-commerce  Business Models</vt:lpstr>
      <vt:lpstr>E-commerce  Business Plans and Cases</vt:lpstr>
      <vt:lpstr>Structure of Business Models</vt:lpstr>
      <vt:lpstr>Structure of Business Models (cont.)</vt:lpstr>
      <vt:lpstr>Structure of  Business Models (cont.)</vt:lpstr>
      <vt:lpstr>Exhibit 1.4: Common Revenue Models</vt:lpstr>
      <vt:lpstr>Typical Business Models in EC</vt:lpstr>
      <vt:lpstr>Typical Business  Models in EC (cont.)</vt:lpstr>
      <vt:lpstr>Typical Business  Models in EC (cont.)</vt:lpstr>
      <vt:lpstr>Typical Business  Models in EC (cont.)</vt:lpstr>
      <vt:lpstr>Typical Business  Models in EC (cont.)</vt:lpstr>
      <vt:lpstr>Example of  Supply Chain Improver</vt:lpstr>
      <vt:lpstr>Example of  Supply Chain Improver (cont.)</vt:lpstr>
      <vt:lpstr>Benefits of EC</vt:lpstr>
      <vt:lpstr>Benefits of EC (cont.)</vt:lpstr>
      <vt:lpstr>Benefits of EC (cont.)</vt:lpstr>
      <vt:lpstr>Limitations of EC</vt:lpstr>
      <vt:lpstr>Barriers of EC</vt:lpstr>
      <vt:lpstr>The Digital Revolution</vt:lpstr>
      <vt:lpstr>The Digital Revolution (cont.)</vt:lpstr>
      <vt:lpstr>New Business Environment</vt:lpstr>
      <vt:lpstr>New Business  Environment (cont.)</vt:lpstr>
      <vt:lpstr>Environment-Response-Support Model</vt:lpstr>
      <vt:lpstr>Exhibit 1.6: Major Business Pressures and the Role of EC</vt:lpstr>
      <vt:lpstr>Major Business Pressures</vt:lpstr>
      <vt:lpstr>Major Business Pressures (cont.)</vt:lpstr>
      <vt:lpstr>Major Business Pressures (cont.)</vt:lpstr>
      <vt:lpstr>Organizational Responses</vt:lpstr>
      <vt:lpstr>Organizational Responses (cont.)</vt:lpstr>
      <vt:lpstr>Organizational Responses (cont.)</vt:lpstr>
      <vt:lpstr>Organizational Responses (cont.)</vt:lpstr>
      <vt:lpstr>Putting It All Together</vt:lpstr>
      <vt:lpstr>Exhibit 1.8:  The Networked Organization</vt:lpstr>
      <vt:lpstr>Managerial Issues</vt:lpstr>
      <vt:lpstr>Managerial Issues (cont.)</vt:lpstr>
      <vt:lpstr>Summary</vt:lpstr>
      <vt:lpstr>Summary (cont.)</vt:lpstr>
      <vt:lpstr>Selesai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Akuntansi</dc:title>
  <dc:creator>Bagas Nuralim</dc:creator>
  <cp:lastModifiedBy>Hanif Jusuf</cp:lastModifiedBy>
  <cp:revision>27</cp:revision>
  <dcterms:created xsi:type="dcterms:W3CDTF">2021-08-03T05:39:13Z</dcterms:created>
  <dcterms:modified xsi:type="dcterms:W3CDTF">2022-03-10T06:13:56Z</dcterms:modified>
</cp:coreProperties>
</file>