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307" r:id="rId4"/>
    <p:sldId id="308" r:id="rId5"/>
    <p:sldId id="309" r:id="rId6"/>
    <p:sldId id="310" r:id="rId7"/>
    <p:sldId id="312" r:id="rId8"/>
    <p:sldId id="311"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7" r:id="rId22"/>
    <p:sldId id="328" r:id="rId23"/>
    <p:sldId id="329" r:id="rId24"/>
    <p:sldId id="326" r:id="rId25"/>
    <p:sldId id="330" r:id="rId26"/>
    <p:sldId id="332" r:id="rId27"/>
    <p:sldId id="331"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25" r:id="rId46"/>
    <p:sldId id="29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8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67" d="100"/>
          <a:sy n="67" d="100"/>
        </p:scale>
        <p:origin x="652" y="4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hyperlink" Target="Kul%207.ppt#-1,7,Fase Transaksi" TargetMode="External"/><Relationship Id="rId2" Type="http://schemas.openxmlformats.org/officeDocument/2006/relationships/hyperlink" Target="Kul%207.ppt#-1,5,Fase Interaksi" TargetMode="External"/><Relationship Id="rId1" Type="http://schemas.openxmlformats.org/officeDocument/2006/relationships/hyperlink" Target="Kul%207.ppt#-1,3,Fase Publish" TargetMode="Externa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910A11-0959-408D-A1C7-ED441715AAC8}" type="doc">
      <dgm:prSet loTypeId="urn:microsoft.com/office/officeart/2005/8/layout/vProcess5" loCatId="process" qsTypeId="urn:microsoft.com/office/officeart/2005/8/quickstyle/simple2" qsCatId="simple" csTypeId="urn:microsoft.com/office/officeart/2005/8/colors/accent6_1" csCatId="accent6" phldr="1"/>
      <dgm:spPr/>
      <dgm:t>
        <a:bodyPr/>
        <a:lstStyle/>
        <a:p>
          <a:endParaRPr lang="id-ID"/>
        </a:p>
      </dgm:t>
    </dgm:pt>
    <dgm:pt modelId="{716C37E1-B8BB-4770-A805-566D6FC96E23}">
      <dgm:prSet/>
      <dgm:spPr/>
      <dgm:t>
        <a:bodyPr/>
        <a:lstStyle/>
        <a:p>
          <a:pPr rtl="0"/>
          <a:r>
            <a:rPr lang="en-US">
              <a:hlinkClick xmlns:r="http://schemas.openxmlformats.org/officeDocument/2006/relationships" r:id="rId1" action="ppaction://hlinkpres?slideindex=3&amp;slidetitle=Fase Publish"/>
            </a:rPr>
            <a:t>Publish</a:t>
          </a:r>
          <a:endParaRPr lang="id-ID" dirty="0"/>
        </a:p>
      </dgm:t>
    </dgm:pt>
    <dgm:pt modelId="{EB51391C-6D9E-4491-B2D4-E1E851F83BA4}" type="parTrans" cxnId="{B15FF87B-3E1B-4716-B0B3-9D177042DB22}">
      <dgm:prSet/>
      <dgm:spPr/>
      <dgm:t>
        <a:bodyPr/>
        <a:lstStyle/>
        <a:p>
          <a:endParaRPr lang="id-ID"/>
        </a:p>
      </dgm:t>
    </dgm:pt>
    <dgm:pt modelId="{D03CEDA7-2642-4961-97DC-3F3B89C6B7B2}" type="sibTrans" cxnId="{B15FF87B-3E1B-4716-B0B3-9D177042DB22}">
      <dgm:prSet/>
      <dgm:spPr>
        <a:solidFill>
          <a:schemeClr val="accent2">
            <a:alpha val="90000"/>
          </a:schemeClr>
        </a:solidFill>
      </dgm:spPr>
      <dgm:t>
        <a:bodyPr/>
        <a:lstStyle/>
        <a:p>
          <a:endParaRPr lang="id-ID"/>
        </a:p>
      </dgm:t>
    </dgm:pt>
    <dgm:pt modelId="{592E95B7-A46E-4357-9649-96267E867E9F}">
      <dgm:prSet/>
      <dgm:spPr/>
      <dgm:t>
        <a:bodyPr/>
        <a:lstStyle/>
        <a:p>
          <a:pPr rtl="0"/>
          <a:r>
            <a:rPr lang="en-US">
              <a:hlinkClick xmlns:r="http://schemas.openxmlformats.org/officeDocument/2006/relationships" r:id="rId2" action="ppaction://hlinkpres?slideindex=5&amp;slidetitle=Fase Interaksi"/>
            </a:rPr>
            <a:t>Interact</a:t>
          </a:r>
          <a:endParaRPr lang="id-ID"/>
        </a:p>
      </dgm:t>
    </dgm:pt>
    <dgm:pt modelId="{0BD98DEA-9E43-4E1C-80A4-E7E827048914}" type="parTrans" cxnId="{38ED72C2-0ABC-4930-9F8E-88412075EBB3}">
      <dgm:prSet/>
      <dgm:spPr/>
      <dgm:t>
        <a:bodyPr/>
        <a:lstStyle/>
        <a:p>
          <a:endParaRPr lang="id-ID"/>
        </a:p>
      </dgm:t>
    </dgm:pt>
    <dgm:pt modelId="{73835FD4-FB94-4EE0-9564-A6DFF03312C9}" type="sibTrans" cxnId="{38ED72C2-0ABC-4930-9F8E-88412075EBB3}">
      <dgm:prSet/>
      <dgm:spPr>
        <a:solidFill>
          <a:schemeClr val="accent2">
            <a:alpha val="90000"/>
          </a:schemeClr>
        </a:solidFill>
      </dgm:spPr>
      <dgm:t>
        <a:bodyPr/>
        <a:lstStyle/>
        <a:p>
          <a:endParaRPr lang="id-ID"/>
        </a:p>
      </dgm:t>
    </dgm:pt>
    <dgm:pt modelId="{3832801E-13A1-4ACB-8A34-6D6F72B69544}">
      <dgm:prSet/>
      <dgm:spPr/>
      <dgm:t>
        <a:bodyPr/>
        <a:lstStyle/>
        <a:p>
          <a:pPr rtl="0"/>
          <a:r>
            <a:rPr lang="en-US">
              <a:hlinkClick xmlns:r="http://schemas.openxmlformats.org/officeDocument/2006/relationships" r:id="rId3" action="ppaction://hlinkpres?slideindex=7&amp;slidetitle=Fase Transaksi"/>
            </a:rPr>
            <a:t>Transact</a:t>
          </a:r>
          <a:endParaRPr lang="id-ID"/>
        </a:p>
      </dgm:t>
    </dgm:pt>
    <dgm:pt modelId="{459CE99F-7FDE-4A20-8F21-4E827606A5C0}" type="parTrans" cxnId="{E2357EBE-C321-4E11-8491-413A4937FC50}">
      <dgm:prSet/>
      <dgm:spPr/>
      <dgm:t>
        <a:bodyPr/>
        <a:lstStyle/>
        <a:p>
          <a:endParaRPr lang="id-ID"/>
        </a:p>
      </dgm:t>
    </dgm:pt>
    <dgm:pt modelId="{47CF57E1-6CF7-41CF-8EDF-6A906C49FE57}" type="sibTrans" cxnId="{E2357EBE-C321-4E11-8491-413A4937FC50}">
      <dgm:prSet/>
      <dgm:spPr/>
      <dgm:t>
        <a:bodyPr/>
        <a:lstStyle/>
        <a:p>
          <a:endParaRPr lang="id-ID"/>
        </a:p>
      </dgm:t>
    </dgm:pt>
    <dgm:pt modelId="{5C5A4DBA-D72B-426F-B91E-471EB94DEC1D}" type="pres">
      <dgm:prSet presAssocID="{63910A11-0959-408D-A1C7-ED441715AAC8}" presName="outerComposite" presStyleCnt="0">
        <dgm:presLayoutVars>
          <dgm:chMax val="5"/>
          <dgm:dir/>
          <dgm:resizeHandles val="exact"/>
        </dgm:presLayoutVars>
      </dgm:prSet>
      <dgm:spPr/>
    </dgm:pt>
    <dgm:pt modelId="{458E055D-5BD9-4170-B396-933F469AF1AE}" type="pres">
      <dgm:prSet presAssocID="{63910A11-0959-408D-A1C7-ED441715AAC8}" presName="dummyMaxCanvas" presStyleCnt="0">
        <dgm:presLayoutVars/>
      </dgm:prSet>
      <dgm:spPr/>
    </dgm:pt>
    <dgm:pt modelId="{3D01AC85-D04B-4F0A-B63D-08A59B039177}" type="pres">
      <dgm:prSet presAssocID="{63910A11-0959-408D-A1C7-ED441715AAC8}" presName="ThreeNodes_1" presStyleLbl="node1" presStyleIdx="0" presStyleCnt="3">
        <dgm:presLayoutVars>
          <dgm:bulletEnabled val="1"/>
        </dgm:presLayoutVars>
      </dgm:prSet>
      <dgm:spPr/>
    </dgm:pt>
    <dgm:pt modelId="{DB9AE284-6BE0-4EC9-AEA0-6B4145EB4EA9}" type="pres">
      <dgm:prSet presAssocID="{63910A11-0959-408D-A1C7-ED441715AAC8}" presName="ThreeNodes_2" presStyleLbl="node1" presStyleIdx="1" presStyleCnt="3">
        <dgm:presLayoutVars>
          <dgm:bulletEnabled val="1"/>
        </dgm:presLayoutVars>
      </dgm:prSet>
      <dgm:spPr/>
    </dgm:pt>
    <dgm:pt modelId="{1528A90B-2B16-4F48-A1F6-AA3E52FAAF73}" type="pres">
      <dgm:prSet presAssocID="{63910A11-0959-408D-A1C7-ED441715AAC8}" presName="ThreeNodes_3" presStyleLbl="node1" presStyleIdx="2" presStyleCnt="3">
        <dgm:presLayoutVars>
          <dgm:bulletEnabled val="1"/>
        </dgm:presLayoutVars>
      </dgm:prSet>
      <dgm:spPr/>
    </dgm:pt>
    <dgm:pt modelId="{BE82F281-FE92-4AE2-9B42-F7C1884E87B1}" type="pres">
      <dgm:prSet presAssocID="{63910A11-0959-408D-A1C7-ED441715AAC8}" presName="ThreeConn_1-2" presStyleLbl="fgAccFollowNode1" presStyleIdx="0" presStyleCnt="2">
        <dgm:presLayoutVars>
          <dgm:bulletEnabled val="1"/>
        </dgm:presLayoutVars>
      </dgm:prSet>
      <dgm:spPr/>
    </dgm:pt>
    <dgm:pt modelId="{CBD0DAAF-A9FA-4CE7-9ADF-288C81807D09}" type="pres">
      <dgm:prSet presAssocID="{63910A11-0959-408D-A1C7-ED441715AAC8}" presName="ThreeConn_2-3" presStyleLbl="fgAccFollowNode1" presStyleIdx="1" presStyleCnt="2">
        <dgm:presLayoutVars>
          <dgm:bulletEnabled val="1"/>
        </dgm:presLayoutVars>
      </dgm:prSet>
      <dgm:spPr/>
    </dgm:pt>
    <dgm:pt modelId="{2A7A2DD9-B1B0-4BE1-96EA-68EFB8121B3B}" type="pres">
      <dgm:prSet presAssocID="{63910A11-0959-408D-A1C7-ED441715AAC8}" presName="ThreeNodes_1_text" presStyleLbl="node1" presStyleIdx="2" presStyleCnt="3">
        <dgm:presLayoutVars>
          <dgm:bulletEnabled val="1"/>
        </dgm:presLayoutVars>
      </dgm:prSet>
      <dgm:spPr/>
    </dgm:pt>
    <dgm:pt modelId="{7D50BF61-5B3D-4275-9430-6477309134B5}" type="pres">
      <dgm:prSet presAssocID="{63910A11-0959-408D-A1C7-ED441715AAC8}" presName="ThreeNodes_2_text" presStyleLbl="node1" presStyleIdx="2" presStyleCnt="3">
        <dgm:presLayoutVars>
          <dgm:bulletEnabled val="1"/>
        </dgm:presLayoutVars>
      </dgm:prSet>
      <dgm:spPr/>
    </dgm:pt>
    <dgm:pt modelId="{9D2C38C5-1082-4442-8AFD-AC85C48DC186}" type="pres">
      <dgm:prSet presAssocID="{63910A11-0959-408D-A1C7-ED441715AAC8}" presName="ThreeNodes_3_text" presStyleLbl="node1" presStyleIdx="2" presStyleCnt="3">
        <dgm:presLayoutVars>
          <dgm:bulletEnabled val="1"/>
        </dgm:presLayoutVars>
      </dgm:prSet>
      <dgm:spPr/>
    </dgm:pt>
  </dgm:ptLst>
  <dgm:cxnLst>
    <dgm:cxn modelId="{8DDD0F2F-94BB-4EAA-ADCF-DCEDA621585B}" type="presOf" srcId="{592E95B7-A46E-4357-9649-96267E867E9F}" destId="{7D50BF61-5B3D-4275-9430-6477309134B5}" srcOrd="1" destOrd="0" presId="urn:microsoft.com/office/officeart/2005/8/layout/vProcess5"/>
    <dgm:cxn modelId="{F805AD5A-27C2-487E-9DE8-E645A2F32181}" type="presOf" srcId="{73835FD4-FB94-4EE0-9564-A6DFF03312C9}" destId="{CBD0DAAF-A9FA-4CE7-9ADF-288C81807D09}" srcOrd="0" destOrd="0" presId="urn:microsoft.com/office/officeart/2005/8/layout/vProcess5"/>
    <dgm:cxn modelId="{B15FF87B-3E1B-4716-B0B3-9D177042DB22}" srcId="{63910A11-0959-408D-A1C7-ED441715AAC8}" destId="{716C37E1-B8BB-4770-A805-566D6FC96E23}" srcOrd="0" destOrd="0" parTransId="{EB51391C-6D9E-4491-B2D4-E1E851F83BA4}" sibTransId="{D03CEDA7-2642-4961-97DC-3F3B89C6B7B2}"/>
    <dgm:cxn modelId="{790A2296-2A4D-440A-B01D-9CAA8DE20C2D}" type="presOf" srcId="{3832801E-13A1-4ACB-8A34-6D6F72B69544}" destId="{1528A90B-2B16-4F48-A1F6-AA3E52FAAF73}" srcOrd="0" destOrd="0" presId="urn:microsoft.com/office/officeart/2005/8/layout/vProcess5"/>
    <dgm:cxn modelId="{DD1F73A9-627D-47A1-A61A-C332A5678D58}" type="presOf" srcId="{3832801E-13A1-4ACB-8A34-6D6F72B69544}" destId="{9D2C38C5-1082-4442-8AFD-AC85C48DC186}" srcOrd="1" destOrd="0" presId="urn:microsoft.com/office/officeart/2005/8/layout/vProcess5"/>
    <dgm:cxn modelId="{A63ABDA9-2652-4EA1-B276-664CEFBDECEA}" type="presOf" srcId="{716C37E1-B8BB-4770-A805-566D6FC96E23}" destId="{3D01AC85-D04B-4F0A-B63D-08A59B039177}" srcOrd="0" destOrd="0" presId="urn:microsoft.com/office/officeart/2005/8/layout/vProcess5"/>
    <dgm:cxn modelId="{B3D21CB7-B54A-4B03-9EDF-9866C62155C7}" type="presOf" srcId="{D03CEDA7-2642-4961-97DC-3F3B89C6B7B2}" destId="{BE82F281-FE92-4AE2-9B42-F7C1884E87B1}" srcOrd="0" destOrd="0" presId="urn:microsoft.com/office/officeart/2005/8/layout/vProcess5"/>
    <dgm:cxn modelId="{E2357EBE-C321-4E11-8491-413A4937FC50}" srcId="{63910A11-0959-408D-A1C7-ED441715AAC8}" destId="{3832801E-13A1-4ACB-8A34-6D6F72B69544}" srcOrd="2" destOrd="0" parTransId="{459CE99F-7FDE-4A20-8F21-4E827606A5C0}" sibTransId="{47CF57E1-6CF7-41CF-8EDF-6A906C49FE57}"/>
    <dgm:cxn modelId="{38ED72C2-0ABC-4930-9F8E-88412075EBB3}" srcId="{63910A11-0959-408D-A1C7-ED441715AAC8}" destId="{592E95B7-A46E-4357-9649-96267E867E9F}" srcOrd="1" destOrd="0" parTransId="{0BD98DEA-9E43-4E1C-80A4-E7E827048914}" sibTransId="{73835FD4-FB94-4EE0-9564-A6DFF03312C9}"/>
    <dgm:cxn modelId="{B028D6CE-F8FE-41AD-8719-8E6CDA3295C1}" type="presOf" srcId="{63910A11-0959-408D-A1C7-ED441715AAC8}" destId="{5C5A4DBA-D72B-426F-B91E-471EB94DEC1D}" srcOrd="0" destOrd="0" presId="urn:microsoft.com/office/officeart/2005/8/layout/vProcess5"/>
    <dgm:cxn modelId="{9D610AE1-E09B-4931-900F-C6ACCC33A2B3}" type="presOf" srcId="{592E95B7-A46E-4357-9649-96267E867E9F}" destId="{DB9AE284-6BE0-4EC9-AEA0-6B4145EB4EA9}" srcOrd="0" destOrd="0" presId="urn:microsoft.com/office/officeart/2005/8/layout/vProcess5"/>
    <dgm:cxn modelId="{9F8C9FE1-F863-4095-BFFE-52F32D6F2F96}" type="presOf" srcId="{716C37E1-B8BB-4770-A805-566D6FC96E23}" destId="{2A7A2DD9-B1B0-4BE1-96EA-68EFB8121B3B}" srcOrd="1" destOrd="0" presId="urn:microsoft.com/office/officeart/2005/8/layout/vProcess5"/>
    <dgm:cxn modelId="{8067F113-181B-4A24-A470-7CECB13CFBB6}" type="presParOf" srcId="{5C5A4DBA-D72B-426F-B91E-471EB94DEC1D}" destId="{458E055D-5BD9-4170-B396-933F469AF1AE}" srcOrd="0" destOrd="0" presId="urn:microsoft.com/office/officeart/2005/8/layout/vProcess5"/>
    <dgm:cxn modelId="{6852C123-2BED-4481-88C2-F34BE357FF9C}" type="presParOf" srcId="{5C5A4DBA-D72B-426F-B91E-471EB94DEC1D}" destId="{3D01AC85-D04B-4F0A-B63D-08A59B039177}" srcOrd="1" destOrd="0" presId="urn:microsoft.com/office/officeart/2005/8/layout/vProcess5"/>
    <dgm:cxn modelId="{D6C487FB-539E-42D9-B688-1C21B2174DC5}" type="presParOf" srcId="{5C5A4DBA-D72B-426F-B91E-471EB94DEC1D}" destId="{DB9AE284-6BE0-4EC9-AEA0-6B4145EB4EA9}" srcOrd="2" destOrd="0" presId="urn:microsoft.com/office/officeart/2005/8/layout/vProcess5"/>
    <dgm:cxn modelId="{31F4DF0E-1D6E-43C4-9CFB-A8CC96062130}" type="presParOf" srcId="{5C5A4DBA-D72B-426F-B91E-471EB94DEC1D}" destId="{1528A90B-2B16-4F48-A1F6-AA3E52FAAF73}" srcOrd="3" destOrd="0" presId="urn:microsoft.com/office/officeart/2005/8/layout/vProcess5"/>
    <dgm:cxn modelId="{6A02FA69-5591-499E-8174-8506AC1B1D1A}" type="presParOf" srcId="{5C5A4DBA-D72B-426F-B91E-471EB94DEC1D}" destId="{BE82F281-FE92-4AE2-9B42-F7C1884E87B1}" srcOrd="4" destOrd="0" presId="urn:microsoft.com/office/officeart/2005/8/layout/vProcess5"/>
    <dgm:cxn modelId="{9CF2DDBF-74CE-492D-A080-6D1E933A9839}" type="presParOf" srcId="{5C5A4DBA-D72B-426F-B91E-471EB94DEC1D}" destId="{CBD0DAAF-A9FA-4CE7-9ADF-288C81807D09}" srcOrd="5" destOrd="0" presId="urn:microsoft.com/office/officeart/2005/8/layout/vProcess5"/>
    <dgm:cxn modelId="{8AD570BF-3974-4A65-A818-69432B82F82C}" type="presParOf" srcId="{5C5A4DBA-D72B-426F-B91E-471EB94DEC1D}" destId="{2A7A2DD9-B1B0-4BE1-96EA-68EFB8121B3B}" srcOrd="6" destOrd="0" presId="urn:microsoft.com/office/officeart/2005/8/layout/vProcess5"/>
    <dgm:cxn modelId="{DE7E1292-1B94-4AC1-B062-C9170BC27F6C}" type="presParOf" srcId="{5C5A4DBA-D72B-426F-B91E-471EB94DEC1D}" destId="{7D50BF61-5B3D-4275-9430-6477309134B5}" srcOrd="7" destOrd="0" presId="urn:microsoft.com/office/officeart/2005/8/layout/vProcess5"/>
    <dgm:cxn modelId="{A039CD4C-017B-4092-9CC1-F4972B6BF7AB}" type="presParOf" srcId="{5C5A4DBA-D72B-426F-B91E-471EB94DEC1D}" destId="{9D2C38C5-1082-4442-8AFD-AC85C48DC18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D6AF-6DE1-42FB-997B-A1B16A3CD506}"/>
              </a:ext>
            </a:extLst>
          </p:cNvPr>
          <p:cNvSpPr>
            <a:spLocks noGrp="1"/>
          </p:cNvSpPr>
          <p:nvPr>
            <p:ph type="ctrTitle" hasCustomPrompt="1"/>
          </p:nvPr>
        </p:nvSpPr>
        <p:spPr>
          <a:xfrm>
            <a:off x="1524000" y="2304149"/>
            <a:ext cx="9144000" cy="1205814"/>
          </a:xfrm>
        </p:spPr>
        <p:txBody>
          <a:bodyPr anchor="b"/>
          <a:lstStyle>
            <a:lvl1pPr algn="ctr">
              <a:defRPr sz="6000"/>
            </a:lvl1pPr>
          </a:lstStyle>
          <a:p>
            <a:r>
              <a:rPr lang="en-US" dirty="0"/>
              <a:t>Nama </a:t>
            </a:r>
            <a:r>
              <a:rPr lang="en-US" dirty="0" err="1"/>
              <a:t>Matakuliah</a:t>
            </a:r>
            <a:endParaRPr lang="en-US" dirty="0"/>
          </a:p>
        </p:txBody>
      </p:sp>
      <p:sp>
        <p:nvSpPr>
          <p:cNvPr id="3" name="Subtitle 2">
            <a:extLst>
              <a:ext uri="{FF2B5EF4-FFF2-40B4-BE49-F238E27FC236}">
                <a16:creationId xmlns:a16="http://schemas.microsoft.com/office/drawing/2014/main" id="{3629F8DE-EC49-4FE5-B098-F66DA6C22C32}"/>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Sesi</a:t>
            </a:r>
            <a:r>
              <a:rPr lang="en-US" dirty="0"/>
              <a:t> </a:t>
            </a:r>
            <a:r>
              <a:rPr lang="en-US" dirty="0" err="1"/>
              <a:t>perkuliahan</a:t>
            </a:r>
            <a:endParaRPr lang="en-US" dirty="0"/>
          </a:p>
          <a:p>
            <a:r>
              <a:rPr lang="en-US" dirty="0" err="1"/>
              <a:t>Topik</a:t>
            </a:r>
            <a:r>
              <a:rPr lang="en-US" dirty="0"/>
              <a:t> </a:t>
            </a:r>
            <a:r>
              <a:rPr lang="en-US" dirty="0" err="1"/>
              <a:t>perkuliahan</a:t>
            </a:r>
            <a:endParaRPr lang="en-US" dirty="0"/>
          </a:p>
          <a:p>
            <a:r>
              <a:rPr lang="en-US" dirty="0" err="1"/>
              <a:t>Dosen</a:t>
            </a:r>
            <a:r>
              <a:rPr lang="en-US" dirty="0"/>
              <a:t> </a:t>
            </a:r>
            <a:r>
              <a:rPr lang="en-US" dirty="0" err="1"/>
              <a:t>pengajar</a:t>
            </a:r>
            <a:endParaRPr lang="en-US" dirty="0"/>
          </a:p>
        </p:txBody>
      </p:sp>
      <p:sp>
        <p:nvSpPr>
          <p:cNvPr id="4" name="Date Placeholder 3">
            <a:extLst>
              <a:ext uri="{FF2B5EF4-FFF2-40B4-BE49-F238E27FC236}">
                <a16:creationId xmlns:a16="http://schemas.microsoft.com/office/drawing/2014/main" id="{626EE5D6-7CBA-4DAD-9237-9EB2134F31FC}"/>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6" name="Slide Number Placeholder 5">
            <a:extLst>
              <a:ext uri="{FF2B5EF4-FFF2-40B4-BE49-F238E27FC236}">
                <a16:creationId xmlns:a16="http://schemas.microsoft.com/office/drawing/2014/main" id="{1F2AC570-5CFE-4E5B-B67A-31652C0162A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6F3EEB9-2982-4A8E-AB06-081E488DF71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36A113FA-94C5-490C-9576-5E24464ED862}"/>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23ABB454-6CB0-4FEF-A4E3-81B593C71E7C}"/>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
            <a:extLst>
              <a:ext uri="{FF2B5EF4-FFF2-40B4-BE49-F238E27FC236}">
                <a16:creationId xmlns:a16="http://schemas.microsoft.com/office/drawing/2014/main" id="{652CB397-4738-465C-8497-FB5A52195CAC}"/>
              </a:ext>
            </a:extLst>
          </p:cNvPr>
          <p:cNvSpPr>
            <a:spLocks/>
          </p:cNvSpPr>
          <p:nvPr userDrawn="1"/>
        </p:nvSpPr>
        <p:spPr bwMode="auto">
          <a:xfrm flipH="1">
            <a:off x="11808786" y="554321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
            <a:extLst>
              <a:ext uri="{FF2B5EF4-FFF2-40B4-BE49-F238E27FC236}">
                <a16:creationId xmlns:a16="http://schemas.microsoft.com/office/drawing/2014/main" id="{676E98A2-0DF2-4571-A0F5-196A61232785}"/>
              </a:ext>
            </a:extLst>
          </p:cNvPr>
          <p:cNvSpPr>
            <a:spLocks/>
          </p:cNvSpPr>
          <p:nvPr userDrawn="1"/>
        </p:nvSpPr>
        <p:spPr bwMode="auto">
          <a:xfrm flipH="1">
            <a:off x="11035534" y="6456526"/>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
            <a:extLst>
              <a:ext uri="{FF2B5EF4-FFF2-40B4-BE49-F238E27FC236}">
                <a16:creationId xmlns:a16="http://schemas.microsoft.com/office/drawing/2014/main" id="{3A688963-0BFD-49ED-8A06-536E391F1A07}"/>
              </a:ext>
            </a:extLst>
          </p:cNvPr>
          <p:cNvSpPr>
            <a:spLocks/>
          </p:cNvSpPr>
          <p:nvPr userDrawn="1"/>
        </p:nvSpPr>
        <p:spPr bwMode="auto">
          <a:xfrm flipH="1">
            <a:off x="11296794" y="5898089"/>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image1.png">
            <a:extLst>
              <a:ext uri="{FF2B5EF4-FFF2-40B4-BE49-F238E27FC236}">
                <a16:creationId xmlns:a16="http://schemas.microsoft.com/office/drawing/2014/main" id="{85563529-23D0-45F7-B6F2-7DD08B1174BF}"/>
              </a:ext>
            </a:extLst>
          </p:cNvPr>
          <p:cNvPicPr/>
          <p:nvPr userDrawn="1"/>
        </p:nvPicPr>
        <p:blipFill>
          <a:blip r:embed="rId2" cstate="print"/>
          <a:stretch>
            <a:fillRect/>
          </a:stretch>
        </p:blipFill>
        <p:spPr>
          <a:xfrm>
            <a:off x="5792159" y="640866"/>
            <a:ext cx="607682" cy="1096617"/>
          </a:xfrm>
          <a:prstGeom prst="rect">
            <a:avLst/>
          </a:prstGeom>
        </p:spPr>
      </p:pic>
      <p:sp>
        <p:nvSpPr>
          <p:cNvPr id="17" name="TextBox 16">
            <a:extLst>
              <a:ext uri="{FF2B5EF4-FFF2-40B4-BE49-F238E27FC236}">
                <a16:creationId xmlns:a16="http://schemas.microsoft.com/office/drawing/2014/main" id="{63CB838F-5A6C-42BA-AA79-D69A72B4AEFC}"/>
              </a:ext>
            </a:extLst>
          </p:cNvPr>
          <p:cNvSpPr txBox="1"/>
          <p:nvPr userDrawn="1"/>
        </p:nvSpPr>
        <p:spPr>
          <a:xfrm>
            <a:off x="4262511" y="1934817"/>
            <a:ext cx="3981157" cy="369332"/>
          </a:xfrm>
          <a:prstGeom prst="rect">
            <a:avLst/>
          </a:prstGeom>
          <a:noFill/>
        </p:spPr>
        <p:txBody>
          <a:bodyPr wrap="square" rtlCol="0">
            <a:spAutoFit/>
          </a:bodyPr>
          <a:lstStyle/>
          <a:p>
            <a:r>
              <a:rPr lang="en-US" dirty="0"/>
              <a:t>UNIVERSITAS INDONESIA MEMBANGUN</a:t>
            </a:r>
          </a:p>
        </p:txBody>
      </p:sp>
      <p:sp>
        <p:nvSpPr>
          <p:cNvPr id="20" name="Footer Placeholder 3">
            <a:extLst>
              <a:ext uri="{FF2B5EF4-FFF2-40B4-BE49-F238E27FC236}">
                <a16:creationId xmlns:a16="http://schemas.microsoft.com/office/drawing/2014/main" id="{FF7E2CF8-58A3-402D-AF7C-39F19AADAE5E}"/>
              </a:ext>
            </a:extLst>
          </p:cNvPr>
          <p:cNvSpPr>
            <a:spLocks noGrp="1"/>
          </p:cNvSpPr>
          <p:nvPr>
            <p:ph type="ftr" sz="quarter" idx="11"/>
          </p:nvPr>
        </p:nvSpPr>
        <p:spPr>
          <a:xfrm>
            <a:off x="4038600" y="6356350"/>
            <a:ext cx="4114800" cy="365125"/>
          </a:xfrm>
        </p:spPr>
        <p:txBody>
          <a:bodyPr/>
          <a:lstStyle/>
          <a:p>
            <a:r>
              <a:rPr lang="en-US" dirty="0"/>
              <a:t>Inaba.ac.id</a:t>
            </a:r>
          </a:p>
        </p:txBody>
      </p:sp>
      <p:sp>
        <p:nvSpPr>
          <p:cNvPr id="21" name="TextBox 20">
            <a:extLst>
              <a:ext uri="{FF2B5EF4-FFF2-40B4-BE49-F238E27FC236}">
                <a16:creationId xmlns:a16="http://schemas.microsoft.com/office/drawing/2014/main" id="{89D3FEEB-5AD5-4545-AA4B-EB635556C33E}"/>
              </a:ext>
            </a:extLst>
          </p:cNvPr>
          <p:cNvSpPr txBox="1"/>
          <p:nvPr userDrawn="1"/>
        </p:nvSpPr>
        <p:spPr>
          <a:xfrm>
            <a:off x="4087089" y="6345747"/>
            <a:ext cx="2743200" cy="369332"/>
          </a:xfrm>
          <a:prstGeom prst="rect">
            <a:avLst/>
          </a:prstGeom>
          <a:noFill/>
        </p:spPr>
        <p:txBody>
          <a:bodyPr wrap="square" rtlCol="0">
            <a:spAutoFit/>
          </a:bodyPr>
          <a:lstStyle/>
          <a:p>
            <a:pPr algn="r"/>
            <a:r>
              <a:rPr lang="en-US" b="0" dirty="0"/>
              <a:t>inaba.ac.id</a:t>
            </a:r>
          </a:p>
        </p:txBody>
      </p:sp>
      <p:pic>
        <p:nvPicPr>
          <p:cNvPr id="18" name="image1.png">
            <a:extLst>
              <a:ext uri="{FF2B5EF4-FFF2-40B4-BE49-F238E27FC236}">
                <a16:creationId xmlns:a16="http://schemas.microsoft.com/office/drawing/2014/main" id="{A0881DD4-18BD-46F4-A9DC-63A4AEF1F0C2}"/>
              </a:ext>
            </a:extLst>
          </p:cNvPr>
          <p:cNvPicPr/>
          <p:nvPr userDrawn="1"/>
        </p:nvPicPr>
        <p:blipFill>
          <a:blip r:embed="rId2" cstate="print"/>
          <a:stretch>
            <a:fillRect/>
          </a:stretch>
        </p:blipFill>
        <p:spPr>
          <a:xfrm>
            <a:off x="5338211" y="6286650"/>
            <a:ext cx="240955" cy="434825"/>
          </a:xfrm>
          <a:prstGeom prst="rect">
            <a:avLst/>
          </a:prstGeom>
        </p:spPr>
      </p:pic>
    </p:spTree>
    <p:extLst>
      <p:ext uri="{BB962C8B-B14F-4D97-AF65-F5344CB8AC3E}">
        <p14:creationId xmlns:p14="http://schemas.microsoft.com/office/powerpoint/2010/main" val="3510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FDFB-4D5E-461C-A129-BF86438B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BC89F4-B58D-4FE6-912F-361D88C1E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5ED49-7D8C-48A4-A8AF-71E146B3F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CAEAA-0276-4D99-89FB-7672E2B51CC6}"/>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6" name="Footer Placeholder 5">
            <a:extLst>
              <a:ext uri="{FF2B5EF4-FFF2-40B4-BE49-F238E27FC236}">
                <a16:creationId xmlns:a16="http://schemas.microsoft.com/office/drawing/2014/main" id="{DEB576ED-B949-4C61-A072-7D99DEB19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47BC2-8718-4495-89E3-20E60EF2BC7E}"/>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48196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0705-BCD0-48DB-85E9-C4DDEE7BB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A7EA3-6110-4BE3-9B19-D242D9029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80779-A5BB-489D-AF75-7F4CB8D4B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4370F-63B6-4528-AE3E-B7E082816806}"/>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6" name="Footer Placeholder 5">
            <a:extLst>
              <a:ext uri="{FF2B5EF4-FFF2-40B4-BE49-F238E27FC236}">
                <a16:creationId xmlns:a16="http://schemas.microsoft.com/office/drawing/2014/main" id="{005440A8-87BA-4617-A179-FB73D043A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CACF7-5CAD-4E7B-97C2-801B3A9AD382}"/>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70882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5760-906A-4476-A1E5-67B9289BE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7E3D71-938F-4EAD-AF52-834AA1813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3286E-FE46-4B97-9D8F-1C1518C9DF1F}"/>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5" name="Footer Placeholder 4">
            <a:extLst>
              <a:ext uri="{FF2B5EF4-FFF2-40B4-BE49-F238E27FC236}">
                <a16:creationId xmlns:a16="http://schemas.microsoft.com/office/drawing/2014/main" id="{21288F59-90A5-4AB1-8384-20A007E81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05433-03DE-48DF-BFC4-B3D2FF22A899}"/>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244728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D1E327-40A8-4DDD-A4EE-E9B8023F6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DBE350-9527-4389-9C40-315B6EC15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59256-FE16-43FF-8006-036DD772F039}"/>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5" name="Footer Placeholder 4">
            <a:extLst>
              <a:ext uri="{FF2B5EF4-FFF2-40B4-BE49-F238E27FC236}">
                <a16:creationId xmlns:a16="http://schemas.microsoft.com/office/drawing/2014/main" id="{83335C20-CD84-44CE-B45C-79CF6CC6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CAB0E-AEAE-4C66-82CE-9FC32F35BC5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424954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D8A7-8BBB-4A61-81E0-931D5AFE5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0B748F-E143-46FA-9598-29F40C191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61AC06-CDE2-4FD5-9F56-F81A7676EF94}"/>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71DBA8F6-7DCC-4D16-9C23-4914C00C7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88A86-25B2-4799-BCDE-7D67E5F38512}"/>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7103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DDF9-D677-4008-A421-1317385D5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5A9011-EE6F-47E1-93AB-7725E32C2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81AF4-A2B8-41FD-890C-209EDB5D1627}"/>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8D803467-9079-4C5D-8C15-973295CEC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490F4-C2D9-4B78-AD41-D98A45414B18}"/>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6069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DB0E-7B9A-4ADA-94DD-5E1E2501C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09F4A-BF9C-4DF5-A4C1-D5E5C37F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8D353-468E-43EC-AB30-1F13B306A9DC}"/>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15C1B56C-C958-4658-AF78-9C204B6CB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BDD14-3253-4ECE-8F36-8984C6B0BA2D}"/>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219975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35E2-56A9-4C09-8F2A-D2C139692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5DCD6E-C1D3-44C3-B410-7165D2A9E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9351B1-871C-443B-A56D-E03C30B67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1C9600-36EB-409A-9A8D-290597EA4CF0}"/>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6" name="Footer Placeholder 5">
            <a:extLst>
              <a:ext uri="{FF2B5EF4-FFF2-40B4-BE49-F238E27FC236}">
                <a16:creationId xmlns:a16="http://schemas.microsoft.com/office/drawing/2014/main" id="{FFB7960A-B309-4F4F-B809-1D1F1383F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3EEBF-DF02-4DE8-8AFF-893EF55D87A0}"/>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036626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3AE-DD24-49F5-96C1-DDA632697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849C09-2880-4808-8ABF-01953DEB8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5B642-CBDE-4851-9437-71B227220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CD5BBC-9A56-497D-8430-248DD871E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32F12E-D710-4425-921A-DFB4977D2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4A317F-A158-4CB1-A775-B78164115FD6}"/>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8" name="Footer Placeholder 7">
            <a:extLst>
              <a:ext uri="{FF2B5EF4-FFF2-40B4-BE49-F238E27FC236}">
                <a16:creationId xmlns:a16="http://schemas.microsoft.com/office/drawing/2014/main" id="{215847FF-5D25-478F-8F02-4EA531CE9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2FBA4-1ABE-477B-B4D7-0FC23F9169A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88968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318D-F0DF-4B98-A425-6AB82FD426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6248DE-C843-4652-B338-1FA4B5FCEB33}"/>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4" name="Footer Placeholder 3">
            <a:extLst>
              <a:ext uri="{FF2B5EF4-FFF2-40B4-BE49-F238E27FC236}">
                <a16:creationId xmlns:a16="http://schemas.microsoft.com/office/drawing/2014/main" id="{BBDB062F-4CBC-4684-9000-E208468E8D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959FD4-937B-412D-A122-6BDCB9823BD4}"/>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18788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B386-BB2D-4744-BE51-39432359D34F}"/>
              </a:ext>
            </a:extLst>
          </p:cNvPr>
          <p:cNvSpPr>
            <a:spLocks noGrp="1"/>
          </p:cNvSpPr>
          <p:nvPr>
            <p:ph type="title"/>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44DEF77B-92DF-4622-B8E4-16A360422A53}"/>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1DB84887-4956-47D9-AC8B-DD5715035CE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CE4029-1E55-481B-96F9-3C6F52970A54}"/>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AC3079F9-C777-45E3-8BA0-006D50A7A1FE}"/>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49FCDA98-7394-4579-ACCB-4CA5ED870349}"/>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1" name="image1.png">
            <a:extLst>
              <a:ext uri="{FF2B5EF4-FFF2-40B4-BE49-F238E27FC236}">
                <a16:creationId xmlns:a16="http://schemas.microsoft.com/office/drawing/2014/main" id="{EF3E5E26-B3B2-48E6-9306-A34896E29A5C}"/>
              </a:ext>
            </a:extLst>
          </p:cNvPr>
          <p:cNvPicPr/>
          <p:nvPr userDrawn="1"/>
        </p:nvPicPr>
        <p:blipFill>
          <a:blip r:embed="rId2" cstate="print"/>
          <a:stretch>
            <a:fillRect/>
          </a:stretch>
        </p:blipFill>
        <p:spPr>
          <a:xfrm>
            <a:off x="9903453" y="6272588"/>
            <a:ext cx="240955" cy="434825"/>
          </a:xfrm>
          <a:prstGeom prst="rect">
            <a:avLst/>
          </a:prstGeom>
        </p:spPr>
      </p:pic>
      <p:sp>
        <p:nvSpPr>
          <p:cNvPr id="12" name="Freeform 2">
            <a:extLst>
              <a:ext uri="{FF2B5EF4-FFF2-40B4-BE49-F238E27FC236}">
                <a16:creationId xmlns:a16="http://schemas.microsoft.com/office/drawing/2014/main" id="{DF5D7DFB-5927-43BF-A342-E94A254D5234}"/>
              </a:ext>
            </a:extLst>
          </p:cNvPr>
          <p:cNvSpPr>
            <a:spLocks/>
          </p:cNvSpPr>
          <p:nvPr userDrawn="1"/>
        </p:nvSpPr>
        <p:spPr bwMode="auto">
          <a:xfrm flipH="1" flipV="1">
            <a:off x="11798300" y="0"/>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
            <a:extLst>
              <a:ext uri="{FF2B5EF4-FFF2-40B4-BE49-F238E27FC236}">
                <a16:creationId xmlns:a16="http://schemas.microsoft.com/office/drawing/2014/main" id="{066E0436-4FF9-45FC-B1CA-2117E6489F80}"/>
              </a:ext>
            </a:extLst>
          </p:cNvPr>
          <p:cNvSpPr>
            <a:spLocks/>
          </p:cNvSpPr>
          <p:nvPr userDrawn="1"/>
        </p:nvSpPr>
        <p:spPr bwMode="auto">
          <a:xfrm>
            <a:off x="11021245" y="25758"/>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
            <a:extLst>
              <a:ext uri="{FF2B5EF4-FFF2-40B4-BE49-F238E27FC236}">
                <a16:creationId xmlns:a16="http://schemas.microsoft.com/office/drawing/2014/main" id="{CDE4668B-D0C5-4F25-BE13-E7F9A4CF317E}"/>
              </a:ext>
            </a:extLst>
          </p:cNvPr>
          <p:cNvSpPr>
            <a:spLocks/>
          </p:cNvSpPr>
          <p:nvPr userDrawn="1"/>
        </p:nvSpPr>
        <p:spPr bwMode="auto">
          <a:xfrm>
            <a:off x="11327812" y="501632"/>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Logo, company name&#10;&#10;Description automatically generated">
            <a:extLst>
              <a:ext uri="{FF2B5EF4-FFF2-40B4-BE49-F238E27FC236}">
                <a16:creationId xmlns:a16="http://schemas.microsoft.com/office/drawing/2014/main" id="{21A877F0-FED8-45AD-A0FA-8545B656927C}"/>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16" name="Text Placeholder 2">
            <a:extLst>
              <a:ext uri="{FF2B5EF4-FFF2-40B4-BE49-F238E27FC236}">
                <a16:creationId xmlns:a16="http://schemas.microsoft.com/office/drawing/2014/main" id="{6C9E45F7-5FC0-4A66-B46A-81C2272FE2DE}"/>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6720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D1E9E-6BE3-426E-A1BE-04FEBB642594}"/>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3" name="Footer Placeholder 2">
            <a:extLst>
              <a:ext uri="{FF2B5EF4-FFF2-40B4-BE49-F238E27FC236}">
                <a16:creationId xmlns:a16="http://schemas.microsoft.com/office/drawing/2014/main" id="{A8E2C947-D1CE-473B-9000-8764DA4C8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555CF-A8BE-42A5-8231-BEB18D581A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075525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13D9-F9C6-41F5-BD3C-6DA87A48F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5D7731-F4D2-4129-ADDD-9C7A7B79A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F8F08-1218-4660-B421-E181E1691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27083-D5D5-495A-97A0-89B86E8B7921}"/>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6" name="Footer Placeholder 5">
            <a:extLst>
              <a:ext uri="{FF2B5EF4-FFF2-40B4-BE49-F238E27FC236}">
                <a16:creationId xmlns:a16="http://schemas.microsoft.com/office/drawing/2014/main" id="{87B2B87C-D26F-4C53-AF7E-25904A4DF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F9BA5-FCBE-4A3D-9F05-F7422A0D9C07}"/>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535388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5C42-758F-492C-8701-B433CACA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2914-1115-4AF3-988E-2D883FA1FD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25A53E-32E7-4FB6-B199-451E64AA9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D4E28-D071-4C3C-9CD3-5AC0FC36CE17}"/>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6" name="Footer Placeholder 5">
            <a:extLst>
              <a:ext uri="{FF2B5EF4-FFF2-40B4-BE49-F238E27FC236}">
                <a16:creationId xmlns:a16="http://schemas.microsoft.com/office/drawing/2014/main" id="{49455CA0-8B2D-41F1-A1C2-49F9576C0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01EA3-42FB-44B4-A771-9E2B17AE5FAA}"/>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753973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DA50-3631-4DAE-9AE8-2888461D9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46522-3FD7-4B44-9AF8-8CCEF7A71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1B599-EE6A-4FDA-892A-C62A632F332F}"/>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F421516F-290F-4CBF-8F35-33B35F94F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100E5-4BC9-43C4-B8F1-75A714538F7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372048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DE3E90-E8EC-4EA9-ADF1-F766120374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A4473E-59F8-4A9D-9278-B21C19045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BA9A2-AE37-42D6-8C6E-D3C2FD0FCADC}"/>
              </a:ext>
            </a:extLst>
          </p:cNvPr>
          <p:cNvSpPr>
            <a:spLocks noGrp="1"/>
          </p:cNvSpPr>
          <p:nvPr>
            <p:ph type="dt" sz="half" idx="10"/>
          </p:nvPr>
        </p:nvSpPr>
        <p:spPr/>
        <p:txBody>
          <a:body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1B99389A-88CB-4712-9896-63AE7C049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052B7-832A-4D25-8312-1765FB902C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3500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44F8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4E9-DCD2-4B7E-B61B-60E1B811E6F1}"/>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3A1EA59-E047-41E6-8879-6238E26CCCA5}"/>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4" name="Footer Placeholder 3">
            <a:extLst>
              <a:ext uri="{FF2B5EF4-FFF2-40B4-BE49-F238E27FC236}">
                <a16:creationId xmlns:a16="http://schemas.microsoft.com/office/drawing/2014/main" id="{F370EFFD-2C42-452B-94BB-266322D67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5E248-29C9-4707-A6A6-E8BB0D64C6B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3C1FC8EF-C427-4CD9-9485-8C68F512C491}"/>
              </a:ext>
            </a:extLst>
          </p:cNvPr>
          <p:cNvSpPr>
            <a:spLocks/>
          </p:cNvSpPr>
          <p:nvPr userDrawn="1"/>
        </p:nvSpPr>
        <p:spPr bwMode="auto">
          <a:xfrm>
            <a:off x="539970" y="5905064"/>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24EE1AD0-C0D8-41ED-B392-68486A5B95C9}"/>
              </a:ext>
            </a:extLst>
          </p:cNvPr>
          <p:cNvSpPr>
            <a:spLocks/>
          </p:cNvSpPr>
          <p:nvPr userDrawn="1"/>
        </p:nvSpPr>
        <p:spPr bwMode="auto">
          <a:xfrm>
            <a:off x="-6130" y="552406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
            <a:extLst>
              <a:ext uri="{FF2B5EF4-FFF2-40B4-BE49-F238E27FC236}">
                <a16:creationId xmlns:a16="http://schemas.microsoft.com/office/drawing/2014/main" id="{B08BE0A0-5411-41D6-8A8F-ACB8F4440779}"/>
              </a:ext>
            </a:extLst>
          </p:cNvPr>
          <p:cNvSpPr>
            <a:spLocks/>
          </p:cNvSpPr>
          <p:nvPr userDrawn="1"/>
        </p:nvSpPr>
        <p:spPr bwMode="auto">
          <a:xfrm>
            <a:off x="539970" y="6476564"/>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BAC6F0E0-3AD1-4BED-B7FB-CB8F3F10AE66}"/>
              </a:ext>
            </a:extLst>
          </p:cNvPr>
          <p:cNvSpPr>
            <a:spLocks/>
          </p:cNvSpPr>
          <p:nvPr userDrawn="1"/>
        </p:nvSpPr>
        <p:spPr bwMode="auto">
          <a:xfrm>
            <a:off x="11570003" y="6350"/>
            <a:ext cx="673100" cy="376238"/>
          </a:xfrm>
          <a:custGeom>
            <a:avLst/>
            <a:gdLst>
              <a:gd name="T0" fmla="+- 0 15780 15780"/>
              <a:gd name="T1" fmla="*/ T0 w 1060"/>
              <a:gd name="T2" fmla="*/ 0 h 592"/>
              <a:gd name="T3" fmla="+- 0 16253 15780"/>
              <a:gd name="T4" fmla="*/ T3 w 1060"/>
              <a:gd name="T5" fmla="*/ 0 h 592"/>
              <a:gd name="T6" fmla="+- 0 16328 15780"/>
              <a:gd name="T7" fmla="*/ T6 w 1060"/>
              <a:gd name="T8" fmla="*/ 5 h 592"/>
              <a:gd name="T9" fmla="+- 0 16399 15780"/>
              <a:gd name="T10" fmla="*/ T9 w 1060"/>
              <a:gd name="T11" fmla="*/ 18 h 592"/>
              <a:gd name="T12" fmla="+- 0 16467 15780"/>
              <a:gd name="T13" fmla="*/ T12 w 1060"/>
              <a:gd name="T14" fmla="*/ 40 h 592"/>
              <a:gd name="T15" fmla="+- 0 16531 15780"/>
              <a:gd name="T16" fmla="*/ T15 w 1060"/>
              <a:gd name="T17" fmla="*/ 69 h 592"/>
              <a:gd name="T18" fmla="+- 0 16591 15780"/>
              <a:gd name="T19" fmla="*/ T18 w 1060"/>
              <a:gd name="T20" fmla="*/ 106 h 592"/>
              <a:gd name="T21" fmla="+- 0 16646 15780"/>
              <a:gd name="T22" fmla="*/ T21 w 1060"/>
              <a:gd name="T23" fmla="*/ 149 h 592"/>
              <a:gd name="T24" fmla="+- 0 16696 15780"/>
              <a:gd name="T25" fmla="*/ T24 w 1060"/>
              <a:gd name="T26" fmla="*/ 199 h 592"/>
              <a:gd name="T27" fmla="+- 0 16739 15780"/>
              <a:gd name="T28" fmla="*/ T27 w 1060"/>
              <a:gd name="T29" fmla="*/ 254 h 592"/>
              <a:gd name="T30" fmla="+- 0 16776 15780"/>
              <a:gd name="T31" fmla="*/ T30 w 1060"/>
              <a:gd name="T32" fmla="*/ 313 h 592"/>
              <a:gd name="T33" fmla="+- 0 16805 15780"/>
              <a:gd name="T34" fmla="*/ T33 w 1060"/>
              <a:gd name="T35" fmla="*/ 378 h 592"/>
              <a:gd name="T36" fmla="+- 0 16827 15780"/>
              <a:gd name="T37" fmla="*/ T36 w 1060"/>
              <a:gd name="T38" fmla="*/ 446 h 592"/>
              <a:gd name="T39" fmla="+- 0 16840 15780"/>
              <a:gd name="T40" fmla="*/ T39 w 1060"/>
              <a:gd name="T41" fmla="*/ 516 h 592"/>
              <a:gd name="T42" fmla="+- 0 16840 15780"/>
              <a:gd name="T43" fmla="*/ T42 w 1060"/>
              <a:gd name="T44" fmla="*/ 592 h 592"/>
              <a:gd name="T45" fmla="+- 0 16372 15780"/>
              <a:gd name="T46" fmla="*/ T45 w 1060"/>
              <a:gd name="T47" fmla="*/ 592 h 592"/>
              <a:gd name="T48" fmla="+- 0 16297 15780"/>
              <a:gd name="T49" fmla="*/ T48 w 1060"/>
              <a:gd name="T50" fmla="*/ 587 h 592"/>
              <a:gd name="T51" fmla="+- 0 16226 15780"/>
              <a:gd name="T52" fmla="*/ T51 w 1060"/>
              <a:gd name="T53" fmla="*/ 574 h 592"/>
              <a:gd name="T54" fmla="+- 0 16158 15780"/>
              <a:gd name="T55" fmla="*/ T54 w 1060"/>
              <a:gd name="T56" fmla="*/ 552 h 592"/>
              <a:gd name="T57" fmla="+- 0 16093 15780"/>
              <a:gd name="T58" fmla="*/ T57 w 1060"/>
              <a:gd name="T59" fmla="*/ 522 h 592"/>
              <a:gd name="T60" fmla="+- 0 16034 15780"/>
              <a:gd name="T61" fmla="*/ T60 w 1060"/>
              <a:gd name="T62" fmla="*/ 486 h 592"/>
              <a:gd name="T63" fmla="+- 0 15979 15780"/>
              <a:gd name="T64" fmla="*/ T63 w 1060"/>
              <a:gd name="T65" fmla="*/ 442 h 592"/>
              <a:gd name="T66" fmla="+- 0 15929 15780"/>
              <a:gd name="T67" fmla="*/ T66 w 1060"/>
              <a:gd name="T68" fmla="*/ 393 h 592"/>
              <a:gd name="T69" fmla="+- 0 15886 15780"/>
              <a:gd name="T70" fmla="*/ T69 w 1060"/>
              <a:gd name="T71" fmla="*/ 338 h 592"/>
              <a:gd name="T72" fmla="+- 0 15849 15780"/>
              <a:gd name="T73" fmla="*/ T72 w 1060"/>
              <a:gd name="T74" fmla="*/ 278 h 592"/>
              <a:gd name="T75" fmla="+- 0 15820 15780"/>
              <a:gd name="T76" fmla="*/ T75 w 1060"/>
              <a:gd name="T77" fmla="*/ 214 h 592"/>
              <a:gd name="T78" fmla="+- 0 15798 15780"/>
              <a:gd name="T79" fmla="*/ T78 w 1060"/>
              <a:gd name="T80" fmla="*/ 146 h 592"/>
              <a:gd name="T81" fmla="+- 0 15785 15780"/>
              <a:gd name="T82" fmla="*/ T81 w 1060"/>
              <a:gd name="T83" fmla="*/ 74 h 592"/>
              <a:gd name="T84" fmla="+- 0 15780 15780"/>
              <a:gd name="T85" fmla="*/ T84 w 1060"/>
              <a:gd name="T86" fmla="*/ 0 h 592"/>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 ang="0">
                <a:pos x="T52" y="T53"/>
              </a:cxn>
              <a:cxn ang="0">
                <a:pos x="T55" y="T56"/>
              </a:cxn>
              <a:cxn ang="0">
                <a:pos x="T58" y="T59"/>
              </a:cxn>
              <a:cxn ang="0">
                <a:pos x="T61" y="T62"/>
              </a:cxn>
              <a:cxn ang="0">
                <a:pos x="T64" y="T65"/>
              </a:cxn>
              <a:cxn ang="0">
                <a:pos x="T67" y="T68"/>
              </a:cxn>
              <a:cxn ang="0">
                <a:pos x="T70" y="T71"/>
              </a:cxn>
              <a:cxn ang="0">
                <a:pos x="T73" y="T74"/>
              </a:cxn>
              <a:cxn ang="0">
                <a:pos x="T76" y="T77"/>
              </a:cxn>
              <a:cxn ang="0">
                <a:pos x="T79" y="T80"/>
              </a:cxn>
              <a:cxn ang="0">
                <a:pos x="T82" y="T83"/>
              </a:cxn>
              <a:cxn ang="0">
                <a:pos x="T85" y="T86"/>
              </a:cxn>
            </a:cxnLst>
            <a:rect l="0" t="0" r="r" b="b"/>
            <a:pathLst>
              <a:path w="1060" h="592">
                <a:moveTo>
                  <a:pt x="0" y="0"/>
                </a:move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6"/>
                </a:lnTo>
                <a:lnTo>
                  <a:pt x="1060" y="592"/>
                </a:ln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31DDB201-3AB6-4A53-B512-EA171D14A1DA}"/>
              </a:ext>
            </a:extLst>
          </p:cNvPr>
          <p:cNvSpPr>
            <a:spLocks/>
          </p:cNvSpPr>
          <p:nvPr userDrawn="1"/>
        </p:nvSpPr>
        <p:spPr bwMode="auto">
          <a:xfrm>
            <a:off x="11865278"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2">
            <a:extLst>
              <a:ext uri="{FF2B5EF4-FFF2-40B4-BE49-F238E27FC236}">
                <a16:creationId xmlns:a16="http://schemas.microsoft.com/office/drawing/2014/main" id="{6CAE7E2A-5082-4713-B599-65FDF1C52C28}"/>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27C4AA08-6985-4EBF-B81B-9F97B9D158EC}"/>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solidFill>
                  <a:schemeClr val="bg1"/>
                </a:solidFill>
              </a:rPr>
              <a:t>inaba.ac.id</a:t>
            </a:r>
          </a:p>
        </p:txBody>
      </p:sp>
      <p:pic>
        <p:nvPicPr>
          <p:cNvPr id="17" name="image1.png">
            <a:extLst>
              <a:ext uri="{FF2B5EF4-FFF2-40B4-BE49-F238E27FC236}">
                <a16:creationId xmlns:a16="http://schemas.microsoft.com/office/drawing/2014/main" id="{AC4C12D9-F1C0-4A66-874A-4BA01B3F5401}"/>
              </a:ext>
            </a:extLst>
          </p:cNvPr>
          <p:cNvPicPr/>
          <p:nvPr userDrawn="1"/>
        </p:nvPicPr>
        <p:blipFill>
          <a:blip r:embed="rId2" cstate="print"/>
          <a:stretch>
            <a:fillRect/>
          </a:stretch>
        </p:blipFill>
        <p:spPr>
          <a:xfrm>
            <a:off x="9903453" y="6272588"/>
            <a:ext cx="240955" cy="434825"/>
          </a:xfrm>
          <a:prstGeom prst="rect">
            <a:avLst/>
          </a:prstGeom>
        </p:spPr>
      </p:pic>
    </p:spTree>
    <p:extLst>
      <p:ext uri="{BB962C8B-B14F-4D97-AF65-F5344CB8AC3E}">
        <p14:creationId xmlns:p14="http://schemas.microsoft.com/office/powerpoint/2010/main" val="166539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D2C9-CF80-40C4-AF22-1348B1AC0C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ADC360-E64E-487B-9C8E-4BBD07BAF59A}"/>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4" name="Footer Placeholder 3">
            <a:extLst>
              <a:ext uri="{FF2B5EF4-FFF2-40B4-BE49-F238E27FC236}">
                <a16:creationId xmlns:a16="http://schemas.microsoft.com/office/drawing/2014/main" id="{3FBE1D26-6122-4DB2-A934-4D3909ECC4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DB3F8-E804-44A3-8A8E-187B48B3949D}"/>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9E31203B-A7FC-42D3-A928-3319242AA1C8}"/>
              </a:ext>
            </a:extLst>
          </p:cNvPr>
          <p:cNvSpPr>
            <a:spLocks/>
          </p:cNvSpPr>
          <p:nvPr userDrawn="1"/>
        </p:nvSpPr>
        <p:spPr bwMode="auto">
          <a:xfrm>
            <a:off x="11065149" y="6350"/>
            <a:ext cx="1155700" cy="381000"/>
          </a:xfrm>
          <a:custGeom>
            <a:avLst/>
            <a:gdLst>
              <a:gd name="T0" fmla="+- 0 15020 15020"/>
              <a:gd name="T1" fmla="*/ T0 w 1820"/>
              <a:gd name="T2" fmla="*/ 0 h 600"/>
              <a:gd name="T3" fmla="+- 0 16840 15020"/>
              <a:gd name="T4" fmla="*/ T3 w 1820"/>
              <a:gd name="T5" fmla="*/ 0 h 600"/>
              <a:gd name="T6" fmla="+- 0 16840 15020"/>
              <a:gd name="T7" fmla="*/ T6 w 1820"/>
              <a:gd name="T8" fmla="*/ 600 h 600"/>
              <a:gd name="T9" fmla="+- 0 15620 15020"/>
              <a:gd name="T10" fmla="*/ T9 w 1820"/>
              <a:gd name="T11" fmla="*/ 600 h 600"/>
              <a:gd name="T12" fmla="+- 0 15545 15020"/>
              <a:gd name="T13" fmla="*/ T12 w 1820"/>
              <a:gd name="T14" fmla="*/ 595 h 600"/>
              <a:gd name="T15" fmla="+- 0 15472 15020"/>
              <a:gd name="T16" fmla="*/ T15 w 1820"/>
              <a:gd name="T17" fmla="*/ 582 h 600"/>
              <a:gd name="T18" fmla="+- 0 15403 15020"/>
              <a:gd name="T19" fmla="*/ T18 w 1820"/>
              <a:gd name="T20" fmla="*/ 560 h 600"/>
              <a:gd name="T21" fmla="+- 0 15338 15020"/>
              <a:gd name="T22" fmla="*/ T21 w 1820"/>
              <a:gd name="T23" fmla="*/ 530 h 600"/>
              <a:gd name="T24" fmla="+- 0 15277 15020"/>
              <a:gd name="T25" fmla="*/ T24 w 1820"/>
              <a:gd name="T26" fmla="*/ 493 h 600"/>
              <a:gd name="T27" fmla="+- 0 15222 15020"/>
              <a:gd name="T28" fmla="*/ T27 w 1820"/>
              <a:gd name="T29" fmla="*/ 449 h 600"/>
              <a:gd name="T30" fmla="+- 0 15171 15020"/>
              <a:gd name="T31" fmla="*/ T30 w 1820"/>
              <a:gd name="T32" fmla="*/ 398 h 600"/>
              <a:gd name="T33" fmla="+- 0 15128 15020"/>
              <a:gd name="T34" fmla="*/ T33 w 1820"/>
              <a:gd name="T35" fmla="*/ 343 h 600"/>
              <a:gd name="T36" fmla="+- 0 15090 15020"/>
              <a:gd name="T37" fmla="*/ T36 w 1820"/>
              <a:gd name="T38" fmla="*/ 282 h 600"/>
              <a:gd name="T39" fmla="+- 0 15060 15020"/>
              <a:gd name="T40" fmla="*/ T39 w 1820"/>
              <a:gd name="T41" fmla="*/ 217 h 600"/>
              <a:gd name="T42" fmla="+- 0 15038 15020"/>
              <a:gd name="T43" fmla="*/ T42 w 1820"/>
              <a:gd name="T44" fmla="*/ 148 h 600"/>
              <a:gd name="T45" fmla="+- 0 15025 15020"/>
              <a:gd name="T46" fmla="*/ T45 w 1820"/>
              <a:gd name="T47" fmla="*/ 75 h 600"/>
              <a:gd name="T48" fmla="+- 0 15020 15020"/>
              <a:gd name="T49" fmla="*/ T48 w 1820"/>
              <a:gd name="T50" fmla="*/ 0 h 60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Lst>
            <a:rect l="0" t="0" r="r" b="b"/>
            <a:pathLst>
              <a:path w="1820" h="600">
                <a:moveTo>
                  <a:pt x="0" y="0"/>
                </a:moveTo>
                <a:lnTo>
                  <a:pt x="1820" y="0"/>
                </a:lnTo>
                <a:lnTo>
                  <a:pt x="1820" y="600"/>
                </a:lnTo>
                <a:lnTo>
                  <a:pt x="600" y="600"/>
                </a:lnTo>
                <a:lnTo>
                  <a:pt x="525" y="595"/>
                </a:lnTo>
                <a:lnTo>
                  <a:pt x="452" y="582"/>
                </a:lnTo>
                <a:lnTo>
                  <a:pt x="383" y="560"/>
                </a:lnTo>
                <a:lnTo>
                  <a:pt x="318" y="530"/>
                </a:lnTo>
                <a:lnTo>
                  <a:pt x="257" y="493"/>
                </a:lnTo>
                <a:lnTo>
                  <a:pt x="202" y="449"/>
                </a:lnTo>
                <a:lnTo>
                  <a:pt x="151" y="398"/>
                </a:lnTo>
                <a:lnTo>
                  <a:pt x="108" y="343"/>
                </a:lnTo>
                <a:lnTo>
                  <a:pt x="70" y="282"/>
                </a:lnTo>
                <a:lnTo>
                  <a:pt x="40" y="217"/>
                </a:lnTo>
                <a:lnTo>
                  <a:pt x="18" y="148"/>
                </a:lnTo>
                <a:lnTo>
                  <a:pt x="5" y="75"/>
                </a:lnTo>
                <a:lnTo>
                  <a:pt x="0" y="0"/>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7CADE970-A95C-4450-A0BB-34D5746F3F9C}"/>
              </a:ext>
            </a:extLst>
          </p:cNvPr>
          <p:cNvSpPr>
            <a:spLocks/>
          </p:cNvSpPr>
          <p:nvPr userDrawn="1"/>
        </p:nvSpPr>
        <p:spPr bwMode="auto">
          <a:xfrm>
            <a:off x="11843024"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DE928AB-711F-4076-A3D6-6F5061CE7C0F}"/>
              </a:ext>
            </a:extLst>
          </p:cNvPr>
          <p:cNvSpPr txBox="1"/>
          <p:nvPr userDrawn="1"/>
        </p:nvSpPr>
        <p:spPr>
          <a:xfrm>
            <a:off x="-533400" y="6389849"/>
            <a:ext cx="2743200" cy="369332"/>
          </a:xfrm>
          <a:prstGeom prst="rect">
            <a:avLst/>
          </a:prstGeom>
          <a:noFill/>
        </p:spPr>
        <p:txBody>
          <a:bodyPr wrap="square" rtlCol="0">
            <a:spAutoFit/>
          </a:bodyPr>
          <a:lstStyle/>
          <a:p>
            <a:pPr algn="r"/>
            <a:r>
              <a:rPr lang="en-US" dirty="0"/>
              <a:t>inaba.ac.id</a:t>
            </a:r>
          </a:p>
        </p:txBody>
      </p:sp>
      <p:pic>
        <p:nvPicPr>
          <p:cNvPr id="12" name="image1.png">
            <a:extLst>
              <a:ext uri="{FF2B5EF4-FFF2-40B4-BE49-F238E27FC236}">
                <a16:creationId xmlns:a16="http://schemas.microsoft.com/office/drawing/2014/main" id="{894CA3A2-7E63-4B45-A20B-C1A1713197E0}"/>
              </a:ext>
            </a:extLst>
          </p:cNvPr>
          <p:cNvPicPr/>
          <p:nvPr userDrawn="1"/>
        </p:nvPicPr>
        <p:blipFill>
          <a:blip r:embed="rId2" cstate="print"/>
          <a:stretch>
            <a:fillRect/>
          </a:stretch>
        </p:blipFill>
        <p:spPr>
          <a:xfrm>
            <a:off x="759453" y="6306087"/>
            <a:ext cx="240955" cy="434825"/>
          </a:xfrm>
          <a:prstGeom prst="rect">
            <a:avLst/>
          </a:prstGeom>
        </p:spPr>
      </p:pic>
      <p:pic>
        <p:nvPicPr>
          <p:cNvPr id="17" name="Picture 16" descr="Logo, company name&#10;&#10;Description automatically generated">
            <a:extLst>
              <a:ext uri="{FF2B5EF4-FFF2-40B4-BE49-F238E27FC236}">
                <a16:creationId xmlns:a16="http://schemas.microsoft.com/office/drawing/2014/main" id="{7E180E40-CB82-4A6B-9FEE-209E6AAFE2CB}"/>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ext Placeholder 2">
            <a:extLst>
              <a:ext uri="{FF2B5EF4-FFF2-40B4-BE49-F238E27FC236}">
                <a16:creationId xmlns:a16="http://schemas.microsoft.com/office/drawing/2014/main" id="{2100E91A-FAA3-4E6A-9217-0D934059B76C}"/>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99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919234-D8B5-439A-82B9-C5C2F8687771}"/>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5" name="Footer Placeholder 4">
            <a:extLst>
              <a:ext uri="{FF2B5EF4-FFF2-40B4-BE49-F238E27FC236}">
                <a16:creationId xmlns:a16="http://schemas.microsoft.com/office/drawing/2014/main" id="{2CC7BFFD-520E-480A-BD63-83FBB970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98D8F-8CA0-40E0-87AE-53AB1FA6B6E2}"/>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FF83414-0801-4E16-AFDA-660238CBFE66}"/>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3AD49A-BB5E-4AE9-8298-EF537720DFA9}"/>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81AA7646-7DCF-469F-B66E-BDD7CCFC724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0FE7313-AC8E-464A-89CB-4E1749907AA6}"/>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3" name="image1.png">
            <a:extLst>
              <a:ext uri="{FF2B5EF4-FFF2-40B4-BE49-F238E27FC236}">
                <a16:creationId xmlns:a16="http://schemas.microsoft.com/office/drawing/2014/main" id="{C3732D46-2396-4EE5-81C8-50439EA9FF79}"/>
              </a:ext>
            </a:extLst>
          </p:cNvPr>
          <p:cNvPicPr/>
          <p:nvPr userDrawn="1"/>
        </p:nvPicPr>
        <p:blipFill>
          <a:blip r:embed="rId2" cstate="print"/>
          <a:stretch>
            <a:fillRect/>
          </a:stretch>
        </p:blipFill>
        <p:spPr>
          <a:xfrm>
            <a:off x="9903453" y="6272588"/>
            <a:ext cx="240955" cy="434825"/>
          </a:xfrm>
          <a:prstGeom prst="rect">
            <a:avLst/>
          </a:prstGeom>
        </p:spPr>
      </p:pic>
      <p:pic>
        <p:nvPicPr>
          <p:cNvPr id="19" name="Picture 18" descr="Logo, company name&#10;&#10;Description automatically generated">
            <a:extLst>
              <a:ext uri="{FF2B5EF4-FFF2-40B4-BE49-F238E27FC236}">
                <a16:creationId xmlns:a16="http://schemas.microsoft.com/office/drawing/2014/main" id="{3583D365-2838-4FE9-94AB-38DB3BA37F3E}"/>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itle 1">
            <a:extLst>
              <a:ext uri="{FF2B5EF4-FFF2-40B4-BE49-F238E27FC236}">
                <a16:creationId xmlns:a16="http://schemas.microsoft.com/office/drawing/2014/main" id="{6866598A-04DF-4E82-AF95-2D83B1DC6D15}"/>
              </a:ext>
            </a:extLst>
          </p:cNvPr>
          <p:cNvSpPr txBox="1">
            <a:spLocks/>
          </p:cNvSpPr>
          <p:nvPr userDrawn="1"/>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Click to edit Master title style</a:t>
            </a:r>
          </a:p>
        </p:txBody>
      </p:sp>
      <p:sp>
        <p:nvSpPr>
          <p:cNvPr id="21" name="Text Placeholder 2">
            <a:extLst>
              <a:ext uri="{FF2B5EF4-FFF2-40B4-BE49-F238E27FC236}">
                <a16:creationId xmlns:a16="http://schemas.microsoft.com/office/drawing/2014/main" id="{FA09AC97-97BC-4691-B90A-A6A194CE7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4549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72DE-1578-4C6E-AB7E-D99BED9869A1}"/>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B89BDE85-5200-451B-AFC6-CBA974EB71BB}"/>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6" name="Footer Placeholder 5">
            <a:extLst>
              <a:ext uri="{FF2B5EF4-FFF2-40B4-BE49-F238E27FC236}">
                <a16:creationId xmlns:a16="http://schemas.microsoft.com/office/drawing/2014/main" id="{77D81F8B-570D-4279-82EA-4DE2857BC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9BCE4-CBA0-45C0-8F6C-06FBC1E6D1BB}"/>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8" name="Freeform 2">
            <a:extLst>
              <a:ext uri="{FF2B5EF4-FFF2-40B4-BE49-F238E27FC236}">
                <a16:creationId xmlns:a16="http://schemas.microsoft.com/office/drawing/2014/main" id="{A21D7B71-19CF-408A-A57F-91F4D482D44C}"/>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
            <a:extLst>
              <a:ext uri="{FF2B5EF4-FFF2-40B4-BE49-F238E27FC236}">
                <a16:creationId xmlns:a16="http://schemas.microsoft.com/office/drawing/2014/main" id="{27ECFE4D-061D-4A20-B8F5-F136F4A9D193}"/>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
            <a:extLst>
              <a:ext uri="{FF2B5EF4-FFF2-40B4-BE49-F238E27FC236}">
                <a16:creationId xmlns:a16="http://schemas.microsoft.com/office/drawing/2014/main" id="{53D7BAFB-7BC2-4804-AD0B-D88AC372017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3687F7F9-C7EB-4331-BF0D-827691257C10}"/>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6" name="image1.png">
            <a:extLst>
              <a:ext uri="{FF2B5EF4-FFF2-40B4-BE49-F238E27FC236}">
                <a16:creationId xmlns:a16="http://schemas.microsoft.com/office/drawing/2014/main" id="{F453DFC4-7E3A-4FD1-BCDD-55013C50E341}"/>
              </a:ext>
            </a:extLst>
          </p:cNvPr>
          <p:cNvPicPr/>
          <p:nvPr userDrawn="1"/>
        </p:nvPicPr>
        <p:blipFill>
          <a:blip r:embed="rId2" cstate="print"/>
          <a:stretch>
            <a:fillRect/>
          </a:stretch>
        </p:blipFill>
        <p:spPr>
          <a:xfrm>
            <a:off x="9903453" y="6272588"/>
            <a:ext cx="240955" cy="434825"/>
          </a:xfrm>
          <a:prstGeom prst="rect">
            <a:avLst/>
          </a:prstGeom>
        </p:spPr>
      </p:pic>
      <p:pic>
        <p:nvPicPr>
          <p:cNvPr id="14" name="Picture 13" descr="Logo, company name&#10;&#10;Description automatically generated">
            <a:extLst>
              <a:ext uri="{FF2B5EF4-FFF2-40B4-BE49-F238E27FC236}">
                <a16:creationId xmlns:a16="http://schemas.microsoft.com/office/drawing/2014/main" id="{6F6ADAD0-2A9F-4EC6-8C19-63045DBB1812}"/>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Content Placeholder 2">
            <a:extLst>
              <a:ext uri="{FF2B5EF4-FFF2-40B4-BE49-F238E27FC236}">
                <a16:creationId xmlns:a16="http://schemas.microsoft.com/office/drawing/2014/main" id="{943B60E7-CEF9-41F2-BACB-4429854A8434}"/>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3">
            <a:extLst>
              <a:ext uri="{FF2B5EF4-FFF2-40B4-BE49-F238E27FC236}">
                <a16:creationId xmlns:a16="http://schemas.microsoft.com/office/drawing/2014/main" id="{7A633866-7A63-4D0D-8F43-12BA695EFE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96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BFF0-386E-4502-AF88-4BAEA8939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797DA-C368-47F7-95B0-2E101660C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A65F5-5724-4955-89BC-AD856800E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A22EB-7F1E-4B99-87B8-1FACAC1E8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32E11-0AE2-4B4D-9080-3213A46A0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33213A-0175-4399-9D66-E65C578E288C}"/>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8" name="Footer Placeholder 7">
            <a:extLst>
              <a:ext uri="{FF2B5EF4-FFF2-40B4-BE49-F238E27FC236}">
                <a16:creationId xmlns:a16="http://schemas.microsoft.com/office/drawing/2014/main" id="{FA53144B-B8F6-45B6-979E-47E58261A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0C93F-D859-4B58-A151-CEC370402FF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69374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BF25-2689-4BAE-B6D1-FBD3E92DE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19916B-CFC8-41EE-9930-9E461C932493}"/>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4" name="Footer Placeholder 3">
            <a:extLst>
              <a:ext uri="{FF2B5EF4-FFF2-40B4-BE49-F238E27FC236}">
                <a16:creationId xmlns:a16="http://schemas.microsoft.com/office/drawing/2014/main" id="{0F61F4C8-8590-412C-94DC-3D3F8BAD5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428D-50F0-4C82-BFF7-CF955A87477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86386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33040-FD1F-4206-A6F8-07840549060D}"/>
              </a:ext>
            </a:extLst>
          </p:cNvPr>
          <p:cNvSpPr>
            <a:spLocks noGrp="1"/>
          </p:cNvSpPr>
          <p:nvPr>
            <p:ph type="dt" sz="half" idx="10"/>
          </p:nvPr>
        </p:nvSpPr>
        <p:spPr/>
        <p:txBody>
          <a:bodyPr/>
          <a:lstStyle/>
          <a:p>
            <a:fld id="{9BD7AF12-223C-4122-A9CE-087E1CF4C3DE}" type="datetimeFigureOut">
              <a:rPr lang="en-US" smtClean="0"/>
              <a:t>3/4/2022</a:t>
            </a:fld>
            <a:endParaRPr lang="en-US"/>
          </a:p>
        </p:txBody>
      </p:sp>
      <p:sp>
        <p:nvSpPr>
          <p:cNvPr id="3" name="Footer Placeholder 2">
            <a:extLst>
              <a:ext uri="{FF2B5EF4-FFF2-40B4-BE49-F238E27FC236}">
                <a16:creationId xmlns:a16="http://schemas.microsoft.com/office/drawing/2014/main" id="{E6C65C41-3562-415A-9953-540402F3F2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DE526-8B33-4D72-817C-961E2F625EB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61058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4A75D-3713-473F-9E07-CDDCEE0DC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16CD6C-6462-44DA-893E-EB780687C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42F26-C4DF-4814-8808-0EA2923EE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AF12-223C-4122-A9CE-087E1CF4C3DE}" type="datetimeFigureOut">
              <a:rPr lang="en-US" smtClean="0"/>
              <a:t>3/4/2022</a:t>
            </a:fld>
            <a:endParaRPr lang="en-US"/>
          </a:p>
        </p:txBody>
      </p:sp>
      <p:sp>
        <p:nvSpPr>
          <p:cNvPr id="5" name="Footer Placeholder 4">
            <a:extLst>
              <a:ext uri="{FF2B5EF4-FFF2-40B4-BE49-F238E27FC236}">
                <a16:creationId xmlns:a16="http://schemas.microsoft.com/office/drawing/2014/main" id="{4E1A74AA-4084-480B-B85E-846CAEE6E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4D3C58-2CE8-41D0-A23D-5EF85C132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30AE-15AD-45BF-991E-C33781A67BD2}" type="slidenum">
              <a:rPr lang="en-US" smtClean="0"/>
              <a:t>‹#›</a:t>
            </a:fld>
            <a:endParaRPr lang="en-US"/>
          </a:p>
        </p:txBody>
      </p:sp>
    </p:spTree>
    <p:extLst>
      <p:ext uri="{BB962C8B-B14F-4D97-AF65-F5344CB8AC3E}">
        <p14:creationId xmlns:p14="http://schemas.microsoft.com/office/powerpoint/2010/main" val="224738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CF54C-1E35-4774-85D8-8832249EE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9AE8E4-3203-4084-B6A2-F78FA1BBE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4338973-86F3-4E13-AFC5-236A44A13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93DFD-06B0-490E-AC15-0EF737E8B6CC}" type="datetimeFigureOut">
              <a:rPr lang="en-US" smtClean="0"/>
              <a:t>3/4/2022</a:t>
            </a:fld>
            <a:endParaRPr lang="en-US"/>
          </a:p>
        </p:txBody>
      </p:sp>
      <p:sp>
        <p:nvSpPr>
          <p:cNvPr id="5" name="Footer Placeholder 4">
            <a:extLst>
              <a:ext uri="{FF2B5EF4-FFF2-40B4-BE49-F238E27FC236}">
                <a16:creationId xmlns:a16="http://schemas.microsoft.com/office/drawing/2014/main" id="{ACF11663-31CB-4B29-BFCC-3142D7E27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406A38-CA45-41A3-8BC3-145A34D83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C4873-1AA5-40E0-9EEA-FE995CC4D302}" type="slidenum">
              <a:rPr lang="en-US" smtClean="0"/>
              <a:t>‹#›</a:t>
            </a:fld>
            <a:endParaRPr lang="en-US"/>
          </a:p>
        </p:txBody>
      </p:sp>
    </p:spTree>
    <p:extLst>
      <p:ext uri="{BB962C8B-B14F-4D97-AF65-F5344CB8AC3E}">
        <p14:creationId xmlns:p14="http://schemas.microsoft.com/office/powerpoint/2010/main" val="262892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ideo" Target="file:///C:\Users\CP\CAROL\FISIP\PERKULIAHAN\MAKUL\E-Govt\Materi%20Kul\2010-2011\3-Film\Information%20Technology%20-15%20Global%20Challenges.wmv"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58B7-B94B-4267-AC08-B2A0227BB11B}"/>
              </a:ext>
            </a:extLst>
          </p:cNvPr>
          <p:cNvSpPr>
            <a:spLocks noGrp="1"/>
          </p:cNvSpPr>
          <p:nvPr>
            <p:ph type="ctrTitle"/>
          </p:nvPr>
        </p:nvSpPr>
        <p:spPr>
          <a:xfrm>
            <a:off x="1524000" y="2734843"/>
            <a:ext cx="9144000" cy="859528"/>
          </a:xfrm>
        </p:spPr>
        <p:txBody>
          <a:bodyPr>
            <a:noAutofit/>
          </a:bodyPr>
          <a:lstStyle/>
          <a:p>
            <a:r>
              <a:rPr lang="en-ID" sz="3600" b="1" dirty="0"/>
              <a:t>SIC038</a:t>
            </a:r>
            <a:r>
              <a:rPr lang="en-US" sz="3600" b="1" dirty="0"/>
              <a:t> - PPT - SESI </a:t>
            </a:r>
            <a:r>
              <a:rPr lang="en-US" sz="3600" b="1" dirty="0" err="1"/>
              <a:t>ke</a:t>
            </a:r>
            <a:br>
              <a:rPr lang="en-US" sz="3600" b="1" dirty="0"/>
            </a:br>
            <a:r>
              <a:rPr lang="en-US" sz="3600" dirty="0" err="1"/>
              <a:t>Sistem</a:t>
            </a:r>
            <a:r>
              <a:rPr lang="en-US" sz="3600" dirty="0"/>
              <a:t> </a:t>
            </a:r>
            <a:r>
              <a:rPr lang="en-US" sz="3600" dirty="0" err="1"/>
              <a:t>Pemerintahan</a:t>
            </a:r>
            <a:r>
              <a:rPr lang="en-US" sz="3600" dirty="0"/>
              <a:t> </a:t>
            </a:r>
            <a:r>
              <a:rPr lang="en-US" sz="3600" dirty="0" err="1"/>
              <a:t>Elektronik</a:t>
            </a:r>
            <a:endParaRPr lang="en-US" sz="3600" dirty="0"/>
          </a:p>
        </p:txBody>
      </p:sp>
      <p:sp>
        <p:nvSpPr>
          <p:cNvPr id="3" name="Subtitle 2">
            <a:extLst>
              <a:ext uri="{FF2B5EF4-FFF2-40B4-BE49-F238E27FC236}">
                <a16:creationId xmlns:a16="http://schemas.microsoft.com/office/drawing/2014/main" id="{9934DB9D-AE51-4AE5-88D5-80A446F64439}"/>
              </a:ext>
            </a:extLst>
          </p:cNvPr>
          <p:cNvSpPr>
            <a:spLocks noGrp="1"/>
          </p:cNvSpPr>
          <p:nvPr>
            <p:ph type="subTitle" idx="1"/>
          </p:nvPr>
        </p:nvSpPr>
        <p:spPr/>
        <p:txBody>
          <a:bodyPr>
            <a:normAutofit lnSpcReduction="10000"/>
          </a:bodyPr>
          <a:lstStyle/>
          <a:p>
            <a:endParaRPr lang="en-US" sz="2400" dirty="0"/>
          </a:p>
          <a:p>
            <a:pPr eaLnBrk="1" fontAlgn="auto" hangingPunct="1">
              <a:spcAft>
                <a:spcPts val="0"/>
              </a:spcAft>
              <a:defRPr/>
            </a:pPr>
            <a:r>
              <a:rPr lang="en-ID" dirty="0" err="1"/>
              <a:t>Bukan</a:t>
            </a:r>
            <a:r>
              <a:rPr lang="en-ID" dirty="0"/>
              <a:t> </a:t>
            </a:r>
            <a:r>
              <a:rPr lang="en-ID" dirty="0" err="1"/>
              <a:t>sekedar</a:t>
            </a:r>
            <a:r>
              <a:rPr lang="en-ID" dirty="0"/>
              <a:t> TIK</a:t>
            </a:r>
            <a:endParaRPr lang="en-US" dirty="0"/>
          </a:p>
          <a:p>
            <a:endParaRPr lang="en-US" dirty="0"/>
          </a:p>
          <a:p>
            <a:r>
              <a:rPr lang="fi-FI" dirty="0"/>
              <a:t>M HANIF JUSUF ST MKOM</a:t>
            </a:r>
            <a:endParaRPr lang="en-US" dirty="0"/>
          </a:p>
        </p:txBody>
      </p:sp>
    </p:spTree>
    <p:extLst>
      <p:ext uri="{BB962C8B-B14F-4D97-AF65-F5344CB8AC3E}">
        <p14:creationId xmlns:p14="http://schemas.microsoft.com/office/powerpoint/2010/main" val="353873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AF13-B04D-4C45-9503-E3F7997802F6}"/>
              </a:ext>
            </a:extLst>
          </p:cNvPr>
          <p:cNvSpPr>
            <a:spLocks noGrp="1"/>
          </p:cNvSpPr>
          <p:nvPr>
            <p:ph type="title"/>
          </p:nvPr>
        </p:nvSpPr>
        <p:spPr>
          <a:xfrm>
            <a:off x="2152650" y="503239"/>
            <a:ext cx="7886700" cy="777875"/>
          </a:xfrm>
          <a:solidFill>
            <a:schemeClr val="accent1"/>
          </a:solidFill>
        </p:spPr>
        <p:txBody>
          <a:bodyPr/>
          <a:lstStyle/>
          <a:p>
            <a:pPr>
              <a:defRPr/>
            </a:pPr>
            <a:endParaRPr lang="id-ID" dirty="0"/>
          </a:p>
        </p:txBody>
      </p:sp>
      <p:sp>
        <p:nvSpPr>
          <p:cNvPr id="3" name="Content Placeholder 2">
            <a:extLst>
              <a:ext uri="{FF2B5EF4-FFF2-40B4-BE49-F238E27FC236}">
                <a16:creationId xmlns:a16="http://schemas.microsoft.com/office/drawing/2014/main" id="{CA5D6B54-0F39-40E2-BDAE-B08970434469}"/>
              </a:ext>
            </a:extLst>
          </p:cNvPr>
          <p:cNvSpPr>
            <a:spLocks noGrp="1"/>
          </p:cNvSpPr>
          <p:nvPr>
            <p:ph sz="quarter" idx="1"/>
          </p:nvPr>
        </p:nvSpPr>
        <p:spPr>
          <a:xfrm>
            <a:off x="2152650" y="1576388"/>
            <a:ext cx="7886700" cy="4495800"/>
          </a:xfrm>
        </p:spPr>
        <p:txBody>
          <a:bodyPr/>
          <a:lstStyle/>
          <a:p>
            <a:pPr marL="11112" indent="0">
              <a:buNone/>
              <a:defRPr/>
            </a:pPr>
            <a:r>
              <a:rPr lang="en-US" sz="2400" dirty="0"/>
              <a:t>2. e-government = </a:t>
            </a:r>
            <a:r>
              <a:rPr lang="en-US" sz="2400" dirty="0" err="1"/>
              <a:t>infrastruktur</a:t>
            </a:r>
            <a:r>
              <a:rPr lang="en-US" sz="2400" dirty="0"/>
              <a:t> (</a:t>
            </a:r>
            <a:r>
              <a:rPr lang="en-US" sz="2400" dirty="0" err="1"/>
              <a:t>komputer</a:t>
            </a:r>
            <a:r>
              <a:rPr lang="en-US" sz="2400" dirty="0"/>
              <a:t> + </a:t>
            </a:r>
            <a:r>
              <a:rPr lang="en-US" sz="2400" dirty="0" err="1"/>
              <a:t>koneksi</a:t>
            </a:r>
            <a:r>
              <a:rPr lang="en-US" sz="2400" dirty="0"/>
              <a:t> </a:t>
            </a:r>
            <a:r>
              <a:rPr lang="en-US" sz="2400" dirty="0" err="1"/>
              <a:t>jaringan</a:t>
            </a:r>
            <a:r>
              <a:rPr lang="en-US" sz="2400" dirty="0"/>
              <a:t> + </a:t>
            </a:r>
            <a:r>
              <a:rPr lang="en-US" sz="2400" dirty="0" err="1"/>
              <a:t>akses</a:t>
            </a:r>
            <a:r>
              <a:rPr lang="en-US" sz="2400" dirty="0"/>
              <a:t> Internet)</a:t>
            </a:r>
          </a:p>
          <a:p>
            <a:pPr>
              <a:buFont typeface="+mj-lt"/>
              <a:buNone/>
              <a:defRPr/>
            </a:pPr>
            <a:r>
              <a:rPr lang="en-US" sz="2400" dirty="0"/>
              <a:t>	</a:t>
            </a:r>
            <a:r>
              <a:rPr lang="en-US" sz="2400" dirty="0" err="1"/>
              <a:t>Kenyataan</a:t>
            </a:r>
            <a:r>
              <a:rPr lang="en-US" sz="2400" dirty="0"/>
              <a:t>:</a:t>
            </a:r>
          </a:p>
          <a:p>
            <a:pPr lvl="1">
              <a:defRPr/>
            </a:pPr>
            <a:r>
              <a:rPr lang="en-US" sz="1800" dirty="0" err="1"/>
              <a:t>Komputer</a:t>
            </a:r>
            <a:r>
              <a:rPr lang="en-US" sz="1800" dirty="0"/>
              <a:t> (hardware) </a:t>
            </a:r>
            <a:r>
              <a:rPr lang="en-US" sz="1800" dirty="0" err="1"/>
              <a:t>adalah</a:t>
            </a:r>
            <a:r>
              <a:rPr lang="en-US" sz="1800" dirty="0"/>
              <a:t> </a:t>
            </a:r>
            <a:r>
              <a:rPr lang="en-US" sz="1800" dirty="0" err="1"/>
              <a:t>alat</a:t>
            </a:r>
            <a:r>
              <a:rPr lang="en-US" sz="1800" dirty="0"/>
              <a:t> </a:t>
            </a:r>
            <a:r>
              <a:rPr lang="en-US" sz="1800" dirty="0" err="1"/>
              <a:t>semata</a:t>
            </a:r>
            <a:endParaRPr lang="en-US" sz="1800" dirty="0"/>
          </a:p>
          <a:p>
            <a:pPr lvl="1">
              <a:defRPr/>
            </a:pPr>
            <a:r>
              <a:rPr lang="en-US" sz="1800" dirty="0" err="1"/>
              <a:t>Jaringan</a:t>
            </a:r>
            <a:r>
              <a:rPr lang="en-US" sz="1800" dirty="0"/>
              <a:t> </a:t>
            </a:r>
            <a:r>
              <a:rPr lang="en-US" sz="1800" dirty="0" err="1"/>
              <a:t>dan</a:t>
            </a:r>
            <a:r>
              <a:rPr lang="en-US" sz="1800" dirty="0"/>
              <a:t> Internet </a:t>
            </a:r>
            <a:r>
              <a:rPr lang="en-US" sz="1800" dirty="0" err="1"/>
              <a:t>adalah</a:t>
            </a:r>
            <a:r>
              <a:rPr lang="en-US" sz="1800" dirty="0"/>
              <a:t> </a:t>
            </a:r>
            <a:r>
              <a:rPr lang="en-US" sz="1800" dirty="0" err="1"/>
              <a:t>sarana</a:t>
            </a:r>
            <a:r>
              <a:rPr lang="en-US" sz="1800" dirty="0"/>
              <a:t> </a:t>
            </a:r>
            <a:r>
              <a:rPr lang="en-US" sz="1800" dirty="0" err="1"/>
              <a:t>komunikasi</a:t>
            </a:r>
            <a:endParaRPr lang="en-US" sz="1800" dirty="0"/>
          </a:p>
          <a:p>
            <a:pPr lvl="1">
              <a:defRPr/>
            </a:pPr>
            <a:r>
              <a:rPr lang="en-US" sz="1800" dirty="0" err="1"/>
              <a:t>Ibarat</a:t>
            </a:r>
            <a:r>
              <a:rPr lang="en-US" sz="1800" dirty="0"/>
              <a:t> </a:t>
            </a:r>
            <a:r>
              <a:rPr lang="en-US" sz="1800" dirty="0" err="1"/>
              <a:t>sistem</a:t>
            </a:r>
            <a:r>
              <a:rPr lang="en-US" sz="1800" dirty="0"/>
              <a:t> </a:t>
            </a:r>
            <a:r>
              <a:rPr lang="en-US" sz="1800" dirty="0" err="1"/>
              <a:t>transportasi</a:t>
            </a:r>
            <a:r>
              <a:rPr lang="en-US" sz="1800" dirty="0"/>
              <a:t>, </a:t>
            </a:r>
            <a:r>
              <a:rPr lang="en-US" sz="1800" dirty="0" err="1"/>
              <a:t>infrastruktur</a:t>
            </a:r>
            <a:r>
              <a:rPr lang="en-US" sz="1800" dirty="0"/>
              <a:t> </a:t>
            </a:r>
            <a:r>
              <a:rPr lang="en-US" sz="1800" dirty="0" err="1"/>
              <a:t>adalah</a:t>
            </a:r>
            <a:r>
              <a:rPr lang="en-US" sz="1800" dirty="0"/>
              <a:t> </a:t>
            </a:r>
            <a:r>
              <a:rPr lang="en-US" sz="1800" dirty="0" err="1"/>
              <a:t>jalan</a:t>
            </a:r>
            <a:r>
              <a:rPr lang="en-US" sz="1800" dirty="0"/>
              <a:t> </a:t>
            </a:r>
            <a:r>
              <a:rPr lang="en-US" sz="1800" dirty="0" err="1"/>
              <a:t>raya</a:t>
            </a:r>
            <a:r>
              <a:rPr lang="en-US" sz="1800" dirty="0"/>
              <a:t> </a:t>
            </a:r>
            <a:r>
              <a:rPr lang="en-US" sz="1800" dirty="0" err="1"/>
              <a:t>dan</a:t>
            </a:r>
            <a:r>
              <a:rPr lang="en-US" sz="1800" dirty="0"/>
              <a:t> </a:t>
            </a:r>
            <a:r>
              <a:rPr lang="en-US" sz="1800" dirty="0" err="1"/>
              <a:t>mobilnya</a:t>
            </a:r>
            <a:r>
              <a:rPr lang="en-US" sz="1800" dirty="0"/>
              <a:t> </a:t>
            </a:r>
            <a:r>
              <a:rPr lang="en-US" sz="1800" dirty="0">
                <a:sym typeface="Wingdings" pitchFamily="2" charset="2"/>
              </a:rPr>
              <a:t> </a:t>
            </a:r>
            <a:r>
              <a:rPr lang="en-US" sz="1800" dirty="0" err="1">
                <a:sym typeface="Wingdings" pitchFamily="2" charset="2"/>
              </a:rPr>
              <a:t>perlu</a:t>
            </a:r>
            <a:r>
              <a:rPr lang="en-US" sz="1800" dirty="0">
                <a:sym typeface="Wingdings" pitchFamily="2" charset="2"/>
              </a:rPr>
              <a:t> </a:t>
            </a:r>
            <a:r>
              <a:rPr lang="en-US" sz="1800" b="1" dirty="0" err="1">
                <a:sym typeface="Wingdings" pitchFamily="2" charset="2"/>
              </a:rPr>
              <a:t>sopir</a:t>
            </a:r>
            <a:r>
              <a:rPr lang="en-US" sz="1800" dirty="0">
                <a:sym typeface="Wingdings" pitchFamily="2" charset="2"/>
              </a:rPr>
              <a:t> yang </a:t>
            </a:r>
            <a:r>
              <a:rPr lang="en-US" sz="1800" dirty="0" err="1">
                <a:sym typeface="Wingdings" pitchFamily="2" charset="2"/>
              </a:rPr>
              <a:t>baik</a:t>
            </a:r>
            <a:r>
              <a:rPr lang="en-US" sz="1800" dirty="0">
                <a:sym typeface="Wingdings" pitchFamily="2" charset="2"/>
              </a:rPr>
              <a:t> </a:t>
            </a:r>
            <a:r>
              <a:rPr lang="en-US" sz="1800" dirty="0" err="1">
                <a:sym typeface="Wingdings" pitchFamily="2" charset="2"/>
              </a:rPr>
              <a:t>dan</a:t>
            </a:r>
            <a:r>
              <a:rPr lang="en-US" sz="1800" dirty="0">
                <a:sym typeface="Wingdings" pitchFamily="2" charset="2"/>
              </a:rPr>
              <a:t> </a:t>
            </a:r>
            <a:r>
              <a:rPr lang="en-US" sz="1800" b="1" dirty="0" err="1">
                <a:sym typeface="Wingdings" pitchFamily="2" charset="2"/>
              </a:rPr>
              <a:t>muatan</a:t>
            </a:r>
            <a:r>
              <a:rPr lang="en-US" sz="1800" dirty="0">
                <a:sym typeface="Wingdings" pitchFamily="2" charset="2"/>
              </a:rPr>
              <a:t> yang </a:t>
            </a:r>
            <a:r>
              <a:rPr lang="en-US" sz="1800" dirty="0" err="1">
                <a:sym typeface="Wingdings" pitchFamily="2" charset="2"/>
              </a:rPr>
              <a:t>bermanfaat</a:t>
            </a:r>
            <a:endParaRPr lang="en-US" sz="1800" dirty="0">
              <a:sym typeface="Wingdings" pitchFamily="2" charset="2"/>
            </a:endParaRPr>
          </a:p>
          <a:p>
            <a:pPr lvl="1">
              <a:defRPr/>
            </a:pPr>
            <a:r>
              <a:rPr lang="en-US" sz="1800" dirty="0" err="1">
                <a:sym typeface="Wingdings" pitchFamily="2" charset="2"/>
              </a:rPr>
              <a:t>Sopir</a:t>
            </a:r>
            <a:r>
              <a:rPr lang="en-US" sz="1800" dirty="0">
                <a:sym typeface="Wingdings" pitchFamily="2" charset="2"/>
              </a:rPr>
              <a:t> = SDM, </a:t>
            </a:r>
            <a:r>
              <a:rPr lang="en-US" sz="1800" dirty="0" err="1">
                <a:sym typeface="Wingdings" pitchFamily="2" charset="2"/>
              </a:rPr>
              <a:t>muatan</a:t>
            </a:r>
            <a:r>
              <a:rPr lang="en-US" sz="1800" dirty="0">
                <a:sym typeface="Wingdings" pitchFamily="2" charset="2"/>
              </a:rPr>
              <a:t> = data </a:t>
            </a:r>
            <a:r>
              <a:rPr lang="en-US" sz="1800" dirty="0" err="1">
                <a:sym typeface="Wingdings" pitchFamily="2" charset="2"/>
              </a:rPr>
              <a:t>dan</a:t>
            </a:r>
            <a:r>
              <a:rPr lang="en-US" sz="1800" dirty="0">
                <a:sym typeface="Wingdings" pitchFamily="2" charset="2"/>
              </a:rPr>
              <a:t> </a:t>
            </a:r>
            <a:r>
              <a:rPr lang="en-US" sz="1800" dirty="0" err="1">
                <a:sym typeface="Wingdings" pitchFamily="2" charset="2"/>
              </a:rPr>
              <a:t>informasi</a:t>
            </a:r>
            <a:endParaRPr lang="en-US" sz="1800" dirty="0"/>
          </a:p>
          <a:p>
            <a:pPr>
              <a:defRPr/>
            </a:pPr>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1905E-8BD7-4F8A-B97D-38ABEFDCFFD1}"/>
              </a:ext>
            </a:extLst>
          </p:cNvPr>
          <p:cNvSpPr>
            <a:spLocks noGrp="1"/>
          </p:cNvSpPr>
          <p:nvPr>
            <p:ph type="title"/>
          </p:nvPr>
        </p:nvSpPr>
        <p:spPr>
          <a:xfrm>
            <a:off x="2152650" y="503239"/>
            <a:ext cx="7886700" cy="777875"/>
          </a:xfrm>
          <a:solidFill>
            <a:schemeClr val="accent1"/>
          </a:solidFill>
        </p:spPr>
        <p:txBody>
          <a:bodyPr/>
          <a:lstStyle/>
          <a:p>
            <a:pPr>
              <a:defRPr/>
            </a:pPr>
            <a:endParaRPr lang="id-ID" dirty="0"/>
          </a:p>
        </p:txBody>
      </p:sp>
      <p:sp>
        <p:nvSpPr>
          <p:cNvPr id="3" name="Content Placeholder 2">
            <a:extLst>
              <a:ext uri="{FF2B5EF4-FFF2-40B4-BE49-F238E27FC236}">
                <a16:creationId xmlns:a16="http://schemas.microsoft.com/office/drawing/2014/main" id="{AA40DEC7-1D4E-4221-8A03-BE3F812B3279}"/>
              </a:ext>
            </a:extLst>
          </p:cNvPr>
          <p:cNvSpPr>
            <a:spLocks noGrp="1"/>
          </p:cNvSpPr>
          <p:nvPr>
            <p:ph sz="quarter" idx="1"/>
          </p:nvPr>
        </p:nvSpPr>
        <p:spPr>
          <a:xfrm>
            <a:off x="2152650" y="1576388"/>
            <a:ext cx="7886700" cy="4495800"/>
          </a:xfrm>
        </p:spPr>
        <p:txBody>
          <a:bodyPr/>
          <a:lstStyle/>
          <a:p>
            <a:pPr marL="11112" indent="0">
              <a:buNone/>
              <a:defRPr/>
            </a:pPr>
            <a:r>
              <a:rPr lang="en-US" dirty="0"/>
              <a:t>3. e-government = </a:t>
            </a:r>
            <a:r>
              <a:rPr lang="en-US" dirty="0" err="1"/>
              <a:t>pengembangan</a:t>
            </a:r>
            <a:r>
              <a:rPr lang="en-US" dirty="0"/>
              <a:t> </a:t>
            </a:r>
            <a:r>
              <a:rPr lang="en-US" dirty="0" err="1"/>
              <a:t>sistem-sistem</a:t>
            </a:r>
            <a:r>
              <a:rPr lang="en-US" dirty="0"/>
              <a:t> </a:t>
            </a:r>
            <a:r>
              <a:rPr lang="en-US" dirty="0" err="1"/>
              <a:t>informasi</a:t>
            </a:r>
            <a:endParaRPr lang="en-US" dirty="0"/>
          </a:p>
          <a:p>
            <a:pPr>
              <a:lnSpc>
                <a:spcPct val="90000"/>
              </a:lnSpc>
              <a:buFont typeface="+mj-lt"/>
              <a:buNone/>
              <a:defRPr/>
            </a:pPr>
            <a:r>
              <a:rPr lang="en-US" dirty="0"/>
              <a:t>	</a:t>
            </a:r>
            <a:r>
              <a:rPr lang="en-US" dirty="0" err="1"/>
              <a:t>Kenyataan</a:t>
            </a:r>
            <a:r>
              <a:rPr lang="en-US" dirty="0"/>
              <a:t>:</a:t>
            </a:r>
          </a:p>
          <a:p>
            <a:pPr lvl="1">
              <a:lnSpc>
                <a:spcPct val="90000"/>
              </a:lnSpc>
              <a:defRPr/>
            </a:pPr>
            <a:r>
              <a:rPr lang="en-US" dirty="0" err="1"/>
              <a:t>Sistem-sistem</a:t>
            </a:r>
            <a:r>
              <a:rPr lang="en-US" dirty="0"/>
              <a:t> </a:t>
            </a:r>
            <a:r>
              <a:rPr lang="en-US" dirty="0" err="1"/>
              <a:t>informasi</a:t>
            </a:r>
            <a:r>
              <a:rPr lang="en-US" dirty="0"/>
              <a:t> </a:t>
            </a:r>
            <a:r>
              <a:rPr lang="en-US" dirty="0" err="1"/>
              <a:t>penting</a:t>
            </a:r>
            <a:r>
              <a:rPr lang="en-US" dirty="0"/>
              <a:t> </a:t>
            </a:r>
            <a:r>
              <a:rPr lang="en-US" dirty="0" err="1"/>
              <a:t>untuk</a:t>
            </a:r>
            <a:r>
              <a:rPr lang="en-US" dirty="0"/>
              <a:t> </a:t>
            </a:r>
            <a:r>
              <a:rPr lang="en-US" dirty="0" err="1"/>
              <a:t>pengelolaan</a:t>
            </a:r>
            <a:r>
              <a:rPr lang="en-US" dirty="0"/>
              <a:t> data </a:t>
            </a:r>
            <a:r>
              <a:rPr lang="en-US" dirty="0" err="1"/>
              <a:t>dan</a:t>
            </a:r>
            <a:r>
              <a:rPr lang="en-US" dirty="0"/>
              <a:t> </a:t>
            </a:r>
            <a:r>
              <a:rPr lang="en-US" dirty="0" err="1"/>
              <a:t>informasi</a:t>
            </a:r>
            <a:endParaRPr lang="en-US" dirty="0"/>
          </a:p>
          <a:p>
            <a:pPr lvl="1">
              <a:lnSpc>
                <a:spcPct val="90000"/>
              </a:lnSpc>
              <a:defRPr/>
            </a:pPr>
            <a:r>
              <a:rPr lang="en-US" dirty="0" err="1"/>
              <a:t>Pengembangan</a:t>
            </a:r>
            <a:r>
              <a:rPr lang="en-US" dirty="0"/>
              <a:t> </a:t>
            </a:r>
            <a:r>
              <a:rPr lang="en-US" dirty="0" err="1"/>
              <a:t>sistem-sistem</a:t>
            </a:r>
            <a:r>
              <a:rPr lang="en-US" dirty="0"/>
              <a:t> </a:t>
            </a:r>
            <a:r>
              <a:rPr lang="en-US" dirty="0" err="1"/>
              <a:t>informasi</a:t>
            </a:r>
            <a:r>
              <a:rPr lang="en-US" dirty="0"/>
              <a:t> </a:t>
            </a:r>
            <a:r>
              <a:rPr lang="en-US" dirty="0" err="1"/>
              <a:t>terkait</a:t>
            </a:r>
            <a:r>
              <a:rPr lang="en-US" dirty="0"/>
              <a:t> </a:t>
            </a:r>
            <a:r>
              <a:rPr lang="en-US" dirty="0" err="1"/>
              <a:t>dengan</a:t>
            </a:r>
            <a:r>
              <a:rPr lang="en-US" dirty="0"/>
              <a:t> </a:t>
            </a:r>
            <a:r>
              <a:rPr lang="en-US" dirty="0" err="1"/>
              <a:t>sistem</a:t>
            </a:r>
            <a:r>
              <a:rPr lang="en-US" dirty="0"/>
              <a:t> </a:t>
            </a:r>
            <a:r>
              <a:rPr lang="en-US" dirty="0" err="1"/>
              <a:t>dan</a:t>
            </a:r>
            <a:r>
              <a:rPr lang="en-US" dirty="0"/>
              <a:t> proses </a:t>
            </a:r>
            <a:r>
              <a:rPr lang="en-US" dirty="0" err="1"/>
              <a:t>birokrasi</a:t>
            </a:r>
            <a:r>
              <a:rPr lang="en-US" dirty="0"/>
              <a:t> </a:t>
            </a:r>
            <a:r>
              <a:rPr lang="en-US" dirty="0">
                <a:sym typeface="Wingdings" pitchFamily="2" charset="2"/>
              </a:rPr>
              <a:t> </a:t>
            </a:r>
            <a:r>
              <a:rPr lang="en-US" dirty="0" err="1">
                <a:sym typeface="Wingdings" pitchFamily="2" charset="2"/>
              </a:rPr>
              <a:t>keduanya</a:t>
            </a:r>
            <a:r>
              <a:rPr lang="en-US" dirty="0">
                <a:sym typeface="Wingdings" pitchFamily="2" charset="2"/>
              </a:rPr>
              <a:t> </a:t>
            </a:r>
            <a:r>
              <a:rPr lang="en-US" dirty="0" err="1">
                <a:sym typeface="Wingdings" pitchFamily="2" charset="2"/>
              </a:rPr>
              <a:t>perlu</a:t>
            </a:r>
            <a:r>
              <a:rPr lang="en-US" dirty="0">
                <a:sym typeface="Wingdings" pitchFamily="2" charset="2"/>
              </a:rPr>
              <a:t> </a:t>
            </a:r>
            <a:r>
              <a:rPr lang="en-US" b="1" dirty="0" err="1">
                <a:sym typeface="Wingdings" pitchFamily="2" charset="2"/>
              </a:rPr>
              <a:t>diselaraskan</a:t>
            </a:r>
            <a:endParaRPr lang="en-US" b="1" dirty="0">
              <a:sym typeface="Wingdings" pitchFamily="2" charset="2"/>
            </a:endParaRPr>
          </a:p>
          <a:p>
            <a:pPr lvl="2">
              <a:lnSpc>
                <a:spcPct val="90000"/>
              </a:lnSpc>
              <a:defRPr/>
            </a:pPr>
            <a:r>
              <a:rPr lang="en-US" dirty="0" err="1"/>
              <a:t>Bagaimana</a:t>
            </a:r>
            <a:r>
              <a:rPr lang="en-US" dirty="0"/>
              <a:t> TI </a:t>
            </a:r>
            <a:r>
              <a:rPr lang="en-US" dirty="0" err="1"/>
              <a:t>bisa</a:t>
            </a:r>
            <a:r>
              <a:rPr lang="en-US" dirty="0"/>
              <a:t> </a:t>
            </a:r>
            <a:r>
              <a:rPr lang="en-US" dirty="0" err="1"/>
              <a:t>mendukung</a:t>
            </a:r>
            <a:r>
              <a:rPr lang="en-US" dirty="0"/>
              <a:t> proses </a:t>
            </a:r>
            <a:r>
              <a:rPr lang="en-US" dirty="0" err="1"/>
              <a:t>birokrasi</a:t>
            </a:r>
            <a:r>
              <a:rPr lang="en-US" dirty="0"/>
              <a:t> </a:t>
            </a:r>
            <a:r>
              <a:rPr lang="en-US" dirty="0" err="1"/>
              <a:t>secara</a:t>
            </a:r>
            <a:r>
              <a:rPr lang="en-US" dirty="0"/>
              <a:t> optimal</a:t>
            </a:r>
          </a:p>
          <a:p>
            <a:pPr lvl="2">
              <a:lnSpc>
                <a:spcPct val="90000"/>
              </a:lnSpc>
              <a:defRPr/>
            </a:pPr>
            <a:r>
              <a:rPr lang="en-US" dirty="0" err="1"/>
              <a:t>Bagaimana</a:t>
            </a:r>
            <a:r>
              <a:rPr lang="en-US" dirty="0"/>
              <a:t> proses </a:t>
            </a:r>
            <a:r>
              <a:rPr lang="en-US" dirty="0" err="1"/>
              <a:t>birokrasi</a:t>
            </a:r>
            <a:r>
              <a:rPr lang="en-US" dirty="0"/>
              <a:t> </a:t>
            </a:r>
            <a:r>
              <a:rPr lang="en-US" dirty="0" err="1"/>
              <a:t>bisa</a:t>
            </a:r>
            <a:r>
              <a:rPr lang="en-US" dirty="0"/>
              <a:t> </a:t>
            </a:r>
            <a:r>
              <a:rPr lang="en-US" dirty="0" err="1"/>
              <a:t>memanfaatkan</a:t>
            </a:r>
            <a:r>
              <a:rPr lang="en-US" dirty="0"/>
              <a:t> </a:t>
            </a:r>
            <a:r>
              <a:rPr lang="en-US" dirty="0" err="1"/>
              <a:t>potensi</a:t>
            </a:r>
            <a:r>
              <a:rPr lang="en-US" dirty="0"/>
              <a:t> TI </a:t>
            </a:r>
            <a:r>
              <a:rPr lang="en-US" dirty="0" err="1"/>
              <a:t>secara</a:t>
            </a:r>
            <a:r>
              <a:rPr lang="en-US" dirty="0"/>
              <a:t> optimal</a:t>
            </a:r>
          </a:p>
          <a:p>
            <a:pPr>
              <a:defRPr/>
            </a:pPr>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8BC0-EB21-42D2-9AA7-79B3441F27A8}"/>
              </a:ext>
            </a:extLst>
          </p:cNvPr>
          <p:cNvSpPr>
            <a:spLocks noGrp="1"/>
          </p:cNvSpPr>
          <p:nvPr>
            <p:ph type="title"/>
          </p:nvPr>
        </p:nvSpPr>
        <p:spPr>
          <a:xfrm>
            <a:off x="2152650" y="503239"/>
            <a:ext cx="7886700" cy="777875"/>
          </a:xfrm>
          <a:solidFill>
            <a:schemeClr val="accent1"/>
          </a:solidFill>
        </p:spPr>
        <p:txBody>
          <a:bodyPr/>
          <a:lstStyle/>
          <a:p>
            <a:pPr>
              <a:defRPr/>
            </a:pPr>
            <a:endParaRPr lang="id-ID" dirty="0"/>
          </a:p>
        </p:txBody>
      </p:sp>
      <p:sp>
        <p:nvSpPr>
          <p:cNvPr id="3" name="Content Placeholder 2">
            <a:extLst>
              <a:ext uri="{FF2B5EF4-FFF2-40B4-BE49-F238E27FC236}">
                <a16:creationId xmlns:a16="http://schemas.microsoft.com/office/drawing/2014/main" id="{CF23ED11-0B0C-4B1D-8417-60A755065577}"/>
              </a:ext>
            </a:extLst>
          </p:cNvPr>
          <p:cNvSpPr>
            <a:spLocks noGrp="1"/>
          </p:cNvSpPr>
          <p:nvPr>
            <p:ph sz="quarter" idx="1"/>
          </p:nvPr>
        </p:nvSpPr>
        <p:spPr>
          <a:xfrm>
            <a:off x="2152650" y="1576388"/>
            <a:ext cx="7886700" cy="4495800"/>
          </a:xfrm>
        </p:spPr>
        <p:txBody>
          <a:bodyPr/>
          <a:lstStyle/>
          <a:p>
            <a:pPr marL="11112" indent="0">
              <a:buNone/>
              <a:defRPr/>
            </a:pPr>
            <a:r>
              <a:rPr lang="en-US" dirty="0"/>
              <a:t>4. </a:t>
            </a:r>
            <a:r>
              <a:rPr lang="en-US" dirty="0" err="1"/>
              <a:t>pengembangan</a:t>
            </a:r>
            <a:r>
              <a:rPr lang="en-US" dirty="0"/>
              <a:t> e-gov </a:t>
            </a:r>
            <a:r>
              <a:rPr lang="en-US" dirty="0" err="1"/>
              <a:t>dapat</a:t>
            </a:r>
            <a:r>
              <a:rPr lang="en-US" dirty="0"/>
              <a:t> </a:t>
            </a:r>
            <a:r>
              <a:rPr lang="en-US" dirty="0" err="1"/>
              <a:t>dilakukan</a:t>
            </a:r>
            <a:r>
              <a:rPr lang="en-US" dirty="0"/>
              <a:t> </a:t>
            </a:r>
            <a:r>
              <a:rPr lang="en-US" dirty="0" err="1"/>
              <a:t>secara</a:t>
            </a:r>
            <a:r>
              <a:rPr lang="en-US" dirty="0"/>
              <a:t> </a:t>
            </a:r>
            <a:r>
              <a:rPr lang="en-US" dirty="0" err="1"/>
              <a:t>bertahap</a:t>
            </a:r>
            <a:endParaRPr lang="en-US" dirty="0"/>
          </a:p>
          <a:p>
            <a:pPr marL="11112" indent="0">
              <a:buNone/>
              <a:defRPr/>
            </a:pPr>
            <a:r>
              <a:rPr lang="en-US" dirty="0" err="1"/>
              <a:t>Kenyataan</a:t>
            </a:r>
            <a:r>
              <a:rPr lang="en-US" dirty="0"/>
              <a:t>:</a:t>
            </a:r>
          </a:p>
          <a:p>
            <a:pPr lvl="1">
              <a:defRPr/>
            </a:pPr>
            <a:r>
              <a:rPr lang="en-US" dirty="0" err="1"/>
              <a:t>Mitos</a:t>
            </a:r>
            <a:r>
              <a:rPr lang="en-US" dirty="0"/>
              <a:t> </a:t>
            </a:r>
            <a:r>
              <a:rPr lang="en-US" dirty="0" err="1"/>
              <a:t>tersebut</a:t>
            </a:r>
            <a:r>
              <a:rPr lang="en-US" dirty="0"/>
              <a:t> </a:t>
            </a:r>
            <a:r>
              <a:rPr lang="en-US" dirty="0" err="1"/>
              <a:t>benar</a:t>
            </a:r>
            <a:r>
              <a:rPr lang="en-US" dirty="0"/>
              <a:t>, </a:t>
            </a:r>
            <a:r>
              <a:rPr lang="en-US" dirty="0" err="1"/>
              <a:t>dengan</a:t>
            </a:r>
            <a:r>
              <a:rPr lang="en-US" dirty="0"/>
              <a:t> </a:t>
            </a:r>
            <a:r>
              <a:rPr lang="en-US" dirty="0" err="1"/>
              <a:t>catatan</a:t>
            </a:r>
            <a:r>
              <a:rPr lang="en-US" dirty="0"/>
              <a:t> </a:t>
            </a:r>
            <a:r>
              <a:rPr lang="en-US" dirty="0" err="1"/>
              <a:t>pengembangan</a:t>
            </a:r>
            <a:r>
              <a:rPr lang="en-US" dirty="0"/>
              <a:t> e-</a:t>
            </a:r>
            <a:r>
              <a:rPr lang="en-US" dirty="0" err="1"/>
              <a:t>gov</a:t>
            </a:r>
            <a:r>
              <a:rPr lang="en-US" dirty="0"/>
              <a:t> </a:t>
            </a:r>
            <a:r>
              <a:rPr lang="en-US" dirty="0" err="1"/>
              <a:t>perlu</a:t>
            </a:r>
            <a:r>
              <a:rPr lang="en-US" dirty="0"/>
              <a:t> </a:t>
            </a:r>
            <a:r>
              <a:rPr lang="en-US" b="1" dirty="0" err="1"/>
              <a:t>perencanaan</a:t>
            </a:r>
            <a:r>
              <a:rPr lang="en-US" b="1" dirty="0"/>
              <a:t> </a:t>
            </a:r>
            <a:r>
              <a:rPr lang="en-US" b="1" dirty="0" err="1"/>
              <a:t>dan</a:t>
            </a:r>
            <a:r>
              <a:rPr lang="en-US" b="1" dirty="0"/>
              <a:t> </a:t>
            </a:r>
            <a:r>
              <a:rPr lang="en-US" b="1" dirty="0" err="1"/>
              <a:t>desain</a:t>
            </a:r>
            <a:r>
              <a:rPr lang="en-US" dirty="0"/>
              <a:t> yang </a:t>
            </a:r>
            <a:r>
              <a:rPr lang="en-US" dirty="0" err="1"/>
              <a:t>matang</a:t>
            </a:r>
            <a:endParaRPr lang="en-US" dirty="0"/>
          </a:p>
          <a:p>
            <a:pPr lvl="2">
              <a:defRPr/>
            </a:pPr>
            <a:r>
              <a:rPr lang="en-US" dirty="0" err="1"/>
              <a:t>Kesesuaian</a:t>
            </a:r>
            <a:r>
              <a:rPr lang="en-US" dirty="0"/>
              <a:t> </a:t>
            </a:r>
            <a:r>
              <a:rPr lang="en-US" dirty="0" err="1"/>
              <a:t>visi</a:t>
            </a:r>
            <a:r>
              <a:rPr lang="en-US" dirty="0"/>
              <a:t>, </a:t>
            </a:r>
            <a:r>
              <a:rPr lang="en-US" dirty="0" err="1"/>
              <a:t>misi</a:t>
            </a:r>
            <a:r>
              <a:rPr lang="en-US" dirty="0"/>
              <a:t>, </a:t>
            </a:r>
            <a:r>
              <a:rPr lang="en-US" dirty="0" err="1"/>
              <a:t>dan</a:t>
            </a:r>
            <a:r>
              <a:rPr lang="en-US" dirty="0"/>
              <a:t> </a:t>
            </a:r>
            <a:r>
              <a:rPr lang="en-US" dirty="0" err="1"/>
              <a:t>tujuan</a:t>
            </a:r>
            <a:r>
              <a:rPr lang="en-US" dirty="0"/>
              <a:t> e-</a:t>
            </a:r>
            <a:r>
              <a:rPr lang="en-US" dirty="0" err="1"/>
              <a:t>gov</a:t>
            </a:r>
            <a:r>
              <a:rPr lang="en-US" dirty="0"/>
              <a:t> </a:t>
            </a:r>
            <a:r>
              <a:rPr lang="en-US" dirty="0" err="1"/>
              <a:t>dengan</a:t>
            </a:r>
            <a:r>
              <a:rPr lang="en-US" dirty="0"/>
              <a:t> </a:t>
            </a:r>
            <a:r>
              <a:rPr lang="en-US" dirty="0" err="1"/>
              <a:t>visi</a:t>
            </a:r>
            <a:r>
              <a:rPr lang="en-US" dirty="0"/>
              <a:t>, </a:t>
            </a:r>
            <a:r>
              <a:rPr lang="en-US" dirty="0" err="1"/>
              <a:t>misi</a:t>
            </a:r>
            <a:r>
              <a:rPr lang="en-US" dirty="0"/>
              <a:t>, </a:t>
            </a:r>
            <a:r>
              <a:rPr lang="en-US" dirty="0" err="1"/>
              <a:t>dan</a:t>
            </a:r>
            <a:r>
              <a:rPr lang="en-US" dirty="0"/>
              <a:t> </a:t>
            </a:r>
            <a:r>
              <a:rPr lang="en-US" dirty="0" err="1"/>
              <a:t>tujuan</a:t>
            </a:r>
            <a:r>
              <a:rPr lang="en-US" dirty="0"/>
              <a:t> </a:t>
            </a:r>
            <a:r>
              <a:rPr lang="en-US" dirty="0" err="1"/>
              <a:t>penyelenggaraan</a:t>
            </a:r>
            <a:r>
              <a:rPr lang="en-US" dirty="0"/>
              <a:t> </a:t>
            </a:r>
            <a:r>
              <a:rPr lang="en-US" dirty="0" err="1"/>
              <a:t>pemerintahan</a:t>
            </a:r>
            <a:endParaRPr lang="en-US" dirty="0"/>
          </a:p>
          <a:p>
            <a:pPr lvl="2">
              <a:defRPr/>
            </a:pPr>
            <a:r>
              <a:rPr lang="en-US" dirty="0" err="1"/>
              <a:t>Penyelarasan</a:t>
            </a:r>
            <a:r>
              <a:rPr lang="en-US" dirty="0"/>
              <a:t> </a:t>
            </a:r>
            <a:r>
              <a:rPr lang="en-US" dirty="0" err="1"/>
              <a:t>dengan</a:t>
            </a:r>
            <a:r>
              <a:rPr lang="en-US" dirty="0"/>
              <a:t> </a:t>
            </a:r>
            <a:r>
              <a:rPr lang="en-US" dirty="0" err="1"/>
              <a:t>sistem</a:t>
            </a:r>
            <a:r>
              <a:rPr lang="en-US" dirty="0"/>
              <a:t> </a:t>
            </a:r>
            <a:r>
              <a:rPr lang="en-US" dirty="0" err="1"/>
              <a:t>dan</a:t>
            </a:r>
            <a:r>
              <a:rPr lang="en-US" dirty="0"/>
              <a:t> proses </a:t>
            </a:r>
            <a:r>
              <a:rPr lang="en-US" dirty="0" err="1"/>
              <a:t>birokrasi</a:t>
            </a:r>
            <a:endParaRPr lang="en-US" dirty="0"/>
          </a:p>
          <a:p>
            <a:pPr lvl="2">
              <a:defRPr/>
            </a:pPr>
            <a:r>
              <a:rPr lang="en-US" dirty="0" err="1"/>
              <a:t>Strategi</a:t>
            </a:r>
            <a:r>
              <a:rPr lang="en-US" dirty="0"/>
              <a:t> yang pas</a:t>
            </a:r>
          </a:p>
          <a:p>
            <a:pPr lvl="2">
              <a:defRPr/>
            </a:pPr>
            <a:r>
              <a:rPr lang="en-US" dirty="0" err="1"/>
              <a:t>Penahapan</a:t>
            </a:r>
            <a:r>
              <a:rPr lang="id-ID" dirty="0"/>
              <a:t> /per-phase</a:t>
            </a:r>
            <a:endParaRPr lang="en-US" dirty="0"/>
          </a:p>
          <a:p>
            <a:pPr lvl="2">
              <a:defRPr/>
            </a:pPr>
            <a:r>
              <a:rPr lang="en-US" dirty="0" err="1"/>
              <a:t>Kebutuhan</a:t>
            </a:r>
            <a:r>
              <a:rPr lang="en-US" dirty="0"/>
              <a:t> </a:t>
            </a:r>
            <a:r>
              <a:rPr lang="en-US" dirty="0" err="1"/>
              <a:t>sumber</a:t>
            </a:r>
            <a:r>
              <a:rPr lang="en-US" dirty="0"/>
              <a:t> </a:t>
            </a:r>
            <a:r>
              <a:rPr lang="en-US" dirty="0" err="1"/>
              <a:t>daya</a:t>
            </a:r>
            <a:r>
              <a:rPr lang="en-US" dirty="0"/>
              <a:t> (SDM, </a:t>
            </a:r>
            <a:r>
              <a:rPr lang="en-US" dirty="0" err="1"/>
              <a:t>finansial</a:t>
            </a:r>
            <a:r>
              <a:rPr lang="en-US" dirty="0"/>
              <a:t>)</a:t>
            </a:r>
          </a:p>
          <a:p>
            <a:pPr>
              <a:defRPr/>
            </a:pPr>
            <a:endParaRPr lang="id-ID"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F7D6-E1A3-462C-8D24-88AC45E8EA02}"/>
              </a:ext>
            </a:extLst>
          </p:cNvPr>
          <p:cNvSpPr>
            <a:spLocks noGrp="1"/>
          </p:cNvSpPr>
          <p:nvPr>
            <p:ph type="title"/>
          </p:nvPr>
        </p:nvSpPr>
        <p:spPr>
          <a:xfrm>
            <a:off x="2152650" y="503239"/>
            <a:ext cx="7886700" cy="777875"/>
          </a:xfrm>
          <a:solidFill>
            <a:schemeClr val="accent1"/>
          </a:solidFill>
        </p:spPr>
        <p:txBody>
          <a:bodyPr/>
          <a:lstStyle/>
          <a:p>
            <a:pPr>
              <a:defRPr/>
            </a:pPr>
            <a:endParaRPr lang="id-ID" dirty="0"/>
          </a:p>
        </p:txBody>
      </p:sp>
      <p:sp>
        <p:nvSpPr>
          <p:cNvPr id="3" name="Content Placeholder 2">
            <a:extLst>
              <a:ext uri="{FF2B5EF4-FFF2-40B4-BE49-F238E27FC236}">
                <a16:creationId xmlns:a16="http://schemas.microsoft.com/office/drawing/2014/main" id="{731F6DCA-8AAF-4350-9F36-9D45ED02E66E}"/>
              </a:ext>
            </a:extLst>
          </p:cNvPr>
          <p:cNvSpPr>
            <a:spLocks noGrp="1"/>
          </p:cNvSpPr>
          <p:nvPr>
            <p:ph sz="quarter" idx="1"/>
          </p:nvPr>
        </p:nvSpPr>
        <p:spPr>
          <a:xfrm>
            <a:off x="2152650" y="1576388"/>
            <a:ext cx="7886700" cy="4495800"/>
          </a:xfrm>
        </p:spPr>
        <p:txBody>
          <a:bodyPr/>
          <a:lstStyle/>
          <a:p>
            <a:pPr marL="11112" indent="0">
              <a:buNone/>
              <a:defRPr/>
            </a:pPr>
            <a:r>
              <a:rPr lang="en-US" dirty="0"/>
              <a:t>5. </a:t>
            </a:r>
            <a:r>
              <a:rPr lang="en-US" sz="2000" dirty="0"/>
              <a:t>Yang </a:t>
            </a:r>
            <a:r>
              <a:rPr lang="en-US" sz="2000" dirty="0" err="1"/>
              <a:t>diperlukan</a:t>
            </a:r>
            <a:r>
              <a:rPr lang="en-US" sz="2000" dirty="0"/>
              <a:t> </a:t>
            </a:r>
            <a:r>
              <a:rPr lang="en-US" sz="2000" dirty="0" err="1"/>
              <a:t>adalah</a:t>
            </a:r>
            <a:r>
              <a:rPr lang="en-US" sz="2000" dirty="0"/>
              <a:t> </a:t>
            </a:r>
            <a:r>
              <a:rPr lang="en-US" sz="2000" dirty="0" err="1"/>
              <a:t>sistem-sistem</a:t>
            </a:r>
            <a:r>
              <a:rPr lang="en-US" sz="2000" dirty="0"/>
              <a:t> </a:t>
            </a:r>
            <a:r>
              <a:rPr lang="en-US" sz="2000" dirty="0" err="1"/>
              <a:t>informasi</a:t>
            </a:r>
            <a:r>
              <a:rPr lang="en-US" sz="2000" dirty="0"/>
              <a:t> yang </a:t>
            </a:r>
            <a:r>
              <a:rPr lang="en-US" sz="2000" dirty="0" err="1"/>
              <a:t>terdapat</a:t>
            </a:r>
            <a:r>
              <a:rPr lang="en-US" sz="2000" dirty="0"/>
              <a:t> di </a:t>
            </a:r>
            <a:r>
              <a:rPr lang="en-US" sz="2000" dirty="0" err="1"/>
              <a:t>berbagai</a:t>
            </a:r>
            <a:r>
              <a:rPr lang="en-US" sz="2000" dirty="0"/>
              <a:t> </a:t>
            </a:r>
            <a:r>
              <a:rPr lang="en-US" sz="2000" dirty="0" err="1"/>
              <a:t>dinas</a:t>
            </a:r>
            <a:r>
              <a:rPr lang="en-US" sz="2000" dirty="0"/>
              <a:t> dan unit </a:t>
            </a:r>
            <a:r>
              <a:rPr lang="en-US" sz="2000" dirty="0" err="1"/>
              <a:t>untuk</a:t>
            </a:r>
            <a:r>
              <a:rPr lang="en-US" sz="2000" dirty="0"/>
              <a:t> </a:t>
            </a:r>
            <a:r>
              <a:rPr lang="en-US" sz="2000" dirty="0" err="1"/>
              <a:t>mendukung</a:t>
            </a:r>
            <a:r>
              <a:rPr lang="en-US" sz="2000" dirty="0"/>
              <a:t> </a:t>
            </a:r>
            <a:r>
              <a:rPr lang="en-US" sz="2000" dirty="0" err="1"/>
              <a:t>pengambilan</a:t>
            </a:r>
            <a:r>
              <a:rPr lang="en-US" sz="2000" dirty="0"/>
              <a:t> </a:t>
            </a:r>
            <a:r>
              <a:rPr lang="en-US" sz="2000" dirty="0" err="1"/>
              <a:t>keputusan</a:t>
            </a:r>
            <a:r>
              <a:rPr lang="en-US" sz="2000" dirty="0"/>
              <a:t> dan/</a:t>
            </a:r>
            <a:r>
              <a:rPr lang="en-US" sz="2000" dirty="0" err="1"/>
              <a:t>atau</a:t>
            </a:r>
            <a:r>
              <a:rPr lang="en-US" sz="2000" dirty="0"/>
              <a:t> </a:t>
            </a:r>
            <a:r>
              <a:rPr lang="en-US" sz="2000" dirty="0" err="1"/>
              <a:t>pelayanan</a:t>
            </a:r>
            <a:r>
              <a:rPr lang="en-US" sz="2000" dirty="0"/>
              <a:t> </a:t>
            </a:r>
            <a:r>
              <a:rPr lang="en-US" sz="2000" dirty="0" err="1"/>
              <a:t>publik</a:t>
            </a:r>
            <a:endParaRPr lang="en-US" sz="2000" dirty="0"/>
          </a:p>
          <a:p>
            <a:pPr marL="11112" indent="0">
              <a:buNone/>
              <a:defRPr/>
            </a:pPr>
            <a:r>
              <a:rPr lang="en-US" sz="2000" dirty="0" err="1"/>
              <a:t>Kenyataan</a:t>
            </a:r>
            <a:r>
              <a:rPr lang="en-US" sz="2000" dirty="0"/>
              <a:t>:</a:t>
            </a:r>
          </a:p>
          <a:p>
            <a:pPr lvl="1">
              <a:defRPr/>
            </a:pPr>
            <a:r>
              <a:rPr lang="en-US" sz="1600" dirty="0" err="1"/>
              <a:t>Sistem-sistem</a:t>
            </a:r>
            <a:r>
              <a:rPr lang="en-US" sz="1600" dirty="0"/>
              <a:t> </a:t>
            </a:r>
            <a:r>
              <a:rPr lang="en-US" sz="1600" dirty="0" err="1"/>
              <a:t>informasi</a:t>
            </a:r>
            <a:r>
              <a:rPr lang="en-US" sz="1600" dirty="0"/>
              <a:t> </a:t>
            </a:r>
            <a:r>
              <a:rPr lang="en-US" sz="1600" dirty="0" err="1"/>
              <a:t>bekerja</a:t>
            </a:r>
            <a:r>
              <a:rPr lang="en-US" sz="1600" dirty="0"/>
              <a:t> </a:t>
            </a:r>
            <a:r>
              <a:rPr lang="en-US" sz="1600" dirty="0" err="1"/>
              <a:t>dengan</a:t>
            </a:r>
            <a:r>
              <a:rPr lang="en-US" sz="1600" dirty="0"/>
              <a:t> </a:t>
            </a:r>
            <a:r>
              <a:rPr lang="en-US" sz="1600" dirty="0" err="1"/>
              <a:t>prinsip</a:t>
            </a:r>
            <a:r>
              <a:rPr lang="en-US" sz="1600" dirty="0"/>
              <a:t>: garbage-in, garbage-out </a:t>
            </a:r>
            <a:r>
              <a:rPr lang="en-US" sz="1600" dirty="0">
                <a:sym typeface="Wingdings" pitchFamily="2" charset="2"/>
              </a:rPr>
              <a:t> </a:t>
            </a:r>
            <a:r>
              <a:rPr lang="en-US" sz="1600" dirty="0" err="1">
                <a:sym typeface="Wingdings" pitchFamily="2" charset="2"/>
              </a:rPr>
              <a:t>tergantung</a:t>
            </a:r>
            <a:r>
              <a:rPr lang="en-US" sz="1600" dirty="0">
                <a:sym typeface="Wingdings" pitchFamily="2" charset="2"/>
              </a:rPr>
              <a:t> </a:t>
            </a:r>
            <a:r>
              <a:rPr lang="en-US" sz="1600" b="1" dirty="0" err="1">
                <a:sym typeface="Wingdings" pitchFamily="2" charset="2"/>
              </a:rPr>
              <a:t>kualitas</a:t>
            </a:r>
            <a:r>
              <a:rPr lang="en-US" sz="1600" b="1" dirty="0">
                <a:sym typeface="Wingdings" pitchFamily="2" charset="2"/>
              </a:rPr>
              <a:t> data</a:t>
            </a:r>
          </a:p>
          <a:p>
            <a:pPr lvl="1">
              <a:defRPr/>
            </a:pPr>
            <a:r>
              <a:rPr lang="en-US" sz="1600" dirty="0" err="1">
                <a:sym typeface="Wingdings" pitchFamily="2" charset="2"/>
              </a:rPr>
              <a:t>Sistem</a:t>
            </a:r>
            <a:r>
              <a:rPr lang="en-US" sz="1600" dirty="0">
                <a:sym typeface="Wingdings" pitchFamily="2" charset="2"/>
              </a:rPr>
              <a:t> </a:t>
            </a:r>
            <a:r>
              <a:rPr lang="en-US" sz="1600" dirty="0" err="1">
                <a:sym typeface="Wingdings" pitchFamily="2" charset="2"/>
              </a:rPr>
              <a:t>dan</a:t>
            </a:r>
            <a:r>
              <a:rPr lang="en-US" sz="1600" dirty="0">
                <a:sym typeface="Wingdings" pitchFamily="2" charset="2"/>
              </a:rPr>
              <a:t> proses </a:t>
            </a:r>
            <a:r>
              <a:rPr lang="en-US" sz="1600" dirty="0" err="1">
                <a:sym typeface="Wingdings" pitchFamily="2" charset="2"/>
              </a:rPr>
              <a:t>birokrasi</a:t>
            </a:r>
            <a:r>
              <a:rPr lang="en-US" sz="1600" dirty="0">
                <a:sym typeface="Wingdings" pitchFamily="2" charset="2"/>
              </a:rPr>
              <a:t> </a:t>
            </a:r>
            <a:r>
              <a:rPr lang="en-US" sz="1600" dirty="0" err="1">
                <a:sym typeface="Wingdings" pitchFamily="2" charset="2"/>
              </a:rPr>
              <a:t>sering</a:t>
            </a:r>
            <a:r>
              <a:rPr lang="en-US" sz="1600" dirty="0">
                <a:sym typeface="Wingdings" pitchFamily="2" charset="2"/>
              </a:rPr>
              <a:t> </a:t>
            </a:r>
            <a:r>
              <a:rPr lang="en-US" sz="1600" dirty="0" err="1">
                <a:sym typeface="Wingdings" pitchFamily="2" charset="2"/>
              </a:rPr>
              <a:t>memerlukan</a:t>
            </a:r>
            <a:r>
              <a:rPr lang="en-US" sz="1600" dirty="0">
                <a:sym typeface="Wingdings" pitchFamily="2" charset="2"/>
              </a:rPr>
              <a:t> data/ </a:t>
            </a:r>
            <a:r>
              <a:rPr lang="en-US" sz="1600" dirty="0" err="1">
                <a:sym typeface="Wingdings" pitchFamily="2" charset="2"/>
              </a:rPr>
              <a:t>informasi</a:t>
            </a:r>
            <a:r>
              <a:rPr lang="en-US" sz="1600" dirty="0">
                <a:sym typeface="Wingdings" pitchFamily="2" charset="2"/>
              </a:rPr>
              <a:t> yang </a:t>
            </a:r>
            <a:r>
              <a:rPr lang="en-US" sz="1600" dirty="0" err="1">
                <a:sym typeface="Wingdings" pitchFamily="2" charset="2"/>
              </a:rPr>
              <a:t>berasal</a:t>
            </a:r>
            <a:r>
              <a:rPr lang="en-US" sz="1600" dirty="0">
                <a:sym typeface="Wingdings" pitchFamily="2" charset="2"/>
              </a:rPr>
              <a:t> </a:t>
            </a:r>
            <a:r>
              <a:rPr lang="en-US" sz="1600" dirty="0" err="1">
                <a:sym typeface="Wingdings" pitchFamily="2" charset="2"/>
              </a:rPr>
              <a:t>dari</a:t>
            </a:r>
            <a:r>
              <a:rPr lang="en-US" sz="1600" dirty="0">
                <a:sym typeface="Wingdings" pitchFamily="2" charset="2"/>
              </a:rPr>
              <a:t> </a:t>
            </a:r>
            <a:r>
              <a:rPr lang="en-US" sz="1600" dirty="0" err="1">
                <a:sym typeface="Wingdings" pitchFamily="2" charset="2"/>
              </a:rPr>
              <a:t>sumber-sumber</a:t>
            </a:r>
            <a:r>
              <a:rPr lang="en-US" sz="1600" dirty="0">
                <a:sym typeface="Wingdings" pitchFamily="2" charset="2"/>
              </a:rPr>
              <a:t> yang </a:t>
            </a:r>
            <a:r>
              <a:rPr lang="en-US" sz="1600" dirty="0" err="1">
                <a:sym typeface="Wingdings" pitchFamily="2" charset="2"/>
              </a:rPr>
              <a:t>berbeda</a:t>
            </a:r>
            <a:r>
              <a:rPr lang="en-US" sz="1600" dirty="0">
                <a:sym typeface="Wingdings" pitchFamily="2" charset="2"/>
              </a:rPr>
              <a:t>  </a:t>
            </a:r>
            <a:r>
              <a:rPr lang="en-US" sz="1600" dirty="0" err="1">
                <a:sym typeface="Wingdings" pitchFamily="2" charset="2"/>
              </a:rPr>
              <a:t>perlu</a:t>
            </a:r>
            <a:r>
              <a:rPr lang="en-US" sz="1600" dirty="0">
                <a:sym typeface="Wingdings" pitchFamily="2" charset="2"/>
              </a:rPr>
              <a:t> </a:t>
            </a:r>
            <a:r>
              <a:rPr lang="en-US" sz="1600" b="1" dirty="0" err="1">
                <a:sym typeface="Wingdings" pitchFamily="2" charset="2"/>
              </a:rPr>
              <a:t>integrasi</a:t>
            </a:r>
            <a:r>
              <a:rPr lang="en-US" sz="1600" dirty="0">
                <a:sym typeface="Wingdings" pitchFamily="2" charset="2"/>
              </a:rPr>
              <a:t> data/</a:t>
            </a:r>
            <a:r>
              <a:rPr lang="en-US" sz="1600" dirty="0" err="1">
                <a:sym typeface="Wingdings" pitchFamily="2" charset="2"/>
              </a:rPr>
              <a:t>informasi</a:t>
            </a:r>
            <a:endParaRPr lang="en-US" sz="1600" dirty="0"/>
          </a:p>
          <a:p>
            <a:pPr>
              <a:defRPr/>
            </a:pPr>
            <a:endParaRPr 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5759-EAD5-42E5-B4E1-DB7D209DA289}"/>
              </a:ext>
            </a:extLst>
          </p:cNvPr>
          <p:cNvSpPr>
            <a:spLocks noGrp="1"/>
          </p:cNvSpPr>
          <p:nvPr>
            <p:ph type="title"/>
          </p:nvPr>
        </p:nvSpPr>
        <p:spPr>
          <a:xfrm>
            <a:off x="2152650" y="503239"/>
            <a:ext cx="7886700" cy="777875"/>
          </a:xfrm>
          <a:solidFill>
            <a:schemeClr val="accent1"/>
          </a:solidFill>
        </p:spPr>
        <p:txBody>
          <a:bodyPr/>
          <a:lstStyle/>
          <a:p>
            <a:pPr>
              <a:defRPr/>
            </a:pPr>
            <a:endParaRPr lang="id-ID" dirty="0"/>
          </a:p>
        </p:txBody>
      </p:sp>
      <p:sp>
        <p:nvSpPr>
          <p:cNvPr id="3" name="Content Placeholder 2">
            <a:extLst>
              <a:ext uri="{FF2B5EF4-FFF2-40B4-BE49-F238E27FC236}">
                <a16:creationId xmlns:a16="http://schemas.microsoft.com/office/drawing/2014/main" id="{44098AAC-EB00-46FF-AE4A-0DA7F19E200A}"/>
              </a:ext>
            </a:extLst>
          </p:cNvPr>
          <p:cNvSpPr>
            <a:spLocks noGrp="1"/>
          </p:cNvSpPr>
          <p:nvPr>
            <p:ph sz="quarter" idx="1"/>
          </p:nvPr>
        </p:nvSpPr>
        <p:spPr>
          <a:xfrm>
            <a:off x="2152650" y="1576388"/>
            <a:ext cx="7886700" cy="4495800"/>
          </a:xfrm>
        </p:spPr>
        <p:txBody>
          <a:bodyPr/>
          <a:lstStyle/>
          <a:p>
            <a:pPr marL="11112" indent="0">
              <a:buNone/>
              <a:defRPr/>
            </a:pPr>
            <a:r>
              <a:rPr lang="en-US" dirty="0"/>
              <a:t>6. </a:t>
            </a:r>
            <a:r>
              <a:rPr lang="en-US" dirty="0" err="1"/>
              <a:t>Pengembangan</a:t>
            </a:r>
            <a:r>
              <a:rPr lang="en-US" dirty="0"/>
              <a:t> e-government </a:t>
            </a:r>
            <a:r>
              <a:rPr lang="en-US" dirty="0" err="1"/>
              <a:t>hanya</a:t>
            </a:r>
            <a:r>
              <a:rPr lang="en-US" dirty="0"/>
              <a:t> </a:t>
            </a:r>
            <a:r>
              <a:rPr lang="en-US" dirty="0" err="1"/>
              <a:t>memerlukan</a:t>
            </a:r>
            <a:r>
              <a:rPr lang="en-US" dirty="0"/>
              <a:t> SDM </a:t>
            </a:r>
            <a:r>
              <a:rPr lang="en-US" dirty="0" err="1"/>
              <a:t>bidang</a:t>
            </a:r>
            <a:r>
              <a:rPr lang="en-US" dirty="0"/>
              <a:t> TI </a:t>
            </a:r>
            <a:r>
              <a:rPr lang="en-US" dirty="0" err="1"/>
              <a:t>saja</a:t>
            </a:r>
            <a:endParaRPr lang="en-US" dirty="0"/>
          </a:p>
          <a:p>
            <a:pPr marL="11112" indent="0">
              <a:buNone/>
              <a:defRPr/>
            </a:pPr>
            <a:r>
              <a:rPr lang="en-US" dirty="0" err="1"/>
              <a:t>Kenyataan</a:t>
            </a:r>
            <a:r>
              <a:rPr lang="en-US" dirty="0"/>
              <a:t>:</a:t>
            </a:r>
          </a:p>
          <a:p>
            <a:pPr lvl="1">
              <a:defRPr/>
            </a:pPr>
            <a:r>
              <a:rPr lang="en-US" dirty="0" err="1"/>
              <a:t>Banyak</a:t>
            </a:r>
            <a:r>
              <a:rPr lang="en-US" dirty="0"/>
              <a:t> </a:t>
            </a:r>
            <a:r>
              <a:rPr lang="en-US" dirty="0" err="1"/>
              <a:t>urusan</a:t>
            </a:r>
            <a:r>
              <a:rPr lang="en-US" dirty="0"/>
              <a:t> </a:t>
            </a:r>
            <a:r>
              <a:rPr lang="en-US" dirty="0" err="1"/>
              <a:t>pengembangan</a:t>
            </a:r>
            <a:r>
              <a:rPr lang="en-US" dirty="0"/>
              <a:t> e-</a:t>
            </a:r>
            <a:r>
              <a:rPr lang="en-US" dirty="0" err="1"/>
              <a:t>gov</a:t>
            </a:r>
            <a:r>
              <a:rPr lang="en-US" dirty="0"/>
              <a:t> yang </a:t>
            </a:r>
            <a:r>
              <a:rPr lang="en-US" dirty="0" err="1"/>
              <a:t>tidak</a:t>
            </a:r>
            <a:r>
              <a:rPr lang="en-US" dirty="0"/>
              <a:t> </a:t>
            </a:r>
            <a:r>
              <a:rPr lang="en-US" dirty="0" err="1"/>
              <a:t>bisa</a:t>
            </a:r>
            <a:r>
              <a:rPr lang="en-US" dirty="0"/>
              <a:t> </a:t>
            </a:r>
            <a:r>
              <a:rPr lang="en-US" dirty="0" err="1"/>
              <a:t>diselesaikan</a:t>
            </a:r>
            <a:r>
              <a:rPr lang="en-US" dirty="0"/>
              <a:t> </a:t>
            </a:r>
            <a:r>
              <a:rPr lang="en-US" dirty="0" err="1"/>
              <a:t>oleh</a:t>
            </a:r>
            <a:r>
              <a:rPr lang="en-US" dirty="0"/>
              <a:t> SDM </a:t>
            </a:r>
            <a:r>
              <a:rPr lang="en-US" dirty="0" err="1"/>
              <a:t>teknis</a:t>
            </a:r>
            <a:r>
              <a:rPr lang="en-US" dirty="0"/>
              <a:t> TI (</a:t>
            </a:r>
            <a:r>
              <a:rPr lang="en-US" dirty="0" err="1"/>
              <a:t>mis</a:t>
            </a:r>
            <a:r>
              <a:rPr lang="en-US" dirty="0"/>
              <a:t>: </a:t>
            </a:r>
            <a:r>
              <a:rPr lang="en-US" dirty="0" err="1"/>
              <a:t>menentukan</a:t>
            </a:r>
            <a:r>
              <a:rPr lang="en-US" dirty="0"/>
              <a:t> </a:t>
            </a:r>
            <a:r>
              <a:rPr lang="en-US" dirty="0" err="1"/>
              <a:t>strategi</a:t>
            </a:r>
            <a:r>
              <a:rPr lang="en-US" dirty="0"/>
              <a:t> </a:t>
            </a:r>
            <a:r>
              <a:rPr lang="en-US" dirty="0" err="1"/>
              <a:t>dan</a:t>
            </a:r>
            <a:r>
              <a:rPr lang="en-US" dirty="0"/>
              <a:t> </a:t>
            </a:r>
            <a:r>
              <a:rPr lang="en-US" dirty="0" err="1"/>
              <a:t>penahapan</a:t>
            </a:r>
            <a:r>
              <a:rPr lang="en-US" dirty="0"/>
              <a:t> </a:t>
            </a:r>
            <a:r>
              <a:rPr lang="en-US" dirty="0" err="1"/>
              <a:t>pengembangan</a:t>
            </a:r>
            <a:r>
              <a:rPr lang="en-US" dirty="0"/>
              <a:t> e-</a:t>
            </a:r>
            <a:r>
              <a:rPr lang="en-US" dirty="0" err="1"/>
              <a:t>gov</a:t>
            </a:r>
            <a:r>
              <a:rPr lang="en-US" dirty="0"/>
              <a:t>)</a:t>
            </a:r>
          </a:p>
          <a:p>
            <a:pPr lvl="1">
              <a:defRPr/>
            </a:pPr>
            <a:r>
              <a:rPr lang="en-US" dirty="0" err="1"/>
              <a:t>Pengembangan</a:t>
            </a:r>
            <a:r>
              <a:rPr lang="en-US" dirty="0"/>
              <a:t> e-</a:t>
            </a:r>
            <a:r>
              <a:rPr lang="en-US" dirty="0" err="1"/>
              <a:t>gov</a:t>
            </a:r>
            <a:r>
              <a:rPr lang="en-US" dirty="0"/>
              <a:t> </a:t>
            </a:r>
            <a:r>
              <a:rPr lang="en-US" dirty="0" err="1"/>
              <a:t>menyangkut</a:t>
            </a:r>
            <a:r>
              <a:rPr lang="en-US" dirty="0"/>
              <a:t> </a:t>
            </a:r>
            <a:r>
              <a:rPr lang="en-US" dirty="0" err="1"/>
              <a:t>berbagai</a:t>
            </a:r>
            <a:r>
              <a:rPr lang="en-US" dirty="0"/>
              <a:t> </a:t>
            </a:r>
            <a:r>
              <a:rPr lang="en-US" dirty="0" err="1"/>
              <a:t>bidang</a:t>
            </a:r>
            <a:r>
              <a:rPr lang="en-US" dirty="0"/>
              <a:t> </a:t>
            </a:r>
            <a:r>
              <a:rPr lang="en-US" dirty="0" err="1"/>
              <a:t>selain</a:t>
            </a:r>
            <a:r>
              <a:rPr lang="en-US" dirty="0"/>
              <a:t> TI (</a:t>
            </a:r>
            <a:r>
              <a:rPr lang="en-US" dirty="0" err="1"/>
              <a:t>interdisipliner</a:t>
            </a:r>
            <a:r>
              <a:rPr lang="en-US" dirty="0"/>
              <a:t>)</a:t>
            </a:r>
          </a:p>
          <a:p>
            <a:pPr>
              <a:defRPr/>
            </a:pPr>
            <a:endParaRPr lang="id-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08A4-6480-4367-A644-1DB2EEF9767A}"/>
              </a:ext>
            </a:extLst>
          </p:cNvPr>
          <p:cNvSpPr>
            <a:spLocks noGrp="1"/>
          </p:cNvSpPr>
          <p:nvPr>
            <p:ph type="title"/>
          </p:nvPr>
        </p:nvSpPr>
        <p:spPr>
          <a:xfrm>
            <a:off x="2152650" y="503239"/>
            <a:ext cx="7886700" cy="777875"/>
          </a:xfrm>
          <a:solidFill>
            <a:schemeClr val="accent1"/>
          </a:solidFill>
        </p:spPr>
        <p:txBody>
          <a:bodyPr/>
          <a:lstStyle/>
          <a:p>
            <a:pPr>
              <a:defRPr/>
            </a:pPr>
            <a:endParaRPr lang="id-ID" dirty="0"/>
          </a:p>
        </p:txBody>
      </p:sp>
      <p:sp>
        <p:nvSpPr>
          <p:cNvPr id="3" name="Content Placeholder 2">
            <a:extLst>
              <a:ext uri="{FF2B5EF4-FFF2-40B4-BE49-F238E27FC236}">
                <a16:creationId xmlns:a16="http://schemas.microsoft.com/office/drawing/2014/main" id="{69634233-B412-4D58-B36F-18FD91044903}"/>
              </a:ext>
            </a:extLst>
          </p:cNvPr>
          <p:cNvSpPr>
            <a:spLocks noGrp="1"/>
          </p:cNvSpPr>
          <p:nvPr>
            <p:ph sz="quarter" idx="1"/>
          </p:nvPr>
        </p:nvSpPr>
        <p:spPr>
          <a:xfrm>
            <a:off x="2152650" y="1576388"/>
            <a:ext cx="7886700" cy="4495800"/>
          </a:xfrm>
        </p:spPr>
        <p:txBody>
          <a:bodyPr/>
          <a:lstStyle/>
          <a:p>
            <a:pPr marL="11112" indent="0">
              <a:buNone/>
              <a:defRPr/>
            </a:pPr>
            <a:r>
              <a:rPr lang="en-US" dirty="0"/>
              <a:t>7. </a:t>
            </a:r>
            <a:r>
              <a:rPr lang="en-US" sz="2400" dirty="0"/>
              <a:t>e-government </a:t>
            </a:r>
            <a:r>
              <a:rPr lang="en-US" sz="2400" dirty="0" err="1"/>
              <a:t>dapat</a:t>
            </a:r>
            <a:r>
              <a:rPr lang="en-US" sz="2400" dirty="0"/>
              <a:t> </a:t>
            </a:r>
            <a:r>
              <a:rPr lang="en-US" sz="2400" dirty="0" err="1"/>
              <a:t>dikembangkan</a:t>
            </a:r>
            <a:r>
              <a:rPr lang="en-US" sz="2400" dirty="0"/>
              <a:t> </a:t>
            </a:r>
            <a:r>
              <a:rPr lang="en-US" sz="2400" dirty="0" err="1"/>
              <a:t>secara</a:t>
            </a:r>
            <a:r>
              <a:rPr lang="en-US" sz="2400" dirty="0"/>
              <a:t> bottom-up (</a:t>
            </a:r>
            <a:r>
              <a:rPr lang="en-US" sz="2400" dirty="0" err="1"/>
              <a:t>dari</a:t>
            </a:r>
            <a:r>
              <a:rPr lang="en-US" sz="2400" dirty="0"/>
              <a:t> </a:t>
            </a:r>
            <a:r>
              <a:rPr lang="en-US" sz="2400" dirty="0" err="1"/>
              <a:t>bawah</a:t>
            </a:r>
            <a:r>
              <a:rPr lang="en-US" sz="2400" dirty="0"/>
              <a:t> </a:t>
            </a:r>
            <a:r>
              <a:rPr lang="en-US" sz="2400" dirty="0" err="1"/>
              <a:t>ke</a:t>
            </a:r>
            <a:r>
              <a:rPr lang="en-US" sz="2400" dirty="0"/>
              <a:t> </a:t>
            </a:r>
            <a:r>
              <a:rPr lang="en-US" sz="2400" dirty="0" err="1"/>
              <a:t>atas</a:t>
            </a:r>
            <a:r>
              <a:rPr lang="en-US" sz="2400" dirty="0"/>
              <a:t>)</a:t>
            </a:r>
          </a:p>
          <a:p>
            <a:pPr>
              <a:buFont typeface="+mj-lt"/>
              <a:buNone/>
              <a:defRPr/>
            </a:pPr>
            <a:r>
              <a:rPr lang="en-US" sz="2400" dirty="0"/>
              <a:t>	</a:t>
            </a:r>
            <a:r>
              <a:rPr lang="en-US" sz="2400" dirty="0" err="1"/>
              <a:t>Kenyataan</a:t>
            </a:r>
            <a:r>
              <a:rPr lang="en-US" sz="2400" dirty="0"/>
              <a:t>:</a:t>
            </a:r>
          </a:p>
          <a:p>
            <a:pPr lvl="1">
              <a:defRPr/>
            </a:pPr>
            <a:r>
              <a:rPr lang="en-US" sz="1800" dirty="0" err="1"/>
              <a:t>Jika</a:t>
            </a:r>
            <a:r>
              <a:rPr lang="en-US" sz="1800" dirty="0"/>
              <a:t> </a:t>
            </a:r>
            <a:r>
              <a:rPr lang="en-US" sz="1800" dirty="0" err="1"/>
              <a:t>dilakukan</a:t>
            </a:r>
            <a:r>
              <a:rPr lang="en-US" sz="1800" dirty="0"/>
              <a:t> </a:t>
            </a:r>
            <a:r>
              <a:rPr lang="en-US" sz="1800" dirty="0" err="1"/>
              <a:t>secara</a:t>
            </a:r>
            <a:r>
              <a:rPr lang="en-US" sz="1800" dirty="0"/>
              <a:t> bottom-up, </a:t>
            </a:r>
            <a:r>
              <a:rPr lang="en-US" sz="1800" dirty="0" err="1"/>
              <a:t>semakin</a:t>
            </a:r>
            <a:r>
              <a:rPr lang="en-US" sz="1800" dirty="0"/>
              <a:t> </a:t>
            </a:r>
            <a:r>
              <a:rPr lang="en-US" sz="1800" dirty="0" err="1"/>
              <a:t>ke</a:t>
            </a:r>
            <a:r>
              <a:rPr lang="en-US" sz="1800" dirty="0"/>
              <a:t> </a:t>
            </a:r>
            <a:r>
              <a:rPr lang="en-US" sz="1800" dirty="0" err="1"/>
              <a:t>atas</a:t>
            </a:r>
            <a:r>
              <a:rPr lang="en-US" sz="1800" dirty="0"/>
              <a:t> </a:t>
            </a:r>
            <a:r>
              <a:rPr lang="en-US" sz="1800" dirty="0" err="1"/>
              <a:t>akan</a:t>
            </a:r>
            <a:r>
              <a:rPr lang="en-US" sz="1800" dirty="0"/>
              <a:t> </a:t>
            </a:r>
            <a:r>
              <a:rPr lang="en-US" sz="1800" dirty="0" err="1"/>
              <a:t>semakin</a:t>
            </a:r>
            <a:r>
              <a:rPr lang="en-US" sz="1800" dirty="0"/>
              <a:t> </a:t>
            </a:r>
            <a:r>
              <a:rPr lang="en-US" sz="1800" dirty="0" err="1"/>
              <a:t>sulit</a:t>
            </a:r>
            <a:r>
              <a:rPr lang="en-US" sz="1800" dirty="0"/>
              <a:t> </a:t>
            </a:r>
            <a:r>
              <a:rPr lang="en-US" sz="1800" dirty="0" err="1"/>
              <a:t>untuk</a:t>
            </a:r>
            <a:r>
              <a:rPr lang="en-US" sz="1800" dirty="0"/>
              <a:t> </a:t>
            </a:r>
            <a:r>
              <a:rPr lang="en-US" sz="1800" dirty="0" err="1"/>
              <a:t>mengintegrasikan</a:t>
            </a:r>
            <a:r>
              <a:rPr lang="en-US" sz="1800" dirty="0"/>
              <a:t> </a:t>
            </a:r>
            <a:r>
              <a:rPr lang="en-US" sz="1800" dirty="0" err="1"/>
              <a:t>hasil-hasilnya</a:t>
            </a:r>
            <a:endParaRPr lang="en-US" sz="1800" dirty="0"/>
          </a:p>
          <a:p>
            <a:pPr lvl="1">
              <a:defRPr/>
            </a:pPr>
            <a:r>
              <a:rPr lang="en-US" sz="1800" dirty="0" err="1"/>
              <a:t>Pengembangan</a:t>
            </a:r>
            <a:r>
              <a:rPr lang="en-US" sz="1800" dirty="0"/>
              <a:t> e-government </a:t>
            </a:r>
            <a:r>
              <a:rPr lang="en-US" sz="1800" dirty="0" err="1"/>
              <a:t>lebih</a:t>
            </a:r>
            <a:r>
              <a:rPr lang="en-US" sz="1800" dirty="0"/>
              <a:t> </a:t>
            </a:r>
            <a:r>
              <a:rPr lang="en-US" sz="1800" dirty="0" err="1"/>
              <a:t>baik</a:t>
            </a:r>
            <a:r>
              <a:rPr lang="en-US" sz="1800" dirty="0"/>
              <a:t> </a:t>
            </a:r>
            <a:r>
              <a:rPr lang="en-US" sz="1800" dirty="0" err="1"/>
              <a:t>dilakukan</a:t>
            </a:r>
            <a:r>
              <a:rPr lang="en-US" sz="1800" dirty="0"/>
              <a:t> </a:t>
            </a:r>
            <a:r>
              <a:rPr lang="en-US" sz="1800" dirty="0" err="1"/>
              <a:t>secara</a:t>
            </a:r>
            <a:r>
              <a:rPr lang="en-US" sz="1800" dirty="0"/>
              <a:t> top-down</a:t>
            </a:r>
          </a:p>
          <a:p>
            <a:pPr lvl="2">
              <a:defRPr/>
            </a:pPr>
            <a:r>
              <a:rPr lang="en-US" sz="1600" dirty="0"/>
              <a:t>Ide, </a:t>
            </a:r>
            <a:r>
              <a:rPr lang="en-US" sz="1600" dirty="0" err="1"/>
              <a:t>konsep</a:t>
            </a:r>
            <a:r>
              <a:rPr lang="en-US" sz="1600" dirty="0"/>
              <a:t>, </a:t>
            </a:r>
            <a:r>
              <a:rPr lang="en-US" sz="1600" dirty="0" err="1"/>
              <a:t>dan</a:t>
            </a:r>
            <a:r>
              <a:rPr lang="en-US" sz="1600" dirty="0"/>
              <a:t> </a:t>
            </a:r>
            <a:r>
              <a:rPr lang="en-US" sz="1600" dirty="0" err="1"/>
              <a:t>inisiatif</a:t>
            </a:r>
            <a:r>
              <a:rPr lang="en-US" sz="1600" dirty="0"/>
              <a:t> </a:t>
            </a:r>
            <a:r>
              <a:rPr lang="en-US" sz="1600" dirty="0" err="1"/>
              <a:t>berasal</a:t>
            </a:r>
            <a:r>
              <a:rPr lang="en-US" sz="1600" dirty="0"/>
              <a:t> </a:t>
            </a:r>
            <a:r>
              <a:rPr lang="en-US" sz="1600" dirty="0" err="1"/>
              <a:t>dari</a:t>
            </a:r>
            <a:r>
              <a:rPr lang="en-US" sz="1600" dirty="0"/>
              <a:t> </a:t>
            </a:r>
            <a:r>
              <a:rPr lang="en-US" sz="1600" dirty="0" err="1"/>
              <a:t>pimpinan</a:t>
            </a:r>
            <a:endParaRPr lang="en-US" sz="1600" dirty="0"/>
          </a:p>
          <a:p>
            <a:pPr lvl="2">
              <a:defRPr/>
            </a:pPr>
            <a:r>
              <a:rPr lang="en-US" sz="1600" dirty="0" err="1"/>
              <a:t>Perlu</a:t>
            </a:r>
            <a:r>
              <a:rPr lang="en-US" sz="1600" dirty="0"/>
              <a:t> </a:t>
            </a:r>
            <a:r>
              <a:rPr lang="en-US" sz="1600" dirty="0" err="1"/>
              <a:t>kepemimpinan</a:t>
            </a:r>
            <a:r>
              <a:rPr lang="en-US" sz="1600" dirty="0"/>
              <a:t> yang </a:t>
            </a:r>
            <a:r>
              <a:rPr lang="en-US" sz="1600" dirty="0" err="1"/>
              <a:t>tepat</a:t>
            </a:r>
            <a:endParaRPr lang="en-US" sz="1600" dirty="0"/>
          </a:p>
          <a:p>
            <a:pPr>
              <a:defRPr/>
            </a:pPr>
            <a:endParaRPr lang="id-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86CE-A6E5-4852-84F3-6C224096749A}"/>
              </a:ext>
            </a:extLst>
          </p:cNvPr>
          <p:cNvSpPr>
            <a:spLocks noGrp="1"/>
          </p:cNvSpPr>
          <p:nvPr>
            <p:ph type="title"/>
          </p:nvPr>
        </p:nvSpPr>
        <p:spPr>
          <a:xfrm>
            <a:off x="2152650" y="503239"/>
            <a:ext cx="7886700" cy="777875"/>
          </a:xfrm>
          <a:solidFill>
            <a:schemeClr val="accent1"/>
          </a:solidFill>
        </p:spPr>
        <p:txBody>
          <a:bodyPr/>
          <a:lstStyle/>
          <a:p>
            <a:pPr>
              <a:defRPr/>
            </a:pPr>
            <a:endParaRPr lang="id-ID" dirty="0"/>
          </a:p>
        </p:txBody>
      </p:sp>
      <p:sp>
        <p:nvSpPr>
          <p:cNvPr id="3" name="Content Placeholder 2">
            <a:extLst>
              <a:ext uri="{FF2B5EF4-FFF2-40B4-BE49-F238E27FC236}">
                <a16:creationId xmlns:a16="http://schemas.microsoft.com/office/drawing/2014/main" id="{D321B90B-1FF0-417C-8A4C-74E208F91ADC}"/>
              </a:ext>
            </a:extLst>
          </p:cNvPr>
          <p:cNvSpPr>
            <a:spLocks noGrp="1"/>
          </p:cNvSpPr>
          <p:nvPr>
            <p:ph sz="quarter" idx="1"/>
          </p:nvPr>
        </p:nvSpPr>
        <p:spPr>
          <a:xfrm>
            <a:off x="2152650" y="1576388"/>
            <a:ext cx="7886700" cy="4495800"/>
          </a:xfrm>
        </p:spPr>
        <p:txBody>
          <a:bodyPr/>
          <a:lstStyle/>
          <a:p>
            <a:pPr marL="11112" indent="0">
              <a:buNone/>
              <a:defRPr/>
            </a:pPr>
            <a:r>
              <a:rPr lang="en-US" dirty="0"/>
              <a:t>8. e-government </a:t>
            </a:r>
            <a:r>
              <a:rPr lang="en-US" dirty="0" err="1"/>
              <a:t>itu</a:t>
            </a:r>
            <a:r>
              <a:rPr lang="en-US" dirty="0"/>
              <a:t> mahal, </a:t>
            </a:r>
            <a:r>
              <a:rPr lang="en-US" dirty="0" err="1"/>
              <a:t>sehingga</a:t>
            </a:r>
            <a:r>
              <a:rPr lang="en-US" dirty="0"/>
              <a:t> </a:t>
            </a:r>
            <a:r>
              <a:rPr lang="en-US" dirty="0" err="1"/>
              <a:t>belum</a:t>
            </a:r>
            <a:r>
              <a:rPr lang="en-US" dirty="0"/>
              <a:t> </a:t>
            </a:r>
            <a:r>
              <a:rPr lang="en-US" dirty="0" err="1"/>
              <a:t>menjadi</a:t>
            </a:r>
            <a:r>
              <a:rPr lang="en-US" dirty="0"/>
              <a:t> </a:t>
            </a:r>
            <a:r>
              <a:rPr lang="en-US" dirty="0" err="1"/>
              <a:t>prioritas</a:t>
            </a:r>
            <a:endParaRPr lang="en-US" dirty="0"/>
          </a:p>
          <a:p>
            <a:pPr marL="11112" indent="0">
              <a:buNone/>
              <a:defRPr/>
            </a:pPr>
            <a:r>
              <a:rPr lang="en-US" dirty="0" err="1"/>
              <a:t>Kenyataan</a:t>
            </a:r>
            <a:r>
              <a:rPr lang="en-US" dirty="0"/>
              <a:t>:</a:t>
            </a:r>
          </a:p>
          <a:p>
            <a:pPr lvl="1">
              <a:defRPr/>
            </a:pPr>
            <a:r>
              <a:rPr lang="en-US" dirty="0" err="1"/>
              <a:t>Pengadaan</a:t>
            </a:r>
            <a:r>
              <a:rPr lang="en-US" dirty="0"/>
              <a:t> </a:t>
            </a:r>
            <a:r>
              <a:rPr lang="en-US" dirty="0" err="1"/>
              <a:t>sistem</a:t>
            </a:r>
            <a:r>
              <a:rPr lang="en-US" dirty="0"/>
              <a:t> </a:t>
            </a:r>
            <a:r>
              <a:rPr lang="en-US" dirty="0" err="1"/>
              <a:t>komputerisasi</a:t>
            </a:r>
            <a:r>
              <a:rPr lang="en-US" dirty="0"/>
              <a:t> </a:t>
            </a:r>
            <a:r>
              <a:rPr lang="en-US" dirty="0" err="1"/>
              <a:t>dan</a:t>
            </a:r>
            <a:r>
              <a:rPr lang="en-US" dirty="0"/>
              <a:t> </a:t>
            </a:r>
            <a:r>
              <a:rPr lang="en-US" dirty="0" err="1"/>
              <a:t>penyelarasan</a:t>
            </a:r>
            <a:r>
              <a:rPr lang="en-US" dirty="0"/>
              <a:t> </a:t>
            </a:r>
            <a:r>
              <a:rPr lang="en-US" dirty="0" err="1"/>
              <a:t>dengan</a:t>
            </a:r>
            <a:r>
              <a:rPr lang="en-US" dirty="0"/>
              <a:t> proses </a:t>
            </a:r>
            <a:r>
              <a:rPr lang="en-US" dirty="0" err="1"/>
              <a:t>birokrasi</a:t>
            </a:r>
            <a:r>
              <a:rPr lang="en-US" dirty="0"/>
              <a:t> </a:t>
            </a:r>
            <a:r>
              <a:rPr lang="en-US" dirty="0" err="1"/>
              <a:t>memang</a:t>
            </a:r>
            <a:r>
              <a:rPr lang="en-US" dirty="0"/>
              <a:t> </a:t>
            </a:r>
            <a:r>
              <a:rPr lang="en-US" dirty="0" err="1"/>
              <a:t>mahal</a:t>
            </a:r>
            <a:r>
              <a:rPr lang="en-US" dirty="0"/>
              <a:t>, </a:t>
            </a:r>
            <a:r>
              <a:rPr lang="en-US" dirty="0" err="1"/>
              <a:t>tetapi</a:t>
            </a:r>
            <a:r>
              <a:rPr lang="en-US" dirty="0"/>
              <a:t> </a:t>
            </a:r>
            <a:r>
              <a:rPr lang="en-US" dirty="0" err="1"/>
              <a:t>jika</a:t>
            </a:r>
            <a:r>
              <a:rPr lang="en-US" dirty="0"/>
              <a:t> </a:t>
            </a:r>
            <a:r>
              <a:rPr lang="en-US" dirty="0" err="1"/>
              <a:t>berhasil</a:t>
            </a:r>
            <a:r>
              <a:rPr lang="en-US" dirty="0"/>
              <a:t>, </a:t>
            </a:r>
            <a:r>
              <a:rPr lang="en-US" dirty="0" err="1"/>
              <a:t>ada</a:t>
            </a:r>
            <a:r>
              <a:rPr lang="en-US" dirty="0"/>
              <a:t> </a:t>
            </a:r>
            <a:r>
              <a:rPr lang="en-US" dirty="0" err="1"/>
              <a:t>banyak</a:t>
            </a:r>
            <a:r>
              <a:rPr lang="en-US" dirty="0"/>
              <a:t> </a:t>
            </a:r>
            <a:r>
              <a:rPr lang="en-US" dirty="0" err="1"/>
              <a:t>keuntungan</a:t>
            </a:r>
            <a:r>
              <a:rPr lang="en-US" dirty="0"/>
              <a:t> </a:t>
            </a:r>
            <a:r>
              <a:rPr lang="en-US" dirty="0" err="1"/>
              <a:t>dan</a:t>
            </a:r>
            <a:r>
              <a:rPr lang="en-US" dirty="0"/>
              <a:t> </a:t>
            </a:r>
            <a:r>
              <a:rPr lang="en-US" i="1" dirty="0"/>
              <a:t>multiplier effect</a:t>
            </a:r>
            <a:r>
              <a:rPr lang="en-US" dirty="0"/>
              <a:t> yang </a:t>
            </a:r>
            <a:r>
              <a:rPr lang="en-US" dirty="0" err="1"/>
              <a:t>bisa</a:t>
            </a:r>
            <a:r>
              <a:rPr lang="en-US" dirty="0"/>
              <a:t> </a:t>
            </a:r>
            <a:r>
              <a:rPr lang="en-US" dirty="0" err="1"/>
              <a:t>diperoleh</a:t>
            </a:r>
            <a:endParaRPr lang="en-US" dirty="0"/>
          </a:p>
          <a:p>
            <a:pPr lvl="1">
              <a:defRPr/>
            </a:pPr>
            <a:r>
              <a:rPr lang="en-US" dirty="0" err="1"/>
              <a:t>Keputusan</a:t>
            </a:r>
            <a:r>
              <a:rPr lang="en-US" dirty="0"/>
              <a:t> </a:t>
            </a:r>
            <a:r>
              <a:rPr lang="en-US" dirty="0" err="1"/>
              <a:t>pengembangan</a:t>
            </a:r>
            <a:r>
              <a:rPr lang="en-US" dirty="0"/>
              <a:t> e-</a:t>
            </a:r>
            <a:r>
              <a:rPr lang="en-US" dirty="0" err="1"/>
              <a:t>gov</a:t>
            </a:r>
            <a:r>
              <a:rPr lang="en-US" dirty="0"/>
              <a:t> </a:t>
            </a:r>
            <a:r>
              <a:rPr lang="en-US" dirty="0" err="1"/>
              <a:t>memerlukan</a:t>
            </a:r>
            <a:r>
              <a:rPr lang="en-US" dirty="0"/>
              <a:t> </a:t>
            </a:r>
            <a:r>
              <a:rPr lang="en-US" dirty="0" err="1"/>
              <a:t>visi</a:t>
            </a:r>
            <a:r>
              <a:rPr lang="en-US" dirty="0"/>
              <a:t> </a:t>
            </a:r>
            <a:r>
              <a:rPr lang="en-US" dirty="0" err="1"/>
              <a:t>dan</a:t>
            </a:r>
            <a:r>
              <a:rPr lang="en-US" dirty="0"/>
              <a:t> </a:t>
            </a:r>
            <a:r>
              <a:rPr lang="en-US" dirty="0" err="1"/>
              <a:t>strategi</a:t>
            </a:r>
            <a:r>
              <a:rPr lang="en-US" dirty="0"/>
              <a:t> yang </a:t>
            </a:r>
            <a:r>
              <a:rPr lang="en-US" dirty="0" err="1"/>
              <a:t>tepat</a:t>
            </a:r>
            <a:r>
              <a:rPr lang="en-US" dirty="0"/>
              <a:t> </a:t>
            </a:r>
            <a:r>
              <a:rPr lang="en-US" dirty="0">
                <a:sym typeface="Wingdings" pitchFamily="2" charset="2"/>
              </a:rPr>
              <a:t> </a:t>
            </a:r>
            <a:r>
              <a:rPr lang="en-US" dirty="0" err="1">
                <a:sym typeface="Wingdings" pitchFamily="2" charset="2"/>
              </a:rPr>
              <a:t>kepemimpinan</a:t>
            </a:r>
            <a:r>
              <a:rPr lang="en-US" dirty="0">
                <a:sym typeface="Wingdings" pitchFamily="2" charset="2"/>
              </a:rPr>
              <a:t> TI </a:t>
            </a:r>
            <a:r>
              <a:rPr lang="en-US" i="1" dirty="0">
                <a:sym typeface="Wingdings" pitchFamily="2" charset="2"/>
              </a:rPr>
              <a:t>(IT leadership)</a:t>
            </a:r>
            <a:endParaRPr lang="en-US" i="1" dirty="0"/>
          </a:p>
          <a:p>
            <a:pPr>
              <a:defRPr/>
            </a:pPr>
            <a:endParaRPr lang="id-ID"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5A4DE9C-620B-4155-8E75-8B8AF1EA3FD4}"/>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Karakteristik e-Government</a:t>
            </a:r>
          </a:p>
        </p:txBody>
      </p:sp>
      <p:sp>
        <p:nvSpPr>
          <p:cNvPr id="22531" name="Content Placeholder 2">
            <a:extLst>
              <a:ext uri="{FF2B5EF4-FFF2-40B4-BE49-F238E27FC236}">
                <a16:creationId xmlns:a16="http://schemas.microsoft.com/office/drawing/2014/main" id="{29FEBDB6-BAD7-4A3B-BF1E-E286E24857A5}"/>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en-US" altLang="en-US"/>
              <a:t>Merupakan suatu mekanisme interaksi baru (modern) antara pemerintah dengan masyarakat dan kalangan lain yang berkepentingan (</a:t>
            </a:r>
            <a:r>
              <a:rPr lang="en-US" altLang="en-US" i="1"/>
              <a:t>stakeholders</a:t>
            </a:r>
            <a:r>
              <a:rPr lang="en-US" altLang="en-US"/>
              <a:t>).</a:t>
            </a:r>
            <a:endParaRPr lang="id-ID" altLang="en-US"/>
          </a:p>
          <a:p>
            <a:pPr>
              <a:buFont typeface="Calibri Light" panose="020F0302020204030204" pitchFamily="34" charset="0"/>
              <a:buAutoNum type="arabicPeriod"/>
            </a:pPr>
            <a:r>
              <a:rPr lang="en-US" altLang="en-US"/>
              <a:t>Melibatkan penggunaan teknologi informasi dan komunikasi (terutama internet)</a:t>
            </a:r>
            <a:endParaRPr lang="id-ID" altLang="en-US"/>
          </a:p>
          <a:p>
            <a:pPr>
              <a:buFont typeface="Calibri Light" panose="020F0302020204030204" pitchFamily="34" charset="0"/>
              <a:buAutoNum type="arabicPeriod"/>
            </a:pPr>
            <a:r>
              <a:rPr lang="en-US" altLang="en-US"/>
              <a:t>Memperbaiki mutu (kualitas) pelayanan yang selama ini berjalan.</a:t>
            </a:r>
            <a:endParaRPr lang="id-ID"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879E6BF-C2AA-44B1-A7FF-0195A4B5C4CE}"/>
              </a:ext>
            </a:extLst>
          </p:cNvPr>
          <p:cNvSpPr>
            <a:spLocks noGrp="1" noChangeArrowheads="1"/>
          </p:cNvSpPr>
          <p:nvPr>
            <p:ph type="title"/>
          </p:nvPr>
        </p:nvSpPr>
        <p:spPr>
          <a:xfrm>
            <a:off x="2152650" y="503239"/>
            <a:ext cx="7886700" cy="777875"/>
          </a:xfrm>
          <a:solidFill>
            <a:schemeClr val="accent1"/>
          </a:solidFill>
        </p:spPr>
        <p:txBody>
          <a:bodyPr/>
          <a:lstStyle/>
          <a:p>
            <a:r>
              <a:rPr lang="en-US" altLang="en-US">
                <a:solidFill>
                  <a:schemeClr val="bg1"/>
                </a:solidFill>
              </a:rPr>
              <a:t>Kaitan e-Government dan TIK</a:t>
            </a:r>
            <a:endParaRPr lang="id-ID" altLang="en-US">
              <a:solidFill>
                <a:schemeClr val="bg1"/>
              </a:solidFill>
            </a:endParaRPr>
          </a:p>
        </p:txBody>
      </p:sp>
      <p:pic>
        <p:nvPicPr>
          <p:cNvPr id="23555" name="Content Placeholder 7">
            <a:extLst>
              <a:ext uri="{FF2B5EF4-FFF2-40B4-BE49-F238E27FC236}">
                <a16:creationId xmlns:a16="http://schemas.microsoft.com/office/drawing/2014/main" id="{47D0FECC-3BDF-4322-999A-D80D69CB06E2}"/>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438400" y="1614489"/>
            <a:ext cx="7772400" cy="423862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ADF22D73-71E8-4513-A0BC-D1C6809594B1}"/>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Sejumlah Konsep Lain terkait</a:t>
            </a:r>
          </a:p>
        </p:txBody>
      </p:sp>
      <p:pic>
        <p:nvPicPr>
          <p:cNvPr id="24579" name="Picture 2">
            <a:extLst>
              <a:ext uri="{FF2B5EF4-FFF2-40B4-BE49-F238E27FC236}">
                <a16:creationId xmlns:a16="http://schemas.microsoft.com/office/drawing/2014/main" id="{932F515B-A067-4E4D-AED3-AA0AE0E0E4C7}"/>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163888" y="1628776"/>
            <a:ext cx="6748462" cy="447992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7190EC6-F52B-4BDE-9DE7-C15B1B2C2F48}"/>
              </a:ext>
            </a:extLst>
          </p:cNvPr>
          <p:cNvSpPr>
            <a:spLocks noGrp="1" noChangeArrowheads="1"/>
          </p:cNvSpPr>
          <p:nvPr>
            <p:ph type="title"/>
          </p:nvPr>
        </p:nvSpPr>
        <p:spPr>
          <a:xfrm>
            <a:off x="2152650" y="503239"/>
            <a:ext cx="7886700" cy="777875"/>
          </a:xfrm>
          <a:solidFill>
            <a:schemeClr val="accent1"/>
          </a:solidFill>
        </p:spPr>
        <p:txBody>
          <a:bodyPr/>
          <a:lstStyle/>
          <a:p>
            <a:r>
              <a:rPr lang="en-US" altLang="en-US" sz="2800">
                <a:solidFill>
                  <a:schemeClr val="bg1"/>
                </a:solidFill>
              </a:rPr>
              <a:t>Teknologi Informasi dan Komunikasi</a:t>
            </a:r>
            <a:endParaRPr lang="id-ID" altLang="en-US" sz="2800">
              <a:solidFill>
                <a:schemeClr val="bg1"/>
              </a:solidFill>
            </a:endParaRPr>
          </a:p>
        </p:txBody>
      </p:sp>
      <p:sp>
        <p:nvSpPr>
          <p:cNvPr id="7171" name="Content Placeholder 2">
            <a:extLst>
              <a:ext uri="{FF2B5EF4-FFF2-40B4-BE49-F238E27FC236}">
                <a16:creationId xmlns:a16="http://schemas.microsoft.com/office/drawing/2014/main" id="{D2C0850A-5E4E-4B92-8E77-0EB210561AD8}"/>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en-US" altLang="en-US" sz="1800" b="1"/>
              <a:t>Eric Deeson (1991)</a:t>
            </a:r>
          </a:p>
          <a:p>
            <a:pPr lvl="1">
              <a:buFont typeface="Calibri Light" panose="020F0302020204030204" pitchFamily="34" charset="0"/>
              <a:buAutoNum type="alphaLcPeriod"/>
            </a:pPr>
            <a:r>
              <a:rPr lang="en-US" altLang="en-US" sz="1800" i="1"/>
              <a:t>Information Technology (IT) the handling of information by electric and electronic (and microelectronic) means. Here handling includes transfer. Processing, storage and access, IT special concern being the use of hardware and software for these tasks for the benefit of individual people and society as a whole</a:t>
            </a:r>
          </a:p>
          <a:p>
            <a:pPr>
              <a:buFont typeface="Calibri Light" panose="020F0302020204030204" pitchFamily="34" charset="0"/>
              <a:buAutoNum type="arabicPeriod"/>
            </a:pPr>
            <a:r>
              <a:rPr lang="id-ID" altLang="en-US" sz="1600" b="1"/>
              <a:t>Williams dan Sawyer (2003)</a:t>
            </a:r>
            <a:endParaRPr lang="en-US" altLang="en-US" sz="1600" b="1"/>
          </a:p>
          <a:p>
            <a:pPr lvl="1">
              <a:buFont typeface="Calibri Light" panose="020F0302020204030204" pitchFamily="34" charset="0"/>
              <a:buAutoNum type="alphaLcPeriod"/>
            </a:pPr>
            <a:r>
              <a:rPr lang="id-ID" altLang="en-US" sz="1600"/>
              <a:t>Teknologi Informasi adalah teknologi yang menggabungkan komputasi (komputer) dengan jalur komunikasi yang membawa data, suara ataupun video.</a:t>
            </a:r>
            <a:endParaRPr lang="en-US" altLang="en-US" sz="1600"/>
          </a:p>
          <a:p>
            <a:pPr>
              <a:buFont typeface="Calibri Light" panose="020F0302020204030204" pitchFamily="34" charset="0"/>
              <a:buAutoNum type="arabicPeriod"/>
            </a:pPr>
            <a:endParaRPr lang="id-ID"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BDEC-4D8D-4557-BCFC-ED1881E18ED5}"/>
              </a:ext>
            </a:extLst>
          </p:cNvPr>
          <p:cNvSpPr>
            <a:spLocks noGrp="1"/>
          </p:cNvSpPr>
          <p:nvPr>
            <p:ph type="title"/>
          </p:nvPr>
        </p:nvSpPr>
        <p:spPr>
          <a:xfrm>
            <a:off x="2152650" y="503239"/>
            <a:ext cx="7886700" cy="777875"/>
          </a:xfrm>
          <a:solidFill>
            <a:schemeClr val="accent1"/>
          </a:solidFill>
        </p:spPr>
        <p:txBody>
          <a:bodyPr/>
          <a:lstStyle/>
          <a:p>
            <a:pPr>
              <a:defRPr/>
            </a:pPr>
            <a:r>
              <a:rPr lang="id-ID" dirty="0">
                <a:solidFill>
                  <a:schemeClr val="bg1"/>
                </a:solidFill>
              </a:rPr>
              <a:t>Kemunculan</a:t>
            </a:r>
            <a:r>
              <a:rPr lang="id-ID" dirty="0"/>
              <a:t> </a:t>
            </a:r>
            <a:r>
              <a:rPr lang="id-ID" dirty="0">
                <a:solidFill>
                  <a:schemeClr val="bg1"/>
                </a:solidFill>
              </a:rPr>
              <a:t>e-Government</a:t>
            </a:r>
          </a:p>
        </p:txBody>
      </p:sp>
      <p:pic>
        <p:nvPicPr>
          <p:cNvPr id="25603" name="Picture 10">
            <a:extLst>
              <a:ext uri="{FF2B5EF4-FFF2-40B4-BE49-F238E27FC236}">
                <a16:creationId xmlns:a16="http://schemas.microsoft.com/office/drawing/2014/main" id="{0D6B773F-30F0-4F65-AB6B-FB3C56AEFF6F}"/>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571750" y="1871664"/>
            <a:ext cx="7505700" cy="372427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742BC8B-8CB6-4DB1-BB4E-62BEBC033F0A}"/>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Apakah Globalisasi?</a:t>
            </a:r>
          </a:p>
        </p:txBody>
      </p:sp>
      <p:sp>
        <p:nvSpPr>
          <p:cNvPr id="26627" name="Content Placeholder 2">
            <a:extLst>
              <a:ext uri="{FF2B5EF4-FFF2-40B4-BE49-F238E27FC236}">
                <a16:creationId xmlns:a16="http://schemas.microsoft.com/office/drawing/2014/main" id="{6FE43311-A3CC-410B-8CC7-92C52EC10CC2}"/>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id-ID" altLang="en-US" sz="2400" b="1"/>
              <a:t>Scholte</a:t>
            </a:r>
            <a:r>
              <a:rPr lang="id-ID" altLang="en-US" sz="2400"/>
              <a:t>, GLOBALISASI </a:t>
            </a:r>
            <a:r>
              <a:rPr lang="id-ID" altLang="en-US" sz="2400">
                <a:sym typeface="Wingdings" panose="05000000000000000000" pitchFamily="2" charset="2"/>
              </a:rPr>
              <a:t></a:t>
            </a:r>
            <a:r>
              <a:rPr lang="id-ID" altLang="en-US" sz="2400"/>
              <a:t> penyebaran kapital, ide, dan orang yang bersifat lintas batas negara</a:t>
            </a:r>
          </a:p>
          <a:p>
            <a:pPr>
              <a:buFont typeface="Calibri Light" panose="020F0302020204030204" pitchFamily="34" charset="0"/>
              <a:buAutoNum type="arabicPeriod"/>
            </a:pPr>
            <a:r>
              <a:rPr lang="id-ID" altLang="en-US" sz="2400" b="1"/>
              <a:t>Charles Oman</a:t>
            </a:r>
            <a:r>
              <a:rPr lang="id-ID" altLang="en-US" sz="2400"/>
              <a:t>, GLOBALISASI </a:t>
            </a:r>
            <a:r>
              <a:rPr lang="id-ID" altLang="en-US" sz="2400">
                <a:sym typeface="Wingdings" panose="05000000000000000000" pitchFamily="2" charset="2"/>
              </a:rPr>
              <a:t></a:t>
            </a:r>
            <a:r>
              <a:rPr lang="id-ID" altLang="en-US" sz="2400"/>
              <a:t> pertumbuhan aktivitas ekonomi yang melewati batas-batas politik negara atau wilayah dan dianggap memiliki dampak politik</a:t>
            </a:r>
          </a:p>
          <a:p>
            <a:pPr>
              <a:buFont typeface="Calibri Light" panose="020F0302020204030204" pitchFamily="34" charset="0"/>
              <a:buAutoNum type="arabicPeriod"/>
            </a:pPr>
            <a:r>
              <a:rPr lang="id-ID" altLang="en-US" sz="2400" b="1"/>
              <a:t>Van Acker &amp; Currant</a:t>
            </a:r>
            <a:r>
              <a:rPr lang="id-ID" altLang="en-US" sz="2400"/>
              <a:t>, GLOBALISASI </a:t>
            </a:r>
            <a:r>
              <a:rPr lang="id-ID" altLang="en-US" sz="2400">
                <a:sym typeface="Wingdings" panose="05000000000000000000" pitchFamily="2" charset="2"/>
              </a:rPr>
              <a:t></a:t>
            </a:r>
            <a:r>
              <a:rPr lang="id-ID" altLang="en-US" sz="2400"/>
              <a:t> interkoneksi global dalam aktivitas-aktivitas ekonomi dan politik</a:t>
            </a:r>
          </a:p>
          <a:p>
            <a:pPr>
              <a:buFont typeface="Calibri Light" panose="020F0302020204030204" pitchFamily="34" charset="0"/>
              <a:buAutoNum type="arabicPeriod"/>
            </a:pPr>
            <a:endParaRPr lang="id-ID" altLang="en-US"/>
          </a:p>
        </p:txBody>
      </p:sp>
      <p:sp>
        <p:nvSpPr>
          <p:cNvPr id="5" name="Rectangle 4">
            <a:extLst>
              <a:ext uri="{FF2B5EF4-FFF2-40B4-BE49-F238E27FC236}">
                <a16:creationId xmlns:a16="http://schemas.microsoft.com/office/drawing/2014/main" id="{9868AA77-FE05-49D3-A2DA-A8CCB1E9E8A8}"/>
              </a:ext>
            </a:extLst>
          </p:cNvPr>
          <p:cNvSpPr/>
          <p:nvPr/>
        </p:nvSpPr>
        <p:spPr>
          <a:xfrm>
            <a:off x="1882775" y="4581525"/>
            <a:ext cx="8572500" cy="1500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dirty="0" err="1"/>
              <a:t>Dengan</a:t>
            </a:r>
            <a:r>
              <a:rPr lang="en-US" sz="2800" dirty="0"/>
              <a:t> </a:t>
            </a:r>
            <a:r>
              <a:rPr lang="en-US" sz="2800" dirty="0" err="1"/>
              <a:t>demikian</a:t>
            </a:r>
            <a:r>
              <a:rPr lang="en-US" sz="2800" dirty="0"/>
              <a:t>, </a:t>
            </a:r>
            <a:r>
              <a:rPr lang="en-US" sz="2800" dirty="0" err="1"/>
              <a:t>globalisasi</a:t>
            </a:r>
            <a:r>
              <a:rPr lang="en-US" sz="2800" dirty="0"/>
              <a:t> </a:t>
            </a:r>
            <a:r>
              <a:rPr lang="en-US" sz="2800" dirty="0" err="1"/>
              <a:t>adalah</a:t>
            </a:r>
            <a:r>
              <a:rPr lang="en-US" sz="2800" dirty="0"/>
              <a:t> </a:t>
            </a:r>
            <a:r>
              <a:rPr lang="en-US" sz="2800" dirty="0" err="1"/>
              <a:t>terintegrasinya</a:t>
            </a:r>
            <a:r>
              <a:rPr lang="en-US" sz="2800" dirty="0"/>
              <a:t> </a:t>
            </a:r>
            <a:r>
              <a:rPr lang="en-US" sz="2800" dirty="0" err="1"/>
              <a:t>dunia</a:t>
            </a:r>
            <a:r>
              <a:rPr lang="en-US" sz="2800" dirty="0"/>
              <a:t> </a:t>
            </a:r>
            <a:endParaRPr lang="id-ID" sz="2800" dirty="0"/>
          </a:p>
          <a:p>
            <a:pPr algn="just">
              <a:defRPr/>
            </a:pPr>
            <a:r>
              <a:rPr lang="en-US" sz="2800" dirty="0" err="1"/>
              <a:t>melalui</a:t>
            </a:r>
            <a:r>
              <a:rPr lang="en-US" sz="2800" dirty="0"/>
              <a:t> </a:t>
            </a:r>
            <a:r>
              <a:rPr lang="en-US" sz="2800" dirty="0" err="1"/>
              <a:t>aktivitas-aktivitas</a:t>
            </a:r>
            <a:r>
              <a:rPr lang="en-US" sz="2800" dirty="0"/>
              <a:t> </a:t>
            </a:r>
            <a:r>
              <a:rPr lang="en-US" sz="2800" dirty="0" err="1"/>
              <a:t>politik</a:t>
            </a:r>
            <a:r>
              <a:rPr lang="en-US" sz="2800" dirty="0"/>
              <a:t>, </a:t>
            </a:r>
            <a:r>
              <a:rPr lang="en-US" sz="2800" dirty="0" err="1"/>
              <a:t>ekonomi</a:t>
            </a:r>
            <a:r>
              <a:rPr lang="en-US" sz="2800" dirty="0"/>
              <a:t>, </a:t>
            </a:r>
            <a:r>
              <a:rPr lang="en-US" sz="2800" dirty="0" err="1"/>
              <a:t>sosial</a:t>
            </a:r>
            <a:r>
              <a:rPr lang="en-US" sz="2800" dirty="0"/>
              <a:t>, </a:t>
            </a:r>
            <a:r>
              <a:rPr lang="en-US" sz="2800" dirty="0" err="1"/>
              <a:t>dan</a:t>
            </a:r>
            <a:r>
              <a:rPr lang="en-US" sz="2800" dirty="0"/>
              <a:t> </a:t>
            </a:r>
            <a:endParaRPr lang="id-ID" sz="2800" dirty="0"/>
          </a:p>
          <a:p>
            <a:pPr algn="just">
              <a:defRPr/>
            </a:pPr>
            <a:r>
              <a:rPr lang="en-US" sz="2800" dirty="0" err="1"/>
              <a:t>budaya</a:t>
            </a:r>
            <a:r>
              <a:rPr lang="en-US" sz="2800" dirty="0"/>
              <a:t> yang </a:t>
            </a:r>
            <a:r>
              <a:rPr lang="en-US" sz="2800" dirty="0" err="1"/>
              <a:t>melampaui</a:t>
            </a:r>
            <a:r>
              <a:rPr lang="en-US" sz="2800" dirty="0"/>
              <a:t> </a:t>
            </a:r>
            <a:r>
              <a:rPr lang="en-US" sz="2800" dirty="0" err="1"/>
              <a:t>batas-batas</a:t>
            </a:r>
            <a:r>
              <a:rPr lang="en-US" sz="2800" dirty="0"/>
              <a:t> </a:t>
            </a:r>
            <a:r>
              <a:rPr lang="en-US" sz="2800" dirty="0" err="1"/>
              <a:t>teritorial</a:t>
            </a:r>
            <a:r>
              <a:rPr lang="en-US" sz="2800" dirty="0"/>
              <a:t> </a:t>
            </a:r>
            <a:r>
              <a:rPr lang="en-US" sz="2800" dirty="0" err="1"/>
              <a:t>negara</a:t>
            </a:r>
            <a:endParaRPr lang="id-ID"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F8D60FD-3379-400C-BC7F-BB8697FA00BB}"/>
              </a:ext>
            </a:extLst>
          </p:cNvPr>
          <p:cNvSpPr>
            <a:spLocks noGrp="1" noChangeArrowheads="1"/>
          </p:cNvSpPr>
          <p:nvPr>
            <p:ph type="title"/>
          </p:nvPr>
        </p:nvSpPr>
        <p:spPr>
          <a:xfrm>
            <a:off x="2152650" y="503239"/>
            <a:ext cx="7886700" cy="777875"/>
          </a:xfrm>
          <a:solidFill>
            <a:schemeClr val="accent1"/>
          </a:solidFill>
        </p:spPr>
        <p:txBody>
          <a:bodyPr/>
          <a:lstStyle/>
          <a:p>
            <a:r>
              <a:rPr lang="en-US" altLang="en-US">
                <a:solidFill>
                  <a:schemeClr val="bg1"/>
                </a:solidFill>
              </a:rPr>
              <a:t>Penyebab Globalisasi</a:t>
            </a:r>
            <a:endParaRPr lang="id-ID" altLang="en-US">
              <a:solidFill>
                <a:schemeClr val="bg1"/>
              </a:solidFill>
            </a:endParaRPr>
          </a:p>
        </p:txBody>
      </p:sp>
      <p:sp>
        <p:nvSpPr>
          <p:cNvPr id="27651" name="Content Placeholder 2">
            <a:extLst>
              <a:ext uri="{FF2B5EF4-FFF2-40B4-BE49-F238E27FC236}">
                <a16:creationId xmlns:a16="http://schemas.microsoft.com/office/drawing/2014/main" id="{BCAD11BB-82BD-4187-83B7-BA6CBB9EBC86}"/>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id-ID" altLang="en-US"/>
              <a:t>Kemajuan teknologi dan perubahan sosial-budaya membuat jarak antarnegara makin dekat.</a:t>
            </a:r>
          </a:p>
          <a:p>
            <a:pPr>
              <a:buFont typeface="Calibri Light" panose="020F0302020204030204" pitchFamily="34" charset="0"/>
              <a:buAutoNum type="arabicPeriod"/>
            </a:pPr>
            <a:r>
              <a:rPr lang="id-ID" altLang="en-US"/>
              <a:t>Konvergensi dalam kebijakan ekonomi, politik, dan kebudayaan antarnegara.</a:t>
            </a:r>
          </a:p>
          <a:p>
            <a:pPr>
              <a:buFont typeface="+mj-lt"/>
              <a:buNone/>
            </a:pPr>
            <a:r>
              <a:rPr lang="en-US" altLang="en-US"/>
              <a:t>[Oman (1994) dan Kahler (1995)]</a:t>
            </a:r>
            <a:endParaRPr lang="id-ID" altLang="en-US"/>
          </a:p>
          <a:p>
            <a:pPr>
              <a:buFont typeface="Calibri Light" panose="020F0302020204030204" pitchFamily="34" charset="0"/>
              <a:buAutoNum type="arabicPeriod"/>
            </a:pPr>
            <a:endParaRPr lang="id-ID"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22A2379A-5C37-4E89-8DBA-C53C946DE094}"/>
              </a:ext>
            </a:extLst>
          </p:cNvPr>
          <p:cNvSpPr>
            <a:spLocks noGrp="1" noChangeArrowheads="1"/>
          </p:cNvSpPr>
          <p:nvPr>
            <p:ph type="title"/>
          </p:nvPr>
        </p:nvSpPr>
        <p:spPr>
          <a:xfrm>
            <a:off x="2152650" y="503239"/>
            <a:ext cx="7886700" cy="777875"/>
          </a:xfrm>
          <a:solidFill>
            <a:schemeClr val="accent1"/>
          </a:solidFill>
        </p:spPr>
        <p:txBody>
          <a:bodyPr/>
          <a:lstStyle/>
          <a:p>
            <a:r>
              <a:rPr lang="en-US" altLang="en-US">
                <a:solidFill>
                  <a:schemeClr val="bg1"/>
                </a:solidFill>
              </a:rPr>
              <a:t>Dimensi Globalisasi</a:t>
            </a:r>
            <a:endParaRPr lang="id-ID" altLang="en-US">
              <a:solidFill>
                <a:schemeClr val="bg1"/>
              </a:solidFill>
            </a:endParaRPr>
          </a:p>
        </p:txBody>
      </p:sp>
      <p:sp>
        <p:nvSpPr>
          <p:cNvPr id="3" name="Content Placeholder 2">
            <a:extLst>
              <a:ext uri="{FF2B5EF4-FFF2-40B4-BE49-F238E27FC236}">
                <a16:creationId xmlns:a16="http://schemas.microsoft.com/office/drawing/2014/main" id="{2E5AD6A1-DEE9-43BA-815F-CF22577C959A}"/>
              </a:ext>
            </a:extLst>
          </p:cNvPr>
          <p:cNvSpPr>
            <a:spLocks noGrp="1"/>
          </p:cNvSpPr>
          <p:nvPr>
            <p:ph sz="quarter" idx="1"/>
          </p:nvPr>
        </p:nvSpPr>
        <p:spPr>
          <a:xfrm>
            <a:off x="2152650" y="1576388"/>
            <a:ext cx="7886700" cy="4495800"/>
          </a:xfrm>
        </p:spPr>
        <p:txBody>
          <a:bodyPr>
            <a:normAutofit fontScale="92500" lnSpcReduction="10000"/>
          </a:bodyPr>
          <a:lstStyle/>
          <a:p>
            <a:pPr>
              <a:defRPr/>
            </a:pPr>
            <a:r>
              <a:rPr lang="id-ID" b="1" dirty="0"/>
              <a:t>Politik</a:t>
            </a:r>
            <a:r>
              <a:rPr lang="id-ID" dirty="0"/>
              <a:t> : meningkatnya signifikansi peran lembaga internasional dan regional, seperti PBB, IMF, WB, ASEAN, AFTA, dll.</a:t>
            </a:r>
          </a:p>
          <a:p>
            <a:pPr>
              <a:defRPr/>
            </a:pPr>
            <a:r>
              <a:rPr lang="id-ID" b="1" dirty="0"/>
              <a:t>Ekonomi</a:t>
            </a:r>
            <a:r>
              <a:rPr lang="id-ID" dirty="0"/>
              <a:t> : ekonomi lokal/nasional tidak lagi seperti pulau-pulau terpisah, namun terserap dalam ekonomi global yang saling terkait, modal finansial mengalir bebas dan instan antarnegara.</a:t>
            </a:r>
          </a:p>
          <a:p>
            <a:pPr>
              <a:defRPr/>
            </a:pPr>
            <a:r>
              <a:rPr lang="id-ID" b="1" dirty="0"/>
              <a:t>Budaya</a:t>
            </a:r>
            <a:r>
              <a:rPr lang="id-ID" dirty="0"/>
              <a:t> : informasi, komoditi, dan citra yang diproduksi di satu bagian dunia masuk ke dalam arus global yang cenderung menghapus perbedaan budaya antarbangsa, kawasan, dan individu.</a:t>
            </a:r>
          </a:p>
          <a:p>
            <a:pPr>
              <a:buFont typeface="+mj-lt"/>
              <a:buNone/>
              <a:defRPr/>
            </a:pPr>
            <a:r>
              <a:rPr lang="en-US" dirty="0"/>
              <a:t>[</a:t>
            </a:r>
            <a:r>
              <a:rPr lang="en-US" dirty="0" err="1"/>
              <a:t>Giddens</a:t>
            </a:r>
            <a:r>
              <a:rPr lang="en-US" dirty="0"/>
              <a:t> (2001) </a:t>
            </a:r>
            <a:r>
              <a:rPr lang="en-US" dirty="0" err="1"/>
              <a:t>dan</a:t>
            </a:r>
            <a:r>
              <a:rPr lang="en-US" dirty="0"/>
              <a:t> Heywood (2002)]</a:t>
            </a:r>
            <a:endParaRPr lang="id-ID" dirty="0"/>
          </a:p>
          <a:p>
            <a:pPr>
              <a:defRPr/>
            </a:pPr>
            <a:endParaRPr lang="id-ID"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92FA7B2E-EAEC-4AC7-8F3A-B0C37D0CDC80}"/>
              </a:ext>
            </a:extLst>
          </p:cNvPr>
          <p:cNvSpPr>
            <a:spLocks noGrp="1" noChangeArrowheads="1"/>
          </p:cNvSpPr>
          <p:nvPr>
            <p:ph type="title"/>
          </p:nvPr>
        </p:nvSpPr>
        <p:spPr>
          <a:xfrm>
            <a:off x="2152650" y="503239"/>
            <a:ext cx="7886700" cy="777875"/>
          </a:xfrm>
          <a:solidFill>
            <a:schemeClr val="accent1"/>
          </a:solidFill>
        </p:spPr>
        <p:txBody>
          <a:bodyPr>
            <a:normAutofit fontScale="90000"/>
          </a:bodyPr>
          <a:lstStyle/>
          <a:p>
            <a:r>
              <a:rPr lang="en-US" altLang="en-US" sz="2800">
                <a:solidFill>
                  <a:schemeClr val="bg1"/>
                </a:solidFill>
              </a:rPr>
              <a:t>Dampak Globalisasi  </a:t>
            </a:r>
            <a:br>
              <a:rPr lang="id-ID" altLang="en-US" sz="2800">
                <a:solidFill>
                  <a:schemeClr val="bg1"/>
                </a:solidFill>
              </a:rPr>
            </a:br>
            <a:r>
              <a:rPr lang="en-US" altLang="en-US" sz="2800">
                <a:solidFill>
                  <a:schemeClr val="bg1"/>
                </a:solidFill>
              </a:rPr>
              <a:t>[Scholte, 2002]</a:t>
            </a:r>
            <a:endParaRPr lang="id-ID" altLang="en-US" sz="2800">
              <a:solidFill>
                <a:schemeClr val="bg1"/>
              </a:solidFill>
            </a:endParaRPr>
          </a:p>
        </p:txBody>
      </p:sp>
      <p:sp>
        <p:nvSpPr>
          <p:cNvPr id="29699" name="Content Placeholder 2">
            <a:extLst>
              <a:ext uri="{FF2B5EF4-FFF2-40B4-BE49-F238E27FC236}">
                <a16:creationId xmlns:a16="http://schemas.microsoft.com/office/drawing/2014/main" id="{97B67058-88F6-4EC3-A03C-BCA4372691CF}"/>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id-ID" altLang="en-US" sz="1200" b="1"/>
              <a:t>Produksi (modal serta barang dan jasa)</a:t>
            </a:r>
            <a:r>
              <a:rPr lang="id-ID" altLang="en-US" sz="1200"/>
              <a:t>, indikasi :</a:t>
            </a:r>
          </a:p>
          <a:p>
            <a:pPr lvl="1">
              <a:buFont typeface="Calibri Light" panose="020F0302020204030204" pitchFamily="34" charset="0"/>
              <a:buAutoNum type="alphaLcPeriod"/>
            </a:pPr>
            <a:r>
              <a:rPr lang="id-ID" altLang="en-US" sz="1100"/>
              <a:t>Ekspansi komoditi </a:t>
            </a:r>
            <a:r>
              <a:rPr lang="id-ID" altLang="en-US" sz="1100">
                <a:sym typeface="Wingdings" panose="05000000000000000000" pitchFamily="2" charset="2"/>
              </a:rPr>
              <a:t></a:t>
            </a:r>
            <a:r>
              <a:rPr lang="id-ID" altLang="en-US" sz="1100"/>
              <a:t> barang-barang yang dulu dianggap tidak memiliki nilai jual justru sekarang menjadi sesuatu yang diperjualbelikan.  Contoh : SDA, SDM (naker).</a:t>
            </a:r>
            <a:endParaRPr lang="id-ID" altLang="en-US" sz="1200"/>
          </a:p>
          <a:p>
            <a:pPr marL="722313" lvl="2" indent="-28575">
              <a:buNone/>
            </a:pPr>
            <a:r>
              <a:rPr lang="en-US" altLang="en-US" sz="1100" i="1"/>
              <a:t>Ekses : konsumerisme; ekspansi modal finansial; investasi untuk bisnis komunikasi</a:t>
            </a:r>
            <a:endParaRPr lang="id-ID" altLang="en-US" sz="1100" b="1" i="1"/>
          </a:p>
          <a:p>
            <a:pPr lvl="1">
              <a:buFont typeface="Calibri Light" panose="020F0302020204030204" pitchFamily="34" charset="0"/>
              <a:buAutoNum type="alphaLcPeriod"/>
            </a:pPr>
            <a:r>
              <a:rPr lang="id-ID" altLang="en-US" sz="1100"/>
              <a:t>Reorganisasi aktivitas ekonomi melalui pendekatan-pendekatan manajerial baru, seperti </a:t>
            </a:r>
            <a:r>
              <a:rPr lang="id-ID" altLang="en-US" sz="1100" i="1"/>
              <a:t>offshore management</a:t>
            </a:r>
            <a:r>
              <a:rPr lang="id-ID" altLang="en-US" sz="1100"/>
              <a:t>; PMA; merger; akuisis; dll.</a:t>
            </a:r>
            <a:endParaRPr lang="id-ID" altLang="en-US" sz="1200"/>
          </a:p>
          <a:p>
            <a:pPr>
              <a:buFont typeface="Calibri Light" panose="020F0302020204030204" pitchFamily="34" charset="0"/>
              <a:buAutoNum type="arabicPeriod"/>
            </a:pPr>
            <a:r>
              <a:rPr lang="id-ID" altLang="en-US" sz="1200" b="1" i="1"/>
              <a:t>Governance</a:t>
            </a:r>
            <a:r>
              <a:rPr lang="id-ID" altLang="en-US" sz="1200"/>
              <a:t> </a:t>
            </a:r>
            <a:r>
              <a:rPr lang="id-ID" altLang="en-US" sz="1200">
                <a:sym typeface="Wingdings" panose="05000000000000000000" pitchFamily="2" charset="2"/>
              </a:rPr>
              <a:t></a:t>
            </a:r>
            <a:r>
              <a:rPr lang="id-ID" altLang="en-US" sz="1200"/>
              <a:t> </a:t>
            </a:r>
            <a:r>
              <a:rPr lang="en-US" altLang="en-US" sz="1200"/>
              <a:t>perubahan peran negara/pemerintah, baik di tingkat lokal maupun nasional.</a:t>
            </a:r>
            <a:endParaRPr lang="id-ID" altLang="en-US" sz="1200"/>
          </a:p>
          <a:p>
            <a:pPr>
              <a:buFont typeface="Calibri Light" panose="020F0302020204030204" pitchFamily="34" charset="0"/>
              <a:buAutoNum type="arabicPeriod"/>
            </a:pPr>
            <a:r>
              <a:rPr lang="id-ID" altLang="en-US" sz="1200" b="1"/>
              <a:t>Masyarakat</a:t>
            </a:r>
            <a:r>
              <a:rPr lang="id-ID" altLang="en-US" sz="1200"/>
              <a:t> </a:t>
            </a:r>
            <a:r>
              <a:rPr lang="id-ID" altLang="en-US" sz="1200">
                <a:sym typeface="Wingdings" panose="05000000000000000000" pitchFamily="2" charset="2"/>
              </a:rPr>
              <a:t></a:t>
            </a:r>
            <a:r>
              <a:rPr lang="id-ID" altLang="en-US" sz="1200"/>
              <a:t> berkembangnya (a) komunitas non teritorial berupa organisasi-organisasi yang tidak mengenal batas-batas teritorial tetapi dipersatukan oleh keprihatinan terhadap isu yang sama, seperti solidaritas perempuan, solidaritas agama, hak-hak anak, dsb; (b) kosmopolitanisme yakni munculnya isu-isu yang tidak bisa diselesaikan dalam satu batas wilayah karena juga menyangkut kepentingan masyarakat secara universal; (c) hibridisasi, yakni munculnya identitas-identitas campuran.</a:t>
            </a:r>
          </a:p>
          <a:p>
            <a:pPr>
              <a:buFont typeface="Calibri Light" panose="020F0302020204030204" pitchFamily="34" charset="0"/>
              <a:buAutoNum type="arabicPeriod"/>
            </a:pPr>
            <a:r>
              <a:rPr lang="id-ID" altLang="en-US" sz="1200" b="1"/>
              <a:t>Gagasan</a:t>
            </a:r>
            <a:r>
              <a:rPr lang="id-ID" altLang="en-US" sz="1200"/>
              <a:t> </a:t>
            </a:r>
            <a:r>
              <a:rPr lang="id-ID" altLang="en-US" sz="1200">
                <a:sym typeface="Wingdings" panose="05000000000000000000" pitchFamily="2" charset="2"/>
              </a:rPr>
              <a:t></a:t>
            </a:r>
            <a:r>
              <a:rPr lang="id-ID" altLang="en-US" sz="1200"/>
              <a:t> penyebaran ide baru; terbentuknya kesamaan persepsi.</a:t>
            </a:r>
          </a:p>
          <a:p>
            <a:pPr>
              <a:buFont typeface="Calibri Light" panose="020F0302020204030204" pitchFamily="34" charset="0"/>
              <a:buAutoNum type="arabicPeriod"/>
            </a:pPr>
            <a:endParaRPr lang="id-ID"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51F64A9-011F-4C15-B2F0-A38A2F5D43A8}"/>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sz="3200">
                <a:solidFill>
                  <a:schemeClr val="bg1"/>
                </a:solidFill>
              </a:rPr>
              <a:t>Keterkaitan Globalisasi dengan TIK</a:t>
            </a:r>
          </a:p>
        </p:txBody>
      </p:sp>
      <p:pic>
        <p:nvPicPr>
          <p:cNvPr id="4" name="Information Technology -15 Global Challenges.wmv">
            <a:hlinkClick r:id="" action="ppaction://media"/>
            <a:extLst>
              <a:ext uri="{FF2B5EF4-FFF2-40B4-BE49-F238E27FC236}">
                <a16:creationId xmlns:a16="http://schemas.microsoft.com/office/drawing/2014/main" id="{3AD4AA3D-6ED3-42BA-B5EB-F7BBB445495D}"/>
              </a:ext>
            </a:extLst>
          </p:cNvPr>
          <p:cNvPicPr>
            <a:picLocks noGrp="1" noRot="1" noChangeAspect="1" noChangeArrowheads="1"/>
          </p:cNvPicPr>
          <p:nvPr>
            <p:ph sz="quarter" idx="1"/>
            <a:videoFile r:link="rId1"/>
          </p:nvPr>
        </p:nvPicPr>
        <p:blipFill>
          <a:blip r:embed="rId3">
            <a:extLst>
              <a:ext uri="{28A0092B-C50C-407E-A947-70E740481C1C}">
                <a14:useLocalDpi xmlns:a14="http://schemas.microsoft.com/office/drawing/2010/main" val="0"/>
              </a:ext>
            </a:extLst>
          </a:blip>
          <a:srcRect/>
          <a:stretch>
            <a:fillRect/>
          </a:stretch>
        </p:blipFill>
        <p:spPr>
          <a:xfrm>
            <a:off x="4800600" y="2205038"/>
            <a:ext cx="4967288" cy="3725862"/>
          </a:xfr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fullScrn="1">
              <p:cMediaNode vol="80000">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8A50DAC6-5362-463C-A835-619C20AC3767}"/>
              </a:ext>
            </a:extLst>
          </p:cNvPr>
          <p:cNvSpPr>
            <a:spLocks noGrp="1" noChangeArrowheads="1"/>
          </p:cNvSpPr>
          <p:nvPr>
            <p:ph type="title"/>
          </p:nvPr>
        </p:nvSpPr>
        <p:spPr>
          <a:xfrm>
            <a:off x="2152650" y="503239"/>
            <a:ext cx="7886700" cy="777875"/>
          </a:xfrm>
          <a:solidFill>
            <a:schemeClr val="accent1"/>
          </a:solidFill>
        </p:spPr>
        <p:txBody>
          <a:bodyPr/>
          <a:lstStyle/>
          <a:p>
            <a:r>
              <a:rPr lang="en-US" altLang="en-US">
                <a:solidFill>
                  <a:schemeClr val="bg1"/>
                </a:solidFill>
              </a:rPr>
              <a:t>Kesimpulan</a:t>
            </a:r>
            <a:endParaRPr lang="id-ID" altLang="en-US">
              <a:solidFill>
                <a:schemeClr val="bg1"/>
              </a:solidFill>
            </a:endParaRPr>
          </a:p>
        </p:txBody>
      </p:sp>
      <p:sp>
        <p:nvSpPr>
          <p:cNvPr id="31747" name="Content Placeholder 2">
            <a:extLst>
              <a:ext uri="{FF2B5EF4-FFF2-40B4-BE49-F238E27FC236}">
                <a16:creationId xmlns:a16="http://schemas.microsoft.com/office/drawing/2014/main" id="{731DD223-2A5B-430E-9FAE-CBA2378C17B8}"/>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en-US" altLang="en-US"/>
              <a:t>Pemanfaatan teknologi informasi dan komunikasi (termasuk </a:t>
            </a:r>
            <a:r>
              <a:rPr lang="en-US" altLang="en-US" i="1"/>
              <a:t>e-government</a:t>
            </a:r>
            <a:r>
              <a:rPr lang="en-US" altLang="en-US"/>
              <a:t>) dilakukan untuk menjembatani 2 kondisi:</a:t>
            </a:r>
          </a:p>
          <a:p>
            <a:pPr lvl="1">
              <a:buFont typeface="Calibri Light" panose="020F0302020204030204" pitchFamily="34" charset="0"/>
              <a:buAutoNum type="alphaLcPeriod"/>
            </a:pPr>
            <a:r>
              <a:rPr lang="en-US" altLang="en-US"/>
              <a:t>Penurunan kapasitas pemerintah</a:t>
            </a:r>
          </a:p>
          <a:p>
            <a:pPr lvl="1">
              <a:buFont typeface="Calibri Light" panose="020F0302020204030204" pitchFamily="34" charset="0"/>
              <a:buAutoNum type="alphaLcPeriod"/>
            </a:pPr>
            <a:r>
              <a:rPr lang="en-US" altLang="en-US"/>
              <a:t>Meningkatnya tuntutan masyarakat akan perbaikan kualitas pelayanan</a:t>
            </a:r>
          </a:p>
          <a:p>
            <a:pPr>
              <a:buFont typeface="Calibri Light" panose="020F0302020204030204" pitchFamily="34" charset="0"/>
              <a:buAutoNum type="arabicPeriod"/>
            </a:pPr>
            <a:endParaRPr lang="id-ID"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4ADBD90-E555-46BF-BA41-E81E1104416C}"/>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sz="2400">
                <a:solidFill>
                  <a:schemeClr val="bg1"/>
                </a:solidFill>
              </a:rPr>
              <a:t>Ruang Lingkup dan Manfaat  e-Government</a:t>
            </a:r>
          </a:p>
        </p:txBody>
      </p:sp>
      <p:sp>
        <p:nvSpPr>
          <p:cNvPr id="3" name="Content Placeholder 2">
            <a:extLst>
              <a:ext uri="{FF2B5EF4-FFF2-40B4-BE49-F238E27FC236}">
                <a16:creationId xmlns:a16="http://schemas.microsoft.com/office/drawing/2014/main" id="{2825996F-C414-40DB-9F73-F630D5C76EF6}"/>
              </a:ext>
            </a:extLst>
          </p:cNvPr>
          <p:cNvSpPr>
            <a:spLocks noGrp="1"/>
          </p:cNvSpPr>
          <p:nvPr>
            <p:ph sz="quarter" idx="1"/>
          </p:nvPr>
        </p:nvSpPr>
        <p:spPr>
          <a:xfrm>
            <a:off x="2152650" y="1576388"/>
            <a:ext cx="7886700" cy="4495800"/>
          </a:xfrm>
        </p:spPr>
        <p:txBody>
          <a:bodyPr>
            <a:normAutofit fontScale="92500" lnSpcReduction="10000"/>
          </a:bodyPr>
          <a:lstStyle/>
          <a:p>
            <a:pPr>
              <a:defRPr/>
            </a:pPr>
            <a:r>
              <a:rPr lang="id-ID" dirty="0"/>
              <a:t>Prinsip-prinsip e-Government :</a:t>
            </a:r>
          </a:p>
          <a:p>
            <a:pPr>
              <a:defRPr/>
            </a:pPr>
            <a:r>
              <a:rPr lang="en-US" sz="2000" dirty="0" err="1"/>
              <a:t>Fokus</a:t>
            </a:r>
            <a:r>
              <a:rPr lang="en-US" sz="2000" dirty="0"/>
              <a:t> </a:t>
            </a:r>
            <a:r>
              <a:rPr lang="en-US" sz="2000" dirty="0" err="1"/>
              <a:t>pada</a:t>
            </a:r>
            <a:r>
              <a:rPr lang="en-US" sz="2000" dirty="0"/>
              <a:t> </a:t>
            </a:r>
            <a:r>
              <a:rPr lang="en-US" sz="2000" dirty="0" err="1"/>
              <a:t>perbaikan</a:t>
            </a:r>
            <a:r>
              <a:rPr lang="en-US" sz="2000" dirty="0"/>
              <a:t> </a:t>
            </a:r>
            <a:r>
              <a:rPr lang="en-US" sz="2000" dirty="0" err="1"/>
              <a:t>pelayanan</a:t>
            </a:r>
            <a:r>
              <a:rPr lang="en-US" sz="2000" dirty="0"/>
              <a:t> </a:t>
            </a:r>
            <a:r>
              <a:rPr lang="en-US" sz="2000" dirty="0" err="1"/>
              <a:t>pemerintah</a:t>
            </a:r>
            <a:r>
              <a:rPr lang="en-US" sz="2000" dirty="0"/>
              <a:t> </a:t>
            </a:r>
            <a:r>
              <a:rPr lang="en-US" sz="2000" dirty="0" err="1"/>
              <a:t>kepada</a:t>
            </a:r>
            <a:r>
              <a:rPr lang="en-US" sz="2000" dirty="0"/>
              <a:t> </a:t>
            </a:r>
            <a:r>
              <a:rPr lang="en-US" sz="2000" dirty="0" err="1"/>
              <a:t>masyarakat</a:t>
            </a:r>
            <a:r>
              <a:rPr lang="en-US" sz="2000" dirty="0"/>
              <a:t>.</a:t>
            </a:r>
            <a:endParaRPr lang="id-ID" sz="2000" dirty="0"/>
          </a:p>
          <a:p>
            <a:pPr>
              <a:buFont typeface="+mj-lt"/>
              <a:buNone/>
              <a:defRPr/>
            </a:pPr>
            <a:r>
              <a:rPr lang="id-ID" sz="2000" dirty="0"/>
              <a:t>	</a:t>
            </a:r>
            <a:r>
              <a:rPr lang="en-US" sz="2000" dirty="0" err="1"/>
              <a:t>Karena</a:t>
            </a:r>
            <a:r>
              <a:rPr lang="en-US" sz="2000" dirty="0"/>
              <a:t> </a:t>
            </a:r>
            <a:r>
              <a:rPr lang="en-US" sz="2000" dirty="0" err="1"/>
              <a:t>itu</a:t>
            </a:r>
            <a:r>
              <a:rPr lang="en-US" sz="2000" dirty="0"/>
              <a:t>, </a:t>
            </a:r>
            <a:r>
              <a:rPr lang="en-US" sz="2000" dirty="0" err="1"/>
              <a:t>perlu</a:t>
            </a:r>
            <a:r>
              <a:rPr lang="en-US" sz="2000" dirty="0"/>
              <a:t> </a:t>
            </a:r>
            <a:r>
              <a:rPr lang="en-US" sz="2000" dirty="0" err="1"/>
              <a:t>tentukan</a:t>
            </a:r>
            <a:r>
              <a:rPr lang="en-US" sz="2000" dirty="0"/>
              <a:t>  </a:t>
            </a:r>
            <a:r>
              <a:rPr lang="en-US" sz="2000" dirty="0" err="1"/>
              <a:t>prioritas</a:t>
            </a:r>
            <a:r>
              <a:rPr lang="en-US" sz="2000" dirty="0"/>
              <a:t> </a:t>
            </a:r>
            <a:r>
              <a:rPr lang="en-US" sz="2000" dirty="0" err="1"/>
              <a:t>jenis</a:t>
            </a:r>
            <a:r>
              <a:rPr lang="en-US" sz="2000" dirty="0"/>
              <a:t> </a:t>
            </a:r>
            <a:r>
              <a:rPr lang="en-US" sz="2000" dirty="0" err="1"/>
              <a:t>pelayanan</a:t>
            </a:r>
            <a:r>
              <a:rPr lang="en-US" sz="2000" dirty="0"/>
              <a:t> yang:</a:t>
            </a:r>
            <a:endParaRPr lang="id-ID" sz="2000" dirty="0"/>
          </a:p>
          <a:p>
            <a:pPr marL="708025" lvl="2" indent="-342900">
              <a:defRPr/>
            </a:pPr>
            <a:r>
              <a:rPr lang="en-US" dirty="0" err="1"/>
              <a:t>Memiliki</a:t>
            </a:r>
            <a:r>
              <a:rPr lang="en-US" dirty="0"/>
              <a:t> volume </a:t>
            </a:r>
            <a:r>
              <a:rPr lang="en-US" dirty="0" err="1"/>
              <a:t>transaksi</a:t>
            </a:r>
            <a:r>
              <a:rPr lang="en-US" dirty="0"/>
              <a:t> yang </a:t>
            </a:r>
            <a:r>
              <a:rPr lang="en-US" dirty="0" err="1"/>
              <a:t>besar</a:t>
            </a:r>
            <a:r>
              <a:rPr lang="en-US" dirty="0"/>
              <a:t> </a:t>
            </a:r>
            <a:r>
              <a:rPr lang="en-US" dirty="0" err="1"/>
              <a:t>dan</a:t>
            </a:r>
            <a:r>
              <a:rPr lang="en-US" dirty="0"/>
              <a:t> </a:t>
            </a:r>
            <a:r>
              <a:rPr lang="en-US" dirty="0" err="1"/>
              <a:t>melibatkan</a:t>
            </a:r>
            <a:r>
              <a:rPr lang="en-US" dirty="0"/>
              <a:t> </a:t>
            </a:r>
            <a:r>
              <a:rPr lang="en-US" dirty="0" err="1"/>
              <a:t>banyak</a:t>
            </a:r>
            <a:r>
              <a:rPr lang="en-US" dirty="0"/>
              <a:t> SDM.</a:t>
            </a:r>
            <a:endParaRPr lang="id-ID" dirty="0"/>
          </a:p>
          <a:p>
            <a:pPr marL="708025" lvl="2" indent="-342900">
              <a:defRPr/>
            </a:pPr>
            <a:r>
              <a:rPr lang="en-US" dirty="0" err="1"/>
              <a:t>Memerlukan</a:t>
            </a:r>
            <a:r>
              <a:rPr lang="en-US" dirty="0"/>
              <a:t> </a:t>
            </a:r>
            <a:r>
              <a:rPr lang="en-US" dirty="0" err="1"/>
              <a:t>interaksi</a:t>
            </a:r>
            <a:r>
              <a:rPr lang="en-US" dirty="0"/>
              <a:t> 2 </a:t>
            </a:r>
            <a:r>
              <a:rPr lang="en-US" dirty="0" err="1"/>
              <a:t>arah</a:t>
            </a:r>
            <a:r>
              <a:rPr lang="en-US" dirty="0"/>
              <a:t> </a:t>
            </a:r>
            <a:r>
              <a:rPr lang="en-US" dirty="0" err="1"/>
              <a:t>antara</a:t>
            </a:r>
            <a:r>
              <a:rPr lang="en-US" dirty="0"/>
              <a:t> </a:t>
            </a:r>
            <a:r>
              <a:rPr lang="en-US" dirty="0" err="1"/>
              <a:t>pemerintah</a:t>
            </a:r>
            <a:r>
              <a:rPr lang="en-US" dirty="0"/>
              <a:t> </a:t>
            </a:r>
            <a:r>
              <a:rPr lang="en-US" dirty="0" err="1"/>
              <a:t>dengan</a:t>
            </a:r>
            <a:r>
              <a:rPr lang="en-US" dirty="0"/>
              <a:t> </a:t>
            </a:r>
            <a:r>
              <a:rPr lang="en-US" dirty="0" err="1"/>
              <a:t>masyarakat</a:t>
            </a:r>
            <a:r>
              <a:rPr lang="en-US" dirty="0"/>
              <a:t> (</a:t>
            </a:r>
            <a:r>
              <a:rPr lang="en-US" dirty="0" err="1"/>
              <a:t>tidak</a:t>
            </a:r>
            <a:r>
              <a:rPr lang="en-US" dirty="0"/>
              <a:t> </a:t>
            </a:r>
            <a:r>
              <a:rPr lang="en-US" dirty="0" err="1"/>
              <a:t>hanya</a:t>
            </a:r>
            <a:r>
              <a:rPr lang="en-US" dirty="0"/>
              <a:t> </a:t>
            </a:r>
            <a:r>
              <a:rPr lang="en-US" dirty="0" err="1"/>
              <a:t>bersifat</a:t>
            </a:r>
            <a:r>
              <a:rPr lang="en-US" dirty="0"/>
              <a:t> 1 </a:t>
            </a:r>
            <a:r>
              <a:rPr lang="en-US" dirty="0" err="1"/>
              <a:t>arah</a:t>
            </a:r>
            <a:r>
              <a:rPr lang="en-US" dirty="0"/>
              <a:t> </a:t>
            </a:r>
            <a:r>
              <a:rPr lang="en-US" dirty="0" err="1"/>
              <a:t>seperti</a:t>
            </a:r>
            <a:r>
              <a:rPr lang="en-US" dirty="0"/>
              <a:t> </a:t>
            </a:r>
            <a:r>
              <a:rPr lang="en-US" dirty="0" err="1"/>
              <a:t>pemberian</a:t>
            </a:r>
            <a:r>
              <a:rPr lang="en-US" dirty="0"/>
              <a:t> </a:t>
            </a:r>
            <a:r>
              <a:rPr lang="en-US" dirty="0" err="1"/>
              <a:t>informasi</a:t>
            </a:r>
            <a:r>
              <a:rPr lang="en-US" dirty="0"/>
              <a:t> </a:t>
            </a:r>
            <a:r>
              <a:rPr lang="en-US" dirty="0" err="1"/>
              <a:t>dan</a:t>
            </a:r>
            <a:r>
              <a:rPr lang="en-US" dirty="0"/>
              <a:t> </a:t>
            </a:r>
            <a:r>
              <a:rPr lang="en-US" dirty="0" err="1"/>
              <a:t>publikasi</a:t>
            </a:r>
            <a:r>
              <a:rPr lang="en-US" dirty="0"/>
              <a:t>).</a:t>
            </a:r>
            <a:endParaRPr lang="id-ID" dirty="0"/>
          </a:p>
          <a:p>
            <a:pPr marL="708025" lvl="2" indent="-342900">
              <a:defRPr/>
            </a:pPr>
            <a:r>
              <a:rPr lang="en-US" dirty="0" err="1"/>
              <a:t>Memungkinkan</a:t>
            </a:r>
            <a:r>
              <a:rPr lang="en-US" dirty="0"/>
              <a:t> </a:t>
            </a:r>
            <a:r>
              <a:rPr lang="en-US" dirty="0" err="1"/>
              <a:t>terjadinya</a:t>
            </a:r>
            <a:r>
              <a:rPr lang="en-US" dirty="0"/>
              <a:t> </a:t>
            </a:r>
            <a:r>
              <a:rPr lang="en-US" dirty="0" err="1"/>
              <a:t>kerja</a:t>
            </a:r>
            <a:r>
              <a:rPr lang="en-US" dirty="0"/>
              <a:t> </a:t>
            </a:r>
            <a:r>
              <a:rPr lang="en-US" dirty="0" err="1"/>
              <a:t>sama</a:t>
            </a:r>
            <a:r>
              <a:rPr lang="en-US" dirty="0"/>
              <a:t> </a:t>
            </a:r>
            <a:r>
              <a:rPr lang="en-US" dirty="0" err="1"/>
              <a:t>antara</a:t>
            </a:r>
            <a:r>
              <a:rPr lang="en-US" dirty="0"/>
              <a:t> </a:t>
            </a:r>
            <a:r>
              <a:rPr lang="en-US" dirty="0" err="1"/>
              <a:t>pemerintah</a:t>
            </a:r>
            <a:r>
              <a:rPr lang="en-US" dirty="0"/>
              <a:t> </a:t>
            </a:r>
            <a:r>
              <a:rPr lang="en-US" dirty="0" err="1"/>
              <a:t>dengan</a:t>
            </a:r>
            <a:r>
              <a:rPr lang="en-US" dirty="0"/>
              <a:t> </a:t>
            </a:r>
            <a:r>
              <a:rPr lang="en-US" dirty="0" err="1"/>
              <a:t>kalangan</a:t>
            </a:r>
            <a:r>
              <a:rPr lang="en-US" dirty="0"/>
              <a:t> lain </a:t>
            </a:r>
            <a:r>
              <a:rPr lang="en-US" dirty="0" err="1"/>
              <a:t>seperti</a:t>
            </a:r>
            <a:r>
              <a:rPr lang="en-US" dirty="0"/>
              <a:t> </a:t>
            </a:r>
            <a:r>
              <a:rPr lang="en-US" dirty="0" err="1"/>
              <a:t>institusi</a:t>
            </a:r>
            <a:r>
              <a:rPr lang="en-US" dirty="0"/>
              <a:t> </a:t>
            </a:r>
            <a:r>
              <a:rPr lang="en-US" dirty="0" err="1"/>
              <a:t>swasta</a:t>
            </a:r>
            <a:r>
              <a:rPr lang="en-US" dirty="0"/>
              <a:t> </a:t>
            </a:r>
            <a:r>
              <a:rPr lang="en-US" dirty="0" err="1"/>
              <a:t>dan</a:t>
            </a:r>
            <a:r>
              <a:rPr lang="en-US" dirty="0"/>
              <a:t> </a:t>
            </a:r>
            <a:r>
              <a:rPr lang="en-US" dirty="0" err="1"/>
              <a:t>lembaga</a:t>
            </a:r>
            <a:r>
              <a:rPr lang="en-US" dirty="0"/>
              <a:t> non </a:t>
            </a:r>
            <a:r>
              <a:rPr lang="en-US" dirty="0" err="1"/>
              <a:t>komersial</a:t>
            </a:r>
            <a:r>
              <a:rPr lang="en-US" dirty="0"/>
              <a:t> </a:t>
            </a:r>
            <a:r>
              <a:rPr lang="en-US" dirty="0" err="1"/>
              <a:t>lainnya</a:t>
            </a:r>
            <a:r>
              <a:rPr lang="en-US" dirty="0"/>
              <a:t>.</a:t>
            </a:r>
            <a:endParaRPr lang="id-ID" dirty="0"/>
          </a:p>
          <a:p>
            <a:pPr>
              <a:defRPr/>
            </a:pPr>
            <a:r>
              <a:rPr lang="en-US" sz="2000" dirty="0" err="1"/>
              <a:t>Membangun</a:t>
            </a:r>
            <a:r>
              <a:rPr lang="en-US" sz="2000" dirty="0"/>
              <a:t> </a:t>
            </a:r>
            <a:r>
              <a:rPr lang="en-US" sz="2000" dirty="0" err="1"/>
              <a:t>lingkungan</a:t>
            </a:r>
            <a:r>
              <a:rPr lang="en-US" sz="2000" dirty="0"/>
              <a:t> yang </a:t>
            </a:r>
            <a:r>
              <a:rPr lang="en-US" sz="2000" dirty="0" err="1"/>
              <a:t>kompetitif</a:t>
            </a:r>
            <a:r>
              <a:rPr lang="en-US" sz="2000" dirty="0"/>
              <a:t> </a:t>
            </a:r>
            <a:r>
              <a:rPr lang="en-US" sz="2000" dirty="0" err="1"/>
              <a:t>dengan</a:t>
            </a:r>
            <a:r>
              <a:rPr lang="en-US" sz="2000" dirty="0"/>
              <a:t> </a:t>
            </a:r>
            <a:r>
              <a:rPr lang="en-US" sz="2000" dirty="0" err="1"/>
              <a:t>membuka</a:t>
            </a:r>
            <a:r>
              <a:rPr lang="en-US" sz="2000" dirty="0"/>
              <a:t> </a:t>
            </a:r>
            <a:r>
              <a:rPr lang="en-US" sz="2000" dirty="0" err="1"/>
              <a:t>ruang</a:t>
            </a:r>
            <a:r>
              <a:rPr lang="en-US" sz="2000" dirty="0"/>
              <a:t> </a:t>
            </a:r>
            <a:r>
              <a:rPr lang="en-US" sz="2000" dirty="0" err="1"/>
              <a:t>partisipasi</a:t>
            </a:r>
            <a:r>
              <a:rPr lang="en-US" sz="2000" dirty="0"/>
              <a:t> </a:t>
            </a:r>
            <a:r>
              <a:rPr lang="en-US" sz="2000" dirty="0" err="1"/>
              <a:t>bagi</a:t>
            </a:r>
            <a:r>
              <a:rPr lang="en-US" sz="2000" dirty="0"/>
              <a:t> </a:t>
            </a:r>
            <a:r>
              <a:rPr lang="en-US" sz="2000" dirty="0" err="1"/>
              <a:t>seluruh</a:t>
            </a:r>
            <a:r>
              <a:rPr lang="en-US" sz="2000" b="1" dirty="0"/>
              <a:t> </a:t>
            </a:r>
            <a:r>
              <a:rPr lang="en-US" sz="2000" i="1" dirty="0"/>
              <a:t>stakeholders</a:t>
            </a:r>
            <a:r>
              <a:rPr lang="en-US" sz="2000" dirty="0"/>
              <a:t> </a:t>
            </a:r>
            <a:r>
              <a:rPr lang="en-US" sz="2000" dirty="0" err="1"/>
              <a:t>dalam</a:t>
            </a:r>
            <a:r>
              <a:rPr lang="en-US" sz="2000" dirty="0"/>
              <a:t> </a:t>
            </a:r>
            <a:r>
              <a:rPr lang="en-US" sz="2000" dirty="0" err="1"/>
              <a:t>upaya</a:t>
            </a:r>
            <a:r>
              <a:rPr lang="en-US" sz="2000" dirty="0"/>
              <a:t> </a:t>
            </a:r>
            <a:r>
              <a:rPr lang="en-US" sz="2000" dirty="0" err="1"/>
              <a:t>meningkatkan</a:t>
            </a:r>
            <a:r>
              <a:rPr lang="en-US" sz="2000" dirty="0"/>
              <a:t> </a:t>
            </a:r>
            <a:r>
              <a:rPr lang="en-US" sz="2000" dirty="0" err="1"/>
              <a:t>pelayanan</a:t>
            </a:r>
            <a:r>
              <a:rPr lang="en-US" sz="2000" dirty="0"/>
              <a:t>.</a:t>
            </a:r>
            <a:endParaRPr lang="id-ID" sz="2000" dirty="0"/>
          </a:p>
          <a:p>
            <a:pPr>
              <a:defRPr/>
            </a:pPr>
            <a:r>
              <a:rPr lang="en-US" sz="2000" dirty="0" err="1"/>
              <a:t>Memberi</a:t>
            </a:r>
            <a:r>
              <a:rPr lang="en-US" sz="2000" dirty="0"/>
              <a:t> </a:t>
            </a:r>
            <a:r>
              <a:rPr lang="en-US" sz="2000" dirty="0" err="1"/>
              <a:t>penghargaan</a:t>
            </a:r>
            <a:r>
              <a:rPr lang="en-US" sz="2000" dirty="0"/>
              <a:t> </a:t>
            </a:r>
            <a:r>
              <a:rPr lang="en-US" sz="2000" dirty="0" err="1"/>
              <a:t>pada</a:t>
            </a:r>
            <a:r>
              <a:rPr lang="en-US" sz="2000" dirty="0"/>
              <a:t> </a:t>
            </a:r>
            <a:r>
              <a:rPr lang="en-US" sz="2000" dirty="0" err="1"/>
              <a:t>inovasi</a:t>
            </a:r>
            <a:r>
              <a:rPr lang="en-US" sz="2000" dirty="0"/>
              <a:t>.</a:t>
            </a:r>
            <a:endParaRPr lang="id-ID" sz="2000" dirty="0"/>
          </a:p>
          <a:p>
            <a:pPr>
              <a:defRPr/>
            </a:pPr>
            <a:r>
              <a:rPr lang="en-US" sz="2000" dirty="0" err="1"/>
              <a:t>Pencapaian</a:t>
            </a:r>
            <a:r>
              <a:rPr lang="en-US" sz="2000" dirty="0"/>
              <a:t> </a:t>
            </a:r>
            <a:r>
              <a:rPr lang="en-US" sz="2000" dirty="0" err="1"/>
              <a:t>efisiensi</a:t>
            </a:r>
            <a:r>
              <a:rPr lang="en-US" sz="2000" dirty="0"/>
              <a:t> </a:t>
            </a:r>
            <a:r>
              <a:rPr lang="en-US" sz="2000" dirty="0" err="1"/>
              <a:t>dengan</a:t>
            </a:r>
            <a:r>
              <a:rPr lang="en-US" sz="2000" dirty="0"/>
              <a:t> </a:t>
            </a:r>
            <a:r>
              <a:rPr lang="en-US" sz="2000" dirty="0" err="1"/>
              <a:t>menghapuskan</a:t>
            </a:r>
            <a:r>
              <a:rPr lang="en-US" sz="2000" dirty="0"/>
              <a:t> </a:t>
            </a:r>
            <a:r>
              <a:rPr lang="en-US" sz="2000" dirty="0" err="1"/>
              <a:t>birokratisasi</a:t>
            </a:r>
            <a:r>
              <a:rPr lang="en-US" sz="2000" dirty="0"/>
              <a:t> </a:t>
            </a:r>
            <a:r>
              <a:rPr lang="en-US" sz="2000" dirty="0" err="1"/>
              <a:t>sekaligus</a:t>
            </a:r>
            <a:r>
              <a:rPr lang="en-US" sz="2000" dirty="0"/>
              <a:t> </a:t>
            </a:r>
            <a:r>
              <a:rPr lang="en-US" sz="2000" dirty="0" err="1"/>
              <a:t>menambah</a:t>
            </a:r>
            <a:r>
              <a:rPr lang="en-US" sz="2000" dirty="0"/>
              <a:t> </a:t>
            </a:r>
            <a:r>
              <a:rPr lang="en-US" sz="2000" dirty="0" err="1"/>
              <a:t>pendapatan</a:t>
            </a:r>
            <a:r>
              <a:rPr lang="en-US" sz="2000" dirty="0"/>
              <a:t> </a:t>
            </a:r>
            <a:r>
              <a:rPr lang="en-US" sz="2000" dirty="0" err="1"/>
              <a:t>pemerintah</a:t>
            </a:r>
            <a:r>
              <a:rPr lang="en-US" sz="2000" dirty="0"/>
              <a:t>.</a:t>
            </a:r>
            <a:endParaRPr lang="id-ID" sz="2000" dirty="0"/>
          </a:p>
          <a:p>
            <a:pPr>
              <a:defRPr/>
            </a:pPr>
            <a:endParaRPr lang="id-ID"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C947BDA3-2DBA-4039-823C-90A7777F68F4}"/>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Fungsi e-Government</a:t>
            </a:r>
          </a:p>
        </p:txBody>
      </p:sp>
      <p:sp>
        <p:nvSpPr>
          <p:cNvPr id="33795" name="Content Placeholder 2">
            <a:extLst>
              <a:ext uri="{FF2B5EF4-FFF2-40B4-BE49-F238E27FC236}">
                <a16:creationId xmlns:a16="http://schemas.microsoft.com/office/drawing/2014/main" id="{49382200-23C0-4E80-94B9-201A8949A080}"/>
              </a:ext>
            </a:extLst>
          </p:cNvPr>
          <p:cNvSpPr>
            <a:spLocks noGrp="1" noChangeArrowheads="1"/>
          </p:cNvSpPr>
          <p:nvPr>
            <p:ph sz="quarter" idx="1"/>
          </p:nvPr>
        </p:nvSpPr>
        <p:spPr>
          <a:xfrm>
            <a:off x="2152650" y="1576388"/>
            <a:ext cx="7886700" cy="4495800"/>
          </a:xfrm>
        </p:spPr>
        <p:txBody>
          <a:bodyPr/>
          <a:lstStyle/>
          <a:p>
            <a:pPr>
              <a:buFont typeface="+mj-lt"/>
              <a:buBlip>
                <a:blip r:embed="rId2"/>
              </a:buBlip>
            </a:pPr>
            <a:r>
              <a:rPr lang="id-ID" altLang="en-US"/>
              <a:t>Fungsi pelayanan publik</a:t>
            </a:r>
          </a:p>
          <a:p>
            <a:pPr>
              <a:buFont typeface="+mj-lt"/>
              <a:buBlip>
                <a:blip r:embed="rId2"/>
              </a:buBlip>
            </a:pPr>
            <a:r>
              <a:rPr lang="id-ID" altLang="en-US"/>
              <a:t>Fungsi informasi dan promosi</a:t>
            </a:r>
          </a:p>
          <a:p>
            <a:pPr>
              <a:buFont typeface="+mj-lt"/>
              <a:buBlip>
                <a:blip r:embed="rId2"/>
              </a:buBlip>
            </a:pPr>
            <a:r>
              <a:rPr lang="id-ID" altLang="en-US"/>
              <a:t>Fungsi komunikasi</a:t>
            </a:r>
          </a:p>
          <a:p>
            <a:pPr>
              <a:buFont typeface="+mj-lt"/>
              <a:buBlip>
                <a:blip r:embed="rId2"/>
              </a:buBlip>
            </a:pPr>
            <a:r>
              <a:rPr lang="id-ID" altLang="en-US"/>
              <a:t>Fungsi akses pengetahuan</a:t>
            </a:r>
          </a:p>
          <a:p>
            <a:pPr>
              <a:buFont typeface="+mj-lt"/>
              <a:buBlip>
                <a:blip r:embed="rId2"/>
              </a:buBlip>
            </a:pPr>
            <a:r>
              <a:rPr lang="id-ID" altLang="en-US"/>
              <a:t>Fungsi transaksi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19B13CC-302D-4649-86A0-6C61DC26F0D7}"/>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Manfaat e-Government</a:t>
            </a:r>
          </a:p>
        </p:txBody>
      </p:sp>
      <p:sp>
        <p:nvSpPr>
          <p:cNvPr id="34819" name="Content Placeholder 2">
            <a:extLst>
              <a:ext uri="{FF2B5EF4-FFF2-40B4-BE49-F238E27FC236}">
                <a16:creationId xmlns:a16="http://schemas.microsoft.com/office/drawing/2014/main" id="{F868B593-AB1C-41D9-912E-A233720F2F71}"/>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en-US" altLang="en-US" sz="1800"/>
              <a:t>Memperbaiki kualitas pelayanan pemerintah kepada para stakeholder-nya (masyarakat, kalangan bisnis, dan industri) terutama dalam hal kinerja efektivitas dan efisiensi di berbagai bidang kehidupan bernegara.</a:t>
            </a:r>
            <a:endParaRPr lang="id-ID" altLang="en-US" sz="1800"/>
          </a:p>
          <a:p>
            <a:pPr>
              <a:buFont typeface="Calibri Light" panose="020F0302020204030204" pitchFamily="34" charset="0"/>
              <a:buAutoNum type="arabicPeriod"/>
            </a:pPr>
            <a:r>
              <a:rPr lang="en-US" altLang="en-US" sz="1800"/>
              <a:t>Meningkatkan transparansi, kontrol, dan akuntabilitas penyelenggaraan pemerintahan dalam rangka penerapan konsep </a:t>
            </a:r>
            <a:r>
              <a:rPr lang="en-US" altLang="en-US" sz="1800" i="1"/>
              <a:t>good governance</a:t>
            </a:r>
            <a:r>
              <a:rPr lang="en-US" altLang="en-US" sz="1800"/>
              <a:t>;</a:t>
            </a:r>
            <a:endParaRPr lang="id-ID" altLang="en-US" sz="1800"/>
          </a:p>
          <a:p>
            <a:pPr>
              <a:buFont typeface="Calibri Light" panose="020F0302020204030204" pitchFamily="34" charset="0"/>
              <a:buAutoNum type="arabicPeriod"/>
            </a:pPr>
            <a:r>
              <a:rPr lang="en-US" altLang="en-US" sz="1800"/>
              <a:t>Mengurangi secara signifikan total biaya administrasi, relasi, dan interaksi yang dikeluarkan pemerintah maupun </a:t>
            </a:r>
            <a:r>
              <a:rPr lang="en-US" altLang="en-US" sz="1800" i="1"/>
              <a:t>stakeholder</a:t>
            </a:r>
            <a:r>
              <a:rPr lang="en-US" altLang="en-US" sz="1800"/>
              <a:t>-nya untuk keperluan aktivitas sehari-hari</a:t>
            </a:r>
            <a:endParaRPr lang="id-ID" altLang="en-US" sz="1800"/>
          </a:p>
          <a:p>
            <a:pPr>
              <a:buFont typeface="Calibri Light" panose="020F0302020204030204" pitchFamily="34" charset="0"/>
              <a:buAutoNum type="arabicPeriod"/>
            </a:pPr>
            <a:endParaRPr lang="id-ID"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A90B143-B3A3-4883-882E-50CDAB222A87}"/>
              </a:ext>
            </a:extLst>
          </p:cNvPr>
          <p:cNvSpPr>
            <a:spLocks noGrp="1" noChangeArrowheads="1"/>
          </p:cNvSpPr>
          <p:nvPr>
            <p:ph type="title"/>
          </p:nvPr>
        </p:nvSpPr>
        <p:spPr>
          <a:xfrm>
            <a:off x="2152650" y="503239"/>
            <a:ext cx="7886700" cy="777875"/>
          </a:xfrm>
          <a:solidFill>
            <a:schemeClr val="accent1"/>
          </a:solidFill>
        </p:spPr>
        <p:txBody>
          <a:bodyPr/>
          <a:lstStyle/>
          <a:p>
            <a:r>
              <a:rPr lang="en-US" altLang="en-US">
                <a:solidFill>
                  <a:schemeClr val="bg1"/>
                </a:solidFill>
              </a:rPr>
              <a:t>Lingkup TIK</a:t>
            </a:r>
            <a:endParaRPr lang="id-ID" altLang="en-US">
              <a:solidFill>
                <a:schemeClr val="bg1"/>
              </a:solidFill>
            </a:endParaRPr>
          </a:p>
        </p:txBody>
      </p:sp>
      <p:sp>
        <p:nvSpPr>
          <p:cNvPr id="3" name="Content Placeholder 2">
            <a:extLst>
              <a:ext uri="{FF2B5EF4-FFF2-40B4-BE49-F238E27FC236}">
                <a16:creationId xmlns:a16="http://schemas.microsoft.com/office/drawing/2014/main" id="{3C95AE35-2476-4602-B34A-4BB44DC87115}"/>
              </a:ext>
            </a:extLst>
          </p:cNvPr>
          <p:cNvSpPr>
            <a:spLocks noGrp="1"/>
          </p:cNvSpPr>
          <p:nvPr>
            <p:ph sz="quarter" idx="1"/>
          </p:nvPr>
        </p:nvSpPr>
        <p:spPr>
          <a:xfrm>
            <a:off x="2152650" y="1576388"/>
            <a:ext cx="7886700" cy="4495800"/>
          </a:xfrm>
        </p:spPr>
        <p:txBody>
          <a:bodyPr>
            <a:normAutofit fontScale="92500" lnSpcReduction="20000"/>
          </a:bodyPr>
          <a:lstStyle/>
          <a:p>
            <a:pPr>
              <a:defRPr/>
            </a:pPr>
            <a:r>
              <a:rPr lang="en-US" dirty="0" err="1"/>
              <a:t>Teknologi</a:t>
            </a:r>
            <a:r>
              <a:rPr lang="en-US" dirty="0"/>
              <a:t> </a:t>
            </a:r>
            <a:r>
              <a:rPr lang="en-US" dirty="0" err="1"/>
              <a:t>Informasi</a:t>
            </a:r>
            <a:r>
              <a:rPr lang="en-US" dirty="0"/>
              <a:t> </a:t>
            </a:r>
            <a:r>
              <a:rPr lang="en-US" dirty="0" err="1"/>
              <a:t>dan</a:t>
            </a:r>
            <a:r>
              <a:rPr lang="en-US" dirty="0"/>
              <a:t> </a:t>
            </a:r>
            <a:r>
              <a:rPr lang="en-US" dirty="0" err="1"/>
              <a:t>Komunikasi</a:t>
            </a:r>
            <a:r>
              <a:rPr lang="en-US" dirty="0"/>
              <a:t> (TIK) </a:t>
            </a:r>
            <a:r>
              <a:rPr lang="en-US" dirty="0" err="1"/>
              <a:t>mencakup</a:t>
            </a:r>
            <a:r>
              <a:rPr lang="en-US" dirty="0"/>
              <a:t> </a:t>
            </a:r>
            <a:r>
              <a:rPr lang="en-US" dirty="0" err="1"/>
              <a:t>dua</a:t>
            </a:r>
            <a:r>
              <a:rPr lang="en-US" dirty="0"/>
              <a:t> </a:t>
            </a:r>
            <a:r>
              <a:rPr lang="en-US" dirty="0" err="1"/>
              <a:t>aspek</a:t>
            </a:r>
            <a:r>
              <a:rPr lang="en-US" dirty="0"/>
              <a:t>, </a:t>
            </a:r>
            <a:r>
              <a:rPr lang="en-US" dirty="0" err="1"/>
              <a:t>yaitu</a:t>
            </a:r>
            <a:r>
              <a:rPr lang="en-US" dirty="0"/>
              <a:t> </a:t>
            </a:r>
            <a:r>
              <a:rPr lang="en-US" dirty="0" err="1"/>
              <a:t>Teknologi</a:t>
            </a:r>
            <a:r>
              <a:rPr lang="en-US" dirty="0"/>
              <a:t> </a:t>
            </a:r>
            <a:r>
              <a:rPr lang="en-US" dirty="0" err="1"/>
              <a:t>Informasi</a:t>
            </a:r>
            <a:r>
              <a:rPr lang="en-US" dirty="0"/>
              <a:t> </a:t>
            </a:r>
            <a:r>
              <a:rPr lang="en-US" dirty="0" err="1"/>
              <a:t>dan</a:t>
            </a:r>
            <a:r>
              <a:rPr lang="en-US" dirty="0"/>
              <a:t> </a:t>
            </a:r>
            <a:r>
              <a:rPr lang="en-US" dirty="0" err="1"/>
              <a:t>Teknologi</a:t>
            </a:r>
            <a:r>
              <a:rPr lang="en-US" dirty="0"/>
              <a:t> </a:t>
            </a:r>
            <a:r>
              <a:rPr lang="en-US" dirty="0" err="1"/>
              <a:t>Komunikasi</a:t>
            </a:r>
            <a:r>
              <a:rPr lang="en-US" dirty="0"/>
              <a:t>.</a:t>
            </a:r>
          </a:p>
          <a:p>
            <a:pPr>
              <a:defRPr/>
            </a:pPr>
            <a:r>
              <a:rPr lang="en-US" dirty="0" err="1"/>
              <a:t>Teknologi</a:t>
            </a:r>
            <a:r>
              <a:rPr lang="en-US" dirty="0"/>
              <a:t> </a:t>
            </a:r>
            <a:r>
              <a:rPr lang="en-US" dirty="0" err="1"/>
              <a:t>Informasi</a:t>
            </a:r>
            <a:r>
              <a:rPr lang="en-US" dirty="0"/>
              <a:t> </a:t>
            </a:r>
            <a:r>
              <a:rPr lang="en-US" dirty="0" err="1"/>
              <a:t>adalah</a:t>
            </a:r>
            <a:r>
              <a:rPr lang="en-US" dirty="0"/>
              <a:t> </a:t>
            </a:r>
            <a:r>
              <a:rPr lang="en-US" dirty="0" err="1"/>
              <a:t>meliputi</a:t>
            </a:r>
            <a:r>
              <a:rPr lang="en-US" dirty="0"/>
              <a:t> </a:t>
            </a:r>
            <a:r>
              <a:rPr lang="en-US" dirty="0" err="1"/>
              <a:t>segala</a:t>
            </a:r>
            <a:r>
              <a:rPr lang="en-US" dirty="0"/>
              <a:t> </a:t>
            </a:r>
            <a:r>
              <a:rPr lang="en-US" dirty="0" err="1"/>
              <a:t>hal</a:t>
            </a:r>
            <a:r>
              <a:rPr lang="en-US" dirty="0"/>
              <a:t> yang </a:t>
            </a:r>
            <a:r>
              <a:rPr lang="en-US" dirty="0" err="1"/>
              <a:t>berkaitan</a:t>
            </a:r>
            <a:r>
              <a:rPr lang="en-US" dirty="0"/>
              <a:t> </a:t>
            </a:r>
            <a:r>
              <a:rPr lang="en-US" dirty="0" err="1"/>
              <a:t>dengan</a:t>
            </a:r>
            <a:r>
              <a:rPr lang="en-US" dirty="0"/>
              <a:t> proses, </a:t>
            </a:r>
            <a:r>
              <a:rPr lang="en-US" dirty="0" err="1"/>
              <a:t>penggunaan</a:t>
            </a:r>
            <a:r>
              <a:rPr lang="en-US" dirty="0"/>
              <a:t> </a:t>
            </a:r>
            <a:r>
              <a:rPr lang="en-US" dirty="0" err="1"/>
              <a:t>sebagai</a:t>
            </a:r>
            <a:r>
              <a:rPr lang="en-US" dirty="0"/>
              <a:t> </a:t>
            </a:r>
            <a:r>
              <a:rPr lang="en-US" dirty="0" err="1"/>
              <a:t>alat</a:t>
            </a:r>
            <a:r>
              <a:rPr lang="en-US" dirty="0"/>
              <a:t> bantu, </a:t>
            </a:r>
            <a:r>
              <a:rPr lang="en-US" dirty="0" err="1"/>
              <a:t>manipulasi</a:t>
            </a:r>
            <a:r>
              <a:rPr lang="en-US" dirty="0"/>
              <a:t>, </a:t>
            </a:r>
            <a:r>
              <a:rPr lang="en-US" dirty="0" err="1"/>
              <a:t>dan</a:t>
            </a:r>
            <a:r>
              <a:rPr lang="en-US" dirty="0"/>
              <a:t> </a:t>
            </a:r>
            <a:r>
              <a:rPr lang="en-US" dirty="0" err="1"/>
              <a:t>pengelolaan</a:t>
            </a:r>
            <a:r>
              <a:rPr lang="en-US" dirty="0"/>
              <a:t> </a:t>
            </a:r>
            <a:r>
              <a:rPr lang="en-US" dirty="0" err="1"/>
              <a:t>informasi</a:t>
            </a:r>
            <a:r>
              <a:rPr lang="en-US" dirty="0"/>
              <a:t>.</a:t>
            </a:r>
          </a:p>
          <a:p>
            <a:pPr>
              <a:defRPr/>
            </a:pPr>
            <a:r>
              <a:rPr lang="en-US" dirty="0" err="1"/>
              <a:t>Teknologi</a:t>
            </a:r>
            <a:r>
              <a:rPr lang="en-US" dirty="0"/>
              <a:t> </a:t>
            </a:r>
            <a:r>
              <a:rPr lang="en-US" dirty="0" err="1"/>
              <a:t>Komunikasi</a:t>
            </a:r>
            <a:r>
              <a:rPr lang="en-US" dirty="0"/>
              <a:t> </a:t>
            </a:r>
            <a:r>
              <a:rPr lang="en-US" dirty="0" err="1"/>
              <a:t>adalah</a:t>
            </a:r>
            <a:r>
              <a:rPr lang="en-US" dirty="0"/>
              <a:t> </a:t>
            </a:r>
            <a:r>
              <a:rPr lang="en-US" dirty="0" err="1"/>
              <a:t>segala</a:t>
            </a:r>
            <a:r>
              <a:rPr lang="en-US" dirty="0"/>
              <a:t> </a:t>
            </a:r>
            <a:r>
              <a:rPr lang="en-US" dirty="0" err="1"/>
              <a:t>hal</a:t>
            </a:r>
            <a:r>
              <a:rPr lang="en-US" dirty="0"/>
              <a:t> yang </a:t>
            </a:r>
            <a:r>
              <a:rPr lang="en-US" dirty="0" err="1"/>
              <a:t>berkaitan</a:t>
            </a:r>
            <a:r>
              <a:rPr lang="en-US" dirty="0"/>
              <a:t> </a:t>
            </a:r>
            <a:r>
              <a:rPr lang="en-US" dirty="0" err="1"/>
              <a:t>dengan</a:t>
            </a:r>
            <a:r>
              <a:rPr lang="en-US" dirty="0"/>
              <a:t> </a:t>
            </a:r>
            <a:r>
              <a:rPr lang="en-US" dirty="0" err="1"/>
              <a:t>penggunaan</a:t>
            </a:r>
            <a:r>
              <a:rPr lang="en-US" dirty="0"/>
              <a:t> </a:t>
            </a:r>
            <a:r>
              <a:rPr lang="en-US" dirty="0" err="1"/>
              <a:t>alat</a:t>
            </a:r>
            <a:r>
              <a:rPr lang="en-US" dirty="0"/>
              <a:t> bantu </a:t>
            </a:r>
            <a:r>
              <a:rPr lang="en-US" dirty="0" err="1"/>
              <a:t>untuk</a:t>
            </a:r>
            <a:r>
              <a:rPr lang="en-US" dirty="0"/>
              <a:t> </a:t>
            </a:r>
            <a:r>
              <a:rPr lang="en-US" dirty="0" err="1"/>
              <a:t>memproses</a:t>
            </a:r>
            <a:r>
              <a:rPr lang="en-US" dirty="0"/>
              <a:t> </a:t>
            </a:r>
            <a:r>
              <a:rPr lang="en-US" dirty="0" err="1"/>
              <a:t>dan</a:t>
            </a:r>
            <a:r>
              <a:rPr lang="en-US" dirty="0"/>
              <a:t> </a:t>
            </a:r>
            <a:r>
              <a:rPr lang="en-US" dirty="0" err="1"/>
              <a:t>mentransfer</a:t>
            </a:r>
            <a:r>
              <a:rPr lang="en-US" dirty="0"/>
              <a:t> data </a:t>
            </a:r>
            <a:r>
              <a:rPr lang="en-US" dirty="0" err="1"/>
              <a:t>dari</a:t>
            </a:r>
            <a:r>
              <a:rPr lang="en-US" dirty="0"/>
              <a:t> </a:t>
            </a:r>
            <a:r>
              <a:rPr lang="en-US" dirty="0" err="1"/>
              <a:t>perangkat</a:t>
            </a:r>
            <a:r>
              <a:rPr lang="en-US" dirty="0"/>
              <a:t> yang </a:t>
            </a:r>
            <a:r>
              <a:rPr lang="en-US" dirty="0" err="1"/>
              <a:t>satu</a:t>
            </a:r>
            <a:r>
              <a:rPr lang="en-US" dirty="0"/>
              <a:t> </a:t>
            </a:r>
            <a:r>
              <a:rPr lang="en-US" dirty="0" err="1"/>
              <a:t>ke</a:t>
            </a:r>
            <a:r>
              <a:rPr lang="en-US" dirty="0"/>
              <a:t> </a:t>
            </a:r>
            <a:r>
              <a:rPr lang="en-US" dirty="0" err="1"/>
              <a:t>lainnya</a:t>
            </a:r>
            <a:r>
              <a:rPr lang="en-US" dirty="0"/>
              <a:t>.</a:t>
            </a:r>
          </a:p>
          <a:p>
            <a:pPr>
              <a:defRPr/>
            </a:pPr>
            <a:r>
              <a:rPr lang="en-US" dirty="0"/>
              <a:t>TIK </a:t>
            </a:r>
            <a:r>
              <a:rPr lang="en-US" dirty="0" err="1"/>
              <a:t>adalah</a:t>
            </a:r>
            <a:r>
              <a:rPr lang="en-US" dirty="0"/>
              <a:t> </a:t>
            </a:r>
            <a:r>
              <a:rPr lang="en-US" dirty="0" err="1"/>
              <a:t>suatu</a:t>
            </a:r>
            <a:r>
              <a:rPr lang="en-US" dirty="0"/>
              <a:t> </a:t>
            </a:r>
            <a:r>
              <a:rPr lang="en-US" dirty="0" err="1"/>
              <a:t>padanan</a:t>
            </a:r>
            <a:r>
              <a:rPr lang="en-US" dirty="0"/>
              <a:t> yang </a:t>
            </a:r>
            <a:r>
              <a:rPr lang="en-US" dirty="0" err="1"/>
              <a:t>tidak</a:t>
            </a:r>
            <a:r>
              <a:rPr lang="en-US" dirty="0"/>
              <a:t> </a:t>
            </a:r>
            <a:r>
              <a:rPr lang="en-US" dirty="0" err="1"/>
              <a:t>terpisahkan</a:t>
            </a:r>
            <a:r>
              <a:rPr lang="en-US" dirty="0"/>
              <a:t> yang </a:t>
            </a:r>
            <a:r>
              <a:rPr lang="en-US" dirty="0" err="1"/>
              <a:t>mengandung</a:t>
            </a:r>
            <a:r>
              <a:rPr lang="en-US" dirty="0"/>
              <a:t> </a:t>
            </a:r>
            <a:r>
              <a:rPr lang="en-US" dirty="0" err="1"/>
              <a:t>pengertian</a:t>
            </a:r>
            <a:r>
              <a:rPr lang="en-US" dirty="0"/>
              <a:t> </a:t>
            </a:r>
            <a:r>
              <a:rPr lang="en-US" dirty="0" err="1"/>
              <a:t>luas</a:t>
            </a:r>
            <a:r>
              <a:rPr lang="en-US" dirty="0"/>
              <a:t> </a:t>
            </a:r>
            <a:r>
              <a:rPr lang="en-US" dirty="0" err="1"/>
              <a:t>tentang</a:t>
            </a:r>
            <a:r>
              <a:rPr lang="en-US" dirty="0"/>
              <a:t> </a:t>
            </a:r>
            <a:r>
              <a:rPr lang="en-US" dirty="0" err="1"/>
              <a:t>segala</a:t>
            </a:r>
            <a:r>
              <a:rPr lang="en-US" dirty="0"/>
              <a:t> </a:t>
            </a:r>
            <a:r>
              <a:rPr lang="en-US" dirty="0" err="1"/>
              <a:t>kegiatan</a:t>
            </a:r>
            <a:r>
              <a:rPr lang="en-US" dirty="0"/>
              <a:t> yang </a:t>
            </a:r>
            <a:r>
              <a:rPr lang="en-US" dirty="0" err="1"/>
              <a:t>terkait</a:t>
            </a:r>
            <a:r>
              <a:rPr lang="en-US" dirty="0"/>
              <a:t> </a:t>
            </a:r>
            <a:r>
              <a:rPr lang="en-US" dirty="0" err="1"/>
              <a:t>dengan</a:t>
            </a:r>
            <a:r>
              <a:rPr lang="en-US" dirty="0"/>
              <a:t> </a:t>
            </a:r>
            <a:r>
              <a:rPr lang="en-US" dirty="0" err="1"/>
              <a:t>pemrosesan</a:t>
            </a:r>
            <a:r>
              <a:rPr lang="en-US" dirty="0"/>
              <a:t>, </a:t>
            </a:r>
            <a:r>
              <a:rPr lang="en-US" dirty="0" err="1"/>
              <a:t>manipulasi</a:t>
            </a:r>
            <a:r>
              <a:rPr lang="en-US" dirty="0"/>
              <a:t>, </a:t>
            </a:r>
            <a:r>
              <a:rPr lang="en-US" dirty="0" err="1"/>
              <a:t>pengelolaan</a:t>
            </a:r>
            <a:r>
              <a:rPr lang="en-US" dirty="0"/>
              <a:t>, </a:t>
            </a:r>
            <a:r>
              <a:rPr lang="en-US" dirty="0" err="1"/>
              <a:t>dan</a:t>
            </a:r>
            <a:r>
              <a:rPr lang="en-US" dirty="0"/>
              <a:t> transfer/</a:t>
            </a:r>
            <a:r>
              <a:rPr lang="en-US" dirty="0" err="1"/>
              <a:t>pemindahan</a:t>
            </a:r>
            <a:r>
              <a:rPr lang="en-US" dirty="0"/>
              <a:t> </a:t>
            </a:r>
            <a:r>
              <a:rPr lang="en-US" dirty="0" err="1"/>
              <a:t>informasi</a:t>
            </a:r>
            <a:r>
              <a:rPr lang="en-US" dirty="0"/>
              <a:t> </a:t>
            </a:r>
            <a:r>
              <a:rPr lang="en-US" dirty="0" err="1"/>
              <a:t>antar</a:t>
            </a:r>
            <a:r>
              <a:rPr lang="en-US" dirty="0"/>
              <a:t> media </a:t>
            </a:r>
          </a:p>
          <a:p>
            <a:pPr>
              <a:defRPr/>
            </a:pPr>
            <a:endParaRPr lang="id-ID"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12CB-67A0-4787-BAFE-4F120BAED89E}"/>
              </a:ext>
            </a:extLst>
          </p:cNvPr>
          <p:cNvSpPr>
            <a:spLocks noGrp="1"/>
          </p:cNvSpPr>
          <p:nvPr>
            <p:ph type="title"/>
          </p:nvPr>
        </p:nvSpPr>
        <p:spPr>
          <a:xfrm>
            <a:off x="2152650" y="503239"/>
            <a:ext cx="7886700" cy="777875"/>
          </a:xfrm>
          <a:solidFill>
            <a:schemeClr val="accent1"/>
          </a:solidFill>
        </p:spPr>
        <p:txBody>
          <a:bodyPr/>
          <a:lstStyle/>
          <a:p>
            <a:pPr>
              <a:defRPr/>
            </a:pPr>
            <a:endParaRPr lang="id-ID" dirty="0"/>
          </a:p>
        </p:txBody>
      </p:sp>
      <p:sp>
        <p:nvSpPr>
          <p:cNvPr id="35843" name="Content Placeholder 2">
            <a:extLst>
              <a:ext uri="{FF2B5EF4-FFF2-40B4-BE49-F238E27FC236}">
                <a16:creationId xmlns:a16="http://schemas.microsoft.com/office/drawing/2014/main" id="{22AAA200-F987-4169-B1BB-4A2E25474F57}"/>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en-US" altLang="en-US" sz="2000"/>
              <a:t>Memberikan peluang bagi pemerintah untuk mendapatkan sumber-sumber pendapatan baru melalui interaksinya dengan pihak-pihak yang berkepentingan</a:t>
            </a:r>
            <a:endParaRPr lang="id-ID" altLang="en-US" sz="2000"/>
          </a:p>
          <a:p>
            <a:pPr>
              <a:buFont typeface="Calibri Light" panose="020F0302020204030204" pitchFamily="34" charset="0"/>
              <a:buAutoNum type="arabicPeriod"/>
            </a:pPr>
            <a:r>
              <a:rPr lang="en-US" altLang="en-US" sz="2000"/>
              <a:t>Menciptakan suatu lingkungan masyarakat baru yang dapat secara cepat dan tepat menjawab berbagai permasalahan yang dihadapi sejalan dengan berbagai perubahan global dan </a:t>
            </a:r>
            <a:r>
              <a:rPr lang="en-US" altLang="en-US" sz="2000" i="1"/>
              <a:t>trend</a:t>
            </a:r>
            <a:r>
              <a:rPr lang="en-US" altLang="en-US" sz="2000"/>
              <a:t> yang ada</a:t>
            </a:r>
            <a:endParaRPr lang="id-ID" altLang="en-US" sz="2000"/>
          </a:p>
          <a:p>
            <a:pPr>
              <a:buFont typeface="Calibri Light" panose="020F0302020204030204" pitchFamily="34" charset="0"/>
              <a:buAutoNum type="arabicPeriod"/>
            </a:pPr>
            <a:r>
              <a:rPr lang="en-US" altLang="en-US" sz="2000"/>
              <a:t>Memberdayakan masyarakat dan pihak-pihak lain sebagai mitra pemerintah dalam proses pengambilan berbagai kebijakan publik secara merata dan demokratis.</a:t>
            </a:r>
            <a:endParaRPr lang="id-ID" altLang="en-US" sz="2000"/>
          </a:p>
          <a:p>
            <a:pPr>
              <a:buFont typeface="Calibri Light" panose="020F0302020204030204" pitchFamily="34" charset="0"/>
              <a:buAutoNum type="arabicPeriod"/>
            </a:pPr>
            <a:endParaRPr lang="id-ID"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9037CCFC-3DBA-4890-AF56-5E25B9C66EDD}"/>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Ruang Lingkup e-Government</a:t>
            </a:r>
          </a:p>
        </p:txBody>
      </p:sp>
      <p:pic>
        <p:nvPicPr>
          <p:cNvPr id="36867" name="Picture 4" descr="images[4]">
            <a:extLst>
              <a:ext uri="{FF2B5EF4-FFF2-40B4-BE49-F238E27FC236}">
                <a16:creationId xmlns:a16="http://schemas.microsoft.com/office/drawing/2014/main" id="{92730BC6-0785-4992-AE3F-312501D65563}"/>
              </a:ext>
            </a:extLst>
          </p:cNvPr>
          <p:cNvPicPr>
            <a:picLocks noGrp="1" noChangeAspect="1" noChangeArrowheads="1"/>
          </p:cNvPicPr>
          <p:nvPr>
            <p:ph sz="quarter" idx="1"/>
          </p:nvPr>
        </p:nvPicPr>
        <p:blipFill>
          <a:blip r:embed="rId2">
            <a:clrChange>
              <a:clrFrom>
                <a:srgbClr val="FFFDFF"/>
              </a:clrFrom>
              <a:clrTo>
                <a:srgbClr val="FFFDFF">
                  <a:alpha val="0"/>
                </a:srgbClr>
              </a:clrTo>
            </a:clrChange>
            <a:extLst>
              <a:ext uri="{28A0092B-C50C-407E-A947-70E740481C1C}">
                <a14:useLocalDpi xmlns:a14="http://schemas.microsoft.com/office/drawing/2010/main" val="0"/>
              </a:ext>
            </a:extLst>
          </a:blip>
          <a:srcRect/>
          <a:stretch>
            <a:fillRect/>
          </a:stretch>
        </p:blipFill>
        <p:spPr>
          <a:xfrm>
            <a:off x="2711451" y="1443039"/>
            <a:ext cx="5840413" cy="4435475"/>
          </a:xfrm>
          <a:extLst>
            <a:ext uri="{91240B29-F687-4F45-9708-019B960494DF}">
              <a14:hiddenLine xmlns:a14="http://schemas.microsoft.com/office/drawing/2010/main" w="9525" algn="in">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EDEFB5A-0601-4C4A-8D2F-078693A29027}"/>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G2G</a:t>
            </a:r>
          </a:p>
        </p:txBody>
      </p:sp>
      <p:sp>
        <p:nvSpPr>
          <p:cNvPr id="3" name="Content Placeholder 2">
            <a:extLst>
              <a:ext uri="{FF2B5EF4-FFF2-40B4-BE49-F238E27FC236}">
                <a16:creationId xmlns:a16="http://schemas.microsoft.com/office/drawing/2014/main" id="{2A1C29E9-2ECD-4595-906D-8E2E083529AF}"/>
              </a:ext>
            </a:extLst>
          </p:cNvPr>
          <p:cNvSpPr>
            <a:spLocks noGrp="1"/>
          </p:cNvSpPr>
          <p:nvPr>
            <p:ph sz="quarter" idx="1"/>
          </p:nvPr>
        </p:nvSpPr>
        <p:spPr>
          <a:xfrm>
            <a:off x="2152650" y="1576388"/>
            <a:ext cx="7886700" cy="4495800"/>
          </a:xfrm>
        </p:spPr>
        <p:txBody>
          <a:bodyPr>
            <a:normAutofit fontScale="85000" lnSpcReduction="10000"/>
          </a:bodyPr>
          <a:lstStyle/>
          <a:p>
            <a:pPr>
              <a:defRPr/>
            </a:pPr>
            <a:r>
              <a:rPr lang="en-US" dirty="0" err="1"/>
              <a:t>Tujuannya</a:t>
            </a:r>
            <a:r>
              <a:rPr lang="en-US" dirty="0"/>
              <a:t> </a:t>
            </a:r>
            <a:r>
              <a:rPr lang="en-US" dirty="0" err="1"/>
              <a:t>untuk</a:t>
            </a:r>
            <a:r>
              <a:rPr lang="en-US" dirty="0"/>
              <a:t> </a:t>
            </a:r>
            <a:r>
              <a:rPr lang="en-US" dirty="0" err="1"/>
              <a:t>mempermudah</a:t>
            </a:r>
            <a:r>
              <a:rPr lang="en-US" dirty="0"/>
              <a:t> </a:t>
            </a:r>
            <a:r>
              <a:rPr lang="en-US" dirty="0" err="1"/>
              <a:t>komunikasi</a:t>
            </a:r>
            <a:r>
              <a:rPr lang="en-US" dirty="0"/>
              <a:t> </a:t>
            </a:r>
            <a:r>
              <a:rPr lang="en-US" dirty="0" err="1"/>
              <a:t>antarnegara</a:t>
            </a:r>
            <a:r>
              <a:rPr lang="en-US" dirty="0"/>
              <a:t> </a:t>
            </a:r>
            <a:r>
              <a:rPr lang="en-US" dirty="0" err="1"/>
              <a:t>dalam</a:t>
            </a:r>
            <a:r>
              <a:rPr lang="en-US" dirty="0"/>
              <a:t> </a:t>
            </a:r>
            <a:r>
              <a:rPr lang="en-US" dirty="0" err="1"/>
              <a:t>rangka</a:t>
            </a:r>
            <a:r>
              <a:rPr lang="en-US" dirty="0"/>
              <a:t> </a:t>
            </a:r>
            <a:r>
              <a:rPr lang="en-US" dirty="0" err="1"/>
              <a:t>kepentingan</a:t>
            </a:r>
            <a:r>
              <a:rPr lang="en-US" dirty="0"/>
              <a:t> </a:t>
            </a:r>
            <a:r>
              <a:rPr lang="en-US" dirty="0" err="1"/>
              <a:t>diplomasi</a:t>
            </a:r>
            <a:r>
              <a:rPr lang="en-US" dirty="0"/>
              <a:t>. </a:t>
            </a:r>
            <a:endParaRPr lang="id-ID" dirty="0"/>
          </a:p>
          <a:p>
            <a:pPr>
              <a:defRPr/>
            </a:pPr>
            <a:r>
              <a:rPr lang="en-US" dirty="0" err="1"/>
              <a:t>Memperlancar</a:t>
            </a:r>
            <a:r>
              <a:rPr lang="en-US" dirty="0"/>
              <a:t> </a:t>
            </a:r>
            <a:r>
              <a:rPr lang="en-US" dirty="0" err="1"/>
              <a:t>kerjasama</a:t>
            </a:r>
            <a:r>
              <a:rPr lang="en-US" dirty="0"/>
              <a:t> </a:t>
            </a:r>
            <a:r>
              <a:rPr lang="en-US" dirty="0" err="1"/>
              <a:t>antarnegara</a:t>
            </a:r>
            <a:r>
              <a:rPr lang="en-US" dirty="0"/>
              <a:t> </a:t>
            </a:r>
            <a:r>
              <a:rPr lang="en-US" dirty="0" err="1"/>
              <a:t>dan</a:t>
            </a:r>
            <a:r>
              <a:rPr lang="en-US" dirty="0"/>
              <a:t> </a:t>
            </a:r>
            <a:r>
              <a:rPr lang="en-US" dirty="0" err="1"/>
              <a:t>kerjasama</a:t>
            </a:r>
            <a:r>
              <a:rPr lang="en-US" dirty="0"/>
              <a:t> </a:t>
            </a:r>
            <a:r>
              <a:rPr lang="en-US" dirty="0" err="1"/>
              <a:t>antarentiti</a:t>
            </a:r>
            <a:r>
              <a:rPr lang="en-US" dirty="0"/>
              <a:t> </a:t>
            </a:r>
            <a:r>
              <a:rPr lang="en-US" dirty="0" err="1"/>
              <a:t>negara</a:t>
            </a:r>
            <a:r>
              <a:rPr lang="en-US" dirty="0"/>
              <a:t> (</a:t>
            </a:r>
            <a:r>
              <a:rPr lang="en-US" dirty="0" err="1"/>
              <a:t>masyarakat</a:t>
            </a:r>
            <a:r>
              <a:rPr lang="en-US" dirty="0"/>
              <a:t>, </a:t>
            </a:r>
            <a:r>
              <a:rPr lang="en-US" dirty="0" err="1"/>
              <a:t>industri</a:t>
            </a:r>
            <a:r>
              <a:rPr lang="en-US" dirty="0"/>
              <a:t>, </a:t>
            </a:r>
            <a:r>
              <a:rPr lang="en-US" dirty="0" err="1"/>
              <a:t>perusahaan</a:t>
            </a:r>
            <a:r>
              <a:rPr lang="en-US" dirty="0"/>
              <a:t>, </a:t>
            </a:r>
            <a:r>
              <a:rPr lang="en-US" dirty="0" err="1"/>
              <a:t>dll</a:t>
            </a:r>
            <a:r>
              <a:rPr lang="en-US" dirty="0"/>
              <a:t>).</a:t>
            </a:r>
            <a:endParaRPr lang="id-ID" dirty="0"/>
          </a:p>
          <a:p>
            <a:pPr>
              <a:defRPr/>
            </a:pPr>
            <a:r>
              <a:rPr lang="en-US" dirty="0" err="1"/>
              <a:t>Contoh</a:t>
            </a:r>
            <a:r>
              <a:rPr lang="en-US" dirty="0"/>
              <a:t> : </a:t>
            </a:r>
            <a:r>
              <a:rPr lang="en-US" dirty="0" err="1"/>
              <a:t>hubungan</a:t>
            </a:r>
            <a:r>
              <a:rPr lang="en-US" dirty="0"/>
              <a:t> </a:t>
            </a:r>
            <a:r>
              <a:rPr lang="en-US" dirty="0" err="1"/>
              <a:t>administrasi</a:t>
            </a:r>
            <a:r>
              <a:rPr lang="en-US" dirty="0"/>
              <a:t> </a:t>
            </a:r>
            <a:r>
              <a:rPr lang="en-US" dirty="0" err="1"/>
              <a:t>antara</a:t>
            </a:r>
            <a:r>
              <a:rPr lang="en-US" dirty="0"/>
              <a:t> </a:t>
            </a:r>
            <a:r>
              <a:rPr lang="en-US" dirty="0" err="1"/>
              <a:t>kantor-kantor</a:t>
            </a:r>
            <a:r>
              <a:rPr lang="en-US" dirty="0"/>
              <a:t> </a:t>
            </a:r>
            <a:r>
              <a:rPr lang="en-US" dirty="0" err="1"/>
              <a:t>pemerintah</a:t>
            </a:r>
            <a:r>
              <a:rPr lang="en-US" dirty="0"/>
              <a:t> </a:t>
            </a:r>
            <a:r>
              <a:rPr lang="en-US" dirty="0" err="1"/>
              <a:t>setempat</a:t>
            </a:r>
            <a:r>
              <a:rPr lang="en-US" dirty="0"/>
              <a:t> </a:t>
            </a:r>
            <a:r>
              <a:rPr lang="en-US" dirty="0" err="1"/>
              <a:t>dengan</a:t>
            </a:r>
            <a:r>
              <a:rPr lang="en-US" dirty="0"/>
              <a:t> </a:t>
            </a:r>
            <a:r>
              <a:rPr lang="en-US" dirty="0" err="1"/>
              <a:t>kedutaan</a:t>
            </a:r>
            <a:r>
              <a:rPr lang="en-US" dirty="0"/>
              <a:t> </a:t>
            </a:r>
            <a:r>
              <a:rPr lang="en-US" dirty="0" err="1"/>
              <a:t>besar</a:t>
            </a:r>
            <a:r>
              <a:rPr lang="en-US" dirty="0"/>
              <a:t> </a:t>
            </a:r>
            <a:r>
              <a:rPr lang="en-US" dirty="0" err="1"/>
              <a:t>negara</a:t>
            </a:r>
            <a:r>
              <a:rPr lang="en-US" dirty="0"/>
              <a:t> lain </a:t>
            </a:r>
            <a:r>
              <a:rPr lang="en-US" dirty="0" err="1"/>
              <a:t>untuk</a:t>
            </a:r>
            <a:r>
              <a:rPr lang="en-US" dirty="0"/>
              <a:t> </a:t>
            </a:r>
            <a:r>
              <a:rPr lang="en-US" dirty="0" err="1"/>
              <a:t>membantu</a:t>
            </a:r>
            <a:r>
              <a:rPr lang="en-US" dirty="0"/>
              <a:t> </a:t>
            </a:r>
            <a:r>
              <a:rPr lang="en-US" dirty="0" err="1"/>
              <a:t>penyediaan</a:t>
            </a:r>
            <a:r>
              <a:rPr lang="en-US" dirty="0"/>
              <a:t> data </a:t>
            </a:r>
            <a:r>
              <a:rPr lang="en-US" dirty="0" err="1"/>
              <a:t>dan</a:t>
            </a:r>
            <a:r>
              <a:rPr lang="en-US" dirty="0"/>
              <a:t> </a:t>
            </a:r>
            <a:r>
              <a:rPr lang="en-US" dirty="0" err="1"/>
              <a:t>informasi</a:t>
            </a:r>
            <a:r>
              <a:rPr lang="en-US" dirty="0"/>
              <a:t> </a:t>
            </a:r>
            <a:r>
              <a:rPr lang="en-US" dirty="0" err="1"/>
              <a:t>akurat</a:t>
            </a:r>
            <a:r>
              <a:rPr lang="en-US" dirty="0"/>
              <a:t> yang </a:t>
            </a:r>
            <a:r>
              <a:rPr lang="en-US" dirty="0" err="1"/>
              <a:t>diperlukan</a:t>
            </a:r>
            <a:r>
              <a:rPr lang="en-US" dirty="0"/>
              <a:t> </a:t>
            </a:r>
            <a:r>
              <a:rPr lang="en-US" dirty="0" err="1"/>
              <a:t>oleh</a:t>
            </a:r>
            <a:r>
              <a:rPr lang="en-US" dirty="0"/>
              <a:t> WNA yang </a:t>
            </a:r>
            <a:r>
              <a:rPr lang="en-US" dirty="0" err="1"/>
              <a:t>berada</a:t>
            </a:r>
            <a:r>
              <a:rPr lang="en-US" dirty="0"/>
              <a:t> di Indonesia; </a:t>
            </a:r>
            <a:r>
              <a:rPr lang="en-US" dirty="0" err="1"/>
              <a:t>aplikasi</a:t>
            </a:r>
            <a:r>
              <a:rPr lang="en-US" dirty="0"/>
              <a:t> yang </a:t>
            </a:r>
            <a:r>
              <a:rPr lang="en-US" dirty="0" err="1"/>
              <a:t>menghubungkan</a:t>
            </a:r>
            <a:r>
              <a:rPr lang="en-US" dirty="0"/>
              <a:t> </a:t>
            </a:r>
            <a:r>
              <a:rPr lang="en-US" dirty="0" err="1"/>
              <a:t>kantor</a:t>
            </a:r>
            <a:r>
              <a:rPr lang="en-US" dirty="0"/>
              <a:t> </a:t>
            </a:r>
            <a:r>
              <a:rPr lang="en-US" dirty="0" err="1"/>
              <a:t>pemerintah</a:t>
            </a:r>
            <a:r>
              <a:rPr lang="en-US" dirty="0"/>
              <a:t> </a:t>
            </a:r>
            <a:r>
              <a:rPr lang="en-US" dirty="0" err="1"/>
              <a:t>dengan</a:t>
            </a:r>
            <a:r>
              <a:rPr lang="en-US" dirty="0"/>
              <a:t> bank </a:t>
            </a:r>
            <a:r>
              <a:rPr lang="en-US" dirty="0" err="1"/>
              <a:t>asing</a:t>
            </a:r>
            <a:r>
              <a:rPr lang="en-US" dirty="0"/>
              <a:t>; </a:t>
            </a:r>
            <a:r>
              <a:rPr lang="en-US" dirty="0" err="1"/>
              <a:t>pengembangan</a:t>
            </a:r>
            <a:r>
              <a:rPr lang="en-US" dirty="0"/>
              <a:t> </a:t>
            </a:r>
            <a:r>
              <a:rPr lang="en-US" dirty="0" err="1"/>
              <a:t>sistem</a:t>
            </a:r>
            <a:r>
              <a:rPr lang="en-US" dirty="0"/>
              <a:t> basis data </a:t>
            </a:r>
            <a:r>
              <a:rPr lang="en-US" dirty="0" err="1"/>
              <a:t>intelijen</a:t>
            </a:r>
            <a:r>
              <a:rPr lang="en-US" dirty="0"/>
              <a:t> </a:t>
            </a:r>
            <a:r>
              <a:rPr lang="en-US" dirty="0" err="1"/>
              <a:t>untuk</a:t>
            </a:r>
            <a:r>
              <a:rPr lang="en-US" dirty="0"/>
              <a:t> </a:t>
            </a:r>
            <a:r>
              <a:rPr lang="en-US" dirty="0" err="1"/>
              <a:t>mendeteksi</a:t>
            </a:r>
            <a:r>
              <a:rPr lang="en-US" dirty="0"/>
              <a:t> </a:t>
            </a:r>
            <a:r>
              <a:rPr lang="en-US" dirty="0" err="1"/>
              <a:t>mobilitas</a:t>
            </a:r>
            <a:r>
              <a:rPr lang="en-US" dirty="0"/>
              <a:t> </a:t>
            </a:r>
            <a:r>
              <a:rPr lang="en-US" dirty="0" err="1"/>
              <a:t>pelaku</a:t>
            </a:r>
            <a:r>
              <a:rPr lang="en-US" dirty="0"/>
              <a:t> </a:t>
            </a:r>
            <a:r>
              <a:rPr lang="en-US" dirty="0" err="1"/>
              <a:t>kejahatan</a:t>
            </a:r>
            <a:r>
              <a:rPr lang="en-US" dirty="0"/>
              <a:t>/</a:t>
            </a:r>
            <a:r>
              <a:rPr lang="en-US" dirty="0" err="1"/>
              <a:t>teroris</a:t>
            </a:r>
            <a:r>
              <a:rPr lang="en-US" dirty="0"/>
              <a:t>; </a:t>
            </a:r>
            <a:r>
              <a:rPr lang="en-US" dirty="0" err="1"/>
              <a:t>sistem</a:t>
            </a:r>
            <a:r>
              <a:rPr lang="en-US" dirty="0"/>
              <a:t> </a:t>
            </a:r>
            <a:r>
              <a:rPr lang="en-US" dirty="0" err="1"/>
              <a:t>informasi</a:t>
            </a:r>
            <a:r>
              <a:rPr lang="en-US" dirty="0"/>
              <a:t> di </a:t>
            </a:r>
            <a:r>
              <a:rPr lang="en-US" dirty="0" err="1"/>
              <a:t>bidang</a:t>
            </a:r>
            <a:r>
              <a:rPr lang="en-US" dirty="0"/>
              <a:t> </a:t>
            </a:r>
            <a:r>
              <a:rPr lang="en-US" dirty="0" err="1"/>
              <a:t>hak</a:t>
            </a:r>
            <a:r>
              <a:rPr lang="en-US" dirty="0"/>
              <a:t> </a:t>
            </a:r>
            <a:r>
              <a:rPr lang="en-US" dirty="0" err="1"/>
              <a:t>cipta</a:t>
            </a:r>
            <a:r>
              <a:rPr lang="en-US" dirty="0"/>
              <a:t> </a:t>
            </a:r>
            <a:r>
              <a:rPr lang="en-US" dirty="0" err="1"/>
              <a:t>intelektual</a:t>
            </a:r>
            <a:r>
              <a:rPr lang="en-US" dirty="0"/>
              <a:t> </a:t>
            </a:r>
            <a:r>
              <a:rPr lang="en-US" dirty="0" err="1"/>
              <a:t>untuk</a:t>
            </a:r>
            <a:r>
              <a:rPr lang="en-US" dirty="0"/>
              <a:t> </a:t>
            </a:r>
            <a:r>
              <a:rPr lang="en-US" dirty="0" err="1"/>
              <a:t>pengecekan</a:t>
            </a:r>
            <a:r>
              <a:rPr lang="en-US" dirty="0"/>
              <a:t> </a:t>
            </a:r>
            <a:r>
              <a:rPr lang="en-US" dirty="0" err="1"/>
              <a:t>dan</a:t>
            </a:r>
            <a:r>
              <a:rPr lang="en-US" dirty="0"/>
              <a:t> </a:t>
            </a:r>
            <a:r>
              <a:rPr lang="en-US" dirty="0" err="1"/>
              <a:t>pendaftaran</a:t>
            </a:r>
            <a:r>
              <a:rPr lang="en-US" dirty="0"/>
              <a:t> </a:t>
            </a:r>
            <a:r>
              <a:rPr lang="en-US" dirty="0" err="1"/>
              <a:t>terhadap</a:t>
            </a:r>
            <a:r>
              <a:rPr lang="en-US" dirty="0"/>
              <a:t> </a:t>
            </a:r>
            <a:r>
              <a:rPr lang="en-US" dirty="0" err="1"/>
              <a:t>karya-karya</a:t>
            </a:r>
            <a:r>
              <a:rPr lang="en-US" dirty="0"/>
              <a:t> </a:t>
            </a:r>
            <a:r>
              <a:rPr lang="en-US" dirty="0" err="1"/>
              <a:t>tertentu</a:t>
            </a:r>
            <a:r>
              <a:rPr lang="en-US" dirty="0"/>
              <a:t> yang </a:t>
            </a:r>
            <a:r>
              <a:rPr lang="en-US" dirty="0" err="1"/>
              <a:t>ingin</a:t>
            </a:r>
            <a:r>
              <a:rPr lang="en-US" dirty="0"/>
              <a:t> </a:t>
            </a:r>
            <a:r>
              <a:rPr lang="en-US" dirty="0" err="1"/>
              <a:t>memperoleh</a:t>
            </a:r>
            <a:r>
              <a:rPr lang="en-US" dirty="0"/>
              <a:t> </a:t>
            </a:r>
            <a:r>
              <a:rPr lang="en-US" dirty="0" err="1"/>
              <a:t>hak</a:t>
            </a:r>
            <a:r>
              <a:rPr lang="en-US" dirty="0"/>
              <a:t> paten </a:t>
            </a:r>
            <a:r>
              <a:rPr lang="en-US" dirty="0" err="1"/>
              <a:t>internasional</a:t>
            </a:r>
            <a:r>
              <a:rPr lang="en-US" dirty="0"/>
              <a:t>.</a:t>
            </a:r>
            <a:endParaRPr lang="id-ID" dirty="0"/>
          </a:p>
          <a:p>
            <a:pPr>
              <a:defRPr/>
            </a:pPr>
            <a:endParaRPr lang="id-ID"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211A86F5-2CF9-460C-9442-38FAB569878A}"/>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G2B</a:t>
            </a:r>
          </a:p>
        </p:txBody>
      </p:sp>
      <p:sp>
        <p:nvSpPr>
          <p:cNvPr id="38915" name="Content Placeholder 2">
            <a:extLst>
              <a:ext uri="{FF2B5EF4-FFF2-40B4-BE49-F238E27FC236}">
                <a16:creationId xmlns:a16="http://schemas.microsoft.com/office/drawing/2014/main" id="{5844A47F-60D5-4A1E-B272-AC0ACE8863C3}"/>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en-US" altLang="en-US" sz="1800"/>
              <a:t>Tipe relasi ini dibangun dengan tujuan untuk memperlancar para praktisi bisnis dalam menjalankan perusahaannya.</a:t>
            </a:r>
            <a:endParaRPr lang="id-ID" altLang="en-US" sz="1800"/>
          </a:p>
          <a:p>
            <a:pPr>
              <a:buFont typeface="Calibri Light" panose="020F0302020204030204" pitchFamily="34" charset="0"/>
              <a:buAutoNum type="arabicPeriod"/>
            </a:pPr>
            <a:r>
              <a:rPr lang="en-US" altLang="en-US" sz="1800"/>
              <a:t>Relasi semacam ini juga bisa mempermudah dan memperluas akses pelaku usaha terhadap informasi-informasi yang diperlukan bagi kepentingan usahanya, misalnya beragam kebijakan publik, prosedur perizinan, dll.</a:t>
            </a:r>
            <a:endParaRPr lang="id-ID" altLang="en-US" sz="1800"/>
          </a:p>
          <a:p>
            <a:pPr>
              <a:buFont typeface="Calibri Light" panose="020F0302020204030204" pitchFamily="34" charset="0"/>
              <a:buAutoNum type="arabicPeriod"/>
            </a:pPr>
            <a:r>
              <a:rPr lang="en-US" altLang="en-US" sz="1800"/>
              <a:t>Contoh aplikasi : perusahaan wajib pajak dapat menggunakan aplikasi web untuk menghitung besaran pajak yang harus dibayar; lelang on line; pengadaan dan pembelian barang melalui internet (e-procurement), dll.</a:t>
            </a:r>
            <a:endParaRPr lang="id-ID" altLang="en-US" sz="1800"/>
          </a:p>
          <a:p>
            <a:pPr>
              <a:buFont typeface="Calibri Light" panose="020F0302020204030204" pitchFamily="34" charset="0"/>
              <a:buAutoNum type="arabicPeriod"/>
            </a:pPr>
            <a:endParaRPr lang="id-ID"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EE2D4F0D-B86B-440C-8F13-990639E57563}"/>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G2C</a:t>
            </a:r>
          </a:p>
        </p:txBody>
      </p:sp>
      <p:sp>
        <p:nvSpPr>
          <p:cNvPr id="39939" name="Content Placeholder 2">
            <a:extLst>
              <a:ext uri="{FF2B5EF4-FFF2-40B4-BE49-F238E27FC236}">
                <a16:creationId xmlns:a16="http://schemas.microsoft.com/office/drawing/2014/main" id="{C3F72E41-BDA6-4858-904F-BB2377396878}"/>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en-US" altLang="en-US" sz="2000"/>
              <a:t>Pemerintah membangun dan menerapkan berbagai aplikasi teknologi informasi untuk memperbaiki hubungan interaksi dengan masyarakat.</a:t>
            </a:r>
            <a:endParaRPr lang="id-ID" altLang="en-US" sz="2000"/>
          </a:p>
          <a:p>
            <a:pPr>
              <a:buFont typeface="Calibri Light" panose="020F0302020204030204" pitchFamily="34" charset="0"/>
              <a:buAutoNum type="arabicPeriod"/>
            </a:pPr>
            <a:r>
              <a:rPr lang="en-US" altLang="en-US" sz="2000"/>
              <a:t>Tipe relasi ini diorientasikan untuk mempermudah dan memperluas akses masyarakat terhadap pelayanan publik.</a:t>
            </a:r>
            <a:endParaRPr lang="id-ID" altLang="en-US" sz="2000"/>
          </a:p>
          <a:p>
            <a:pPr>
              <a:buFont typeface="Calibri Light" panose="020F0302020204030204" pitchFamily="34" charset="0"/>
              <a:buAutoNum type="arabicPeriod"/>
            </a:pPr>
            <a:r>
              <a:rPr lang="en-US" altLang="en-US" sz="2000"/>
              <a:t>Contoh : pelayanan pembuatan KTP/paspor melalui internet; Departemen Agama membuka pendaftaran calon haji on-line melalui internet; down load formulir pendaftaran CPNS.</a:t>
            </a:r>
            <a:endParaRPr lang="id-ID" altLang="en-US" sz="2000"/>
          </a:p>
          <a:p>
            <a:pPr>
              <a:buFont typeface="Calibri Light" panose="020F0302020204030204" pitchFamily="34" charset="0"/>
              <a:buAutoNum type="arabicPeriod"/>
            </a:pPr>
            <a:endParaRPr lang="id-ID"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02655CB4-7FA5-48A4-B853-B88C536FEFE1}"/>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G2E</a:t>
            </a:r>
          </a:p>
        </p:txBody>
      </p:sp>
      <p:sp>
        <p:nvSpPr>
          <p:cNvPr id="40963" name="Content Placeholder 2">
            <a:extLst>
              <a:ext uri="{FF2B5EF4-FFF2-40B4-BE49-F238E27FC236}">
                <a16:creationId xmlns:a16="http://schemas.microsoft.com/office/drawing/2014/main" id="{234DF4BF-9FAF-4845-AC80-2EB017D12CCF}"/>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en-US" altLang="en-US" sz="2400"/>
              <a:t>Tujuannya untuk meningkatkan kinerja dan kesejahteraan PNS di instansi ybs.</a:t>
            </a:r>
            <a:endParaRPr lang="id-ID" altLang="en-US" sz="2400"/>
          </a:p>
          <a:p>
            <a:pPr>
              <a:buFont typeface="Calibri Light" panose="020F0302020204030204" pitchFamily="34" charset="0"/>
              <a:buAutoNum type="arabicPeriod"/>
            </a:pPr>
            <a:r>
              <a:rPr lang="en-US" altLang="en-US" sz="2400"/>
              <a:t>Contoh : sistem pengembangan karir PNS untuk bahan data kepentingan mutasi, promosi PNS; aplikasi terpadu untuk mengelola berbagai tunjangan kesejahteraan yang merupakan hak PNS; sistem asuransi kesehatan dan pendidikan bagi PNS yang terintegrasi dengan lembaga kesehatan dan pendidikan.</a:t>
            </a:r>
            <a:endParaRPr lang="id-ID" altLang="en-US" sz="2400"/>
          </a:p>
          <a:p>
            <a:pPr>
              <a:buFont typeface="Calibri Light" panose="020F0302020204030204" pitchFamily="34" charset="0"/>
              <a:buAutoNum type="arabicPeriod"/>
            </a:pPr>
            <a:endParaRPr lang="id-ID"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F64B-5ABE-48E7-8A88-EACD0C3A5F4D}"/>
              </a:ext>
            </a:extLst>
          </p:cNvPr>
          <p:cNvSpPr>
            <a:spLocks noGrp="1"/>
          </p:cNvSpPr>
          <p:nvPr>
            <p:ph type="title"/>
          </p:nvPr>
        </p:nvSpPr>
        <p:spPr>
          <a:solidFill>
            <a:schemeClr val="accent1"/>
          </a:solidFill>
        </p:spPr>
        <p:txBody>
          <a:bodyPr>
            <a:normAutofit/>
          </a:bodyPr>
          <a:lstStyle/>
          <a:p>
            <a:pPr>
              <a:spcBef>
                <a:spcPts val="0"/>
              </a:spcBef>
              <a:defRPr/>
            </a:pPr>
            <a:r>
              <a:rPr lang="id-ID" sz="2700" spc="50" dirty="0">
                <a:ln w="11430">
                  <a:solidFill>
                    <a:sysClr val="windowText" lastClr="000000"/>
                  </a:solidFill>
                </a:ln>
                <a:solidFill>
                  <a:schemeClr val="bg1"/>
                </a:solidFill>
              </a:rPr>
              <a:t>Fase Perkembangan</a:t>
            </a:r>
            <a:br>
              <a:rPr lang="id-ID" sz="2700" spc="50" dirty="0">
                <a:ln w="11430">
                  <a:solidFill>
                    <a:sysClr val="windowText" lastClr="000000"/>
                  </a:solidFill>
                </a:ln>
                <a:solidFill>
                  <a:schemeClr val="bg1"/>
                </a:solidFill>
              </a:rPr>
            </a:br>
            <a:r>
              <a:rPr lang="id-ID" sz="2700" spc="50" dirty="0">
                <a:ln w="11430">
                  <a:solidFill>
                    <a:sysClr val="windowText" lastClr="000000"/>
                  </a:solidFill>
                </a:ln>
                <a:solidFill>
                  <a:schemeClr val="bg1"/>
                </a:solidFill>
              </a:rPr>
              <a:t>E-Government</a:t>
            </a:r>
            <a:endParaRPr lang="id-ID" dirty="0"/>
          </a:p>
        </p:txBody>
      </p:sp>
      <p:pic>
        <p:nvPicPr>
          <p:cNvPr id="41987" name="Picture 2">
            <a:extLst>
              <a:ext uri="{FF2B5EF4-FFF2-40B4-BE49-F238E27FC236}">
                <a16:creationId xmlns:a16="http://schemas.microsoft.com/office/drawing/2014/main" id="{4C70A44E-042B-4075-A167-82AA41A1303F}"/>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063750" y="1773238"/>
            <a:ext cx="8078788" cy="403225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72DE-093C-4CFC-8D8E-465C6AC0BA6B}"/>
              </a:ext>
            </a:extLst>
          </p:cNvPr>
          <p:cNvSpPr>
            <a:spLocks noGrp="1"/>
          </p:cNvSpPr>
          <p:nvPr>
            <p:ph type="title"/>
          </p:nvPr>
        </p:nvSpPr>
        <p:spPr>
          <a:xfrm>
            <a:off x="2152650" y="503239"/>
            <a:ext cx="7886700" cy="777875"/>
          </a:xfrm>
        </p:spPr>
        <p:txBody>
          <a:bodyPr>
            <a:normAutofit fontScale="90000"/>
          </a:bodyPr>
          <a:lstStyle/>
          <a:p>
            <a:pPr>
              <a:defRPr/>
            </a:pPr>
            <a:r>
              <a:rPr lang="id-ID" dirty="0"/>
              <a:t>3 Fase Perkembangan e-Government</a:t>
            </a:r>
          </a:p>
        </p:txBody>
      </p:sp>
      <p:graphicFrame>
        <p:nvGraphicFramePr>
          <p:cNvPr id="4" name="Content Placeholder 3">
            <a:extLst>
              <a:ext uri="{FF2B5EF4-FFF2-40B4-BE49-F238E27FC236}">
                <a16:creationId xmlns:a16="http://schemas.microsoft.com/office/drawing/2014/main" id="{A674D765-6179-4AA5-A243-F7C9EBBF2FE3}"/>
              </a:ext>
            </a:extLst>
          </p:cNvPr>
          <p:cNvGraphicFramePr>
            <a:graphicFrameLocks noGrp="1"/>
          </p:cNvGraphicFramePr>
          <p:nvPr>
            <p:ph sz="quarter" idx="1"/>
          </p:nvPr>
        </p:nvGraphicFramePr>
        <p:xfrm>
          <a:off x="2438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71F9C56-0193-40FB-914D-07E870F9D707}"/>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Fase Publikasi</a:t>
            </a:r>
          </a:p>
        </p:txBody>
      </p:sp>
      <p:sp>
        <p:nvSpPr>
          <p:cNvPr id="44035" name="Content Placeholder 2">
            <a:extLst>
              <a:ext uri="{FF2B5EF4-FFF2-40B4-BE49-F238E27FC236}">
                <a16:creationId xmlns:a16="http://schemas.microsoft.com/office/drawing/2014/main" id="{5114D5AC-794E-4AB5-83D7-1D3B12228680}"/>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id-ID" altLang="en-US" sz="1600"/>
              <a:t>M</a:t>
            </a:r>
            <a:r>
              <a:rPr lang="en-US" altLang="en-US" sz="1600"/>
              <a:t>enggunakan TI untuk memperluas akses terhadap informasi publik</a:t>
            </a:r>
            <a:endParaRPr lang="id-ID" altLang="en-US" sz="1600"/>
          </a:p>
          <a:p>
            <a:pPr>
              <a:buFont typeface="Calibri Light" panose="020F0302020204030204" pitchFamily="34" charset="0"/>
              <a:buAutoNum type="arabicPeriod"/>
            </a:pPr>
            <a:r>
              <a:rPr lang="en-US" altLang="en-US" sz="1600"/>
              <a:t>Pada fase ini, terjadi komunikasi satu arah di mana pemerintah mempublikasikan berbagai data dan informasi yang dimilikinya agar dapat langsung diakses oleh masyarakat dan pihak lain yang berkepentingan melalui internet.</a:t>
            </a:r>
            <a:endParaRPr lang="id-ID" altLang="en-US" sz="1600"/>
          </a:p>
          <a:p>
            <a:pPr>
              <a:buFont typeface="Calibri Light" panose="020F0302020204030204" pitchFamily="34" charset="0"/>
              <a:buAutoNum type="arabicPeriod"/>
            </a:pPr>
            <a:r>
              <a:rPr lang="en-US" altLang="en-US" sz="1600"/>
              <a:t>Contoh :</a:t>
            </a:r>
            <a:endParaRPr lang="id-ID" altLang="en-US" sz="1800"/>
          </a:p>
          <a:p>
            <a:pPr lvl="1">
              <a:buFont typeface="Calibri Light" panose="020F0302020204030204" pitchFamily="34" charset="0"/>
              <a:buAutoNum type="alphaLcPeriod"/>
            </a:pPr>
            <a:r>
              <a:rPr lang="en-US" altLang="en-US" sz="1400"/>
              <a:t>Masyarakat dapat melihat dan mendownload berbagai produk peraturan perundang-undangan.</a:t>
            </a:r>
            <a:endParaRPr lang="id-ID" altLang="en-US" sz="1400"/>
          </a:p>
          <a:p>
            <a:pPr lvl="1">
              <a:buFont typeface="Calibri Light" panose="020F0302020204030204" pitchFamily="34" charset="0"/>
              <a:buAutoNum type="alphaLcPeriod"/>
            </a:pPr>
            <a:r>
              <a:rPr lang="en-US" altLang="en-US" sz="1400"/>
              <a:t>Peneliti dapat mengakses berbagai data statistik hasil pengkajian berbagai lembaga pemerintahan sebagai data sekunder.</a:t>
            </a:r>
            <a:endParaRPr lang="id-ID" altLang="en-US" sz="1400"/>
          </a:p>
          <a:p>
            <a:pPr lvl="1">
              <a:buFont typeface="Calibri Light" panose="020F0302020204030204" pitchFamily="34" charset="0"/>
              <a:buAutoNum type="alphaLcPeriod"/>
            </a:pPr>
            <a:r>
              <a:rPr lang="en-US" altLang="en-US" sz="1400"/>
              <a:t>Rakyat dapat secara on line mengetahui hasil sementara Pemilu.</a:t>
            </a:r>
            <a:endParaRPr lang="id-ID" altLang="en-US" sz="1400"/>
          </a:p>
          <a:p>
            <a:pPr>
              <a:buFont typeface="Calibri Light" panose="020F0302020204030204" pitchFamily="34" charset="0"/>
              <a:buAutoNum type="arabicPeriod"/>
            </a:pPr>
            <a:endParaRPr lang="id-ID"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31EA0A59-7F43-4434-9AB0-5A3A57567CDC}"/>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Strategi</a:t>
            </a:r>
          </a:p>
        </p:txBody>
      </p:sp>
      <p:sp>
        <p:nvSpPr>
          <p:cNvPr id="45059" name="Content Placeholder 2">
            <a:extLst>
              <a:ext uri="{FF2B5EF4-FFF2-40B4-BE49-F238E27FC236}">
                <a16:creationId xmlns:a16="http://schemas.microsoft.com/office/drawing/2014/main" id="{94A1038A-34A5-4AEB-9143-780AAC95B78A}"/>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en-US" altLang="en-US"/>
              <a:t>Buat desain situs yang menarik dan mudah di-up date</a:t>
            </a:r>
            <a:endParaRPr lang="id-ID" altLang="en-US"/>
          </a:p>
          <a:p>
            <a:pPr>
              <a:buFont typeface="Calibri Light" panose="020F0302020204030204" pitchFamily="34" charset="0"/>
              <a:buAutoNum type="arabicPeriod"/>
            </a:pPr>
            <a:r>
              <a:rPr lang="en-US" altLang="en-US"/>
              <a:t>Fokus pada materi yang dapat mendukung tujuan-tujuan lain, seperti pembangunan ekonomi, antikorupsi, menarik investasi asing, dll.</a:t>
            </a:r>
            <a:endParaRPr lang="id-ID" altLang="en-US"/>
          </a:p>
          <a:p>
            <a:pPr>
              <a:buFont typeface="Calibri Light" panose="020F0302020204030204" pitchFamily="34" charset="0"/>
              <a:buAutoNum type="arabicPeriod"/>
            </a:pPr>
            <a:r>
              <a:rPr lang="en-US" altLang="en-US"/>
              <a:t>Gunakan sumber daya yang tersedia semaksimal mungkin.</a:t>
            </a:r>
            <a:endParaRPr lang="id-ID" altLang="en-US"/>
          </a:p>
          <a:p>
            <a:pPr>
              <a:buFont typeface="Calibri Light" panose="020F0302020204030204" pitchFamily="34" charset="0"/>
              <a:buAutoNum type="arabicPeriod"/>
            </a:pPr>
            <a:r>
              <a:rPr lang="en-US" altLang="en-US"/>
              <a:t>Gunakan bahasa yang mudah dipahami.</a:t>
            </a:r>
            <a:endParaRPr lang="id-ID" altLang="en-US"/>
          </a:p>
          <a:p>
            <a:pPr>
              <a:buFont typeface="Calibri Light" panose="020F0302020204030204" pitchFamily="34" charset="0"/>
              <a:buAutoNum type="arabicPeriod"/>
            </a:pPr>
            <a:endParaRPr lang="id-ID"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11AC453-B052-4BB0-9EC1-C706BD367243}"/>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Pengertian </a:t>
            </a:r>
            <a:r>
              <a:rPr lang="id-ID" altLang="en-US" i="1">
                <a:solidFill>
                  <a:schemeClr val="bg1"/>
                </a:solidFill>
              </a:rPr>
              <a:t>Government</a:t>
            </a:r>
            <a:endParaRPr lang="id-ID" altLang="en-US">
              <a:solidFill>
                <a:schemeClr val="bg1"/>
              </a:solidFill>
            </a:endParaRPr>
          </a:p>
        </p:txBody>
      </p:sp>
      <p:sp>
        <p:nvSpPr>
          <p:cNvPr id="3" name="Content Placeholder 2">
            <a:extLst>
              <a:ext uri="{FF2B5EF4-FFF2-40B4-BE49-F238E27FC236}">
                <a16:creationId xmlns:a16="http://schemas.microsoft.com/office/drawing/2014/main" id="{FCF015FC-7849-4D5E-8AD1-867E35973911}"/>
              </a:ext>
            </a:extLst>
          </p:cNvPr>
          <p:cNvSpPr>
            <a:spLocks noGrp="1"/>
          </p:cNvSpPr>
          <p:nvPr>
            <p:ph sz="quarter" idx="1"/>
          </p:nvPr>
        </p:nvSpPr>
        <p:spPr>
          <a:xfrm>
            <a:off x="2152650" y="1576388"/>
            <a:ext cx="7886700" cy="4495800"/>
          </a:xfrm>
        </p:spPr>
        <p:txBody>
          <a:bodyPr>
            <a:normAutofit fontScale="92500" lnSpcReduction="20000"/>
          </a:bodyPr>
          <a:lstStyle/>
          <a:p>
            <a:pPr>
              <a:defRPr/>
            </a:pPr>
            <a:r>
              <a:rPr lang="en-US" i="1" dirty="0"/>
              <a:t>New Oxford English Dictionary</a:t>
            </a:r>
            <a:r>
              <a:rPr lang="en-US" dirty="0"/>
              <a:t> </a:t>
            </a:r>
            <a:endParaRPr lang="id-ID" dirty="0"/>
          </a:p>
          <a:p>
            <a:pPr lvl="1">
              <a:defRPr/>
            </a:pPr>
            <a:r>
              <a:rPr lang="en-US" i="1" dirty="0"/>
              <a:t>government</a:t>
            </a:r>
            <a:r>
              <a:rPr lang="en-US" dirty="0"/>
              <a:t> is the system by which a state or community is governed </a:t>
            </a:r>
            <a:r>
              <a:rPr lang="en-US" dirty="0" err="1"/>
              <a:t>atau</a:t>
            </a:r>
            <a:r>
              <a:rPr lang="en-US" dirty="0"/>
              <a:t> the action or manner of controlling or regulating a state, </a:t>
            </a:r>
            <a:r>
              <a:rPr lang="en-US" dirty="0" err="1"/>
              <a:t>organisation</a:t>
            </a:r>
            <a:r>
              <a:rPr lang="en-US" dirty="0"/>
              <a:t>, or people</a:t>
            </a:r>
            <a:r>
              <a:rPr lang="id-ID" dirty="0"/>
              <a:t> </a:t>
            </a:r>
            <a:r>
              <a:rPr lang="id-ID" i="1" dirty="0"/>
              <a:t>(pemerintah adalah sistem dimana sebuah negara atau masyarakat diatur atau tindakan atau cara mengendalikan atau mengatur negara, organisasi, atau orang-orang)</a:t>
            </a:r>
          </a:p>
          <a:p>
            <a:pPr>
              <a:defRPr/>
            </a:pPr>
            <a:r>
              <a:rPr lang="en-US" dirty="0"/>
              <a:t>Osborne </a:t>
            </a:r>
            <a:r>
              <a:rPr lang="en-US" dirty="0" err="1"/>
              <a:t>dan</a:t>
            </a:r>
            <a:r>
              <a:rPr lang="en-US" dirty="0"/>
              <a:t> </a:t>
            </a:r>
            <a:r>
              <a:rPr lang="en-US" dirty="0" err="1"/>
              <a:t>Gaebler</a:t>
            </a:r>
            <a:r>
              <a:rPr lang="en-US" dirty="0"/>
              <a:t> </a:t>
            </a:r>
            <a:endParaRPr lang="id-ID" dirty="0"/>
          </a:p>
          <a:p>
            <a:pPr lvl="1">
              <a:defRPr/>
            </a:pPr>
            <a:r>
              <a:rPr lang="en-US" i="1" dirty="0"/>
              <a:t>government</a:t>
            </a:r>
            <a:r>
              <a:rPr lang="en-US" dirty="0"/>
              <a:t> is the mechanism we use to make communal decisions. It is the way we provide services that benefit all our people: national defense, environmental protection, police protection, </a:t>
            </a:r>
            <a:r>
              <a:rPr lang="en-US" dirty="0" err="1"/>
              <a:t>etc</a:t>
            </a:r>
            <a:r>
              <a:rPr lang="id-ID" dirty="0"/>
              <a:t> </a:t>
            </a:r>
            <a:r>
              <a:rPr lang="id-ID" i="1" dirty="0"/>
              <a:t>(pemerintah adalah mekanisme yang kita gunakan untuk membuat keputusan komunal. Ini adalah cara kami menyediakan layanan yang bermanfaat bagi semua rakyat kita: pertahanan nasional, perlindungan lingkungan, perlindungan polisi, dll)</a:t>
            </a:r>
          </a:p>
          <a:p>
            <a:pPr>
              <a:defRPr/>
            </a:pPr>
            <a:endParaRPr lang="id-ID"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5D3C8FE8-57AE-427C-9434-237DB63E0C37}"/>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Fase Interaksi</a:t>
            </a:r>
          </a:p>
        </p:txBody>
      </p:sp>
      <p:sp>
        <p:nvSpPr>
          <p:cNvPr id="3" name="Content Placeholder 2">
            <a:extLst>
              <a:ext uri="{FF2B5EF4-FFF2-40B4-BE49-F238E27FC236}">
                <a16:creationId xmlns:a16="http://schemas.microsoft.com/office/drawing/2014/main" id="{AB031D5F-67CE-46DD-9007-089AA057A124}"/>
              </a:ext>
            </a:extLst>
          </p:cNvPr>
          <p:cNvSpPr>
            <a:spLocks noGrp="1"/>
          </p:cNvSpPr>
          <p:nvPr>
            <p:ph sz="quarter" idx="1"/>
          </p:nvPr>
        </p:nvSpPr>
        <p:spPr>
          <a:xfrm>
            <a:off x="2152650" y="1576388"/>
            <a:ext cx="7886700" cy="4495800"/>
          </a:xfrm>
        </p:spPr>
        <p:txBody>
          <a:bodyPr>
            <a:normAutofit fontScale="92500" lnSpcReduction="10000"/>
          </a:bodyPr>
          <a:lstStyle/>
          <a:p>
            <a:pPr>
              <a:defRPr/>
            </a:pPr>
            <a:r>
              <a:rPr lang="id-ID" sz="2400" dirty="0"/>
              <a:t>M</a:t>
            </a:r>
            <a:r>
              <a:rPr lang="en-US" sz="2400" dirty="0" err="1"/>
              <a:t>emperluas</a:t>
            </a:r>
            <a:r>
              <a:rPr lang="en-US" sz="2400" dirty="0"/>
              <a:t> </a:t>
            </a:r>
            <a:r>
              <a:rPr lang="en-US" sz="2400" dirty="0" err="1"/>
              <a:t>partisipasi</a:t>
            </a:r>
            <a:r>
              <a:rPr lang="en-US" sz="2400" dirty="0"/>
              <a:t> </a:t>
            </a:r>
            <a:r>
              <a:rPr lang="en-US" sz="2400" dirty="0" err="1"/>
              <a:t>publik</a:t>
            </a:r>
            <a:r>
              <a:rPr lang="en-US" sz="2400" dirty="0"/>
              <a:t> </a:t>
            </a:r>
            <a:r>
              <a:rPr lang="en-US" sz="2400" dirty="0" err="1"/>
              <a:t>dalam</a:t>
            </a:r>
            <a:r>
              <a:rPr lang="en-US" sz="2400" dirty="0"/>
              <a:t> </a:t>
            </a:r>
            <a:r>
              <a:rPr lang="en-US" sz="2400" dirty="0" err="1"/>
              <a:t>pemerintahan</a:t>
            </a:r>
            <a:endParaRPr lang="id-ID" sz="2400" dirty="0"/>
          </a:p>
          <a:p>
            <a:pPr>
              <a:defRPr/>
            </a:pPr>
            <a:r>
              <a:rPr lang="en-US" sz="2400" dirty="0" err="1"/>
              <a:t>Pada</a:t>
            </a:r>
            <a:r>
              <a:rPr lang="en-US" sz="2400" dirty="0"/>
              <a:t> </a:t>
            </a:r>
            <a:r>
              <a:rPr lang="en-US" sz="2400" dirty="0" err="1"/>
              <a:t>fase</a:t>
            </a:r>
            <a:r>
              <a:rPr lang="en-US" sz="2400" dirty="0"/>
              <a:t> </a:t>
            </a:r>
            <a:r>
              <a:rPr lang="en-US" sz="2400" dirty="0" err="1"/>
              <a:t>ini</a:t>
            </a:r>
            <a:r>
              <a:rPr lang="en-US" sz="2400" dirty="0"/>
              <a:t>, </a:t>
            </a:r>
            <a:r>
              <a:rPr lang="en-US" sz="2400" dirty="0" err="1"/>
              <a:t>terjadi</a:t>
            </a:r>
            <a:r>
              <a:rPr lang="en-US" sz="2400" dirty="0"/>
              <a:t> </a:t>
            </a:r>
            <a:r>
              <a:rPr lang="en-US" sz="2400" dirty="0" err="1"/>
              <a:t>komunikasi</a:t>
            </a:r>
            <a:r>
              <a:rPr lang="en-US" sz="2400" dirty="0"/>
              <a:t> </a:t>
            </a:r>
            <a:r>
              <a:rPr lang="en-US" sz="2400" dirty="0" err="1"/>
              <a:t>dua</a:t>
            </a:r>
            <a:r>
              <a:rPr lang="en-US" sz="2400" dirty="0"/>
              <a:t> </a:t>
            </a:r>
            <a:r>
              <a:rPr lang="en-US" sz="2400" dirty="0" err="1"/>
              <a:t>arah</a:t>
            </a:r>
            <a:r>
              <a:rPr lang="en-US" sz="2400" dirty="0"/>
              <a:t> </a:t>
            </a:r>
            <a:r>
              <a:rPr lang="en-US" sz="2400" dirty="0" err="1"/>
              <a:t>antara</a:t>
            </a:r>
            <a:r>
              <a:rPr lang="en-US" sz="2400" dirty="0"/>
              <a:t> </a:t>
            </a:r>
            <a:r>
              <a:rPr lang="en-US" sz="2400" dirty="0" err="1"/>
              <a:t>pemerintah</a:t>
            </a:r>
            <a:r>
              <a:rPr lang="en-US" sz="2400" dirty="0"/>
              <a:t> </a:t>
            </a:r>
            <a:r>
              <a:rPr lang="en-US" sz="2400" dirty="0" err="1"/>
              <a:t>dengan</a:t>
            </a:r>
            <a:r>
              <a:rPr lang="en-US" sz="2400" dirty="0"/>
              <a:t> </a:t>
            </a:r>
            <a:r>
              <a:rPr lang="en-US" sz="2400" dirty="0" err="1"/>
              <a:t>pihak</a:t>
            </a:r>
            <a:r>
              <a:rPr lang="en-US" sz="2400" dirty="0"/>
              <a:t> yang </a:t>
            </a:r>
            <a:r>
              <a:rPr lang="en-US" sz="2400" dirty="0" err="1"/>
              <a:t>berkepentingan</a:t>
            </a:r>
            <a:r>
              <a:rPr lang="en-US" sz="2400" dirty="0"/>
              <a:t>. </a:t>
            </a:r>
            <a:endParaRPr lang="id-ID" sz="2400" dirty="0"/>
          </a:p>
          <a:p>
            <a:pPr>
              <a:defRPr/>
            </a:pPr>
            <a:r>
              <a:rPr lang="en-US" sz="2400" dirty="0"/>
              <a:t>Ada </a:t>
            </a:r>
            <a:r>
              <a:rPr lang="en-US" sz="2400" dirty="0" err="1"/>
              <a:t>dua</a:t>
            </a:r>
            <a:r>
              <a:rPr lang="en-US" sz="2400" dirty="0"/>
              <a:t> </a:t>
            </a:r>
            <a:r>
              <a:rPr lang="en-US" sz="2400" dirty="0" err="1"/>
              <a:t>jenis</a:t>
            </a:r>
            <a:r>
              <a:rPr lang="en-US" sz="2400" dirty="0"/>
              <a:t> </a:t>
            </a:r>
            <a:r>
              <a:rPr lang="en-US" sz="2400" dirty="0" err="1"/>
              <a:t>aplikasi</a:t>
            </a:r>
            <a:r>
              <a:rPr lang="en-US" sz="2400" dirty="0"/>
              <a:t> yang </a:t>
            </a:r>
            <a:r>
              <a:rPr lang="en-US" sz="2400" dirty="0" err="1"/>
              <a:t>dapat</a:t>
            </a:r>
            <a:r>
              <a:rPr lang="en-US" sz="2400" dirty="0"/>
              <a:t> </a:t>
            </a:r>
            <a:r>
              <a:rPr lang="en-US" sz="2400" dirty="0" err="1"/>
              <a:t>digunakan</a:t>
            </a:r>
            <a:r>
              <a:rPr lang="en-US" sz="2400" dirty="0"/>
              <a:t> : (1) </a:t>
            </a:r>
            <a:r>
              <a:rPr lang="en-US" sz="2400" dirty="0" err="1"/>
              <a:t>bentuk</a:t>
            </a:r>
            <a:r>
              <a:rPr lang="en-US" sz="2400" dirty="0"/>
              <a:t> portal di </a:t>
            </a:r>
            <a:r>
              <a:rPr lang="en-US" sz="2400" dirty="0" err="1"/>
              <a:t>mana</a:t>
            </a:r>
            <a:r>
              <a:rPr lang="en-US" sz="2400" dirty="0"/>
              <a:t> </a:t>
            </a:r>
            <a:r>
              <a:rPr lang="en-US" sz="2400" dirty="0" err="1"/>
              <a:t>situs</a:t>
            </a:r>
            <a:r>
              <a:rPr lang="en-US" sz="2400" dirty="0"/>
              <a:t> </a:t>
            </a:r>
            <a:r>
              <a:rPr lang="en-US" sz="2400" dirty="0" err="1"/>
              <a:t>memberikan</a:t>
            </a:r>
            <a:r>
              <a:rPr lang="en-US" sz="2400" dirty="0"/>
              <a:t> </a:t>
            </a:r>
            <a:r>
              <a:rPr lang="en-US" sz="2400" dirty="0" err="1"/>
              <a:t>fasilitas</a:t>
            </a:r>
            <a:r>
              <a:rPr lang="en-US" sz="2400" dirty="0"/>
              <a:t> search engine </a:t>
            </a:r>
            <a:r>
              <a:rPr lang="en-US" sz="2400" dirty="0" err="1"/>
              <a:t>untuk</a:t>
            </a:r>
            <a:r>
              <a:rPr lang="en-US" sz="2400" dirty="0"/>
              <a:t> </a:t>
            </a:r>
            <a:r>
              <a:rPr lang="en-US" sz="2400" dirty="0" err="1"/>
              <a:t>mencari</a:t>
            </a:r>
            <a:r>
              <a:rPr lang="en-US" sz="2400" dirty="0"/>
              <a:t> data/</a:t>
            </a:r>
            <a:r>
              <a:rPr lang="en-US" sz="2400" dirty="0" err="1"/>
              <a:t>informasi</a:t>
            </a:r>
            <a:r>
              <a:rPr lang="en-US" sz="2400" dirty="0"/>
              <a:t>; (2) </a:t>
            </a:r>
            <a:r>
              <a:rPr lang="en-US" sz="2400" dirty="0" err="1"/>
              <a:t>pemerintah</a:t>
            </a:r>
            <a:r>
              <a:rPr lang="en-US" sz="2400" dirty="0"/>
              <a:t> </a:t>
            </a:r>
            <a:r>
              <a:rPr lang="en-US" sz="2400" dirty="0" err="1"/>
              <a:t>menyediakan</a:t>
            </a:r>
            <a:r>
              <a:rPr lang="en-US" sz="2400" dirty="0"/>
              <a:t> </a:t>
            </a:r>
            <a:r>
              <a:rPr lang="en-US" sz="2400" dirty="0" err="1"/>
              <a:t>fasilitas</a:t>
            </a:r>
            <a:r>
              <a:rPr lang="en-US" sz="2400" dirty="0"/>
              <a:t> </a:t>
            </a:r>
            <a:r>
              <a:rPr lang="en-US" sz="2400" dirty="0" err="1"/>
              <a:t>untuk</a:t>
            </a:r>
            <a:r>
              <a:rPr lang="en-US" sz="2400" dirty="0"/>
              <a:t> </a:t>
            </a:r>
            <a:r>
              <a:rPr lang="en-US" sz="2400" dirty="0" err="1"/>
              <a:t>berdiskusi</a:t>
            </a:r>
            <a:r>
              <a:rPr lang="en-US" sz="2400" dirty="0"/>
              <a:t>, </a:t>
            </a:r>
            <a:r>
              <a:rPr lang="en-US" sz="2400" dirty="0" err="1"/>
              <a:t>seperti</a:t>
            </a:r>
            <a:r>
              <a:rPr lang="en-US" sz="2400" dirty="0"/>
              <a:t> chatting, teleconference, e-mail, newsletter, </a:t>
            </a:r>
            <a:r>
              <a:rPr lang="en-US" sz="2400" dirty="0" err="1"/>
              <a:t>dll</a:t>
            </a:r>
            <a:r>
              <a:rPr lang="en-US" sz="2400" dirty="0"/>
              <a:t>.</a:t>
            </a:r>
            <a:endParaRPr lang="id-ID" sz="2400" dirty="0"/>
          </a:p>
          <a:p>
            <a:pPr>
              <a:defRPr/>
            </a:pPr>
            <a:r>
              <a:rPr lang="en-US" sz="2400" dirty="0" err="1"/>
              <a:t>Contoh</a:t>
            </a:r>
            <a:r>
              <a:rPr lang="en-US" sz="2400" dirty="0"/>
              <a:t> : </a:t>
            </a:r>
            <a:endParaRPr lang="id-ID" dirty="0"/>
          </a:p>
          <a:p>
            <a:pPr lvl="1">
              <a:defRPr/>
            </a:pPr>
            <a:r>
              <a:rPr lang="en-US" dirty="0"/>
              <a:t>Rakyat </a:t>
            </a:r>
            <a:r>
              <a:rPr lang="en-US" dirty="0" err="1"/>
              <a:t>dapat</a:t>
            </a:r>
            <a:r>
              <a:rPr lang="en-US" dirty="0"/>
              <a:t> </a:t>
            </a:r>
            <a:r>
              <a:rPr lang="en-US" dirty="0" err="1"/>
              <a:t>berdiskusi</a:t>
            </a:r>
            <a:r>
              <a:rPr lang="en-US" dirty="0"/>
              <a:t> </a:t>
            </a:r>
            <a:r>
              <a:rPr lang="en-US" dirty="0" err="1"/>
              <a:t>langsung</a:t>
            </a:r>
            <a:r>
              <a:rPr lang="en-US" dirty="0"/>
              <a:t> </a:t>
            </a:r>
            <a:r>
              <a:rPr lang="en-US" dirty="0" err="1"/>
              <a:t>dengan</a:t>
            </a:r>
            <a:r>
              <a:rPr lang="en-US" dirty="0"/>
              <a:t> </a:t>
            </a:r>
            <a:r>
              <a:rPr lang="en-US" dirty="0" err="1"/>
              <a:t>anggota</a:t>
            </a:r>
            <a:r>
              <a:rPr lang="en-US" dirty="0"/>
              <a:t> DPR/DPRD </a:t>
            </a:r>
            <a:r>
              <a:rPr lang="en-US" dirty="0" err="1"/>
              <a:t>melalui</a:t>
            </a:r>
            <a:r>
              <a:rPr lang="en-US" dirty="0"/>
              <a:t> e-mail</a:t>
            </a:r>
            <a:endParaRPr lang="id-ID" sz="1200" dirty="0"/>
          </a:p>
          <a:p>
            <a:pPr lvl="1">
              <a:defRPr/>
            </a:pPr>
            <a:r>
              <a:rPr lang="en-US" dirty="0" err="1"/>
              <a:t>Kuliah</a:t>
            </a:r>
            <a:r>
              <a:rPr lang="en-US" dirty="0"/>
              <a:t> on line</a:t>
            </a:r>
            <a:endParaRPr lang="id-ID" dirty="0"/>
          </a:p>
          <a:p>
            <a:pPr lvl="1">
              <a:defRPr/>
            </a:pPr>
            <a:r>
              <a:rPr lang="en-US" dirty="0" err="1"/>
              <a:t>Pembentukan</a:t>
            </a:r>
            <a:r>
              <a:rPr lang="en-US" dirty="0"/>
              <a:t> forum-forum </a:t>
            </a:r>
            <a:r>
              <a:rPr lang="en-US" dirty="0" err="1"/>
              <a:t>diskusi</a:t>
            </a:r>
            <a:r>
              <a:rPr lang="en-US" dirty="0"/>
              <a:t> </a:t>
            </a:r>
            <a:r>
              <a:rPr lang="en-US" dirty="0" err="1"/>
              <a:t>masyarakat</a:t>
            </a:r>
            <a:endParaRPr lang="id-ID" dirty="0"/>
          </a:p>
          <a:p>
            <a:pPr>
              <a:defRPr/>
            </a:pPr>
            <a:endParaRPr lang="id-ID"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4EB325A6-98BE-4ECE-B3A3-2035FE78BED9}"/>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Strategi</a:t>
            </a:r>
          </a:p>
        </p:txBody>
      </p:sp>
      <p:sp>
        <p:nvSpPr>
          <p:cNvPr id="47107" name="Content Placeholder 2">
            <a:extLst>
              <a:ext uri="{FF2B5EF4-FFF2-40B4-BE49-F238E27FC236}">
                <a16:creationId xmlns:a16="http://schemas.microsoft.com/office/drawing/2014/main" id="{8D928CC5-55E1-419E-8855-8348FA7214CF}"/>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en-US" altLang="en-US" sz="2000"/>
              <a:t>Tunjukan bahwa partisipasi publik sangat diharapkan, dengan menunjukkan hasil keputusan yang diperoleh dari komentar-komentar mereka</a:t>
            </a:r>
            <a:endParaRPr lang="id-ID" altLang="en-US" sz="2000"/>
          </a:p>
          <a:p>
            <a:pPr>
              <a:buFont typeface="Calibri Light" panose="020F0302020204030204" pitchFamily="34" charset="0"/>
              <a:buAutoNum type="arabicPeriod"/>
            </a:pPr>
            <a:r>
              <a:rPr lang="en-US" altLang="en-US" sz="2000"/>
              <a:t>Pecah-pecah isu kebijakan yang kompleks ke dalam unsur-unsur yang mudah dipahami</a:t>
            </a:r>
            <a:endParaRPr lang="id-ID" altLang="en-US" sz="2000"/>
          </a:p>
          <a:p>
            <a:pPr>
              <a:buFont typeface="Calibri Light" panose="020F0302020204030204" pitchFamily="34" charset="0"/>
              <a:buAutoNum type="arabicPeriod"/>
            </a:pPr>
            <a:r>
              <a:rPr lang="en-US" altLang="en-US" sz="2000"/>
              <a:t>Bersikap proaktif</a:t>
            </a:r>
            <a:endParaRPr lang="id-ID" altLang="en-US" sz="2000"/>
          </a:p>
          <a:p>
            <a:pPr>
              <a:buFont typeface="Calibri Light" panose="020F0302020204030204" pitchFamily="34" charset="0"/>
              <a:buAutoNum type="arabicPeriod"/>
            </a:pPr>
            <a:r>
              <a:rPr lang="en-US" altLang="en-US" sz="2000"/>
              <a:t>Libatkan masyarakat melalui desain yang menarik</a:t>
            </a:r>
            <a:endParaRPr lang="id-ID" altLang="en-US" sz="2000"/>
          </a:p>
          <a:p>
            <a:pPr>
              <a:buFont typeface="Calibri Light" panose="020F0302020204030204" pitchFamily="34" charset="0"/>
              <a:buAutoNum type="arabicPeriod"/>
            </a:pPr>
            <a:endParaRPr lang="id-ID"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49926744-BAC5-4563-80F9-BE1CEF7CFA95}"/>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Fase Transaksi</a:t>
            </a:r>
          </a:p>
        </p:txBody>
      </p:sp>
      <p:sp>
        <p:nvSpPr>
          <p:cNvPr id="48131" name="Content Placeholder 2">
            <a:extLst>
              <a:ext uri="{FF2B5EF4-FFF2-40B4-BE49-F238E27FC236}">
                <a16:creationId xmlns:a16="http://schemas.microsoft.com/office/drawing/2014/main" id="{C4999CA4-7025-45AE-A70A-329F57315226}"/>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id-ID" altLang="en-US" sz="1400"/>
              <a:t>M</a:t>
            </a:r>
            <a:r>
              <a:rPr lang="en-US" altLang="en-US" sz="1400"/>
              <a:t>emungkinkan pelayanan publik secara on line</a:t>
            </a:r>
            <a:endParaRPr lang="id-ID" altLang="en-US" sz="1400"/>
          </a:p>
          <a:p>
            <a:pPr>
              <a:buFont typeface="Calibri Light" panose="020F0302020204030204" pitchFamily="34" charset="0"/>
              <a:buAutoNum type="arabicPeriod"/>
            </a:pPr>
            <a:r>
              <a:rPr lang="en-US" altLang="en-US" sz="1400"/>
              <a:t>Pada fase ini, terjadi interaksi dua arah yang disertai transaksi (perpindahan uang) dari satu pihak ke pihak lainnya.</a:t>
            </a:r>
            <a:endParaRPr lang="id-ID" altLang="en-US" sz="1400"/>
          </a:p>
          <a:p>
            <a:pPr>
              <a:buFont typeface="Calibri Light" panose="020F0302020204030204" pitchFamily="34" charset="0"/>
              <a:buAutoNum type="arabicPeriod"/>
            </a:pPr>
            <a:r>
              <a:rPr lang="en-US" altLang="en-US" sz="1400"/>
              <a:t>Masyarakat harus membayar jasa pelayanan yang diberikan pemerintah atau mitra kerjanya.</a:t>
            </a:r>
            <a:endParaRPr lang="id-ID" altLang="en-US" sz="1400"/>
          </a:p>
          <a:p>
            <a:pPr>
              <a:buFont typeface="Calibri Light" panose="020F0302020204030204" pitchFamily="34" charset="0"/>
              <a:buAutoNum type="arabicPeriod"/>
            </a:pPr>
            <a:r>
              <a:rPr lang="en-US" altLang="en-US" sz="1400"/>
              <a:t>Harus dilengkapi dengan sistem keamanan yang baik agar perpindahan uang dapat dilakukan secara aman dan menjamin kerahasiaan pihak yang bertransaksi.</a:t>
            </a:r>
            <a:endParaRPr lang="id-ID" altLang="en-US" sz="1400"/>
          </a:p>
          <a:p>
            <a:pPr>
              <a:buFont typeface="Calibri Light" panose="020F0302020204030204" pitchFamily="34" charset="0"/>
              <a:buAutoNum type="arabicPeriod"/>
            </a:pPr>
            <a:r>
              <a:rPr lang="en-US" altLang="en-US" sz="1400"/>
              <a:t>Contoh :</a:t>
            </a:r>
            <a:endParaRPr lang="id-ID" altLang="en-US" sz="1400"/>
          </a:p>
          <a:p>
            <a:pPr lvl="1">
              <a:buFont typeface="Calibri Light" panose="020F0302020204030204" pitchFamily="34" charset="0"/>
              <a:buAutoNum type="alphaLcPeriod"/>
            </a:pPr>
            <a:r>
              <a:rPr lang="en-US" altLang="en-US" sz="1200"/>
              <a:t>Permohonan KTP on line</a:t>
            </a:r>
            <a:endParaRPr lang="id-ID" altLang="en-US" sz="1200"/>
          </a:p>
          <a:p>
            <a:pPr lvl="1">
              <a:buFont typeface="Calibri Light" panose="020F0302020204030204" pitchFamily="34" charset="0"/>
              <a:buAutoNum type="alphaLcPeriod"/>
            </a:pPr>
            <a:r>
              <a:rPr lang="en-US" altLang="en-US" sz="1200"/>
              <a:t>Wajib pajak dapat membayar Pajak Penghasilan melalui internet</a:t>
            </a:r>
            <a:endParaRPr lang="id-ID" altLang="en-US" sz="1200"/>
          </a:p>
          <a:p>
            <a:pPr lvl="1">
              <a:buFont typeface="Calibri Light" panose="020F0302020204030204" pitchFamily="34" charset="0"/>
              <a:buAutoNum type="alphaLcPeriod"/>
            </a:pPr>
            <a:r>
              <a:rPr lang="en-US" altLang="en-US" sz="1200"/>
              <a:t>E-procurement dalam hal pengadaan barang dan jasa bagi proyek pemerintah</a:t>
            </a:r>
            <a:endParaRPr lang="id-ID" altLang="en-US" sz="1200"/>
          </a:p>
          <a:p>
            <a:pPr>
              <a:buFont typeface="Calibri Light" panose="020F0302020204030204" pitchFamily="34" charset="0"/>
              <a:buAutoNum type="arabicPeriod"/>
            </a:pPr>
            <a:endParaRPr lang="id-ID"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40AE0B2B-499C-4256-BBE5-18572351221C}"/>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Strategi</a:t>
            </a:r>
          </a:p>
        </p:txBody>
      </p:sp>
      <p:sp>
        <p:nvSpPr>
          <p:cNvPr id="49155" name="Content Placeholder 2">
            <a:extLst>
              <a:ext uri="{FF2B5EF4-FFF2-40B4-BE49-F238E27FC236}">
                <a16:creationId xmlns:a16="http://schemas.microsoft.com/office/drawing/2014/main" id="{72B66680-E049-4A66-85F4-70392C3FD5B1}"/>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en-US" altLang="en-US" sz="1800"/>
              <a:t>Tentukan kelompok sasaran yang sebagai pengguna jasa transaksi on line</a:t>
            </a:r>
            <a:endParaRPr lang="id-ID" altLang="en-US" sz="1800"/>
          </a:p>
          <a:p>
            <a:pPr>
              <a:buFont typeface="Calibri Light" panose="020F0302020204030204" pitchFamily="34" charset="0"/>
              <a:buAutoNum type="arabicPeriod"/>
            </a:pPr>
            <a:r>
              <a:rPr lang="en-US" altLang="en-US" sz="1800"/>
              <a:t>Susun daftar jaringan yang akan memperoleh manfaat dari situs tersebut</a:t>
            </a:r>
            <a:endParaRPr lang="id-ID" altLang="en-US" sz="1800"/>
          </a:p>
          <a:p>
            <a:pPr>
              <a:buFont typeface="Calibri Light" panose="020F0302020204030204" pitchFamily="34" charset="0"/>
              <a:buAutoNum type="arabicPeriod"/>
            </a:pPr>
            <a:r>
              <a:rPr lang="en-US" altLang="en-US" sz="1800"/>
              <a:t>Integrasikan e-government dengan reformasi proses dan konsolidasi sebelum di- on line-kan</a:t>
            </a:r>
            <a:endParaRPr lang="id-ID" altLang="en-US" sz="1800"/>
          </a:p>
          <a:p>
            <a:pPr>
              <a:buFont typeface="Calibri Light" panose="020F0302020204030204" pitchFamily="34" charset="0"/>
              <a:buAutoNum type="arabicPeriod"/>
            </a:pPr>
            <a:r>
              <a:rPr lang="en-US" altLang="en-US" sz="1800"/>
              <a:t>Investasi awal dalam sistem transaksi dapat dikembalikan dalam bentuk penghematan dan peningkatan pendapatan</a:t>
            </a:r>
            <a:endParaRPr lang="id-ID" altLang="en-US" sz="1800"/>
          </a:p>
          <a:p>
            <a:pPr>
              <a:buFont typeface="Calibri Light" panose="020F0302020204030204" pitchFamily="34" charset="0"/>
              <a:buAutoNum type="arabicPeriod"/>
            </a:pPr>
            <a:r>
              <a:rPr lang="en-US" altLang="en-US" sz="1800"/>
              <a:t>Bangun portal yang memadai bagi transaksi</a:t>
            </a:r>
            <a:endParaRPr lang="id-ID" altLang="en-US"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88055E9C-EEE9-4415-8C6D-7EAE640BEFA7}"/>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Referensi</a:t>
            </a:r>
          </a:p>
        </p:txBody>
      </p:sp>
      <p:sp>
        <p:nvSpPr>
          <p:cNvPr id="3" name="Content Placeholder 2">
            <a:extLst>
              <a:ext uri="{FF2B5EF4-FFF2-40B4-BE49-F238E27FC236}">
                <a16:creationId xmlns:a16="http://schemas.microsoft.com/office/drawing/2014/main" id="{199D8940-3D6B-4D21-BE3E-043F8E3C5565}"/>
              </a:ext>
            </a:extLst>
          </p:cNvPr>
          <p:cNvSpPr>
            <a:spLocks noGrp="1"/>
          </p:cNvSpPr>
          <p:nvPr>
            <p:ph sz="quarter" idx="1"/>
          </p:nvPr>
        </p:nvSpPr>
        <p:spPr>
          <a:xfrm>
            <a:off x="2152650" y="1576388"/>
            <a:ext cx="7886700" cy="4495800"/>
          </a:xfrm>
        </p:spPr>
        <p:txBody>
          <a:bodyPr>
            <a:normAutofit fontScale="55000" lnSpcReduction="20000"/>
          </a:bodyPr>
          <a:lstStyle/>
          <a:p>
            <a:pPr marL="582612" indent="-571500">
              <a:buFont typeface="Wingdings" panose="05000000000000000000" pitchFamily="2" charset="2"/>
              <a:buChar char="ü"/>
              <a:defRPr/>
            </a:pPr>
            <a:r>
              <a:rPr lang="en-US" sz="3700" dirty="0"/>
              <a:t>Anwar, M. </a:t>
            </a:r>
            <a:r>
              <a:rPr lang="en-US" sz="3700" dirty="0" err="1"/>
              <a:t>Khoirul</a:t>
            </a:r>
            <a:r>
              <a:rPr lang="en-US" sz="3700" dirty="0"/>
              <a:t> </a:t>
            </a:r>
            <a:r>
              <a:rPr lang="en-US" sz="3700" dirty="0" err="1"/>
              <a:t>dan</a:t>
            </a:r>
            <a:r>
              <a:rPr lang="en-US" sz="3700" dirty="0"/>
              <a:t> </a:t>
            </a:r>
            <a:r>
              <a:rPr lang="en-US" sz="3700" dirty="0" err="1"/>
              <a:t>Asianti</a:t>
            </a:r>
            <a:r>
              <a:rPr lang="en-US" sz="3700" dirty="0"/>
              <a:t> </a:t>
            </a:r>
            <a:r>
              <a:rPr lang="en-US" sz="3700" dirty="0" err="1"/>
              <a:t>Oetojo</a:t>
            </a:r>
            <a:r>
              <a:rPr lang="en-US" sz="3700" dirty="0"/>
              <a:t>. 2004. </a:t>
            </a:r>
            <a:r>
              <a:rPr lang="en-US" sz="3700" i="1" dirty="0"/>
              <a:t>SIMDA: </a:t>
            </a:r>
            <a:r>
              <a:rPr lang="en-US" sz="3700" i="1" dirty="0" err="1"/>
              <a:t>Aplikasi</a:t>
            </a:r>
            <a:r>
              <a:rPr lang="en-US" sz="3700" i="1" dirty="0"/>
              <a:t> </a:t>
            </a:r>
            <a:r>
              <a:rPr lang="en-US" sz="3700" i="1" dirty="0" err="1"/>
              <a:t>Sistem</a:t>
            </a:r>
            <a:r>
              <a:rPr lang="en-US" sz="3700" i="1" dirty="0"/>
              <a:t> </a:t>
            </a:r>
            <a:r>
              <a:rPr lang="en-US" sz="3700" i="1" dirty="0" err="1"/>
              <a:t>Informasi</a:t>
            </a:r>
            <a:r>
              <a:rPr lang="en-US" sz="3700" i="1" dirty="0"/>
              <a:t> </a:t>
            </a:r>
            <a:r>
              <a:rPr lang="en-US" sz="3700" i="1" dirty="0" err="1"/>
              <a:t>Manajemen</a:t>
            </a:r>
            <a:r>
              <a:rPr lang="en-US" sz="3700" i="1" dirty="0"/>
              <a:t> </a:t>
            </a:r>
            <a:r>
              <a:rPr lang="en-US" sz="3700" i="1" dirty="0" err="1"/>
              <a:t>bagi</a:t>
            </a:r>
            <a:r>
              <a:rPr lang="en-US" sz="3700" i="1" dirty="0"/>
              <a:t> </a:t>
            </a:r>
            <a:r>
              <a:rPr lang="en-US" sz="3700" i="1" dirty="0" err="1"/>
              <a:t>Pemerintahan</a:t>
            </a:r>
            <a:r>
              <a:rPr lang="en-US" sz="3700" i="1" dirty="0"/>
              <a:t> di Era </a:t>
            </a:r>
            <a:r>
              <a:rPr lang="en-US" sz="3700" i="1" dirty="0" err="1"/>
              <a:t>Otonomi</a:t>
            </a:r>
            <a:r>
              <a:rPr lang="en-US" sz="3700" i="1" dirty="0"/>
              <a:t> Daerah</a:t>
            </a:r>
            <a:r>
              <a:rPr lang="en-US" sz="3700" dirty="0"/>
              <a:t>. Yogyakarta : </a:t>
            </a:r>
            <a:r>
              <a:rPr lang="en-US" sz="3700" dirty="0" err="1"/>
              <a:t>Pustaka</a:t>
            </a:r>
            <a:r>
              <a:rPr lang="en-US" sz="3700" dirty="0"/>
              <a:t> </a:t>
            </a:r>
            <a:r>
              <a:rPr lang="en-US" sz="3700" dirty="0" err="1"/>
              <a:t>Pelajar</a:t>
            </a:r>
            <a:r>
              <a:rPr lang="en-US" sz="3700" dirty="0"/>
              <a:t>.</a:t>
            </a:r>
            <a:endParaRPr lang="id-ID" sz="3700" dirty="0"/>
          </a:p>
          <a:p>
            <a:pPr marL="582612" indent="-571500">
              <a:buFont typeface="Wingdings" panose="05000000000000000000" pitchFamily="2" charset="2"/>
              <a:buChar char="ü"/>
              <a:defRPr/>
            </a:pPr>
            <a:r>
              <a:rPr lang="id-ID" sz="3700" dirty="0"/>
              <a:t>Center for Democracy and Technology. 2002. </a:t>
            </a:r>
            <a:r>
              <a:rPr lang="id-ID" sz="3700" i="1" dirty="0"/>
              <a:t>The e-Government Handbook for Developing Countries</a:t>
            </a:r>
            <a:r>
              <a:rPr lang="id-ID" sz="3700" dirty="0"/>
              <a:t>. Diunduh dari www.infodev.org</a:t>
            </a:r>
          </a:p>
          <a:p>
            <a:pPr marL="582612" indent="-571500">
              <a:buFont typeface="Wingdings" panose="05000000000000000000" pitchFamily="2" charset="2"/>
              <a:buChar char="ü"/>
              <a:defRPr/>
            </a:pPr>
            <a:r>
              <a:rPr lang="id-ID" sz="3700" dirty="0"/>
              <a:t>Holmes, Douglas. 2002. E-Governance, e-Business</a:t>
            </a:r>
            <a:r>
              <a:rPr lang="id-ID" sz="3700" i="1" dirty="0"/>
              <a:t> Strategies for Government</a:t>
            </a:r>
            <a:r>
              <a:rPr lang="id-ID" sz="3700" dirty="0"/>
              <a:t>. USA: Nicholas Brealey Publishing.</a:t>
            </a:r>
          </a:p>
          <a:p>
            <a:pPr marL="582612" indent="-571500">
              <a:buFont typeface="Wingdings" panose="05000000000000000000" pitchFamily="2" charset="2"/>
              <a:buChar char="ü"/>
              <a:defRPr/>
            </a:pPr>
            <a:r>
              <a:rPr lang="id-ID" sz="3700" dirty="0"/>
              <a:t>Indrajit, Richardus Eko. 2007. E-Government</a:t>
            </a:r>
            <a:r>
              <a:rPr lang="id-ID" sz="3700" i="1" dirty="0"/>
              <a:t> in Action</a:t>
            </a:r>
            <a:r>
              <a:rPr lang="id-ID" sz="3700" dirty="0"/>
              <a:t>. Yogyakarta: Penerbit ANDI.</a:t>
            </a:r>
          </a:p>
          <a:p>
            <a:pPr marL="582612" indent="-571500">
              <a:buFont typeface="Wingdings" panose="05000000000000000000" pitchFamily="2" charset="2"/>
              <a:buChar char="ü"/>
              <a:defRPr/>
            </a:pPr>
            <a:r>
              <a:rPr lang="id-ID" sz="3700" dirty="0"/>
              <a:t>_____. 2003. E-Government</a:t>
            </a:r>
            <a:r>
              <a:rPr lang="id-ID" sz="3700" i="1" dirty="0"/>
              <a:t> Strategi Pembangunan dan Pengembangan Sistem Pelayanan Publik berbasis Teknologi Digital</a:t>
            </a:r>
            <a:r>
              <a:rPr lang="id-ID" sz="3700" dirty="0"/>
              <a:t>. Yogyakarta: Penerbit ANDI.</a:t>
            </a:r>
          </a:p>
          <a:p>
            <a:pPr marL="582612" indent="-571500">
              <a:buFont typeface="Wingdings" panose="05000000000000000000" pitchFamily="2" charset="2"/>
              <a:buChar char="ü"/>
              <a:defRPr/>
            </a:pPr>
            <a:r>
              <a:rPr lang="id-ID" sz="3700" dirty="0"/>
              <a:t>Pramuka, Gatot. 2009. “Reformasi Birokrasi Pelayanan Publik”. </a:t>
            </a:r>
            <a:r>
              <a:rPr lang="id-ID" sz="3700" i="1" dirty="0"/>
              <a:t>Makalah</a:t>
            </a:r>
            <a:r>
              <a:rPr lang="id-ID" sz="3700" dirty="0"/>
              <a:t>, disampaikan pada Konferensi Nasional Administrasi Negara, Unair Surabaya</a:t>
            </a:r>
          </a:p>
          <a:p>
            <a:pPr marL="582612" indent="-571500">
              <a:buFont typeface="Wingdings" panose="05000000000000000000" pitchFamily="2" charset="2"/>
              <a:buChar char="ü"/>
              <a:defRPr/>
            </a:pPr>
            <a:r>
              <a:rPr lang="en-US" sz="3700" dirty="0"/>
              <a:t>Young, S.L. 2003. </a:t>
            </a:r>
            <a:r>
              <a:rPr lang="en-US" sz="3700" i="1" dirty="0"/>
              <a:t>E-Government in Asia: Enabling Public Service Innovation in the 21</a:t>
            </a:r>
            <a:r>
              <a:rPr lang="en-US" sz="3700" i="1" baseline="30000" dirty="0"/>
              <a:t>st</a:t>
            </a:r>
            <a:r>
              <a:rPr lang="en-US" sz="3700" i="1" dirty="0"/>
              <a:t> Century</a:t>
            </a:r>
            <a:r>
              <a:rPr lang="en-US" sz="3700" dirty="0"/>
              <a:t>. Singapore : Times Media.</a:t>
            </a:r>
            <a:endParaRPr lang="id-ID" sz="3700" dirty="0"/>
          </a:p>
          <a:p>
            <a:pPr>
              <a:defRPr/>
            </a:pPr>
            <a:endParaRPr lang="id-ID"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5B89EC-BA62-40F1-A636-466F0DCAEA17}"/>
              </a:ext>
            </a:extLst>
          </p:cNvPr>
          <p:cNvSpPr>
            <a:spLocks noGrp="1"/>
          </p:cNvSpPr>
          <p:nvPr>
            <p:ph type="sldNum" sz="quarter" idx="10"/>
          </p:nvPr>
        </p:nvSpPr>
        <p:spPr>
          <a:xfrm>
            <a:off x="7408863" y="6356350"/>
            <a:ext cx="1106487"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smtClean="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C1AAE145-2A0C-496D-AD8E-2C602B231F2D}" type="slidenum">
              <a:rPr lang="en-US" smtClean="0"/>
              <a:pPr>
                <a:defRPr/>
              </a:pPr>
              <a:t>45</a:t>
            </a:fld>
            <a:endParaRPr lang="en-US" dirty="0"/>
          </a:p>
        </p:txBody>
      </p:sp>
      <p:sp>
        <p:nvSpPr>
          <p:cNvPr id="5" name="Title 3">
            <a:extLst>
              <a:ext uri="{FF2B5EF4-FFF2-40B4-BE49-F238E27FC236}">
                <a16:creationId xmlns:a16="http://schemas.microsoft.com/office/drawing/2014/main" id="{198D343C-A63F-4C64-B08B-F2A3F5709A7E}"/>
              </a:ext>
            </a:extLst>
          </p:cNvPr>
          <p:cNvSpPr>
            <a:spLocks noGrp="1"/>
          </p:cNvSpPr>
          <p:nvPr>
            <p:ph type="title"/>
          </p:nvPr>
        </p:nvSpPr>
        <p:spPr>
          <a:xfrm>
            <a:off x="2047875" y="317501"/>
            <a:ext cx="7772400" cy="1362075"/>
          </a:xfrm>
        </p:spPr>
        <p:txBody>
          <a:bodyPr/>
          <a:lstStyle/>
          <a:p>
            <a:pPr eaLnBrk="1" hangingPunct="1">
              <a:defRPr/>
            </a:pPr>
            <a:r>
              <a:rPr lang="en-US" dirty="0" err="1"/>
              <a:t>Selesai</a:t>
            </a:r>
            <a:endParaRPr lang="en-US" dirty="0"/>
          </a:p>
        </p:txBody>
      </p:sp>
      <p:pic>
        <p:nvPicPr>
          <p:cNvPr id="7" name="Content Placeholder 3" descr="thankyou.jpg">
            <a:extLst>
              <a:ext uri="{FF2B5EF4-FFF2-40B4-BE49-F238E27FC236}">
                <a16:creationId xmlns:a16="http://schemas.microsoft.com/office/drawing/2014/main" id="{BD6F4E3B-C886-4C91-A40E-56B45283F0E9}"/>
              </a:ext>
            </a:extLst>
          </p:cNvPr>
          <p:cNvPicPr>
            <a:picLocks noGrp="1" noChangeAspect="1"/>
          </p:cNvPicPr>
          <p:nvPr>
            <p:ph sz="quarter" idx="1"/>
          </p:nvPr>
        </p:nvPicPr>
        <p:blipFill>
          <a:blip r:embed="rId2" cstate="print"/>
          <a:stretch>
            <a:fillRect/>
          </a:stretch>
        </p:blipFill>
        <p:spPr>
          <a:xfrm>
            <a:off x="3750852" y="1808720"/>
            <a:ext cx="4764498" cy="3240559"/>
          </a:xfrm>
        </p:spPr>
      </p:pic>
    </p:spTree>
    <p:extLst>
      <p:ext uri="{BB962C8B-B14F-4D97-AF65-F5344CB8AC3E}">
        <p14:creationId xmlns:p14="http://schemas.microsoft.com/office/powerpoint/2010/main" val="72162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8049-E032-4B55-9BD4-6E6D9B49C987}"/>
              </a:ext>
            </a:extLst>
          </p:cNvPr>
          <p:cNvSpPr>
            <a:spLocks noGrp="1"/>
          </p:cNvSpPr>
          <p:nvPr>
            <p:ph type="title"/>
          </p:nvPr>
        </p:nvSpPr>
        <p:spPr>
          <a:xfrm>
            <a:off x="2152650" y="503239"/>
            <a:ext cx="7886700" cy="777875"/>
          </a:xfrm>
          <a:solidFill>
            <a:schemeClr val="accent1"/>
          </a:solidFill>
        </p:spPr>
        <p:txBody>
          <a:bodyPr/>
          <a:lstStyle/>
          <a:p>
            <a:pPr>
              <a:defRPr/>
            </a:pPr>
            <a:endParaRPr lang="id-ID" dirty="0"/>
          </a:p>
        </p:txBody>
      </p:sp>
      <p:sp>
        <p:nvSpPr>
          <p:cNvPr id="10243" name="Content Placeholder 2">
            <a:extLst>
              <a:ext uri="{FF2B5EF4-FFF2-40B4-BE49-F238E27FC236}">
                <a16:creationId xmlns:a16="http://schemas.microsoft.com/office/drawing/2014/main" id="{3A05FBC1-1F67-48E4-902A-A92CDC3049EA}"/>
              </a:ext>
            </a:extLst>
          </p:cNvPr>
          <p:cNvSpPr>
            <a:spLocks noGrp="1" noChangeArrowheads="1"/>
          </p:cNvSpPr>
          <p:nvPr>
            <p:ph sz="quarter" idx="1"/>
          </p:nvPr>
        </p:nvSpPr>
        <p:spPr>
          <a:xfrm>
            <a:off x="2152650" y="1576388"/>
            <a:ext cx="7886700" cy="4495800"/>
          </a:xfrm>
        </p:spPr>
        <p:txBody>
          <a:bodyPr/>
          <a:lstStyle/>
          <a:p>
            <a:pPr marL="319088" indent="-319088">
              <a:buFont typeface="Wingdings" panose="05000000000000000000" pitchFamily="2" charset="2"/>
              <a:buChar char=""/>
            </a:pPr>
            <a:r>
              <a:rPr lang="id-ID" altLang="en-US" sz="1600" b="1"/>
              <a:t>Asian Development Bank (1995)</a:t>
            </a:r>
          </a:p>
          <a:p>
            <a:pPr marL="319088" indent="-319088">
              <a:buNone/>
            </a:pPr>
            <a:r>
              <a:rPr lang="id-ID" altLang="en-US" sz="1200" i="1"/>
              <a:t>	</a:t>
            </a:r>
            <a:r>
              <a:rPr lang="id-ID" altLang="en-US" sz="1400" i="1"/>
              <a:t>Governance </a:t>
            </a:r>
            <a:r>
              <a:rPr lang="id-ID" altLang="en-US" sz="1400"/>
              <a:t>(kepemerintahan) diartikan sebagai penyelenggaraan  kemerintahan dengan mengartikulasikan </a:t>
            </a:r>
            <a:r>
              <a:rPr lang="es-ES" altLang="en-US" sz="1400"/>
              <a:t>akuntabilitas, partisipasi, transparansi dan prediksibilitas</a:t>
            </a:r>
            <a:r>
              <a:rPr lang="id-ID" altLang="en-US" sz="1400"/>
              <a:t> dapat diperkirakan dengan jelas).</a:t>
            </a:r>
          </a:p>
          <a:p>
            <a:pPr marL="319088" indent="-319088">
              <a:buFont typeface="Wingdings" panose="05000000000000000000" pitchFamily="2" charset="2"/>
              <a:buChar char=""/>
            </a:pPr>
            <a:r>
              <a:rPr lang="en-US" altLang="en-US" sz="1600" b="1"/>
              <a:t>United Nation Development Program (1997)</a:t>
            </a:r>
          </a:p>
          <a:p>
            <a:pPr marL="639763" lvl="1" indent="-273050">
              <a:buFont typeface="Wingdings 2" panose="05020102010507070707" pitchFamily="18" charset="2"/>
              <a:buChar char=""/>
            </a:pPr>
            <a:r>
              <a:rPr lang="id-ID" altLang="en-US" sz="1400"/>
              <a:t>Sebagai pelaksanaan kewenangan politik, ekonomi, dan </a:t>
            </a:r>
            <a:r>
              <a:rPr lang="sv-SE" altLang="en-US" sz="1400"/>
              <a:t>administratif untuk mengelola urusan-urusan negara.</a:t>
            </a:r>
          </a:p>
          <a:p>
            <a:pPr marL="639763" lvl="1" indent="-273050">
              <a:buFont typeface="Wingdings 2" panose="05020102010507070707" pitchFamily="18" charset="2"/>
              <a:buChar char=""/>
            </a:pPr>
            <a:r>
              <a:rPr lang="id-ID" altLang="en-US" sz="1400"/>
              <a:t>Merupakan suatu mekanisme, proses, dan hubungan yang kompleks melalui warga negara (</a:t>
            </a:r>
            <a:r>
              <a:rPr lang="id-ID" altLang="en-US" sz="1400" i="1"/>
              <a:t>citizens) dan kelompok-kelompok </a:t>
            </a:r>
            <a:r>
              <a:rPr lang="id-ID" altLang="en-US" sz="1400"/>
              <a:t>yang mengartikulasikan kepentingannya, melaksanakan hak dan kewajibannya dan memfasilitasi perbedaan-perbedaan di antara mereka.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0B2708D-CB63-45D7-8D3B-A0737562FC08}"/>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i="1">
                <a:solidFill>
                  <a:schemeClr val="bg1"/>
                </a:solidFill>
              </a:rPr>
              <a:t>Government</a:t>
            </a:r>
            <a:r>
              <a:rPr lang="id-ID" altLang="en-US">
                <a:solidFill>
                  <a:schemeClr val="bg1"/>
                </a:solidFill>
              </a:rPr>
              <a:t> vs </a:t>
            </a:r>
            <a:r>
              <a:rPr lang="id-ID" altLang="en-US" i="1">
                <a:solidFill>
                  <a:schemeClr val="bg1"/>
                </a:solidFill>
              </a:rPr>
              <a:t>Governance</a:t>
            </a:r>
            <a:endParaRPr lang="id-ID" altLang="en-US">
              <a:solidFill>
                <a:schemeClr val="bg1"/>
              </a:solidFill>
            </a:endParaRPr>
          </a:p>
        </p:txBody>
      </p:sp>
      <p:pic>
        <p:nvPicPr>
          <p:cNvPr id="11267" name="Picture 2">
            <a:extLst>
              <a:ext uri="{FF2B5EF4-FFF2-40B4-BE49-F238E27FC236}">
                <a16:creationId xmlns:a16="http://schemas.microsoft.com/office/drawing/2014/main" id="{3458BBDB-A073-4141-AC13-928E6A7FAFA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909889" y="1990725"/>
            <a:ext cx="6829425" cy="348615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2499324-A8FC-43F2-8BC4-50E408F56A5C}"/>
              </a:ext>
            </a:extLst>
          </p:cNvPr>
          <p:cNvSpPr>
            <a:spLocks noGrp="1" noChangeArrowheads="1"/>
          </p:cNvSpPr>
          <p:nvPr>
            <p:ph type="title"/>
          </p:nvPr>
        </p:nvSpPr>
        <p:spPr>
          <a:xfrm>
            <a:off x="2152650" y="503239"/>
            <a:ext cx="7886700" cy="777875"/>
          </a:xfrm>
          <a:solidFill>
            <a:schemeClr val="accent1"/>
          </a:solidFill>
        </p:spPr>
        <p:txBody>
          <a:bodyPr/>
          <a:lstStyle/>
          <a:p>
            <a:r>
              <a:rPr lang="id-ID" altLang="en-US">
                <a:solidFill>
                  <a:schemeClr val="bg1"/>
                </a:solidFill>
              </a:rPr>
              <a:t>Pengertian </a:t>
            </a:r>
            <a:r>
              <a:rPr lang="id-ID" altLang="en-US" i="1">
                <a:solidFill>
                  <a:schemeClr val="bg1"/>
                </a:solidFill>
              </a:rPr>
              <a:t>e-Government</a:t>
            </a:r>
            <a:endParaRPr lang="id-ID" altLang="en-US">
              <a:solidFill>
                <a:schemeClr val="bg1"/>
              </a:solidFill>
            </a:endParaRPr>
          </a:p>
        </p:txBody>
      </p:sp>
      <p:sp>
        <p:nvSpPr>
          <p:cNvPr id="3" name="Content Placeholder 2">
            <a:extLst>
              <a:ext uri="{FF2B5EF4-FFF2-40B4-BE49-F238E27FC236}">
                <a16:creationId xmlns:a16="http://schemas.microsoft.com/office/drawing/2014/main" id="{57815F1F-3684-459F-90C0-917C49553E76}"/>
              </a:ext>
            </a:extLst>
          </p:cNvPr>
          <p:cNvSpPr>
            <a:spLocks noGrp="1"/>
          </p:cNvSpPr>
          <p:nvPr>
            <p:ph sz="quarter" idx="1"/>
          </p:nvPr>
        </p:nvSpPr>
        <p:spPr>
          <a:xfrm>
            <a:off x="2152650" y="1576388"/>
            <a:ext cx="7886700" cy="4495800"/>
          </a:xfrm>
        </p:spPr>
        <p:txBody>
          <a:bodyPr>
            <a:normAutofit fontScale="85000" lnSpcReduction="20000"/>
          </a:bodyPr>
          <a:lstStyle/>
          <a:p>
            <a:pPr>
              <a:defRPr/>
            </a:pPr>
            <a:r>
              <a:rPr lang="en-US" b="1" dirty="0"/>
              <a:t>Bank </a:t>
            </a:r>
            <a:r>
              <a:rPr lang="en-US" b="1" dirty="0" err="1"/>
              <a:t>Dunia</a:t>
            </a:r>
            <a:r>
              <a:rPr lang="en-US" b="1" dirty="0"/>
              <a:t> (World Bank),</a:t>
            </a:r>
            <a:endParaRPr lang="en-US" dirty="0"/>
          </a:p>
          <a:p>
            <a:pPr marL="0" indent="0">
              <a:buNone/>
              <a:defRPr/>
            </a:pPr>
            <a:r>
              <a:rPr lang="en-US" dirty="0"/>
              <a:t>“E-Government refers to the use by government agencies of  information technologies (such as Wide Area Networks, the Internet, and mobile computing) that have the ability to transform relations with citizens, businesses, and other arms of government.”</a:t>
            </a:r>
            <a:r>
              <a:rPr lang="id-ID" dirty="0"/>
              <a:t>  </a:t>
            </a:r>
            <a:r>
              <a:rPr lang="id-ID" i="1" dirty="0"/>
              <a:t>(E-Government mengacu pada penggunaan oleh instansi pemerintah teknologi informasi (seperti Wide Area Networks, Internet, dan mobile computing) yang memiliki kemampuan untuk mengubah hubungan dengan warga negara, bisnis, dan lengan lain dari pemerintah.“)</a:t>
            </a:r>
            <a:endParaRPr lang="en-US" dirty="0"/>
          </a:p>
          <a:p>
            <a:pPr>
              <a:defRPr/>
            </a:pPr>
            <a:r>
              <a:rPr lang="en-US" b="1" dirty="0"/>
              <a:t>UNDP (United Nation Development </a:t>
            </a:r>
            <a:r>
              <a:rPr lang="en-US" b="1" dirty="0" err="1"/>
              <a:t>Programme</a:t>
            </a:r>
            <a:r>
              <a:rPr lang="en-US" b="1" dirty="0"/>
              <a:t>),</a:t>
            </a:r>
            <a:endParaRPr lang="en-US" dirty="0"/>
          </a:p>
          <a:p>
            <a:pPr marL="0" indent="0">
              <a:buNone/>
              <a:defRPr/>
            </a:pPr>
            <a:r>
              <a:rPr lang="en-US" dirty="0"/>
              <a:t>“E-government is the application of Information and </a:t>
            </a:r>
            <a:r>
              <a:rPr lang="en-US" dirty="0" err="1"/>
              <a:t>Communicat</a:t>
            </a:r>
            <a:r>
              <a:rPr lang="en-US" dirty="0"/>
              <a:t>-ion Technology (ICT) by government agencies.”</a:t>
            </a:r>
            <a:r>
              <a:rPr lang="id-ID" dirty="0"/>
              <a:t>  </a:t>
            </a:r>
            <a:r>
              <a:rPr lang="id-ID" i="1" dirty="0"/>
              <a:t>(E-government adalah aplikasi Teknologi Informasi dan Komunikasi (TIK) oleh instansi pemerintah)</a:t>
            </a:r>
            <a:endParaRPr lang="en-US" i="1" dirty="0"/>
          </a:p>
          <a:p>
            <a:pPr>
              <a:defRPr/>
            </a:pPr>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C098-0851-42FA-BAD4-154440FCC05E}"/>
              </a:ext>
            </a:extLst>
          </p:cNvPr>
          <p:cNvSpPr>
            <a:spLocks noGrp="1"/>
          </p:cNvSpPr>
          <p:nvPr>
            <p:ph type="title"/>
          </p:nvPr>
        </p:nvSpPr>
        <p:spPr>
          <a:xfrm>
            <a:off x="2152650" y="503239"/>
            <a:ext cx="7886700" cy="777875"/>
          </a:xfrm>
          <a:solidFill>
            <a:schemeClr val="accent1"/>
          </a:solidFill>
        </p:spPr>
        <p:txBody>
          <a:bodyPr/>
          <a:lstStyle/>
          <a:p>
            <a:pPr>
              <a:defRPr/>
            </a:pPr>
            <a:endParaRPr lang="id-ID" dirty="0"/>
          </a:p>
        </p:txBody>
      </p:sp>
      <p:sp>
        <p:nvSpPr>
          <p:cNvPr id="3" name="Content Placeholder 2">
            <a:extLst>
              <a:ext uri="{FF2B5EF4-FFF2-40B4-BE49-F238E27FC236}">
                <a16:creationId xmlns:a16="http://schemas.microsoft.com/office/drawing/2014/main" id="{1B133278-7EB8-45C9-ACF6-E0A31DDFFB9E}"/>
              </a:ext>
            </a:extLst>
          </p:cNvPr>
          <p:cNvSpPr>
            <a:spLocks noGrp="1"/>
          </p:cNvSpPr>
          <p:nvPr>
            <p:ph sz="quarter" idx="1"/>
          </p:nvPr>
        </p:nvSpPr>
        <p:spPr>
          <a:xfrm>
            <a:off x="2152650" y="1576388"/>
            <a:ext cx="7886700" cy="4495800"/>
          </a:xfrm>
        </p:spPr>
        <p:txBody>
          <a:bodyPr>
            <a:normAutofit fontScale="32500" lnSpcReduction="20000"/>
          </a:bodyPr>
          <a:lstStyle/>
          <a:p>
            <a:pPr>
              <a:defRPr/>
            </a:pPr>
            <a:r>
              <a:rPr lang="en-US" sz="5600" dirty="0"/>
              <a:t>James S.L. Young </a:t>
            </a:r>
            <a:endParaRPr lang="id-ID" sz="5600" dirty="0"/>
          </a:p>
          <a:p>
            <a:pPr lvl="1">
              <a:defRPr/>
            </a:pPr>
            <a:r>
              <a:rPr lang="en-US" sz="4000" dirty="0"/>
              <a:t>e-</a:t>
            </a:r>
            <a:r>
              <a:rPr lang="en-US" sz="4000" dirty="0" err="1"/>
              <a:t>Gov</a:t>
            </a:r>
            <a:r>
              <a:rPr lang="en-US" sz="4000" dirty="0"/>
              <a:t> as the government use of technology, in particular, web-based internet applications to enhance access and delivery of government services to citizens, </a:t>
            </a:r>
            <a:r>
              <a:rPr lang="en-US" sz="4000" dirty="0" err="1"/>
              <a:t>bussiness</a:t>
            </a:r>
            <a:r>
              <a:rPr lang="en-US" sz="4000" dirty="0"/>
              <a:t> partners, employees, and other government entities. In short, e-</a:t>
            </a:r>
            <a:r>
              <a:rPr lang="en-US" sz="4000" dirty="0" err="1"/>
              <a:t>Gov</a:t>
            </a:r>
            <a:r>
              <a:rPr lang="en-US" sz="4000" dirty="0"/>
              <a:t> is electronically executed transactions between government agencies and citizens.</a:t>
            </a:r>
            <a:r>
              <a:rPr lang="id-ID" sz="4000" dirty="0"/>
              <a:t> </a:t>
            </a:r>
            <a:r>
              <a:rPr lang="id-ID" sz="4000" i="1" dirty="0"/>
              <a:t>(e-Gov sebagai penggunaan teknologi pemerintah, khususnya, aplikasi internet berbasis web untuk meningkatkan akses dan pelayanan pemerintah kepada masyarakat, mitra bisnis, karyawan, dan entitas pemerintah lainnya. Singkatnya, e-Gov secara elektronik dilaksanakan transaksi antara instansi pemerintah dan masyarakat).</a:t>
            </a:r>
          </a:p>
          <a:p>
            <a:pPr>
              <a:defRPr/>
            </a:pPr>
            <a:r>
              <a:rPr lang="en-US" sz="5600" dirty="0"/>
              <a:t>Douglas Holmes</a:t>
            </a:r>
            <a:endParaRPr lang="id-ID" sz="5600" dirty="0"/>
          </a:p>
          <a:p>
            <a:pPr lvl="1">
              <a:defRPr/>
            </a:pPr>
            <a:r>
              <a:rPr lang="en-US" sz="4000" dirty="0"/>
              <a:t>e-</a:t>
            </a:r>
            <a:r>
              <a:rPr lang="en-US" sz="4000" dirty="0" err="1"/>
              <a:t>Gov</a:t>
            </a:r>
            <a:r>
              <a:rPr lang="en-US" sz="4000" dirty="0"/>
              <a:t> is the use of information technology, in particular the internet, to deliver public services in a much more </a:t>
            </a:r>
            <a:r>
              <a:rPr lang="en-US" sz="4000" dirty="0" err="1"/>
              <a:t>convinient</a:t>
            </a:r>
            <a:r>
              <a:rPr lang="en-US" sz="4000" dirty="0"/>
              <a:t>, customer-oriented, cost-effective, and altogether different &amp; better way.</a:t>
            </a:r>
            <a:r>
              <a:rPr lang="id-ID" sz="4000" dirty="0"/>
              <a:t> </a:t>
            </a:r>
            <a:r>
              <a:rPr lang="id-ID" sz="4000" i="1" dirty="0"/>
              <a:t>(e-Gov adalah penggunaan teknologi informasi, khususnya internet, untuk memberikan pelayanan publik dengan cara yang jauh lebih nyaman, berorientasi pelanggan, biaya-efektif, dan sama sekali berbeda &amp; lebih baik)</a:t>
            </a:r>
          </a:p>
          <a:p>
            <a:pPr>
              <a:defRPr/>
            </a:pPr>
            <a:r>
              <a:rPr lang="en-US" sz="5600" i="1" dirty="0" err="1"/>
              <a:t>Dengan</a:t>
            </a:r>
            <a:r>
              <a:rPr lang="en-US" sz="5600" i="1" dirty="0"/>
              <a:t> </a:t>
            </a:r>
            <a:r>
              <a:rPr lang="en-US" sz="5600" i="1" dirty="0" err="1"/>
              <a:t>demikian</a:t>
            </a:r>
            <a:r>
              <a:rPr lang="en-US" sz="5600" dirty="0"/>
              <a:t>, e-</a:t>
            </a:r>
            <a:r>
              <a:rPr lang="en-US" sz="5600" dirty="0" err="1"/>
              <a:t>Gov</a:t>
            </a:r>
            <a:r>
              <a:rPr lang="id-ID" sz="5600" dirty="0"/>
              <a:t> adalah</a:t>
            </a:r>
            <a:r>
              <a:rPr lang="en-US" sz="5600" dirty="0"/>
              <a:t> </a:t>
            </a:r>
            <a:r>
              <a:rPr lang="en-US" sz="5600" dirty="0" err="1"/>
              <a:t>penggunaan</a:t>
            </a:r>
            <a:r>
              <a:rPr lang="en-US" sz="5600" dirty="0"/>
              <a:t> </a:t>
            </a:r>
            <a:r>
              <a:rPr lang="en-US" sz="5600" dirty="0" err="1"/>
              <a:t>teknologi</a:t>
            </a:r>
            <a:r>
              <a:rPr lang="en-US" sz="5600" dirty="0"/>
              <a:t> </a:t>
            </a:r>
            <a:r>
              <a:rPr lang="en-US" sz="5600" dirty="0" err="1"/>
              <a:t>informasi</a:t>
            </a:r>
            <a:r>
              <a:rPr lang="en-US" sz="5600" dirty="0"/>
              <a:t> </a:t>
            </a:r>
            <a:r>
              <a:rPr lang="en-US" sz="5600" dirty="0" err="1"/>
              <a:t>dan</a:t>
            </a:r>
            <a:r>
              <a:rPr lang="en-US" sz="5600" dirty="0"/>
              <a:t> </a:t>
            </a:r>
            <a:r>
              <a:rPr lang="en-US" sz="5600" dirty="0" err="1"/>
              <a:t>komunikasi</a:t>
            </a:r>
            <a:r>
              <a:rPr lang="en-US" sz="5600" dirty="0"/>
              <a:t> </a:t>
            </a:r>
            <a:r>
              <a:rPr lang="en-US" sz="5600" dirty="0" err="1"/>
              <a:t>untuk</a:t>
            </a:r>
            <a:r>
              <a:rPr lang="en-US" sz="5600" dirty="0"/>
              <a:t> </a:t>
            </a:r>
            <a:r>
              <a:rPr lang="en-US" sz="5600" dirty="0" err="1"/>
              <a:t>mewujudkan</a:t>
            </a:r>
            <a:r>
              <a:rPr lang="en-US" sz="5600" dirty="0"/>
              <a:t> </a:t>
            </a:r>
            <a:r>
              <a:rPr lang="en-US" sz="5600" dirty="0" err="1"/>
              <a:t>praktik</a:t>
            </a:r>
            <a:r>
              <a:rPr lang="en-US" sz="5600" dirty="0"/>
              <a:t> </a:t>
            </a:r>
            <a:r>
              <a:rPr lang="en-US" sz="5600" dirty="0" err="1"/>
              <a:t>pemerintahan</a:t>
            </a:r>
            <a:r>
              <a:rPr lang="en-US" sz="5600" dirty="0"/>
              <a:t> yang </a:t>
            </a:r>
            <a:r>
              <a:rPr lang="en-US" sz="5600" dirty="0" err="1"/>
              <a:t>lebih</a:t>
            </a:r>
            <a:r>
              <a:rPr lang="en-US" sz="5600" dirty="0"/>
              <a:t> </a:t>
            </a:r>
            <a:r>
              <a:rPr lang="en-US" sz="5600" dirty="0" err="1"/>
              <a:t>efisien</a:t>
            </a:r>
            <a:r>
              <a:rPr lang="en-US" sz="5600" dirty="0"/>
              <a:t> </a:t>
            </a:r>
            <a:r>
              <a:rPr lang="en-US" sz="5600" dirty="0" err="1"/>
              <a:t>dan</a:t>
            </a:r>
            <a:r>
              <a:rPr lang="en-US" sz="5600" dirty="0"/>
              <a:t> </a:t>
            </a:r>
            <a:r>
              <a:rPr lang="en-US" sz="5600" dirty="0" err="1"/>
              <a:t>efektif</a:t>
            </a:r>
            <a:r>
              <a:rPr lang="en-US" sz="5600" dirty="0"/>
              <a:t>, </a:t>
            </a:r>
            <a:r>
              <a:rPr lang="en-US" sz="5600" dirty="0" err="1"/>
              <a:t>pelayanan</a:t>
            </a:r>
            <a:r>
              <a:rPr lang="en-US" sz="5600" dirty="0"/>
              <a:t> yang </a:t>
            </a:r>
            <a:r>
              <a:rPr lang="en-US" sz="5600" dirty="0" err="1"/>
              <a:t>lebih</a:t>
            </a:r>
            <a:r>
              <a:rPr lang="en-US" sz="5600" dirty="0"/>
              <a:t> </a:t>
            </a:r>
            <a:r>
              <a:rPr lang="en-US" sz="5600" dirty="0" err="1"/>
              <a:t>terjangkau</a:t>
            </a:r>
            <a:r>
              <a:rPr lang="en-US" sz="5600" dirty="0"/>
              <a:t> </a:t>
            </a:r>
            <a:r>
              <a:rPr lang="en-US" sz="5600" dirty="0" err="1"/>
              <a:t>dan</a:t>
            </a:r>
            <a:r>
              <a:rPr lang="en-US" sz="5600" dirty="0"/>
              <a:t> </a:t>
            </a:r>
            <a:r>
              <a:rPr lang="en-US" sz="5600" dirty="0" err="1"/>
              <a:t>memperluas</a:t>
            </a:r>
            <a:r>
              <a:rPr lang="en-US" sz="5600" dirty="0"/>
              <a:t> </a:t>
            </a:r>
            <a:r>
              <a:rPr lang="en-US" sz="5600" dirty="0" err="1"/>
              <a:t>akses</a:t>
            </a:r>
            <a:r>
              <a:rPr lang="en-US" sz="5600" dirty="0"/>
              <a:t> </a:t>
            </a:r>
            <a:r>
              <a:rPr lang="en-US" sz="5600" dirty="0" err="1"/>
              <a:t>publik</a:t>
            </a:r>
            <a:r>
              <a:rPr lang="en-US" sz="5600" dirty="0"/>
              <a:t> </a:t>
            </a:r>
            <a:r>
              <a:rPr lang="en-US" sz="5600" dirty="0" err="1"/>
              <a:t>untuk</a:t>
            </a:r>
            <a:r>
              <a:rPr lang="en-US" sz="5600" dirty="0"/>
              <a:t> </a:t>
            </a:r>
            <a:r>
              <a:rPr lang="en-US" sz="5600" dirty="0" err="1"/>
              <a:t>memperoleh</a:t>
            </a:r>
            <a:r>
              <a:rPr lang="en-US" sz="5600" dirty="0"/>
              <a:t> </a:t>
            </a:r>
            <a:r>
              <a:rPr lang="en-US" sz="5600" dirty="0" err="1"/>
              <a:t>informasi</a:t>
            </a:r>
            <a:r>
              <a:rPr lang="en-US" sz="5600" dirty="0"/>
              <a:t> </a:t>
            </a:r>
            <a:r>
              <a:rPr lang="en-US" sz="5600" dirty="0" err="1"/>
              <a:t>sehingga</a:t>
            </a:r>
            <a:r>
              <a:rPr lang="en-US" sz="5600" dirty="0"/>
              <a:t> </a:t>
            </a:r>
            <a:r>
              <a:rPr lang="en-US" sz="5600" dirty="0" err="1"/>
              <a:t>akuntabilitas</a:t>
            </a:r>
            <a:r>
              <a:rPr lang="en-US" sz="5600" dirty="0"/>
              <a:t> </a:t>
            </a:r>
            <a:r>
              <a:rPr lang="en-US" sz="5600" dirty="0" err="1"/>
              <a:t>pemerintah</a:t>
            </a:r>
            <a:r>
              <a:rPr lang="en-US" sz="5600" dirty="0"/>
              <a:t> </a:t>
            </a:r>
            <a:r>
              <a:rPr lang="en-US" sz="5600" dirty="0" err="1"/>
              <a:t>meningkat</a:t>
            </a:r>
            <a:r>
              <a:rPr lang="en-US" sz="5600" dirty="0"/>
              <a:t>.</a:t>
            </a:r>
            <a:endParaRPr lang="id-ID" sz="5600" dirty="0"/>
          </a:p>
          <a:p>
            <a:pPr>
              <a:defRPr/>
            </a:pPr>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0003845-D95E-4857-A069-2ECAAAECF6E9}"/>
              </a:ext>
            </a:extLst>
          </p:cNvPr>
          <p:cNvSpPr>
            <a:spLocks noGrp="1" noChangeArrowheads="1"/>
          </p:cNvSpPr>
          <p:nvPr>
            <p:ph type="title"/>
          </p:nvPr>
        </p:nvSpPr>
        <p:spPr>
          <a:xfrm>
            <a:off x="2152650" y="503239"/>
            <a:ext cx="7886700" cy="777875"/>
          </a:xfrm>
          <a:solidFill>
            <a:schemeClr val="accent1"/>
          </a:solidFill>
        </p:spPr>
        <p:txBody>
          <a:bodyPr/>
          <a:lstStyle/>
          <a:p>
            <a:r>
              <a:rPr lang="en-US" altLang="en-US" sz="3600">
                <a:solidFill>
                  <a:schemeClr val="bg1"/>
                </a:solidFill>
              </a:rPr>
              <a:t>E-Government bukan sekedar TIK</a:t>
            </a:r>
            <a:endParaRPr lang="id-ID" altLang="en-US" sz="3600">
              <a:solidFill>
                <a:schemeClr val="bg1"/>
              </a:solidFill>
            </a:endParaRPr>
          </a:p>
        </p:txBody>
      </p:sp>
      <p:sp>
        <p:nvSpPr>
          <p:cNvPr id="14339" name="Content Placeholder 2">
            <a:extLst>
              <a:ext uri="{FF2B5EF4-FFF2-40B4-BE49-F238E27FC236}">
                <a16:creationId xmlns:a16="http://schemas.microsoft.com/office/drawing/2014/main" id="{85D2A07B-6BE3-4E55-BD93-F084EBE57E98}"/>
              </a:ext>
            </a:extLst>
          </p:cNvPr>
          <p:cNvSpPr>
            <a:spLocks noGrp="1" noChangeArrowheads="1"/>
          </p:cNvSpPr>
          <p:nvPr>
            <p:ph sz="quarter" idx="1"/>
          </p:nvPr>
        </p:nvSpPr>
        <p:spPr>
          <a:xfrm>
            <a:off x="2152650" y="1576388"/>
            <a:ext cx="7886700" cy="4495800"/>
          </a:xfrm>
        </p:spPr>
        <p:txBody>
          <a:bodyPr/>
          <a:lstStyle/>
          <a:p>
            <a:pPr>
              <a:buFont typeface="Calibri Light" panose="020F0302020204030204" pitchFamily="34" charset="0"/>
              <a:buAutoNum type="arabicPeriod"/>
            </a:pPr>
            <a:r>
              <a:rPr lang="en-US" altLang="en-US" sz="2400"/>
              <a:t>e-government = situs web pemerintah</a:t>
            </a:r>
          </a:p>
          <a:p>
            <a:pPr>
              <a:buFont typeface="+mj-lt"/>
              <a:buNone/>
            </a:pPr>
            <a:r>
              <a:rPr lang="en-US" altLang="en-US" sz="2400"/>
              <a:t>	Kenyataan:</a:t>
            </a:r>
          </a:p>
          <a:p>
            <a:pPr lvl="1">
              <a:buFont typeface="Calibri Light" panose="020F0302020204030204" pitchFamily="34" charset="0"/>
              <a:buAutoNum type="alphaLcPeriod"/>
            </a:pPr>
            <a:r>
              <a:rPr lang="en-US" altLang="en-US"/>
              <a:t>Situs web adalah </a:t>
            </a:r>
            <a:r>
              <a:rPr lang="en-US" altLang="en-US" b="1"/>
              <a:t>media interaksi</a:t>
            </a:r>
          </a:p>
          <a:p>
            <a:pPr lvl="1">
              <a:buFont typeface="Calibri Light" panose="020F0302020204030204" pitchFamily="34" charset="0"/>
              <a:buAutoNum type="alphaLcPeriod"/>
            </a:pPr>
            <a:r>
              <a:rPr lang="en-US" altLang="en-US"/>
              <a:t>Membangun situs web pemerintah adalah usaha untuk membangun interaksi antara pemerintah dengan masyarakat &amp; dunia usaha </a:t>
            </a:r>
            <a:r>
              <a:rPr lang="en-US" altLang="en-US">
                <a:sym typeface="Wingdings" panose="05000000000000000000" pitchFamily="2" charset="2"/>
              </a:rPr>
              <a:t> sebagian (kecil) dari cakupan e-government</a:t>
            </a:r>
            <a:endParaRPr lang="en-US" altLang="en-US"/>
          </a:p>
          <a:p>
            <a:pPr>
              <a:buFont typeface="Calibri Light" panose="020F0302020204030204" pitchFamily="34" charset="0"/>
              <a:buAutoNum type="arabicPeriod"/>
            </a:pPr>
            <a:endParaRPr lang="id-ID"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2724</Words>
  <Application>Microsoft Office PowerPoint</Application>
  <PresentationFormat>Widescreen</PresentationFormat>
  <Paragraphs>209</Paragraphs>
  <Slides>45</Slides>
  <Notes>0</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45</vt:i4>
      </vt:variant>
    </vt:vector>
  </HeadingPairs>
  <TitlesOfParts>
    <vt:vector size="53" baseType="lpstr">
      <vt:lpstr>Arial</vt:lpstr>
      <vt:lpstr>Calibri</vt:lpstr>
      <vt:lpstr>Calibri Light</vt:lpstr>
      <vt:lpstr>Cambria</vt:lpstr>
      <vt:lpstr>Wingdings</vt:lpstr>
      <vt:lpstr>Wingdings 2</vt:lpstr>
      <vt:lpstr>Office Theme</vt:lpstr>
      <vt:lpstr>Custom Design</vt:lpstr>
      <vt:lpstr>SIC038 - PPT - SESI ke Sistem Pemerintahan Elektronik</vt:lpstr>
      <vt:lpstr>Teknologi Informasi dan Komunikasi</vt:lpstr>
      <vt:lpstr>Lingkup TIK</vt:lpstr>
      <vt:lpstr>Pengertian Government</vt:lpstr>
      <vt:lpstr>PowerPoint Presentation</vt:lpstr>
      <vt:lpstr>Government vs Governance</vt:lpstr>
      <vt:lpstr>Pengertian e-Government</vt:lpstr>
      <vt:lpstr>PowerPoint Presentation</vt:lpstr>
      <vt:lpstr>E-Government bukan sekedar TIK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Karakteristik e-Government</vt:lpstr>
      <vt:lpstr>Kaitan e-Government dan TIK</vt:lpstr>
      <vt:lpstr>Sejumlah Konsep Lain terkait</vt:lpstr>
      <vt:lpstr>Kemunculan e-Government</vt:lpstr>
      <vt:lpstr>Apakah Globalisasi?</vt:lpstr>
      <vt:lpstr>Penyebab Globalisasi</vt:lpstr>
      <vt:lpstr>Dimensi Globalisasi</vt:lpstr>
      <vt:lpstr>Dampak Globalisasi   [Scholte, 2002]</vt:lpstr>
      <vt:lpstr>Keterkaitan Globalisasi dengan TIK</vt:lpstr>
      <vt:lpstr>Kesimpulan</vt:lpstr>
      <vt:lpstr>Ruang Lingkup dan Manfaat  e-Government</vt:lpstr>
      <vt:lpstr>Fungsi e-Government</vt:lpstr>
      <vt:lpstr>Manfaat e-Government</vt:lpstr>
      <vt:lpstr>PowerPoint Presentation</vt:lpstr>
      <vt:lpstr>Ruang Lingkup e-Government</vt:lpstr>
      <vt:lpstr>G2G</vt:lpstr>
      <vt:lpstr>G2B</vt:lpstr>
      <vt:lpstr>G2C</vt:lpstr>
      <vt:lpstr>G2E</vt:lpstr>
      <vt:lpstr>Fase Perkembangan E-Government</vt:lpstr>
      <vt:lpstr>3 Fase Perkembangan e-Government</vt:lpstr>
      <vt:lpstr>Fase Publikasi</vt:lpstr>
      <vt:lpstr>Strategi</vt:lpstr>
      <vt:lpstr>Fase Interaksi</vt:lpstr>
      <vt:lpstr>Strategi</vt:lpstr>
      <vt:lpstr>Fase Transaksi</vt:lpstr>
      <vt:lpstr>Strategi</vt:lpstr>
      <vt:lpstr>Referensi</vt:lpstr>
      <vt:lpstr>Selesai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Akuntansi</dc:title>
  <dc:creator>Bagas Nuralim</dc:creator>
  <cp:lastModifiedBy>Hanif Jusuf</cp:lastModifiedBy>
  <cp:revision>19</cp:revision>
  <dcterms:created xsi:type="dcterms:W3CDTF">2021-08-03T05:39:13Z</dcterms:created>
  <dcterms:modified xsi:type="dcterms:W3CDTF">2022-03-04T04:03:29Z</dcterms:modified>
</cp:coreProperties>
</file>