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56" r:id="rId3"/>
    <p:sldId id="303" r:id="rId4"/>
    <p:sldId id="328" r:id="rId5"/>
    <p:sldId id="329" r:id="rId6"/>
    <p:sldId id="330" r:id="rId7"/>
    <p:sldId id="331" r:id="rId8"/>
    <p:sldId id="332" r:id="rId9"/>
    <p:sldId id="333" r:id="rId10"/>
    <p:sldId id="334" r:id="rId11"/>
    <p:sldId id="335" r:id="rId12"/>
    <p:sldId id="336" r:id="rId13"/>
    <p:sldId id="337" r:id="rId14"/>
    <p:sldId id="338" r:id="rId15"/>
    <p:sldId id="339" r:id="rId16"/>
    <p:sldId id="279" r:id="rId17"/>
    <p:sldId id="280" r:id="rId18"/>
    <p:sldId id="313" r:id="rId19"/>
    <p:sldId id="282" r:id="rId20"/>
    <p:sldId id="283" r:id="rId21"/>
    <p:sldId id="284" r:id="rId22"/>
    <p:sldId id="281" r:id="rId23"/>
    <p:sldId id="285" r:id="rId24"/>
    <p:sldId id="286" r:id="rId25"/>
    <p:sldId id="278" r:id="rId26"/>
    <p:sldId id="275" r:id="rId27"/>
    <p:sldId id="276" r:id="rId28"/>
    <p:sldId id="318" r:id="rId29"/>
    <p:sldId id="317" r:id="rId30"/>
    <p:sldId id="305" r:id="rId31"/>
    <p:sldId id="306" r:id="rId32"/>
    <p:sldId id="340" r:id="rId33"/>
    <p:sldId id="308" r:id="rId34"/>
    <p:sldId id="309" r:id="rId35"/>
    <p:sldId id="310" r:id="rId36"/>
    <p:sldId id="311" r:id="rId37"/>
    <p:sldId id="312" r:id="rId38"/>
    <p:sldId id="293" r:id="rId39"/>
    <p:sldId id="294" r:id="rId40"/>
    <p:sldId id="315" r:id="rId41"/>
    <p:sldId id="316" r:id="rId42"/>
    <p:sldId id="295" r:id="rId43"/>
    <p:sldId id="341" r:id="rId44"/>
    <p:sldId id="297" r:id="rId45"/>
    <p:sldId id="29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7" d="100"/>
          <a:sy n="67" d="100"/>
        </p:scale>
        <p:origin x="652"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9D0BA-E32C-4EE7-99C4-710636BB2554}" type="datetimeFigureOut">
              <a:rPr lang="en-ID" smtClean="0"/>
              <a:t>11/03/2022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8A8FF-AA88-461F-ABDF-C8D33F6B8B10}" type="slidenum">
              <a:rPr lang="en-ID" smtClean="0"/>
              <a:t>‹#›</a:t>
            </a:fld>
            <a:endParaRPr lang="en-ID"/>
          </a:p>
        </p:txBody>
      </p:sp>
    </p:spTree>
    <p:extLst>
      <p:ext uri="{BB962C8B-B14F-4D97-AF65-F5344CB8AC3E}">
        <p14:creationId xmlns:p14="http://schemas.microsoft.com/office/powerpoint/2010/main" val="150150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F052B34-E036-4FFA-8164-89546D5EEB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FD31BA1A-82C8-432C-AFC1-2F6CABBEF7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5DA5A62-D33E-48C6-A28F-1866B32E5A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EDBE9E7-54DC-458C-90D6-7A6FA3C38E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BBFA2A1-A39E-4851-BB95-08E478982990}"/>
              </a:ext>
            </a:extLst>
          </p:cNvPr>
          <p:cNvSpPr>
            <a:spLocks noGrp="1" noRot="1" noChangeAspect="1" noTextEdit="1"/>
          </p:cNvSpPr>
          <p:nvPr>
            <p:ph type="sldImg"/>
          </p:nvPr>
        </p:nvSpPr>
        <p:spPr bwMode="auto">
          <a:xfrm>
            <a:off x="1144588" y="687388"/>
            <a:ext cx="4570412" cy="34274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E7D00A8E-1BD0-4439-877E-E87CAFE03CD6}"/>
              </a:ext>
            </a:extLst>
          </p:cNvPr>
          <p:cNvSpPr>
            <a:spLocks noGrp="1"/>
          </p:cNvSpPr>
          <p:nvPr>
            <p:ph type="body" idx="1"/>
          </p:nvPr>
        </p:nvSpPr>
        <p:spPr bwMode="auto">
          <a:xfrm>
            <a:off x="685800" y="4341813"/>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D67F2AC-B0D2-4DF9-904E-10101DAFA1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475968D5-6A21-492C-8795-9E7CF313B6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00C40FE-2A50-4105-BD89-D08F8D6DAB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D53139A8-4A41-478C-9D48-D67E34488C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183891B-8FC8-4343-89DD-0D782E6238BC}"/>
              </a:ext>
            </a:extLst>
          </p:cNvPr>
          <p:cNvSpPr txBox="1">
            <a:spLocks noGrp="1"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defRPr>
            </a:lvl1pPr>
            <a:lvl2pPr marL="742950" indent="-28575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defRPr>
            </a:lvl2pPr>
            <a:lvl3pPr marL="1143000" indent="-22860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defRPr>
            </a:lvl3pPr>
            <a:lvl4pPr marL="1600200" indent="-22860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defRPr>
            </a:lvl4pPr>
            <a:lvl5pPr marL="2057400" indent="-22860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Calibri" panose="020F0502020204030204" pitchFamily="34" charset="0"/>
              </a:defRPr>
            </a:lvl9pPr>
          </a:lstStyle>
          <a:p>
            <a:pPr algn="r" eaLnBrk="1" hangingPunct="1">
              <a:spcBef>
                <a:spcPct val="0"/>
              </a:spcBef>
              <a:buClr>
                <a:srgbClr val="000000"/>
              </a:buClr>
              <a:buFont typeface="Times New Roman" panose="02020603050405020304" pitchFamily="18" charset="0"/>
              <a:buNone/>
            </a:pPr>
            <a:fld id="{79AFD960-FC0C-427C-A012-70A36A91A56D}" type="slidenum">
              <a:rPr lang="en-US" altLang="en-US">
                <a:solidFill>
                  <a:srgbClr val="000000"/>
                </a:solidFill>
                <a:latin typeface="Arial" panose="020B0604020202020204" pitchFamily="34" charset="0"/>
                <a:ea typeface="MS Gothic" panose="020B0609070205080204" pitchFamily="49" charset="-128"/>
              </a:rPr>
              <a:pPr algn="r" eaLnBrk="1" hangingPunct="1">
                <a:spcBef>
                  <a:spcPct val="0"/>
                </a:spcBef>
                <a:buClr>
                  <a:srgbClr val="000000"/>
                </a:buClr>
                <a:buFont typeface="Times New Roman" panose="02020603050405020304" pitchFamily="18" charset="0"/>
                <a:buNone/>
              </a:pPr>
              <a:t>27</a:t>
            </a:fld>
            <a:endParaRPr lang="en-US" altLang="en-US">
              <a:solidFill>
                <a:srgbClr val="000000"/>
              </a:solidFill>
              <a:latin typeface="Arial" panose="020B0604020202020204" pitchFamily="34" charset="0"/>
              <a:ea typeface="MS Gothic" panose="020B0609070205080204" pitchFamily="49" charset="-128"/>
            </a:endParaRPr>
          </a:p>
        </p:txBody>
      </p:sp>
      <p:sp>
        <p:nvSpPr>
          <p:cNvPr id="48131" name="Rectangle 1">
            <a:extLst>
              <a:ext uri="{FF2B5EF4-FFF2-40B4-BE49-F238E27FC236}">
                <a16:creationId xmlns:a16="http://schemas.microsoft.com/office/drawing/2014/main" id="{D33D61ED-EDFB-454F-93C3-8267B34354B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8132" name="Rectangle 2">
            <a:extLst>
              <a:ext uri="{FF2B5EF4-FFF2-40B4-BE49-F238E27FC236}">
                <a16:creationId xmlns:a16="http://schemas.microsoft.com/office/drawing/2014/main" id="{A16CC049-B0F7-4D4A-9AA2-1BDB12778C71}"/>
              </a:ext>
            </a:extLst>
          </p:cNvPr>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numCol="1" anchor="ctr" anchorCtr="0" compatLnSpc="1">
            <a:prstTxWarp prst="textNoShape">
              <a:avLst/>
            </a:prstTxWarp>
          </a:bodyPr>
          <a:lstStyle/>
          <a:p>
            <a:pPr eaLnBrk="1" hangingPunct="1"/>
            <a:endParaRPr lang="id-ID"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609C4D8-6E9A-482B-BC7D-6C30A33C3E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E3AAB7EE-F853-4A48-8D48-2BF7CC546C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BBB5627-3A9A-4DDE-B204-50079177E6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A5571678-4597-4D71-AD35-8743AF5A37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19" tIns="45354" rIns="87219" bIns="45354"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8C2590E-388A-4DFF-96E1-AF5C11719C7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97D18A0B-609D-4BD4-B4FC-18769C580A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19" tIns="45354" rIns="87219" bIns="45354"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2B3A740-17BB-48EB-8D07-4461CD820A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AFC9AF02-4A71-4F89-8F5D-E8A4E1AE29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19" tIns="45354" rIns="87219" bIns="45354"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4F03D8F-32B1-45E7-AE3D-4F69B551E1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08186605-3634-4306-B69A-4C9621336D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19" tIns="45354" rIns="87219" bIns="45354"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4198D28-D2B3-46FC-8AAB-1E42D7E874A6}"/>
              </a:ext>
            </a:extLst>
          </p:cNvPr>
          <p:cNvSpPr>
            <a:spLocks noGrp="1" noRot="1" noChangeAspect="1" noChangeArrowheads="1" noTextEdit="1"/>
          </p:cNvSpPr>
          <p:nvPr>
            <p:ph type="sldImg"/>
          </p:nvPr>
        </p:nvSpPr>
        <p:spPr bwMode="auto">
          <a:xfrm>
            <a:off x="1141413" y="684213"/>
            <a:ext cx="4576762" cy="34321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F86C1608-4290-4482-9C25-5340A601CFD0}"/>
              </a:ext>
            </a:extLst>
          </p:cNvPr>
          <p:cNvSpPr>
            <a:spLocks noGrp="1" noChangeArrowheads="1"/>
          </p:cNvSpPr>
          <p:nvPr>
            <p:ph type="body" idx="1"/>
          </p:nvPr>
        </p:nvSpPr>
        <p:spPr bwMode="auto">
          <a:xfrm>
            <a:off x="685800" y="4341813"/>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807" tIns="44403" rIns="88807" bIns="44403" numCol="1" anchor="t" anchorCtr="0" compatLnSpc="1">
            <a:prstTxWarp prst="textNoShape">
              <a:avLst/>
            </a:prstTxWarp>
          </a:bodyPr>
          <a:lstStyle/>
          <a:p>
            <a:pPr eaLnBrk="1" hangingPunct="1">
              <a:spcBef>
                <a:spcPct val="0"/>
              </a:spcBef>
            </a:pPr>
            <a:endParaRPr lang="id-ID"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C9D7096-8727-4F7A-A98D-B30A3C87DD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E6C6D742-0509-4027-A870-6E4D9E94F9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19" tIns="45354" rIns="87219" bIns="45354"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7E21C76-55F5-4F01-AB9B-D47139C53B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8214F856-3AC6-4800-A779-09FC7C85538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19" tIns="45354" rIns="87219" bIns="45354"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C924370-5C59-4419-98DD-50B7C064F9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D8C2F9F7-9E02-40D3-B717-54B2442B3E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19" tIns="45354" rIns="87219" bIns="45354"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E70BA76-3E95-4E8D-B243-483D2D3526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B82D918C-CE24-4708-8FE0-55D4E6A070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19" tIns="45354" rIns="87219" bIns="45354"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6E63B8E-6CD7-4CF5-814E-AD01A8E2BC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B014E7F7-7846-4D18-92C9-6D2EAE85CD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615" tIns="44307" rIns="88615" bIns="44307"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1A42D9C-0709-4717-B17B-402833603F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AEDE8EAE-D200-42AF-BD77-DF61CA8614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615" tIns="44307" rIns="88615" bIns="44307"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E311A76-DD4E-4C20-929A-7FD205C442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52E50834-DA76-4854-8C3B-7159C4AF248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615" tIns="44307" rIns="88615" bIns="44307"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BCFA1715-A978-4451-B013-E4A4BC336C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A003EDFC-F785-432C-B8EF-BAF56D0A52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615" tIns="44307" rIns="88615" bIns="44307" numCol="1" anchor="t" anchorCtr="0" compatLnSpc="1">
            <a:prstTxWarp prst="textNoShape">
              <a:avLst/>
            </a:prstTxWarp>
          </a:bodyPr>
          <a:lstStyle/>
          <a:p>
            <a:pPr eaLnBrk="1" hangingPunct="1"/>
            <a:endParaRPr lang="id-ID" altLang="en-US"/>
          </a:p>
        </p:txBody>
      </p:sp>
      <p:sp>
        <p:nvSpPr>
          <p:cNvPr id="74756" name="Slide Number Placeholder 3">
            <a:extLst>
              <a:ext uri="{FF2B5EF4-FFF2-40B4-BE49-F238E27FC236}">
                <a16:creationId xmlns:a16="http://schemas.microsoft.com/office/drawing/2014/main" id="{1B452E93-DC93-4096-919C-F1B85B24B47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615" tIns="44307" rIns="88615" bIns="44307" anchor="b"/>
          <a:lstStyle>
            <a:lvl1pPr defTabSz="885825">
              <a:spcBef>
                <a:spcPct val="30000"/>
              </a:spcBef>
              <a:defRPr sz="1200">
                <a:solidFill>
                  <a:schemeClr val="tx1"/>
                </a:solidFill>
                <a:latin typeface="Calibri" panose="020F0502020204030204" pitchFamily="34" charset="0"/>
              </a:defRPr>
            </a:lvl1pPr>
            <a:lvl2pPr marL="742950" indent="-285750" defTabSz="885825">
              <a:spcBef>
                <a:spcPct val="30000"/>
              </a:spcBef>
              <a:defRPr sz="1200">
                <a:solidFill>
                  <a:schemeClr val="tx1"/>
                </a:solidFill>
                <a:latin typeface="Calibri" panose="020F0502020204030204" pitchFamily="34" charset="0"/>
              </a:defRPr>
            </a:lvl2pPr>
            <a:lvl3pPr marL="1143000" indent="-228600" defTabSz="885825">
              <a:spcBef>
                <a:spcPct val="30000"/>
              </a:spcBef>
              <a:defRPr sz="1200">
                <a:solidFill>
                  <a:schemeClr val="tx1"/>
                </a:solidFill>
                <a:latin typeface="Calibri" panose="020F0502020204030204" pitchFamily="34" charset="0"/>
              </a:defRPr>
            </a:lvl3pPr>
            <a:lvl4pPr marL="1600200" indent="-228600" defTabSz="885825">
              <a:spcBef>
                <a:spcPct val="30000"/>
              </a:spcBef>
              <a:defRPr sz="1200">
                <a:solidFill>
                  <a:schemeClr val="tx1"/>
                </a:solidFill>
                <a:latin typeface="Calibri" panose="020F0502020204030204" pitchFamily="34" charset="0"/>
              </a:defRPr>
            </a:lvl4pPr>
            <a:lvl5pPr marL="2057400" indent="-228600" defTabSz="885825">
              <a:spcBef>
                <a:spcPct val="30000"/>
              </a:spcBef>
              <a:defRPr sz="1200">
                <a:solidFill>
                  <a:schemeClr val="tx1"/>
                </a:solidFill>
                <a:latin typeface="Calibri" panose="020F0502020204030204" pitchFamily="34" charset="0"/>
              </a:defRPr>
            </a:lvl5pPr>
            <a:lvl6pPr marL="2514600" indent="-228600" defTabSz="885825"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85825"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85825"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85825"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BE61723-69DB-4BF6-B101-51B50FDD45FA}" type="slidenum">
              <a:rPr lang="en-US" altLang="en-US">
                <a:latin typeface="Arial" panose="020B0604020202020204" pitchFamily="34" charset="0"/>
                <a:cs typeface="Arial" panose="020B0604020202020204" pitchFamily="34" charset="0"/>
              </a:rPr>
              <a:pPr algn="r" eaLnBrk="1" hangingPunct="1">
                <a:spcBef>
                  <a:spcPct val="0"/>
                </a:spcBef>
              </a:pPr>
              <a:t>40</a:t>
            </a:fld>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C37CEF2-8154-4644-9F75-534C01293B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1B6ADFB-AF29-49CE-A6F5-0D20E2FCCE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615" tIns="44307" rIns="88615" bIns="44307"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DB2EBD46-DD7E-4BCA-B166-9E0E14722B9D}"/>
              </a:ext>
            </a:extLst>
          </p:cNvPr>
          <p:cNvSpPr txBox="1">
            <a:spLocks noGrp="1" noChangeArrowheads="1"/>
          </p:cNvSpPr>
          <p:nvPr/>
        </p:nvSpPr>
        <p:spPr bwMode="auto">
          <a:xfrm>
            <a:off x="3884613" y="8685213"/>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7219" tIns="45354" rIns="87219" bIns="45354" anchor="b"/>
          <a:lstStyle>
            <a:lvl1pPr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1pPr>
            <a:lvl2pPr marL="742950" indent="-285750"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2pPr>
            <a:lvl3pPr marL="1143000" indent="-228600"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3pPr>
            <a:lvl4pPr marL="1600200" indent="-228600"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4pPr>
            <a:lvl5pPr marL="2057400" indent="-228600"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5pPr>
            <a:lvl6pPr marL="2514600" indent="-228600" defTabSz="442913" eaLnBrk="0" fontAlgn="base" hangingPunct="0">
              <a:spcBef>
                <a:spcPct val="30000"/>
              </a:spcBef>
              <a:spcAft>
                <a:spcPct val="0"/>
              </a:spcAft>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6pPr>
            <a:lvl7pPr marL="2971800" indent="-228600" defTabSz="442913" eaLnBrk="0" fontAlgn="base" hangingPunct="0">
              <a:spcBef>
                <a:spcPct val="30000"/>
              </a:spcBef>
              <a:spcAft>
                <a:spcPct val="0"/>
              </a:spcAft>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7pPr>
            <a:lvl8pPr marL="3429000" indent="-228600" defTabSz="442913" eaLnBrk="0" fontAlgn="base" hangingPunct="0">
              <a:spcBef>
                <a:spcPct val="30000"/>
              </a:spcBef>
              <a:spcAft>
                <a:spcPct val="0"/>
              </a:spcAft>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8pPr>
            <a:lvl9pPr marL="3886200" indent="-228600" defTabSz="442913" eaLnBrk="0" fontAlgn="base" hangingPunct="0">
              <a:spcBef>
                <a:spcPct val="30000"/>
              </a:spcBef>
              <a:spcAft>
                <a:spcPct val="0"/>
              </a:spcAft>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9pPr>
          </a:lstStyle>
          <a:p>
            <a:pPr algn="r" eaLnBrk="1" hangingPunct="1">
              <a:spcBef>
                <a:spcPct val="0"/>
              </a:spcBef>
              <a:buClr>
                <a:srgbClr val="000000"/>
              </a:buClr>
            </a:pPr>
            <a:fld id="{E7ABDB94-77A4-4D55-AAA9-97CA8B71C0CC}" type="slidenum">
              <a:rPr lang="en-GB" altLang="en-US">
                <a:solidFill>
                  <a:srgbClr val="000000"/>
                </a:solidFill>
                <a:latin typeface="Arial" panose="020B0604020202020204" pitchFamily="34" charset="0"/>
                <a:cs typeface="Lucida Sans Unicode" panose="020B0602030504020204" pitchFamily="34" charset="0"/>
              </a:rPr>
              <a:pPr algn="r" eaLnBrk="1" hangingPunct="1">
                <a:spcBef>
                  <a:spcPct val="0"/>
                </a:spcBef>
                <a:buClr>
                  <a:srgbClr val="000000"/>
                </a:buClr>
              </a:pPr>
              <a:t>42</a:t>
            </a:fld>
            <a:endParaRPr lang="en-GB" altLang="en-US">
              <a:solidFill>
                <a:srgbClr val="000000"/>
              </a:solidFill>
              <a:latin typeface="Arial" panose="020B0604020202020204" pitchFamily="34" charset="0"/>
              <a:cs typeface="Lucida Sans Unicode" panose="020B0602030504020204" pitchFamily="34" charset="0"/>
            </a:endParaRPr>
          </a:p>
        </p:txBody>
      </p:sp>
      <p:sp>
        <p:nvSpPr>
          <p:cNvPr id="78851" name="Text Box 1">
            <a:extLst>
              <a:ext uri="{FF2B5EF4-FFF2-40B4-BE49-F238E27FC236}">
                <a16:creationId xmlns:a16="http://schemas.microsoft.com/office/drawing/2014/main" id="{C47690AE-27B0-45B7-A0E6-BFF3DB9A941A}"/>
              </a:ext>
            </a:extLst>
          </p:cNvPr>
          <p:cNvSpPr txBox="1">
            <a:spLocks noChangeArrowheads="1"/>
          </p:cNvSpPr>
          <p:nvPr/>
        </p:nvSpPr>
        <p:spPr bwMode="auto">
          <a:xfrm>
            <a:off x="1033463" y="684213"/>
            <a:ext cx="4794250" cy="3430587"/>
          </a:xfrm>
          <a:prstGeom prst="rect">
            <a:avLst/>
          </a:prstGeom>
          <a:solidFill>
            <a:srgbClr val="FFFFFF"/>
          </a:solidFill>
          <a:ln w="9525">
            <a:solidFill>
              <a:srgbClr val="000000"/>
            </a:solidFill>
            <a:miter lim="800000"/>
            <a:headEnd/>
            <a:tailEnd/>
          </a:ln>
        </p:spPr>
        <p:txBody>
          <a:bodyPr wrap="none" lIns="88615" tIns="44307" rIns="88615" bIns="44307" anchor="ctr"/>
          <a:lstStyle>
            <a:lvl1pPr defTabSz="442913">
              <a:spcBef>
                <a:spcPct val="30000"/>
              </a:spcBef>
              <a:defRPr sz="1200">
                <a:solidFill>
                  <a:schemeClr val="tx1"/>
                </a:solidFill>
                <a:latin typeface="Calibri" panose="020F0502020204030204" pitchFamily="34" charset="0"/>
              </a:defRPr>
            </a:lvl1pPr>
            <a:lvl2pPr marL="742950" indent="-285750" defTabSz="442913">
              <a:spcBef>
                <a:spcPct val="30000"/>
              </a:spcBef>
              <a:defRPr sz="1200">
                <a:solidFill>
                  <a:schemeClr val="tx1"/>
                </a:solidFill>
                <a:latin typeface="Calibri" panose="020F0502020204030204" pitchFamily="34" charset="0"/>
              </a:defRPr>
            </a:lvl2pPr>
            <a:lvl3pPr marL="1143000" indent="-228600" defTabSz="442913">
              <a:spcBef>
                <a:spcPct val="30000"/>
              </a:spcBef>
              <a:defRPr sz="1200">
                <a:solidFill>
                  <a:schemeClr val="tx1"/>
                </a:solidFill>
                <a:latin typeface="Calibri" panose="020F0502020204030204" pitchFamily="34" charset="0"/>
              </a:defRPr>
            </a:lvl3pPr>
            <a:lvl4pPr marL="1600200" indent="-228600" defTabSz="442913">
              <a:spcBef>
                <a:spcPct val="30000"/>
              </a:spcBef>
              <a:defRPr sz="1200">
                <a:solidFill>
                  <a:schemeClr val="tx1"/>
                </a:solidFill>
                <a:latin typeface="Calibri" panose="020F0502020204030204" pitchFamily="34" charset="0"/>
              </a:defRPr>
            </a:lvl4pPr>
            <a:lvl5pPr marL="2057400" indent="-228600" defTabSz="442913">
              <a:spcBef>
                <a:spcPct val="30000"/>
              </a:spcBef>
              <a:defRPr sz="1200">
                <a:solidFill>
                  <a:schemeClr val="tx1"/>
                </a:solidFill>
                <a:latin typeface="Calibri" panose="020F0502020204030204" pitchFamily="34" charset="0"/>
              </a:defRPr>
            </a:lvl5pPr>
            <a:lvl6pPr marL="2514600" indent="-228600" defTabSz="44291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4291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4291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4291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lnSpc>
                <a:spcPct val="93000"/>
              </a:lnSpc>
              <a:spcBef>
                <a:spcPct val="0"/>
              </a:spcBef>
              <a:buClr>
                <a:srgbClr val="000000"/>
              </a:buClr>
            </a:pPr>
            <a:endParaRPr lang="id-ID" altLang="en-US" sz="1700">
              <a:solidFill>
                <a:schemeClr val="bg1"/>
              </a:solidFill>
              <a:latin typeface="Arial" panose="020B0604020202020204" pitchFamily="34" charset="0"/>
              <a:cs typeface="Lucida Sans Unicode" panose="020B0602030504020204" pitchFamily="34" charset="0"/>
            </a:endParaRPr>
          </a:p>
        </p:txBody>
      </p:sp>
      <p:sp>
        <p:nvSpPr>
          <p:cNvPr id="78852" name="Rectangle 2">
            <a:extLst>
              <a:ext uri="{FF2B5EF4-FFF2-40B4-BE49-F238E27FC236}">
                <a16:creationId xmlns:a16="http://schemas.microsoft.com/office/drawing/2014/main" id="{609DE5FF-A8EF-47F2-8EAA-5DAB062CBD8C}"/>
              </a:ext>
            </a:extLst>
          </p:cNvPr>
          <p:cNvSpPr>
            <a:spLocks noGrp="1" noChangeArrowheads="1"/>
          </p:cNvSpPr>
          <p:nvPr>
            <p:ph type="body"/>
          </p:nvPr>
        </p:nvSpPr>
        <p:spPr bwMode="auto">
          <a:xfrm>
            <a:off x="685800" y="4344988"/>
            <a:ext cx="5487988"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19" tIns="45354" rIns="87219" bIns="45354" numCol="1" anchor="ctr" anchorCtr="0" compatLnSpc="1">
            <a:prstTxWarp prst="textNoShape">
              <a:avLst/>
            </a:prstTxWarp>
          </a:bodyPr>
          <a:lstStyle/>
          <a:p>
            <a:pPr eaLnBrk="1" hangingPunct="1"/>
            <a:endParaRPr lang="id-ID"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53F2782-E620-4413-AA11-D3E90B39B3FA}"/>
              </a:ext>
            </a:extLst>
          </p:cNvPr>
          <p:cNvSpPr>
            <a:spLocks noGrp="1" noRot="1" noChangeAspect="1" noChangeArrowheads="1" noTextEdit="1"/>
          </p:cNvSpPr>
          <p:nvPr>
            <p:ph type="sldImg"/>
          </p:nvPr>
        </p:nvSpPr>
        <p:spPr bwMode="auto">
          <a:xfrm>
            <a:off x="1141413" y="684213"/>
            <a:ext cx="4576762" cy="34321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91E5D2FF-86D6-4942-AD4E-63383DD11525}"/>
              </a:ext>
            </a:extLst>
          </p:cNvPr>
          <p:cNvSpPr>
            <a:spLocks noGrp="1" noChangeArrowheads="1"/>
          </p:cNvSpPr>
          <p:nvPr>
            <p:ph type="body" idx="1"/>
          </p:nvPr>
        </p:nvSpPr>
        <p:spPr bwMode="auto">
          <a:xfrm>
            <a:off x="685800" y="4341813"/>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807" tIns="44403" rIns="88807" bIns="44403" numCol="1" anchor="t" anchorCtr="0" compatLnSpc="1">
            <a:prstTxWarp prst="textNoShape">
              <a:avLst/>
            </a:prstTxWarp>
          </a:bodyPr>
          <a:lstStyle/>
          <a:p>
            <a:pPr eaLnBrk="1" hangingPunct="1">
              <a:spcBef>
                <a:spcPct val="0"/>
              </a:spcBef>
            </a:pPr>
            <a:endParaRPr lang="id-ID"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C5C63AB-DF89-4B0D-91A8-995633CCBF45}"/>
              </a:ext>
            </a:extLst>
          </p:cNvPr>
          <p:cNvSpPr txBox="1">
            <a:spLocks noGrp="1" noChangeArrowheads="1"/>
          </p:cNvSpPr>
          <p:nvPr/>
        </p:nvSpPr>
        <p:spPr bwMode="auto">
          <a:xfrm>
            <a:off x="3884613" y="8685213"/>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7219" tIns="45354" rIns="87219" bIns="45354" anchor="b"/>
          <a:lstStyle>
            <a:lvl1pPr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1pPr>
            <a:lvl2pPr marL="742950" indent="-285750"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2pPr>
            <a:lvl3pPr marL="1143000" indent="-228600"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3pPr>
            <a:lvl4pPr marL="1600200" indent="-228600"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4pPr>
            <a:lvl5pPr marL="2057400" indent="-228600" defTabSz="442913">
              <a:spcBef>
                <a:spcPct val="30000"/>
              </a:spcBef>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5pPr>
            <a:lvl6pPr marL="2514600" indent="-228600" defTabSz="442913" eaLnBrk="0" fontAlgn="base" hangingPunct="0">
              <a:spcBef>
                <a:spcPct val="30000"/>
              </a:spcBef>
              <a:spcAft>
                <a:spcPct val="0"/>
              </a:spcAft>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6pPr>
            <a:lvl7pPr marL="2971800" indent="-228600" defTabSz="442913" eaLnBrk="0" fontAlgn="base" hangingPunct="0">
              <a:spcBef>
                <a:spcPct val="30000"/>
              </a:spcBef>
              <a:spcAft>
                <a:spcPct val="0"/>
              </a:spcAft>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7pPr>
            <a:lvl8pPr marL="3429000" indent="-228600" defTabSz="442913" eaLnBrk="0" fontAlgn="base" hangingPunct="0">
              <a:spcBef>
                <a:spcPct val="30000"/>
              </a:spcBef>
              <a:spcAft>
                <a:spcPct val="0"/>
              </a:spcAft>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8pPr>
            <a:lvl9pPr marL="3886200" indent="-228600" defTabSz="442913" eaLnBrk="0" fontAlgn="base" hangingPunct="0">
              <a:spcBef>
                <a:spcPct val="30000"/>
              </a:spcBef>
              <a:spcAft>
                <a:spcPct val="0"/>
              </a:spcAft>
              <a:tabLst>
                <a:tab pos="0" algn="l"/>
                <a:tab pos="885825" algn="l"/>
                <a:tab pos="1771650" algn="l"/>
                <a:tab pos="2659063" algn="l"/>
                <a:tab pos="3544888" algn="l"/>
                <a:tab pos="4430713" algn="l"/>
                <a:tab pos="5316538" algn="l"/>
                <a:tab pos="6202363" algn="l"/>
                <a:tab pos="7089775" algn="l"/>
                <a:tab pos="7975600" algn="l"/>
                <a:tab pos="8861425" algn="l"/>
                <a:tab pos="9747250" algn="l"/>
              </a:tabLst>
              <a:defRPr sz="1200">
                <a:solidFill>
                  <a:schemeClr val="tx1"/>
                </a:solidFill>
                <a:latin typeface="Calibri" panose="020F0502020204030204" pitchFamily="34" charset="0"/>
              </a:defRPr>
            </a:lvl9pPr>
          </a:lstStyle>
          <a:p>
            <a:pPr algn="r" eaLnBrk="1" hangingPunct="1">
              <a:spcBef>
                <a:spcPct val="0"/>
              </a:spcBef>
              <a:buClr>
                <a:srgbClr val="000000"/>
              </a:buClr>
            </a:pPr>
            <a:fld id="{E4E0AA9A-DD46-4C17-B6D9-6ACC0497E15B}" type="slidenum">
              <a:rPr lang="en-GB" altLang="en-US">
                <a:solidFill>
                  <a:srgbClr val="000000"/>
                </a:solidFill>
                <a:latin typeface="Arial" panose="020B0604020202020204" pitchFamily="34" charset="0"/>
                <a:cs typeface="Lucida Sans Unicode" panose="020B0602030504020204" pitchFamily="34" charset="0"/>
              </a:rPr>
              <a:pPr algn="r" eaLnBrk="1" hangingPunct="1">
                <a:spcBef>
                  <a:spcPct val="0"/>
                </a:spcBef>
                <a:buClr>
                  <a:srgbClr val="000000"/>
                </a:buClr>
              </a:pPr>
              <a:t>43</a:t>
            </a:fld>
            <a:endParaRPr lang="en-GB" altLang="en-US">
              <a:solidFill>
                <a:srgbClr val="000000"/>
              </a:solidFill>
              <a:latin typeface="Arial" panose="020B0604020202020204" pitchFamily="34" charset="0"/>
              <a:cs typeface="Lucida Sans Unicode" panose="020B0602030504020204" pitchFamily="34" charset="0"/>
            </a:endParaRPr>
          </a:p>
        </p:txBody>
      </p:sp>
      <p:sp>
        <p:nvSpPr>
          <p:cNvPr id="80899" name="Text Box 1">
            <a:extLst>
              <a:ext uri="{FF2B5EF4-FFF2-40B4-BE49-F238E27FC236}">
                <a16:creationId xmlns:a16="http://schemas.microsoft.com/office/drawing/2014/main" id="{F379CB1B-D99A-41D9-9B69-22C902CBAE4A}"/>
              </a:ext>
            </a:extLst>
          </p:cNvPr>
          <p:cNvSpPr txBox="1">
            <a:spLocks noChangeArrowheads="1"/>
          </p:cNvSpPr>
          <p:nvPr/>
        </p:nvSpPr>
        <p:spPr bwMode="auto">
          <a:xfrm>
            <a:off x="1033463" y="684213"/>
            <a:ext cx="4794250" cy="3430587"/>
          </a:xfrm>
          <a:prstGeom prst="rect">
            <a:avLst/>
          </a:prstGeom>
          <a:solidFill>
            <a:srgbClr val="FFFFFF"/>
          </a:solidFill>
          <a:ln w="9525">
            <a:solidFill>
              <a:srgbClr val="000000"/>
            </a:solidFill>
            <a:miter lim="800000"/>
            <a:headEnd/>
            <a:tailEnd/>
          </a:ln>
        </p:spPr>
        <p:txBody>
          <a:bodyPr wrap="none" lIns="88615" tIns="44307" rIns="88615" bIns="44307" anchor="ctr"/>
          <a:lstStyle>
            <a:lvl1pPr defTabSz="442913">
              <a:spcBef>
                <a:spcPct val="30000"/>
              </a:spcBef>
              <a:defRPr sz="1200">
                <a:solidFill>
                  <a:schemeClr val="tx1"/>
                </a:solidFill>
                <a:latin typeface="Calibri" panose="020F0502020204030204" pitchFamily="34" charset="0"/>
              </a:defRPr>
            </a:lvl1pPr>
            <a:lvl2pPr marL="742950" indent="-285750" defTabSz="442913">
              <a:spcBef>
                <a:spcPct val="30000"/>
              </a:spcBef>
              <a:defRPr sz="1200">
                <a:solidFill>
                  <a:schemeClr val="tx1"/>
                </a:solidFill>
                <a:latin typeface="Calibri" panose="020F0502020204030204" pitchFamily="34" charset="0"/>
              </a:defRPr>
            </a:lvl2pPr>
            <a:lvl3pPr marL="1143000" indent="-228600" defTabSz="442913">
              <a:spcBef>
                <a:spcPct val="30000"/>
              </a:spcBef>
              <a:defRPr sz="1200">
                <a:solidFill>
                  <a:schemeClr val="tx1"/>
                </a:solidFill>
                <a:latin typeface="Calibri" panose="020F0502020204030204" pitchFamily="34" charset="0"/>
              </a:defRPr>
            </a:lvl3pPr>
            <a:lvl4pPr marL="1600200" indent="-228600" defTabSz="442913">
              <a:spcBef>
                <a:spcPct val="30000"/>
              </a:spcBef>
              <a:defRPr sz="1200">
                <a:solidFill>
                  <a:schemeClr val="tx1"/>
                </a:solidFill>
                <a:latin typeface="Calibri" panose="020F0502020204030204" pitchFamily="34" charset="0"/>
              </a:defRPr>
            </a:lvl4pPr>
            <a:lvl5pPr marL="2057400" indent="-228600" defTabSz="442913">
              <a:spcBef>
                <a:spcPct val="30000"/>
              </a:spcBef>
              <a:defRPr sz="1200">
                <a:solidFill>
                  <a:schemeClr val="tx1"/>
                </a:solidFill>
                <a:latin typeface="Calibri" panose="020F0502020204030204" pitchFamily="34" charset="0"/>
              </a:defRPr>
            </a:lvl5pPr>
            <a:lvl6pPr marL="2514600" indent="-228600" defTabSz="44291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4291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4291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4291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lnSpc>
                <a:spcPct val="93000"/>
              </a:lnSpc>
              <a:spcBef>
                <a:spcPct val="0"/>
              </a:spcBef>
              <a:buClr>
                <a:srgbClr val="000000"/>
              </a:buClr>
            </a:pPr>
            <a:endParaRPr lang="id-ID" altLang="en-US" sz="1700">
              <a:solidFill>
                <a:schemeClr val="bg1"/>
              </a:solidFill>
              <a:latin typeface="Arial" panose="020B0604020202020204" pitchFamily="34" charset="0"/>
              <a:cs typeface="Lucida Sans Unicode" panose="020B0602030504020204" pitchFamily="34" charset="0"/>
            </a:endParaRPr>
          </a:p>
        </p:txBody>
      </p:sp>
      <p:sp>
        <p:nvSpPr>
          <p:cNvPr id="80900" name="Rectangle 2">
            <a:extLst>
              <a:ext uri="{FF2B5EF4-FFF2-40B4-BE49-F238E27FC236}">
                <a16:creationId xmlns:a16="http://schemas.microsoft.com/office/drawing/2014/main" id="{C6A69898-683D-44CE-A34F-AD98B1E4B378}"/>
              </a:ext>
            </a:extLst>
          </p:cNvPr>
          <p:cNvSpPr>
            <a:spLocks noGrp="1" noChangeArrowheads="1"/>
          </p:cNvSpPr>
          <p:nvPr>
            <p:ph type="body"/>
          </p:nvPr>
        </p:nvSpPr>
        <p:spPr bwMode="auto">
          <a:xfrm>
            <a:off x="685800" y="4344988"/>
            <a:ext cx="5487988"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19" tIns="45354" rIns="87219" bIns="45354" numCol="1" anchor="ctr" anchorCtr="0" compatLnSpc="1">
            <a:prstTxWarp prst="textNoShape">
              <a:avLst/>
            </a:prstTxWarp>
          </a:bodyPr>
          <a:lstStyle/>
          <a:p>
            <a:pPr eaLnBrk="1" hangingPunct="1"/>
            <a:endParaRPr lang="id-ID"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8ABD99B-A6AC-48AC-B5E7-52C7430C24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5BB8128-60ED-483D-BF57-8270B39313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6D0C37F-5A0F-4586-8BBA-C8DCE36F1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0E46F880-6FD5-4042-A87A-6CBD38494E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6FD6396-39E7-4CEC-90E3-B5AAB2785E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C9D75498-3CC3-43D8-B580-EF9471B20E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C61CF20-7839-421C-8258-E144760415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7CD4094D-C5A3-473A-8832-1EF3E06549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3A6021E-F16F-4E53-816C-7871C7BAB96B}"/>
              </a:ext>
            </a:extLst>
          </p:cNvPr>
          <p:cNvSpPr>
            <a:spLocks noGrp="1" noRot="1" noChangeAspect="1" noTextEdit="1"/>
          </p:cNvSpPr>
          <p:nvPr>
            <p:ph type="sldImg"/>
          </p:nvPr>
        </p:nvSpPr>
        <p:spPr bwMode="auto">
          <a:xfrm>
            <a:off x="1144588" y="687388"/>
            <a:ext cx="4570412" cy="34274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F1F8823E-CB01-4E59-8DE1-F9E18006305B}"/>
              </a:ext>
            </a:extLst>
          </p:cNvPr>
          <p:cNvSpPr>
            <a:spLocks noGrp="1"/>
          </p:cNvSpPr>
          <p:nvPr>
            <p:ph type="body" idx="1"/>
          </p:nvPr>
        </p:nvSpPr>
        <p:spPr bwMode="auto">
          <a:xfrm>
            <a:off x="685800" y="4341813"/>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980E68F-7AA4-48E4-AA3F-709C4F2FC6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F0B7EE2E-8777-4858-ACE7-0FC97D785C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3/11/2022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3/11/2022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3/11/2022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3/11/2022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12"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22.png"/><Relationship Id="rId9" Type="http://schemas.openxmlformats.org/officeDocument/2006/relationships/image" Target="../media/image29.wmf"/></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4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slide" Target="slide34.xml"/><Relationship Id="rId5" Type="http://schemas.openxmlformats.org/officeDocument/2006/relationships/slide" Target="slide18.xml"/><Relationship Id="rId4" Type="http://schemas.openxmlformats.org/officeDocument/2006/relationships/slide" Target="slide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58B7-B94B-4267-AC08-B2A0227BB11B}"/>
              </a:ext>
            </a:extLst>
          </p:cNvPr>
          <p:cNvSpPr>
            <a:spLocks noGrp="1"/>
          </p:cNvSpPr>
          <p:nvPr>
            <p:ph type="ctrTitle"/>
          </p:nvPr>
        </p:nvSpPr>
        <p:spPr>
          <a:xfrm>
            <a:off x="1524000" y="2734843"/>
            <a:ext cx="9144000" cy="859528"/>
          </a:xfrm>
        </p:spPr>
        <p:txBody>
          <a:bodyPr>
            <a:noAutofit/>
          </a:bodyPr>
          <a:lstStyle/>
          <a:p>
            <a:r>
              <a:rPr lang="en-ID" sz="3600" b="1" dirty="0"/>
              <a:t>SIC038</a:t>
            </a:r>
            <a:r>
              <a:rPr lang="en-US" sz="3600" b="1" dirty="0"/>
              <a:t> - PPT - SESI </a:t>
            </a:r>
            <a:r>
              <a:rPr lang="en-US" sz="3600" b="1" dirty="0" err="1"/>
              <a:t>ke</a:t>
            </a:r>
            <a:r>
              <a:rPr lang="en-US" sz="3600" b="1" dirty="0"/>
              <a:t> 5</a:t>
            </a:r>
            <a:br>
              <a:rPr lang="en-US" sz="3600" b="1" dirty="0"/>
            </a:br>
            <a:r>
              <a:rPr lang="en-US" sz="3600" dirty="0" err="1"/>
              <a:t>Sistem</a:t>
            </a:r>
            <a:r>
              <a:rPr lang="en-US" sz="3600" dirty="0"/>
              <a:t> </a:t>
            </a:r>
            <a:r>
              <a:rPr lang="en-US" sz="3600" dirty="0" err="1"/>
              <a:t>Pemerintahan</a:t>
            </a:r>
            <a:r>
              <a:rPr lang="en-US" sz="3600" dirty="0"/>
              <a:t> </a:t>
            </a:r>
            <a:r>
              <a:rPr lang="en-US" sz="3600" dirty="0" err="1"/>
              <a:t>Elektronik</a:t>
            </a:r>
            <a:endParaRPr lang="en-US" sz="3600" dirty="0"/>
          </a:p>
        </p:txBody>
      </p:sp>
      <p:sp>
        <p:nvSpPr>
          <p:cNvPr id="3" name="Subtitle 2">
            <a:extLst>
              <a:ext uri="{FF2B5EF4-FFF2-40B4-BE49-F238E27FC236}">
                <a16:creationId xmlns:a16="http://schemas.microsoft.com/office/drawing/2014/main" id="{9934DB9D-AE51-4AE5-88D5-80A446F64439}"/>
              </a:ext>
            </a:extLst>
          </p:cNvPr>
          <p:cNvSpPr>
            <a:spLocks noGrp="1"/>
          </p:cNvSpPr>
          <p:nvPr>
            <p:ph type="subTitle" idx="1"/>
          </p:nvPr>
        </p:nvSpPr>
        <p:spPr/>
        <p:txBody>
          <a:bodyPr>
            <a:normAutofit lnSpcReduction="10000"/>
          </a:bodyPr>
          <a:lstStyle/>
          <a:p>
            <a:endParaRPr lang="en-US" sz="2400" dirty="0"/>
          </a:p>
          <a:p>
            <a:pPr eaLnBrk="1" fontAlgn="auto" hangingPunct="1">
              <a:spcAft>
                <a:spcPts val="0"/>
              </a:spcAft>
              <a:defRPr/>
            </a:pPr>
            <a:r>
              <a:rPr lang="en-ID" dirty="0" err="1"/>
              <a:t>Pengelolaan</a:t>
            </a:r>
            <a:r>
              <a:rPr lang="en-ID" dirty="0"/>
              <a:t> </a:t>
            </a:r>
            <a:r>
              <a:rPr lang="en-ID" dirty="0" err="1"/>
              <a:t>Urusan</a:t>
            </a:r>
            <a:r>
              <a:rPr lang="en-ID" dirty="0"/>
              <a:t> </a:t>
            </a:r>
            <a:r>
              <a:rPr lang="en-ID" dirty="0" err="1"/>
              <a:t>Publik</a:t>
            </a:r>
            <a:endParaRPr lang="en-US" dirty="0"/>
          </a:p>
          <a:p>
            <a:endParaRPr lang="en-US" dirty="0"/>
          </a:p>
          <a:p>
            <a:r>
              <a:rPr lang="fi-FI" dirty="0"/>
              <a:t>M HANIF JUSUF ST MKOM</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7171B6E-1BAD-47E8-942A-814703EEDDCA}"/>
              </a:ext>
            </a:extLst>
          </p:cNvPr>
          <p:cNvSpPr>
            <a:spLocks noGrp="1" noChangeArrowheads="1"/>
          </p:cNvSpPr>
          <p:nvPr>
            <p:ph type="title"/>
          </p:nvPr>
        </p:nvSpPr>
        <p:spPr>
          <a:xfrm>
            <a:off x="2152650" y="503239"/>
            <a:ext cx="7886700" cy="777875"/>
          </a:xfrm>
          <a:solidFill>
            <a:schemeClr val="accent1"/>
          </a:solidFill>
        </p:spPr>
        <p:txBody>
          <a:bodyPr>
            <a:normAutofit fontScale="90000"/>
          </a:bodyPr>
          <a:lstStyle/>
          <a:p>
            <a:r>
              <a:rPr lang="id-ID" altLang="en-US" sz="2800">
                <a:solidFill>
                  <a:schemeClr val="bg1"/>
                </a:solidFill>
              </a:rPr>
              <a:t>Pilihan Aplikasi e-Govt dalam Pengelolaan Urusan Publik</a:t>
            </a:r>
          </a:p>
        </p:txBody>
      </p:sp>
      <p:pic>
        <p:nvPicPr>
          <p:cNvPr id="16387" name="Content Placeholder 3">
            <a:extLst>
              <a:ext uri="{FF2B5EF4-FFF2-40B4-BE49-F238E27FC236}">
                <a16:creationId xmlns:a16="http://schemas.microsoft.com/office/drawing/2014/main" id="{7DE5D127-E26A-4685-A813-CF667DA1932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438400" y="1490664"/>
            <a:ext cx="7772400" cy="448627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4A0DBD7-FB0E-4A99-BABE-D2DA044795D7}"/>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Lanjutan</a:t>
            </a:r>
          </a:p>
        </p:txBody>
      </p:sp>
      <p:pic>
        <p:nvPicPr>
          <p:cNvPr id="17411" name="Content Placeholder 3">
            <a:extLst>
              <a:ext uri="{FF2B5EF4-FFF2-40B4-BE49-F238E27FC236}">
                <a16:creationId xmlns:a16="http://schemas.microsoft.com/office/drawing/2014/main" id="{4074B72B-E336-4EBA-8936-6A997026385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654300" y="1593850"/>
            <a:ext cx="7340600" cy="4572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9F11-C02E-4F92-8DE1-10EA17FBCF56}"/>
              </a:ext>
            </a:extLst>
          </p:cNvPr>
          <p:cNvSpPr>
            <a:spLocks noGrp="1"/>
          </p:cNvSpPr>
          <p:nvPr>
            <p:ph type="title"/>
          </p:nvPr>
        </p:nvSpPr>
        <p:spPr>
          <a:xfrm>
            <a:off x="2152650" y="503239"/>
            <a:ext cx="7886700" cy="777875"/>
          </a:xfrm>
          <a:solidFill>
            <a:schemeClr val="accent1"/>
          </a:solidFill>
        </p:spPr>
        <p:txBody>
          <a:bodyPr/>
          <a:lstStyle/>
          <a:p>
            <a:pPr>
              <a:defRPr/>
            </a:pPr>
            <a:r>
              <a:rPr lang="id-ID" dirty="0">
                <a:solidFill>
                  <a:schemeClr val="bg1"/>
                </a:solidFill>
              </a:rPr>
              <a:t>Lanjutan</a:t>
            </a:r>
            <a:endParaRPr lang="id-ID" dirty="0"/>
          </a:p>
        </p:txBody>
      </p:sp>
      <p:pic>
        <p:nvPicPr>
          <p:cNvPr id="18435" name="Content Placeholder 3">
            <a:extLst>
              <a:ext uri="{FF2B5EF4-FFF2-40B4-BE49-F238E27FC236}">
                <a16:creationId xmlns:a16="http://schemas.microsoft.com/office/drawing/2014/main" id="{8B8ADB80-10F7-422C-B8E5-2E6D2C94FF5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566989" y="1520825"/>
            <a:ext cx="7323137" cy="4572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402A523-F8A6-4436-9D59-B21280D7F835}"/>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Kasus: e-Procurement</a:t>
            </a:r>
          </a:p>
        </p:txBody>
      </p:sp>
      <p:sp>
        <p:nvSpPr>
          <p:cNvPr id="19459" name="Content Placeholder 4">
            <a:extLst>
              <a:ext uri="{FF2B5EF4-FFF2-40B4-BE49-F238E27FC236}">
                <a16:creationId xmlns:a16="http://schemas.microsoft.com/office/drawing/2014/main" id="{59466AAD-EB5E-49B6-B6F3-821F2BF5C814}"/>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id-ID" altLang="en-US"/>
              <a:t>E-Procurement di Jawa Barat LPSE (Layanan Pengadaan Secara Elektronik).</a:t>
            </a:r>
          </a:p>
          <a:p>
            <a:pPr>
              <a:buFont typeface="Calibri Light" panose="020F0302020204030204" pitchFamily="34" charset="0"/>
              <a:buAutoNum type="arabicPeriod"/>
            </a:pPr>
            <a:r>
              <a:rPr lang="id-ID" altLang="en-US"/>
              <a:t>Link to E-Government\Literatur\4-Literatur\e-Procurement\e-Proc dalam e-Gov.ppt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6">
            <a:extLst>
              <a:ext uri="{FF2B5EF4-FFF2-40B4-BE49-F238E27FC236}">
                <a16:creationId xmlns:a16="http://schemas.microsoft.com/office/drawing/2014/main" id="{E18A7062-1728-48A5-B7CE-61D2782713AB}"/>
              </a:ext>
            </a:extLst>
          </p:cNvPr>
          <p:cNvSpPr txBox="1">
            <a:spLocks noChangeArrowheads="1"/>
          </p:cNvSpPr>
          <p:nvPr/>
        </p:nvSpPr>
        <p:spPr bwMode="auto">
          <a:xfrm>
            <a:off x="2057400" y="685801"/>
            <a:ext cx="8001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3600">
                <a:latin typeface="Arial" panose="020B0604020202020204" pitchFamily="34" charset="0"/>
              </a:rPr>
              <a:t>Implementasi </a:t>
            </a:r>
            <a:r>
              <a:rPr lang="en-US" altLang="en-US" sz="3600" i="1">
                <a:latin typeface="Arial" panose="020B0604020202020204" pitchFamily="34" charset="0"/>
              </a:rPr>
              <a:t>e-Procurement </a:t>
            </a:r>
          </a:p>
          <a:p>
            <a:pPr algn="ctr" eaLnBrk="1" hangingPunct="1">
              <a:lnSpc>
                <a:spcPct val="100000"/>
              </a:lnSpc>
              <a:spcBef>
                <a:spcPct val="50000"/>
              </a:spcBef>
              <a:buFontTx/>
              <a:buNone/>
            </a:pPr>
            <a:r>
              <a:rPr lang="en-US" altLang="en-US" sz="3600">
                <a:latin typeface="Arial" panose="020B0604020202020204" pitchFamily="34" charset="0"/>
              </a:rPr>
              <a:t>pada Pemerintah Provinsi Jawa Barat</a:t>
            </a:r>
          </a:p>
        </p:txBody>
      </p:sp>
      <p:sp>
        <p:nvSpPr>
          <p:cNvPr id="20483" name="Text Box 7">
            <a:extLst>
              <a:ext uri="{FF2B5EF4-FFF2-40B4-BE49-F238E27FC236}">
                <a16:creationId xmlns:a16="http://schemas.microsoft.com/office/drawing/2014/main" id="{D5978190-6BE2-48D5-B2B7-85DC2C2FB95E}"/>
              </a:ext>
            </a:extLst>
          </p:cNvPr>
          <p:cNvSpPr txBox="1">
            <a:spLocks noChangeArrowheads="1"/>
          </p:cNvSpPr>
          <p:nvPr/>
        </p:nvSpPr>
        <p:spPr bwMode="auto">
          <a:xfrm>
            <a:off x="3505200" y="3886201"/>
            <a:ext cx="58674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800">
                <a:latin typeface="Arial" panose="020B0604020202020204" pitchFamily="34" charset="0"/>
              </a:rPr>
              <a:t>Oleh:</a:t>
            </a:r>
          </a:p>
          <a:p>
            <a:pPr algn="ctr" eaLnBrk="1" hangingPunct="1">
              <a:lnSpc>
                <a:spcPct val="100000"/>
              </a:lnSpc>
              <a:spcBef>
                <a:spcPct val="50000"/>
              </a:spcBef>
              <a:buFontTx/>
              <a:buNone/>
            </a:pPr>
            <a:r>
              <a:rPr lang="en-US" altLang="en-US" sz="2000">
                <a:latin typeface="Arial" panose="020B0604020202020204" pitchFamily="34" charset="0"/>
              </a:rPr>
              <a:t>Ika Mardiah</a:t>
            </a:r>
          </a:p>
          <a:p>
            <a:pPr algn="ctr" eaLnBrk="1" hangingPunct="1">
              <a:lnSpc>
                <a:spcPct val="100000"/>
              </a:lnSpc>
              <a:spcBef>
                <a:spcPct val="50000"/>
              </a:spcBef>
              <a:buFontTx/>
              <a:buNone/>
            </a:pPr>
            <a:r>
              <a:rPr lang="en-US" altLang="en-US" sz="2000">
                <a:latin typeface="Arial" panose="020B0604020202020204" pitchFamily="34" charset="0"/>
              </a:rPr>
              <a:t>Kepala Seksi Penyajian Data dan Informasi </a:t>
            </a:r>
          </a:p>
          <a:p>
            <a:pPr algn="ctr" eaLnBrk="1" hangingPunct="1">
              <a:lnSpc>
                <a:spcPct val="100000"/>
              </a:lnSpc>
              <a:spcBef>
                <a:spcPct val="50000"/>
              </a:spcBef>
              <a:buFontTx/>
              <a:buNone/>
            </a:pPr>
            <a:r>
              <a:rPr lang="en-US" altLang="en-US" sz="2000">
                <a:latin typeface="Arial" panose="020B0604020202020204" pitchFamily="34" charset="0"/>
              </a:rPr>
              <a:t>Dinas Komunikasi dan Informatika</a:t>
            </a:r>
          </a:p>
          <a:p>
            <a:pPr algn="ctr" eaLnBrk="1" hangingPunct="1">
              <a:lnSpc>
                <a:spcPct val="100000"/>
              </a:lnSpc>
              <a:spcBef>
                <a:spcPct val="50000"/>
              </a:spcBef>
              <a:buFontTx/>
              <a:buNone/>
            </a:pPr>
            <a:r>
              <a:rPr lang="en-US" altLang="en-US" sz="2000">
                <a:latin typeface="Arial" panose="020B0604020202020204" pitchFamily="34" charset="0"/>
              </a:rPr>
              <a:t>dan Sekretaris Tim LPSE Provinsi Jawa Barat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17D78DE-158F-4FC3-B511-90A4069C39A1}"/>
              </a:ext>
            </a:extLst>
          </p:cNvPr>
          <p:cNvSpPr>
            <a:spLocks noGrp="1" noChangeArrowheads="1"/>
          </p:cNvSpPr>
          <p:nvPr>
            <p:ph type="title" idx="4294967295"/>
          </p:nvPr>
        </p:nvSpPr>
        <p:spPr>
          <a:xfrm>
            <a:off x="1595438" y="428625"/>
            <a:ext cx="9144000" cy="762000"/>
          </a:xfrm>
          <a:noFill/>
        </p:spPr>
        <p:txBody>
          <a:bodyPr/>
          <a:lstStyle/>
          <a:p>
            <a:pPr algn="ctr" eaLnBrk="1" hangingPunct="1"/>
            <a:r>
              <a:rPr lang="id-ID" altLang="en-US" sz="3200">
                <a:latin typeface="Century Gothic" panose="020B0502020202020204" pitchFamily="34" charset="0"/>
              </a:rPr>
              <a:t>VISI JAWA BARAT 2025</a:t>
            </a:r>
          </a:p>
        </p:txBody>
      </p:sp>
      <p:sp>
        <p:nvSpPr>
          <p:cNvPr id="3" name="Content Placeholder 2">
            <a:extLst>
              <a:ext uri="{FF2B5EF4-FFF2-40B4-BE49-F238E27FC236}">
                <a16:creationId xmlns:a16="http://schemas.microsoft.com/office/drawing/2014/main" id="{4B4D37FE-7152-4B9F-9ED8-440E5BDEDF15}"/>
              </a:ext>
            </a:extLst>
          </p:cNvPr>
          <p:cNvSpPr>
            <a:spLocks noGrp="1"/>
          </p:cNvSpPr>
          <p:nvPr>
            <p:ph idx="4294967295"/>
          </p:nvPr>
        </p:nvSpPr>
        <p:spPr>
          <a:xfrm>
            <a:off x="1752600" y="1457325"/>
            <a:ext cx="8915400" cy="5257800"/>
          </a:xfrm>
        </p:spPr>
        <p:txBody>
          <a:bodyPr>
            <a:normAutofit/>
          </a:bodyPr>
          <a:lstStyle/>
          <a:p>
            <a:pPr algn="ctr" eaLnBrk="1" hangingPunct="1">
              <a:buFontTx/>
              <a:buNone/>
              <a:defRPr/>
            </a:pPr>
            <a:r>
              <a:rPr lang="id-ID" sz="2400" dirty="0">
                <a:latin typeface="Century Gothic" pitchFamily="34" charset="0"/>
              </a:rPr>
              <a:t>DENGAN IMAN DAN TAQWA JAWA BARAT SEBAGAI PROVINSI TERMAJU </a:t>
            </a:r>
          </a:p>
          <a:p>
            <a:pPr algn="ctr" eaLnBrk="1" hangingPunct="1">
              <a:buFontTx/>
              <a:buNone/>
              <a:defRPr/>
            </a:pPr>
            <a:r>
              <a:rPr lang="id-ID" sz="2400" dirty="0">
                <a:latin typeface="Century Gothic" pitchFamily="34" charset="0"/>
              </a:rPr>
              <a:t>DI INDONESIA</a:t>
            </a:r>
          </a:p>
          <a:p>
            <a:pPr algn="ctr" eaLnBrk="1" hangingPunct="1">
              <a:buFontTx/>
              <a:buNone/>
              <a:defRPr/>
            </a:pPr>
            <a:endParaRPr lang="id-ID" sz="2400" dirty="0">
              <a:latin typeface="Century Gothic" pitchFamily="34" charset="0"/>
            </a:endParaRPr>
          </a:p>
          <a:p>
            <a:pPr algn="ctr" eaLnBrk="1" hangingPunct="1">
              <a:buFontTx/>
              <a:buNone/>
              <a:defRPr/>
            </a:pPr>
            <a:r>
              <a:rPr lang="id-ID" sz="3200" b="1" dirty="0">
                <a:solidFill>
                  <a:srgbClr val="0070C0"/>
                </a:solidFill>
                <a:effectLst>
                  <a:outerShdw blurRad="38100" dist="38100" dir="2700000" algn="tl">
                    <a:srgbClr val="FFFFFF"/>
                  </a:outerShdw>
                </a:effectLst>
                <a:latin typeface="Impact" pitchFamily="34" charset="0"/>
              </a:rPr>
              <a:t>VISI JAWA BARAT 2008-2013</a:t>
            </a:r>
          </a:p>
          <a:p>
            <a:pPr algn="ctr" eaLnBrk="1" hangingPunct="1">
              <a:buFontTx/>
              <a:buNone/>
              <a:defRPr/>
            </a:pPr>
            <a:r>
              <a:rPr lang="id-ID" sz="2400" dirty="0">
                <a:latin typeface="Century Gothic" pitchFamily="34" charset="0"/>
              </a:rPr>
              <a:t>MEWUJUDKAN MASYARAKAT JAWA BARAT YANG MANDIRI, DINAMIS DAN SEJAHTERA</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C66A9B1-EFB1-4DBD-BB17-B5FFF66CF591}"/>
              </a:ext>
            </a:extLst>
          </p:cNvPr>
          <p:cNvSpPr>
            <a:spLocks noGrp="1" noChangeArrowheads="1"/>
          </p:cNvSpPr>
          <p:nvPr>
            <p:ph type="title" idx="4294967295"/>
          </p:nvPr>
        </p:nvSpPr>
        <p:spPr>
          <a:noFill/>
        </p:spPr>
        <p:txBody>
          <a:bodyPr/>
          <a:lstStyle/>
          <a:p>
            <a:pPr eaLnBrk="1" hangingPunct="1"/>
            <a:r>
              <a:rPr lang="id-ID" altLang="en-US" sz="2800">
                <a:latin typeface="Century Gothic" panose="020B0502020202020204" pitchFamily="34" charset="0"/>
              </a:rPr>
              <a:t>UNTUK MENJADI PROVINSI TERMAJU</a:t>
            </a:r>
          </a:p>
        </p:txBody>
      </p:sp>
      <p:sp>
        <p:nvSpPr>
          <p:cNvPr id="24579" name="Content Placeholder 2">
            <a:extLst>
              <a:ext uri="{FF2B5EF4-FFF2-40B4-BE49-F238E27FC236}">
                <a16:creationId xmlns:a16="http://schemas.microsoft.com/office/drawing/2014/main" id="{9D20A06C-6860-4699-ABC6-4158D7C56766}"/>
              </a:ext>
            </a:extLst>
          </p:cNvPr>
          <p:cNvSpPr>
            <a:spLocks noGrp="1" noChangeArrowheads="1"/>
          </p:cNvSpPr>
          <p:nvPr>
            <p:ph idx="4294967295"/>
          </p:nvPr>
        </p:nvSpPr>
        <p:spPr/>
        <p:txBody>
          <a:bodyPr/>
          <a:lstStyle/>
          <a:p>
            <a:pPr eaLnBrk="1" hangingPunct="1"/>
            <a:r>
              <a:rPr lang="id-ID" altLang="en-US" sz="2400">
                <a:latin typeface="Century Gothic" panose="020B0502020202020204" pitchFamily="34" charset="0"/>
              </a:rPr>
              <a:t>PERLU DUKUNGAN SDM</a:t>
            </a:r>
          </a:p>
          <a:p>
            <a:pPr eaLnBrk="1" hangingPunct="1"/>
            <a:r>
              <a:rPr lang="id-ID" altLang="en-US" sz="2400">
                <a:latin typeface="Century Gothic" panose="020B0502020202020204" pitchFamily="34" charset="0"/>
              </a:rPr>
              <a:t>PERLU DUKUNGAN INFRASTRUKTUR</a:t>
            </a:r>
          </a:p>
          <a:p>
            <a:pPr eaLnBrk="1" hangingPunct="1"/>
            <a:r>
              <a:rPr lang="id-ID" altLang="en-US" sz="2400">
                <a:latin typeface="Century Gothic" panose="020B0502020202020204" pitchFamily="34" charset="0"/>
              </a:rPr>
              <a:t>PERLU SINERGI ANTAR SUSUNAN PEMERINTAHAN (KHUSUSNYA PROVINSI DENGAN KABUPATEN/KOTA DAN DESA</a:t>
            </a:r>
          </a:p>
          <a:p>
            <a:pPr>
              <a:spcBef>
                <a:spcPts val="763"/>
              </a:spcBef>
              <a:buSzPts val="3200"/>
            </a:pPr>
            <a:r>
              <a:rPr lang="id-ID" altLang="en-US" sz="2400">
                <a:latin typeface="Century Gothic" panose="020B0502020202020204" pitchFamily="34" charset="0"/>
              </a:rPr>
              <a:t>PERLU DUKUNGAN ICT (</a:t>
            </a:r>
            <a:r>
              <a:rPr lang="id-ID" altLang="en-US" sz="2400" i="1">
                <a:latin typeface="Century Gothic" panose="020B0502020202020204" pitchFamily="34" charset="0"/>
              </a:rPr>
              <a:t>INFORMATION AND COMMUNICATION TECHNOLOGY</a:t>
            </a:r>
            <a:r>
              <a:rPr lang="id-ID" altLang="en-US" sz="2400">
                <a:latin typeface="Century Gothic" panose="020B0502020202020204" pitchFamily="34" charset="0"/>
              </a:rPr>
              <a:t>)</a:t>
            </a:r>
          </a:p>
          <a:p>
            <a:pPr eaLnBrk="1" hangingPunct="1"/>
            <a:endParaRPr lang="id-ID" altLang="en-US">
              <a:latin typeface="Century Gothic" panose="020B0502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E4BF732-81ED-4222-9F40-41606236B4FF}"/>
              </a:ext>
            </a:extLst>
          </p:cNvPr>
          <p:cNvSpPr>
            <a:spLocks noGrp="1" noChangeArrowheads="1"/>
          </p:cNvSpPr>
          <p:nvPr>
            <p:ph type="title" idx="4294967295"/>
          </p:nvPr>
        </p:nvSpPr>
        <p:spPr>
          <a:noFill/>
        </p:spPr>
        <p:txBody>
          <a:bodyPr/>
          <a:lstStyle/>
          <a:p>
            <a:pPr eaLnBrk="1" hangingPunct="1"/>
            <a:r>
              <a:rPr lang="en-US" altLang="en-US" sz="3200">
                <a:latin typeface="Century Gothic" panose="020B0502020202020204" pitchFamily="34" charset="0"/>
              </a:rPr>
              <a:t>Misi Pemerintah Provinsi Jawa Barat 2008-2013</a:t>
            </a:r>
          </a:p>
        </p:txBody>
      </p:sp>
      <p:sp>
        <p:nvSpPr>
          <p:cNvPr id="26627" name="Rectangle 3">
            <a:extLst>
              <a:ext uri="{FF2B5EF4-FFF2-40B4-BE49-F238E27FC236}">
                <a16:creationId xmlns:a16="http://schemas.microsoft.com/office/drawing/2014/main" id="{96337928-E786-4E38-9C64-CC8211305104}"/>
              </a:ext>
            </a:extLst>
          </p:cNvPr>
          <p:cNvSpPr>
            <a:spLocks noGrp="1" noChangeArrowheads="1"/>
          </p:cNvSpPr>
          <p:nvPr>
            <p:ph type="body" idx="4294967295"/>
          </p:nvPr>
        </p:nvSpPr>
        <p:spPr/>
        <p:txBody>
          <a:bodyPr/>
          <a:lstStyle/>
          <a:p>
            <a:pPr marL="636588" indent="-571500">
              <a:buFont typeface="Wingdings 2" panose="05020102010507070707" pitchFamily="18" charset="2"/>
              <a:buAutoNum type="arabicPeriod"/>
            </a:pPr>
            <a:r>
              <a:rPr lang="id-ID" altLang="en-US" sz="2000">
                <a:latin typeface="Century Gothic" panose="020B0502020202020204" pitchFamily="34" charset="0"/>
              </a:rPr>
              <a:t>Mewujudkan sumberdaya manusia Jawa Barat yang produktif dan berdaya saing</a:t>
            </a:r>
            <a:endParaRPr lang="en-US" altLang="en-US" sz="2000">
              <a:latin typeface="Century Gothic" panose="020B0502020202020204" pitchFamily="34" charset="0"/>
            </a:endParaRPr>
          </a:p>
          <a:p>
            <a:pPr marL="636588" indent="-571500">
              <a:buFont typeface="Wingdings 2" panose="05020102010507070707" pitchFamily="18" charset="2"/>
              <a:buAutoNum type="arabicPeriod"/>
            </a:pPr>
            <a:r>
              <a:rPr lang="id-ID" altLang="en-US" sz="2000">
                <a:latin typeface="Century Gothic" panose="020B0502020202020204" pitchFamily="34" charset="0"/>
              </a:rPr>
              <a:t>Meningkatkan pembangunan ekonomi regional berbasis potensi lokal.</a:t>
            </a:r>
            <a:r>
              <a:rPr lang="en-US" altLang="en-US" sz="2000">
                <a:latin typeface="Century Gothic" panose="020B0502020202020204" pitchFamily="34" charset="0"/>
              </a:rPr>
              <a:t> </a:t>
            </a:r>
          </a:p>
          <a:p>
            <a:pPr marL="636588" indent="-571500">
              <a:buFont typeface="Wingdings 2" panose="05020102010507070707" pitchFamily="18" charset="2"/>
              <a:buAutoNum type="arabicPeriod"/>
            </a:pPr>
            <a:r>
              <a:rPr lang="id-ID" altLang="en-US" sz="2000">
                <a:latin typeface="Century Gothic" panose="020B0502020202020204" pitchFamily="34" charset="0"/>
              </a:rPr>
              <a:t>Meningkatkan ketersediaan dan kualitas infrastruktur wilayah.</a:t>
            </a:r>
            <a:r>
              <a:rPr lang="en-US" altLang="en-US" sz="2000">
                <a:latin typeface="Century Gothic" panose="020B0502020202020204" pitchFamily="34" charset="0"/>
              </a:rPr>
              <a:t> </a:t>
            </a:r>
          </a:p>
          <a:p>
            <a:pPr marL="636588" indent="-571500">
              <a:buFont typeface="Wingdings 2" panose="05020102010507070707" pitchFamily="18" charset="2"/>
              <a:buAutoNum type="arabicPeriod"/>
            </a:pPr>
            <a:r>
              <a:rPr lang="id-ID" altLang="en-US" sz="2000">
                <a:latin typeface="Century Gothic" panose="020B0502020202020204" pitchFamily="34" charset="0"/>
              </a:rPr>
              <a:t>Meningkatkan daya dukung dan daya tampung lingkungan untuk pembangunan yang berkelanjutan.</a:t>
            </a:r>
            <a:r>
              <a:rPr lang="en-US" altLang="en-US" sz="2000">
                <a:latin typeface="Century Gothic" panose="020B0502020202020204" pitchFamily="34" charset="0"/>
              </a:rPr>
              <a:t> </a:t>
            </a:r>
          </a:p>
          <a:p>
            <a:pPr marL="636588" indent="-571500">
              <a:buFont typeface="Wingdings 2" panose="05020102010507070707" pitchFamily="18" charset="2"/>
              <a:buAutoNum type="arabicPeriod"/>
            </a:pPr>
            <a:r>
              <a:rPr lang="id-ID" altLang="en-US" sz="2000">
                <a:latin typeface="Century Gothic" panose="020B0502020202020204" pitchFamily="34" charset="0"/>
              </a:rPr>
              <a:t>Meningkatkan efektivitas pemerintahan daerah dan kualitas demokrasi</a:t>
            </a:r>
            <a:r>
              <a:rPr lang="id-ID" altLang="en-US" sz="2600">
                <a:latin typeface="Century Gothic" panose="020B0502020202020204" pitchFamily="34" charset="0"/>
              </a:rPr>
              <a:t>. </a:t>
            </a:r>
            <a:endParaRPr lang="en-US" altLang="en-US" sz="2600">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EB94CBE0-1906-485A-9EFF-21C221F04066}"/>
              </a:ext>
            </a:extLst>
          </p:cNvPr>
          <p:cNvSpPr>
            <a:spLocks noGrp="1" noChangeArrowheads="1"/>
          </p:cNvSpPr>
          <p:nvPr>
            <p:ph type="title" idx="4294967295"/>
          </p:nvPr>
        </p:nvSpPr>
        <p:spPr>
          <a:xfrm>
            <a:off x="1981200" y="0"/>
            <a:ext cx="8229600" cy="928688"/>
          </a:xfrm>
        </p:spPr>
        <p:txBody>
          <a:bodyPr/>
          <a:lstStyle/>
          <a:p>
            <a:pPr eaLnBrk="1" hangingPunct="1">
              <a:defRPr/>
            </a:pPr>
            <a:r>
              <a:rPr lang="en-US">
                <a:effectLst>
                  <a:outerShdw blurRad="38100" dist="38100" dir="2700000" algn="tl">
                    <a:srgbClr val="000000"/>
                  </a:outerShdw>
                </a:effectLst>
                <a:latin typeface="Century Gothic" pitchFamily="34" charset="0"/>
              </a:rPr>
              <a:t>Ciri Birokrasi Profesional</a:t>
            </a:r>
            <a:r>
              <a:rPr lang="en-US">
                <a:solidFill>
                  <a:schemeClr val="bg1"/>
                </a:solidFill>
                <a:effectLst>
                  <a:outerShdw blurRad="38100" dist="38100" dir="2700000" algn="tl">
                    <a:srgbClr val="FFFFFF"/>
                  </a:outerShdw>
                </a:effectLst>
                <a:latin typeface="Century Gothic" pitchFamily="34" charset="0"/>
              </a:rPr>
              <a:t> </a:t>
            </a:r>
            <a:endParaRPr lang="en-US" sz="1500">
              <a:solidFill>
                <a:schemeClr val="bg1"/>
              </a:solidFill>
              <a:effectLst>
                <a:outerShdw blurRad="38100" dist="38100" dir="2700000" algn="tl">
                  <a:srgbClr val="FFFFFF"/>
                </a:outerShdw>
              </a:effectLst>
              <a:latin typeface="Century Gothic" pitchFamily="34" charset="0"/>
            </a:endParaRPr>
          </a:p>
        </p:txBody>
      </p:sp>
      <p:sp>
        <p:nvSpPr>
          <p:cNvPr id="28675" name="AutoShape 17">
            <a:extLst>
              <a:ext uri="{FF2B5EF4-FFF2-40B4-BE49-F238E27FC236}">
                <a16:creationId xmlns:a16="http://schemas.microsoft.com/office/drawing/2014/main" id="{6DE344B1-61E1-4B3E-B1F9-1731A361B18B}"/>
              </a:ext>
            </a:extLst>
          </p:cNvPr>
          <p:cNvSpPr>
            <a:spLocks noChangeArrowheads="1"/>
          </p:cNvSpPr>
          <p:nvPr/>
        </p:nvSpPr>
        <p:spPr bwMode="gray">
          <a:xfrm>
            <a:off x="7381876" y="1928813"/>
            <a:ext cx="3286125" cy="3505200"/>
          </a:xfrm>
          <a:prstGeom prst="irregularSeal1">
            <a:avLst/>
          </a:prstGeom>
          <a:gradFill rotWithShape="1">
            <a:gsLst>
              <a:gs pos="0">
                <a:srgbClr val="B433D7"/>
              </a:gs>
              <a:gs pos="100000">
                <a:srgbClr val="5B84E9"/>
              </a:gs>
            </a:gsLst>
            <a:lin ang="5400000" scaled="1"/>
          </a:gradFill>
          <a:ln>
            <a:noFill/>
          </a:ln>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4" name="Text Box 32">
            <a:extLst>
              <a:ext uri="{FF2B5EF4-FFF2-40B4-BE49-F238E27FC236}">
                <a16:creationId xmlns:a16="http://schemas.microsoft.com/office/drawing/2014/main" id="{E409FA7E-BD3B-4183-812E-8CB6D94AF382}"/>
              </a:ext>
            </a:extLst>
          </p:cNvPr>
          <p:cNvSpPr txBox="1">
            <a:spLocks noChangeArrowheads="1"/>
          </p:cNvSpPr>
          <p:nvPr/>
        </p:nvSpPr>
        <p:spPr bwMode="auto">
          <a:xfrm>
            <a:off x="7623175" y="2994026"/>
            <a:ext cx="2819400" cy="1077913"/>
          </a:xfrm>
          <a:prstGeom prst="rect">
            <a:avLst/>
          </a:prstGeom>
          <a:noFill/>
          <a:ln w="9525" algn="ctr">
            <a:noFill/>
            <a:miter lim="800000"/>
            <a:headEnd/>
            <a:tailEnd/>
          </a:ln>
          <a:effectLst/>
        </p:spPr>
        <p:txBody>
          <a:bodyPr>
            <a:spAutoFit/>
          </a:bodyPr>
          <a:lstStyle/>
          <a:p>
            <a:pPr algn="ctr">
              <a:defRPr/>
            </a:pPr>
            <a:r>
              <a:rPr lang="en-US" sz="3200" b="1" dirty="0">
                <a:solidFill>
                  <a:srgbClr val="000000"/>
                </a:solidFill>
                <a:effectLst>
                  <a:outerShdw blurRad="38100" dist="38100" dir="2700000" algn="tl">
                    <a:srgbClr val="C0C0C0"/>
                  </a:outerShdw>
                </a:effectLst>
                <a:latin typeface="Arial" charset="0"/>
              </a:rPr>
              <a:t>Good </a:t>
            </a:r>
          </a:p>
          <a:p>
            <a:pPr algn="ctr">
              <a:defRPr/>
            </a:pPr>
            <a:r>
              <a:rPr lang="en-US" sz="3200" b="1" dirty="0">
                <a:solidFill>
                  <a:srgbClr val="000000"/>
                </a:solidFill>
                <a:effectLst>
                  <a:outerShdw blurRad="38100" dist="38100" dir="2700000" algn="tl">
                    <a:srgbClr val="C0C0C0"/>
                  </a:outerShdw>
                </a:effectLst>
                <a:latin typeface="Arial" charset="0"/>
              </a:rPr>
              <a:t>Governance</a:t>
            </a:r>
          </a:p>
        </p:txBody>
      </p:sp>
      <p:sp>
        <p:nvSpPr>
          <p:cNvPr id="28677" name="Freeform 3">
            <a:extLst>
              <a:ext uri="{FF2B5EF4-FFF2-40B4-BE49-F238E27FC236}">
                <a16:creationId xmlns:a16="http://schemas.microsoft.com/office/drawing/2014/main" id="{8B39FD6B-6531-40B0-9663-07D689106CDC}"/>
              </a:ext>
            </a:extLst>
          </p:cNvPr>
          <p:cNvSpPr>
            <a:spLocks noEditPoints="1"/>
          </p:cNvSpPr>
          <p:nvPr/>
        </p:nvSpPr>
        <p:spPr bwMode="gray">
          <a:xfrm>
            <a:off x="1881188" y="1785938"/>
            <a:ext cx="6215062" cy="4025900"/>
          </a:xfrm>
          <a:custGeom>
            <a:avLst/>
            <a:gdLst>
              <a:gd name="T0" fmla="*/ 2147483646 w 2820"/>
              <a:gd name="T1" fmla="*/ 2147483646 h 2912"/>
              <a:gd name="T2" fmla="*/ 2147483646 w 2820"/>
              <a:gd name="T3" fmla="*/ 2147483646 h 2912"/>
              <a:gd name="T4" fmla="*/ 2147483646 w 2820"/>
              <a:gd name="T5" fmla="*/ 2147483646 h 2912"/>
              <a:gd name="T6" fmla="*/ 2147483646 w 2820"/>
              <a:gd name="T7" fmla="*/ 2147483646 h 2912"/>
              <a:gd name="T8" fmla="*/ 2147483646 w 2820"/>
              <a:gd name="T9" fmla="*/ 2147483646 h 2912"/>
              <a:gd name="T10" fmla="*/ 2147483646 w 2820"/>
              <a:gd name="T11" fmla="*/ 2147483646 h 2912"/>
              <a:gd name="T12" fmla="*/ 2147483646 w 2820"/>
              <a:gd name="T13" fmla="*/ 2147483646 h 2912"/>
              <a:gd name="T14" fmla="*/ 2147483646 w 2820"/>
              <a:gd name="T15" fmla="*/ 2147483646 h 2912"/>
              <a:gd name="T16" fmla="*/ 0 w 2820"/>
              <a:gd name="T17" fmla="*/ 2147483646 h 2912"/>
              <a:gd name="T18" fmla="*/ 2147483646 w 2820"/>
              <a:gd name="T19" fmla="*/ 2147483646 h 2912"/>
              <a:gd name="T20" fmla="*/ 2147483646 w 2820"/>
              <a:gd name="T21" fmla="*/ 2147483646 h 2912"/>
              <a:gd name="T22" fmla="*/ 2147483646 w 2820"/>
              <a:gd name="T23" fmla="*/ 2147483646 h 2912"/>
              <a:gd name="T24" fmla="*/ 2147483646 w 2820"/>
              <a:gd name="T25" fmla="*/ 2147483646 h 2912"/>
              <a:gd name="T26" fmla="*/ 2147483646 w 2820"/>
              <a:gd name="T27" fmla="*/ 2147483646 h 2912"/>
              <a:gd name="T28" fmla="*/ 2147483646 w 2820"/>
              <a:gd name="T29" fmla="*/ 2147483646 h 2912"/>
              <a:gd name="T30" fmla="*/ 2147483646 w 2820"/>
              <a:gd name="T31" fmla="*/ 2147483646 h 2912"/>
              <a:gd name="T32" fmla="*/ 2147483646 w 2820"/>
              <a:gd name="T33" fmla="*/ 2147483646 h 2912"/>
              <a:gd name="T34" fmla="*/ 2147483646 w 2820"/>
              <a:gd name="T35" fmla="*/ 2147483646 h 2912"/>
              <a:gd name="T36" fmla="*/ 2147483646 w 2820"/>
              <a:gd name="T37" fmla="*/ 2147483646 h 2912"/>
              <a:gd name="T38" fmla="*/ 2147483646 w 2820"/>
              <a:gd name="T39" fmla="*/ 2147483646 h 2912"/>
              <a:gd name="T40" fmla="*/ 2147483646 w 2820"/>
              <a:gd name="T41" fmla="*/ 2147483646 h 2912"/>
              <a:gd name="T42" fmla="*/ 2147483646 w 2820"/>
              <a:gd name="T43" fmla="*/ 2147483646 h 2912"/>
              <a:gd name="T44" fmla="*/ 2147483646 w 2820"/>
              <a:gd name="T45" fmla="*/ 2147483646 h 2912"/>
              <a:gd name="T46" fmla="*/ 2147483646 w 2820"/>
              <a:gd name="T47" fmla="*/ 2147483646 h 2912"/>
              <a:gd name="T48" fmla="*/ 2147483646 w 2820"/>
              <a:gd name="T49" fmla="*/ 2147483646 h 2912"/>
              <a:gd name="T50" fmla="*/ 2147483646 w 2820"/>
              <a:gd name="T51" fmla="*/ 2147483646 h 2912"/>
              <a:gd name="T52" fmla="*/ 2147483646 w 2820"/>
              <a:gd name="T53" fmla="*/ 2147483646 h 2912"/>
              <a:gd name="T54" fmla="*/ 2147483646 w 2820"/>
              <a:gd name="T55" fmla="*/ 2147483646 h 2912"/>
              <a:gd name="T56" fmla="*/ 2147483646 w 2820"/>
              <a:gd name="T57" fmla="*/ 2147483646 h 2912"/>
              <a:gd name="T58" fmla="*/ 2147483646 w 2820"/>
              <a:gd name="T59" fmla="*/ 2147483646 h 2912"/>
              <a:gd name="T60" fmla="*/ 2147483646 w 2820"/>
              <a:gd name="T61" fmla="*/ 2147483646 h 2912"/>
              <a:gd name="T62" fmla="*/ 2147483646 w 2820"/>
              <a:gd name="T63" fmla="*/ 2147483646 h 2912"/>
              <a:gd name="T64" fmla="*/ 2147483646 w 2820"/>
              <a:gd name="T65" fmla="*/ 2147483646 h 2912"/>
              <a:gd name="T66" fmla="*/ 2147483646 w 2820"/>
              <a:gd name="T67" fmla="*/ 2147483646 h 2912"/>
              <a:gd name="T68" fmla="*/ 2147483646 w 2820"/>
              <a:gd name="T69" fmla="*/ 2147483646 h 2912"/>
              <a:gd name="T70" fmla="*/ 2147483646 w 2820"/>
              <a:gd name="T71" fmla="*/ 2147483646 h 2912"/>
              <a:gd name="T72" fmla="*/ 2147483646 w 2820"/>
              <a:gd name="T73" fmla="*/ 2147483646 h 2912"/>
              <a:gd name="T74" fmla="*/ 2147483646 w 2820"/>
              <a:gd name="T75" fmla="*/ 2147483646 h 2912"/>
              <a:gd name="T76" fmla="*/ 2147483646 w 2820"/>
              <a:gd name="T77" fmla="*/ 2147483646 h 2912"/>
              <a:gd name="T78" fmla="*/ 2147483646 w 2820"/>
              <a:gd name="T79" fmla="*/ 2147483646 h 2912"/>
              <a:gd name="T80" fmla="*/ 2147483646 w 2820"/>
              <a:gd name="T81" fmla="*/ 2147483646 h 2912"/>
              <a:gd name="T82" fmla="*/ 2147483646 w 2820"/>
              <a:gd name="T83" fmla="*/ 2147483646 h 2912"/>
              <a:gd name="T84" fmla="*/ 2147483646 w 2820"/>
              <a:gd name="T85" fmla="*/ 2147483646 h 2912"/>
              <a:gd name="T86" fmla="*/ 2147483646 w 2820"/>
              <a:gd name="T87" fmla="*/ 2147483646 h 2912"/>
              <a:gd name="T88" fmla="*/ 2147483646 w 2820"/>
              <a:gd name="T89" fmla="*/ 2147483646 h 2912"/>
              <a:gd name="T90" fmla="*/ 2147483646 w 2820"/>
              <a:gd name="T91" fmla="*/ 0 h 2912"/>
              <a:gd name="T92" fmla="*/ 2147483646 w 2820"/>
              <a:gd name="T93" fmla="*/ 2147483646 h 2912"/>
              <a:gd name="T94" fmla="*/ 2147483646 w 2820"/>
              <a:gd name="T95" fmla="*/ 2147483646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3CCCC"/>
              </a:gs>
              <a:gs pos="100000">
                <a:srgbClr val="009999"/>
              </a:gs>
            </a:gsLst>
            <a:lin ang="5400000" scaled="1"/>
          </a:gradFill>
          <a:ln>
            <a:noFill/>
          </a:ln>
          <a:effectLst>
            <a:outerShdw dist="206741" dir="8249373" algn="ctr" rotWithShape="0">
              <a:schemeClr val="tx2">
                <a:alpha val="50000"/>
              </a:scheme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D"/>
          </a:p>
        </p:txBody>
      </p:sp>
      <p:grpSp>
        <p:nvGrpSpPr>
          <p:cNvPr id="28678" name="Group 42">
            <a:extLst>
              <a:ext uri="{FF2B5EF4-FFF2-40B4-BE49-F238E27FC236}">
                <a16:creationId xmlns:a16="http://schemas.microsoft.com/office/drawing/2014/main" id="{0D7F544F-4080-40D0-A6E3-96CBC267E827}"/>
              </a:ext>
            </a:extLst>
          </p:cNvPr>
          <p:cNvGrpSpPr>
            <a:grpSpLocks/>
          </p:cNvGrpSpPr>
          <p:nvPr/>
        </p:nvGrpSpPr>
        <p:grpSpPr bwMode="auto">
          <a:xfrm>
            <a:off x="3881439" y="3429001"/>
            <a:ext cx="2054225" cy="2220913"/>
            <a:chOff x="1935" y="2160"/>
            <a:chExt cx="1294" cy="1399"/>
          </a:xfrm>
        </p:grpSpPr>
        <p:pic>
          <p:nvPicPr>
            <p:cNvPr id="28701" name="Picture 35" descr="Picture1">
              <a:extLst>
                <a:ext uri="{FF2B5EF4-FFF2-40B4-BE49-F238E27FC236}">
                  <a16:creationId xmlns:a16="http://schemas.microsoft.com/office/drawing/2014/main" id="{C02DD234-E6C1-474D-BEAB-3D5071EA7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3216"/>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2" name="Oval 6">
              <a:extLst>
                <a:ext uri="{FF2B5EF4-FFF2-40B4-BE49-F238E27FC236}">
                  <a16:creationId xmlns:a16="http://schemas.microsoft.com/office/drawing/2014/main" id="{FFB8E6E4-2A36-490C-9520-3C5E05B6E064}"/>
                </a:ext>
              </a:extLst>
            </p:cNvPr>
            <p:cNvSpPr>
              <a:spLocks noChangeArrowheads="1"/>
            </p:cNvSpPr>
            <p:nvPr/>
          </p:nvSpPr>
          <p:spPr bwMode="gray">
            <a:xfrm>
              <a:off x="1935" y="2160"/>
              <a:ext cx="1294" cy="122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703" name="Oval 7">
              <a:extLst>
                <a:ext uri="{FF2B5EF4-FFF2-40B4-BE49-F238E27FC236}">
                  <a16:creationId xmlns:a16="http://schemas.microsoft.com/office/drawing/2014/main" id="{F005FECE-28CF-4D66-BEC0-987FFFA15B65}"/>
                </a:ext>
              </a:extLst>
            </p:cNvPr>
            <p:cNvSpPr>
              <a:spLocks noChangeArrowheads="1"/>
            </p:cNvSpPr>
            <p:nvPr/>
          </p:nvSpPr>
          <p:spPr bwMode="gray">
            <a:xfrm>
              <a:off x="1952" y="2167"/>
              <a:ext cx="1262" cy="119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704" name="Oval 8">
              <a:extLst>
                <a:ext uri="{FF2B5EF4-FFF2-40B4-BE49-F238E27FC236}">
                  <a16:creationId xmlns:a16="http://schemas.microsoft.com/office/drawing/2014/main" id="{009D5936-2341-4AE3-ACC6-76BE42BC9DFD}"/>
                </a:ext>
              </a:extLst>
            </p:cNvPr>
            <p:cNvSpPr>
              <a:spLocks noChangeArrowheads="1"/>
            </p:cNvSpPr>
            <p:nvPr/>
          </p:nvSpPr>
          <p:spPr bwMode="gray">
            <a:xfrm>
              <a:off x="1965" y="2178"/>
              <a:ext cx="1201" cy="112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705" name="Oval 9">
              <a:extLst>
                <a:ext uri="{FF2B5EF4-FFF2-40B4-BE49-F238E27FC236}">
                  <a16:creationId xmlns:a16="http://schemas.microsoft.com/office/drawing/2014/main" id="{713C0506-F464-4D08-B781-1AC4BC845ED7}"/>
                </a:ext>
              </a:extLst>
            </p:cNvPr>
            <p:cNvSpPr>
              <a:spLocks noChangeArrowheads="1"/>
            </p:cNvSpPr>
            <p:nvPr/>
          </p:nvSpPr>
          <p:spPr bwMode="gray">
            <a:xfrm>
              <a:off x="2035" y="2210"/>
              <a:ext cx="1068" cy="90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grpSp>
      <p:grpSp>
        <p:nvGrpSpPr>
          <p:cNvPr id="28679" name="Group 41">
            <a:extLst>
              <a:ext uri="{FF2B5EF4-FFF2-40B4-BE49-F238E27FC236}">
                <a16:creationId xmlns:a16="http://schemas.microsoft.com/office/drawing/2014/main" id="{27C2320A-FC13-4C4E-B88C-CAB6B80825FF}"/>
              </a:ext>
            </a:extLst>
          </p:cNvPr>
          <p:cNvGrpSpPr>
            <a:grpSpLocks/>
          </p:cNvGrpSpPr>
          <p:nvPr/>
        </p:nvGrpSpPr>
        <p:grpSpPr bwMode="auto">
          <a:xfrm>
            <a:off x="1881188" y="2957513"/>
            <a:ext cx="1676400" cy="1828800"/>
            <a:chOff x="576" y="1920"/>
            <a:chExt cx="1056" cy="1152"/>
          </a:xfrm>
        </p:grpSpPr>
        <p:pic>
          <p:nvPicPr>
            <p:cNvPr id="28696" name="Picture 36" descr="Picture1">
              <a:extLst>
                <a:ext uri="{FF2B5EF4-FFF2-40B4-BE49-F238E27FC236}">
                  <a16:creationId xmlns:a16="http://schemas.microsoft.com/office/drawing/2014/main" id="{69EA11AD-7F7E-4116-B0C2-971839032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780"/>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7" name="Oval 12">
              <a:extLst>
                <a:ext uri="{FF2B5EF4-FFF2-40B4-BE49-F238E27FC236}">
                  <a16:creationId xmlns:a16="http://schemas.microsoft.com/office/drawing/2014/main" id="{83B8A336-29EF-4C00-8799-AF590E948F02}"/>
                </a:ext>
              </a:extLst>
            </p:cNvPr>
            <p:cNvSpPr>
              <a:spLocks noChangeArrowheads="1"/>
            </p:cNvSpPr>
            <p:nvPr/>
          </p:nvSpPr>
          <p:spPr bwMode="gray">
            <a:xfrm>
              <a:off x="625" y="1920"/>
              <a:ext cx="993" cy="1011"/>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698" name="Oval 13">
              <a:extLst>
                <a:ext uri="{FF2B5EF4-FFF2-40B4-BE49-F238E27FC236}">
                  <a16:creationId xmlns:a16="http://schemas.microsoft.com/office/drawing/2014/main" id="{E80D756C-B60E-498E-8D6C-BF48CBC70FEC}"/>
                </a:ext>
              </a:extLst>
            </p:cNvPr>
            <p:cNvSpPr>
              <a:spLocks noChangeArrowheads="1"/>
            </p:cNvSpPr>
            <p:nvPr/>
          </p:nvSpPr>
          <p:spPr bwMode="gray">
            <a:xfrm>
              <a:off x="637" y="1925"/>
              <a:ext cx="970" cy="987"/>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699" name="Oval 14">
              <a:extLst>
                <a:ext uri="{FF2B5EF4-FFF2-40B4-BE49-F238E27FC236}">
                  <a16:creationId xmlns:a16="http://schemas.microsoft.com/office/drawing/2014/main" id="{5489A7B5-9E60-4CDB-8CF2-986159B6AC62}"/>
                </a:ext>
              </a:extLst>
            </p:cNvPr>
            <p:cNvSpPr>
              <a:spLocks noChangeArrowheads="1"/>
            </p:cNvSpPr>
            <p:nvPr/>
          </p:nvSpPr>
          <p:spPr bwMode="gray">
            <a:xfrm>
              <a:off x="648" y="1935"/>
              <a:ext cx="922" cy="92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700" name="Oval 15">
              <a:extLst>
                <a:ext uri="{FF2B5EF4-FFF2-40B4-BE49-F238E27FC236}">
                  <a16:creationId xmlns:a16="http://schemas.microsoft.com/office/drawing/2014/main" id="{78F543E1-19B8-47CF-BE95-2C0977C15289}"/>
                </a:ext>
              </a:extLst>
            </p:cNvPr>
            <p:cNvSpPr>
              <a:spLocks noChangeArrowheads="1"/>
            </p:cNvSpPr>
            <p:nvPr/>
          </p:nvSpPr>
          <p:spPr bwMode="gray">
            <a:xfrm>
              <a:off x="701" y="1961"/>
              <a:ext cx="821" cy="74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grpSp>
      <p:grpSp>
        <p:nvGrpSpPr>
          <p:cNvPr id="28680" name="Group 40">
            <a:extLst>
              <a:ext uri="{FF2B5EF4-FFF2-40B4-BE49-F238E27FC236}">
                <a16:creationId xmlns:a16="http://schemas.microsoft.com/office/drawing/2014/main" id="{6B45FBB8-6839-4BC1-8F6E-6F5A03144094}"/>
              </a:ext>
            </a:extLst>
          </p:cNvPr>
          <p:cNvGrpSpPr>
            <a:grpSpLocks/>
          </p:cNvGrpSpPr>
          <p:nvPr/>
        </p:nvGrpSpPr>
        <p:grpSpPr bwMode="auto">
          <a:xfrm>
            <a:off x="1957388" y="1676401"/>
            <a:ext cx="1371600" cy="1292225"/>
            <a:chOff x="576" y="1056"/>
            <a:chExt cx="864" cy="814"/>
          </a:xfrm>
        </p:grpSpPr>
        <p:pic>
          <p:nvPicPr>
            <p:cNvPr id="28691" name="Picture 37" descr="Picture1">
              <a:extLst>
                <a:ext uri="{FF2B5EF4-FFF2-40B4-BE49-F238E27FC236}">
                  <a16:creationId xmlns:a16="http://schemas.microsoft.com/office/drawing/2014/main" id="{8D01FBD4-994E-4419-B853-B40048C98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632"/>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2" name="Oval 18">
              <a:extLst>
                <a:ext uri="{FF2B5EF4-FFF2-40B4-BE49-F238E27FC236}">
                  <a16:creationId xmlns:a16="http://schemas.microsoft.com/office/drawing/2014/main" id="{B3467304-BB60-4468-B86A-83771DF98F27}"/>
                </a:ext>
              </a:extLst>
            </p:cNvPr>
            <p:cNvSpPr>
              <a:spLocks noChangeArrowheads="1"/>
            </p:cNvSpPr>
            <p:nvPr/>
          </p:nvSpPr>
          <p:spPr bwMode="gray">
            <a:xfrm>
              <a:off x="653" y="1056"/>
              <a:ext cx="705" cy="68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693" name="Oval 19">
              <a:extLst>
                <a:ext uri="{FF2B5EF4-FFF2-40B4-BE49-F238E27FC236}">
                  <a16:creationId xmlns:a16="http://schemas.microsoft.com/office/drawing/2014/main" id="{AC2A7A1F-77ED-43E5-83F5-90F4AC0956D8}"/>
                </a:ext>
              </a:extLst>
            </p:cNvPr>
            <p:cNvSpPr>
              <a:spLocks noChangeArrowheads="1"/>
            </p:cNvSpPr>
            <p:nvPr/>
          </p:nvSpPr>
          <p:spPr bwMode="gray">
            <a:xfrm>
              <a:off x="663" y="1060"/>
              <a:ext cx="687" cy="67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694" name="Oval 20">
              <a:extLst>
                <a:ext uri="{FF2B5EF4-FFF2-40B4-BE49-F238E27FC236}">
                  <a16:creationId xmlns:a16="http://schemas.microsoft.com/office/drawing/2014/main" id="{F1A029CD-5C70-49BA-8D41-911BDB6B836E}"/>
                </a:ext>
              </a:extLst>
            </p:cNvPr>
            <p:cNvSpPr>
              <a:spLocks noChangeArrowheads="1"/>
            </p:cNvSpPr>
            <p:nvPr/>
          </p:nvSpPr>
          <p:spPr bwMode="gray">
            <a:xfrm>
              <a:off x="670" y="1066"/>
              <a:ext cx="653" cy="62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695" name="Oval 21">
              <a:extLst>
                <a:ext uri="{FF2B5EF4-FFF2-40B4-BE49-F238E27FC236}">
                  <a16:creationId xmlns:a16="http://schemas.microsoft.com/office/drawing/2014/main" id="{0374CA5E-49C4-4775-8049-109B6C9D0BC4}"/>
                </a:ext>
              </a:extLst>
            </p:cNvPr>
            <p:cNvSpPr>
              <a:spLocks noChangeArrowheads="1"/>
            </p:cNvSpPr>
            <p:nvPr/>
          </p:nvSpPr>
          <p:spPr bwMode="gray">
            <a:xfrm>
              <a:off x="708" y="1084"/>
              <a:ext cx="581" cy="50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grpSp>
      <p:grpSp>
        <p:nvGrpSpPr>
          <p:cNvPr id="28681" name="Group 39">
            <a:extLst>
              <a:ext uri="{FF2B5EF4-FFF2-40B4-BE49-F238E27FC236}">
                <a16:creationId xmlns:a16="http://schemas.microsoft.com/office/drawing/2014/main" id="{61EF39AC-7904-4803-AF5D-9B3369CE3636}"/>
              </a:ext>
            </a:extLst>
          </p:cNvPr>
          <p:cNvGrpSpPr>
            <a:grpSpLocks/>
          </p:cNvGrpSpPr>
          <p:nvPr/>
        </p:nvGrpSpPr>
        <p:grpSpPr bwMode="auto">
          <a:xfrm>
            <a:off x="3519488" y="1219201"/>
            <a:ext cx="1066800" cy="885825"/>
            <a:chOff x="1560" y="768"/>
            <a:chExt cx="672" cy="558"/>
          </a:xfrm>
        </p:grpSpPr>
        <p:pic>
          <p:nvPicPr>
            <p:cNvPr id="28686" name="Picture 38" descr="Picture1">
              <a:extLst>
                <a:ext uri="{FF2B5EF4-FFF2-40B4-BE49-F238E27FC236}">
                  <a16:creationId xmlns:a16="http://schemas.microsoft.com/office/drawing/2014/main" id="{A78E3F22-2E7C-4404-86F0-9AF9363C2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 y="1140"/>
              <a:ext cx="67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Oval 24">
              <a:extLst>
                <a:ext uri="{FF2B5EF4-FFF2-40B4-BE49-F238E27FC236}">
                  <a16:creationId xmlns:a16="http://schemas.microsoft.com/office/drawing/2014/main" id="{B06D996C-DCA2-455A-9A4D-903539A41295}"/>
                </a:ext>
              </a:extLst>
            </p:cNvPr>
            <p:cNvSpPr>
              <a:spLocks noChangeArrowheads="1"/>
            </p:cNvSpPr>
            <p:nvPr/>
          </p:nvSpPr>
          <p:spPr bwMode="gray">
            <a:xfrm>
              <a:off x="1658" y="768"/>
              <a:ext cx="469" cy="459"/>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688" name="Oval 25">
              <a:extLst>
                <a:ext uri="{FF2B5EF4-FFF2-40B4-BE49-F238E27FC236}">
                  <a16:creationId xmlns:a16="http://schemas.microsoft.com/office/drawing/2014/main" id="{33D29A54-C057-4FE4-8E91-DE7E442EF105}"/>
                </a:ext>
              </a:extLst>
            </p:cNvPr>
            <p:cNvSpPr>
              <a:spLocks noChangeArrowheads="1"/>
            </p:cNvSpPr>
            <p:nvPr/>
          </p:nvSpPr>
          <p:spPr bwMode="gray">
            <a:xfrm>
              <a:off x="1664" y="770"/>
              <a:ext cx="458" cy="4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689" name="Oval 26">
              <a:extLst>
                <a:ext uri="{FF2B5EF4-FFF2-40B4-BE49-F238E27FC236}">
                  <a16:creationId xmlns:a16="http://schemas.microsoft.com/office/drawing/2014/main" id="{674CE082-D2BD-487C-B7F9-347267C15C32}"/>
                </a:ext>
              </a:extLst>
            </p:cNvPr>
            <p:cNvSpPr>
              <a:spLocks noChangeArrowheads="1"/>
            </p:cNvSpPr>
            <p:nvPr/>
          </p:nvSpPr>
          <p:spPr bwMode="gray">
            <a:xfrm>
              <a:off x="1669" y="775"/>
              <a:ext cx="435" cy="41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28690" name="Oval 27">
              <a:extLst>
                <a:ext uri="{FF2B5EF4-FFF2-40B4-BE49-F238E27FC236}">
                  <a16:creationId xmlns:a16="http://schemas.microsoft.com/office/drawing/2014/main" id="{8919C7DD-1E54-43C1-B838-2774AAA0149A}"/>
                </a:ext>
              </a:extLst>
            </p:cNvPr>
            <p:cNvSpPr>
              <a:spLocks noChangeArrowheads="1"/>
            </p:cNvSpPr>
            <p:nvPr/>
          </p:nvSpPr>
          <p:spPr bwMode="gray">
            <a:xfrm>
              <a:off x="1694" y="787"/>
              <a:ext cx="387" cy="33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grpSp>
      <p:sp>
        <p:nvSpPr>
          <p:cNvPr id="28682" name="Text Box 28">
            <a:extLst>
              <a:ext uri="{FF2B5EF4-FFF2-40B4-BE49-F238E27FC236}">
                <a16:creationId xmlns:a16="http://schemas.microsoft.com/office/drawing/2014/main" id="{6CD79E09-1416-41F1-892E-EF05F19F2027}"/>
              </a:ext>
            </a:extLst>
          </p:cNvPr>
          <p:cNvSpPr txBox="1">
            <a:spLocks noChangeArrowheads="1"/>
          </p:cNvSpPr>
          <p:nvPr/>
        </p:nvSpPr>
        <p:spPr bwMode="auto">
          <a:xfrm>
            <a:off x="3668714" y="1431926"/>
            <a:ext cx="822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a:solidFill>
                  <a:srgbClr val="000000"/>
                </a:solidFill>
                <a:latin typeface="Arial" panose="020B0604020202020204" pitchFamily="34" charset="0"/>
              </a:rPr>
              <a:t>Efisien </a:t>
            </a:r>
          </a:p>
        </p:txBody>
      </p:sp>
      <p:sp>
        <p:nvSpPr>
          <p:cNvPr id="28683" name="Text Box 29">
            <a:extLst>
              <a:ext uri="{FF2B5EF4-FFF2-40B4-BE49-F238E27FC236}">
                <a16:creationId xmlns:a16="http://schemas.microsoft.com/office/drawing/2014/main" id="{87F8CB76-DEC4-427D-9CA0-22581D535DFB}"/>
              </a:ext>
            </a:extLst>
          </p:cNvPr>
          <p:cNvSpPr txBox="1">
            <a:spLocks noChangeArrowheads="1"/>
          </p:cNvSpPr>
          <p:nvPr/>
        </p:nvSpPr>
        <p:spPr bwMode="auto">
          <a:xfrm>
            <a:off x="2276475" y="1925638"/>
            <a:ext cx="838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b="1">
                <a:solidFill>
                  <a:srgbClr val="000000"/>
                </a:solidFill>
                <a:latin typeface="Arial" panose="020B0604020202020204" pitchFamily="34" charset="0"/>
              </a:rPr>
              <a:t>Akun-</a:t>
            </a:r>
          </a:p>
          <a:p>
            <a:pPr algn="ctr" eaLnBrk="1" hangingPunct="1">
              <a:lnSpc>
                <a:spcPct val="100000"/>
              </a:lnSpc>
              <a:spcBef>
                <a:spcPct val="0"/>
              </a:spcBef>
              <a:buFontTx/>
              <a:buNone/>
            </a:pPr>
            <a:r>
              <a:rPr lang="en-US" altLang="en-US" sz="1800" b="1">
                <a:solidFill>
                  <a:srgbClr val="000000"/>
                </a:solidFill>
                <a:latin typeface="Arial" panose="020B0604020202020204" pitchFamily="34" charset="0"/>
              </a:rPr>
              <a:t>tabel</a:t>
            </a:r>
          </a:p>
        </p:txBody>
      </p:sp>
      <p:sp>
        <p:nvSpPr>
          <p:cNvPr id="28684" name="Text Box 30">
            <a:extLst>
              <a:ext uri="{FF2B5EF4-FFF2-40B4-BE49-F238E27FC236}">
                <a16:creationId xmlns:a16="http://schemas.microsoft.com/office/drawing/2014/main" id="{214B231A-AB9C-48E9-A190-F0F1ACFD09EE}"/>
              </a:ext>
            </a:extLst>
          </p:cNvPr>
          <p:cNvSpPr txBox="1">
            <a:spLocks noChangeArrowheads="1"/>
          </p:cNvSpPr>
          <p:nvPr/>
        </p:nvSpPr>
        <p:spPr bwMode="auto">
          <a:xfrm>
            <a:off x="2238375" y="3435351"/>
            <a:ext cx="95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a:solidFill>
                  <a:srgbClr val="000000"/>
                </a:solidFill>
                <a:latin typeface="Arial" panose="020B0604020202020204" pitchFamily="34" charset="0"/>
              </a:rPr>
              <a:t>Trans-</a:t>
            </a:r>
          </a:p>
          <a:p>
            <a:pPr algn="ctr" eaLnBrk="1" hangingPunct="1">
              <a:lnSpc>
                <a:spcPct val="100000"/>
              </a:lnSpc>
              <a:spcBef>
                <a:spcPct val="0"/>
              </a:spcBef>
              <a:buFontTx/>
              <a:buNone/>
            </a:pPr>
            <a:r>
              <a:rPr lang="en-US" altLang="en-US" sz="2000" b="1">
                <a:solidFill>
                  <a:srgbClr val="000000"/>
                </a:solidFill>
                <a:latin typeface="Arial" panose="020B0604020202020204" pitchFamily="34" charset="0"/>
              </a:rPr>
              <a:t>paran</a:t>
            </a:r>
          </a:p>
        </p:txBody>
      </p:sp>
      <p:sp>
        <p:nvSpPr>
          <p:cNvPr id="28685" name="Text Box 31">
            <a:extLst>
              <a:ext uri="{FF2B5EF4-FFF2-40B4-BE49-F238E27FC236}">
                <a16:creationId xmlns:a16="http://schemas.microsoft.com/office/drawing/2014/main" id="{1AE8391C-305F-4DED-BFF3-E6879DCE5BBC}"/>
              </a:ext>
            </a:extLst>
          </p:cNvPr>
          <p:cNvSpPr txBox="1">
            <a:spLocks noChangeArrowheads="1"/>
          </p:cNvSpPr>
          <p:nvPr/>
        </p:nvSpPr>
        <p:spPr bwMode="auto">
          <a:xfrm>
            <a:off x="4167188" y="3786189"/>
            <a:ext cx="152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a:solidFill>
                  <a:srgbClr val="000000"/>
                </a:solidFill>
                <a:latin typeface="Arial" panose="020B0604020202020204" pitchFamily="34" charset="0"/>
              </a:rPr>
              <a:t>Pelayanan </a:t>
            </a:r>
          </a:p>
          <a:p>
            <a:pPr algn="ctr" eaLnBrk="1" hangingPunct="1">
              <a:lnSpc>
                <a:spcPct val="100000"/>
              </a:lnSpc>
              <a:spcBef>
                <a:spcPct val="0"/>
              </a:spcBef>
              <a:buFontTx/>
              <a:buNone/>
            </a:pPr>
            <a:r>
              <a:rPr lang="en-US" altLang="en-US" sz="2000" b="1">
                <a:solidFill>
                  <a:srgbClr val="000000"/>
                </a:solidFill>
                <a:latin typeface="Arial" panose="020B0604020202020204" pitchFamily="34" charset="0"/>
              </a:rPr>
              <a:t>publik </a:t>
            </a:r>
          </a:p>
          <a:p>
            <a:pPr algn="ctr" eaLnBrk="1" hangingPunct="1">
              <a:lnSpc>
                <a:spcPct val="100000"/>
              </a:lnSpc>
              <a:spcBef>
                <a:spcPct val="0"/>
              </a:spcBef>
              <a:buFontTx/>
              <a:buNone/>
            </a:pPr>
            <a:r>
              <a:rPr lang="en-US" altLang="en-US" sz="2000" b="1">
                <a:solidFill>
                  <a:srgbClr val="000000"/>
                </a:solidFill>
                <a:latin typeface="Arial" panose="020B0604020202020204" pitchFamily="34" charset="0"/>
              </a:rPr>
              <a:t>sebagai </a:t>
            </a:r>
          </a:p>
          <a:p>
            <a:pPr algn="ctr" eaLnBrk="1" hangingPunct="1">
              <a:lnSpc>
                <a:spcPct val="100000"/>
              </a:lnSpc>
              <a:spcBef>
                <a:spcPct val="0"/>
              </a:spcBef>
              <a:buFontTx/>
              <a:buNone/>
            </a:pPr>
            <a:r>
              <a:rPr lang="en-US" altLang="en-US" sz="2000" b="1">
                <a:solidFill>
                  <a:srgbClr val="000000"/>
                </a:solidFill>
                <a:latin typeface="Arial" panose="020B0604020202020204" pitchFamily="34" charset="0"/>
              </a:rPr>
              <a:t>prioritas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37216128-8018-4AEE-9F8F-D88BDBFD9B21}"/>
              </a:ext>
            </a:extLst>
          </p:cNvPr>
          <p:cNvSpPr>
            <a:spLocks noGrp="1" noChangeArrowheads="1"/>
          </p:cNvSpPr>
          <p:nvPr>
            <p:ph type="title" idx="4294967295"/>
          </p:nvPr>
        </p:nvSpPr>
        <p:spPr>
          <a:xfrm>
            <a:off x="1981200" y="0"/>
            <a:ext cx="8229600" cy="857250"/>
          </a:xfrm>
        </p:spPr>
        <p:txBody>
          <a:bodyPr/>
          <a:lstStyle/>
          <a:p>
            <a:pPr eaLnBrk="1" hangingPunct="1">
              <a:defRPr/>
            </a:pPr>
            <a:r>
              <a:rPr lang="en-US" b="1">
                <a:effectLst>
                  <a:outerShdw blurRad="38100" dist="38100" dir="2700000" algn="tl">
                    <a:srgbClr val="000000"/>
                  </a:outerShdw>
                </a:effectLst>
                <a:latin typeface="Century Gothic" pitchFamily="34" charset="0"/>
              </a:rPr>
              <a:t>Reformasi Birokrasi</a:t>
            </a:r>
          </a:p>
        </p:txBody>
      </p:sp>
      <p:sp>
        <p:nvSpPr>
          <p:cNvPr id="437251" name="AutoShape 3">
            <a:extLst>
              <a:ext uri="{FF2B5EF4-FFF2-40B4-BE49-F238E27FC236}">
                <a16:creationId xmlns:a16="http://schemas.microsoft.com/office/drawing/2014/main" id="{189562FB-5379-4182-9957-5B1F5184DE2C}"/>
              </a:ext>
            </a:extLst>
          </p:cNvPr>
          <p:cNvSpPr>
            <a:spLocks noChangeArrowheads="1"/>
          </p:cNvSpPr>
          <p:nvPr/>
        </p:nvSpPr>
        <p:spPr bwMode="gray">
          <a:xfrm>
            <a:off x="1952596" y="3149602"/>
            <a:ext cx="3024182" cy="1708158"/>
          </a:xfrm>
          <a:prstGeom prst="roundRect">
            <a:avLst>
              <a:gd name="adj" fmla="val 4690"/>
            </a:avLst>
          </a:prstGeom>
          <a:ln>
            <a:headEnd/>
            <a:tailEnd/>
          </a:ln>
          <a:effectLst>
            <a:outerShdw blurRad="50800" dist="38100" dir="18900000" algn="bl" rotWithShape="0">
              <a:prstClr val="black">
                <a:alpha val="40000"/>
              </a:prstClr>
            </a:outerShdw>
            <a:reflection blurRad="6350" stA="50000" endA="300" endPos="55500" dist="50800" dir="5400000" sy="-100000" algn="bl" rotWithShape="0"/>
          </a:effectLst>
        </p:spPr>
        <p:style>
          <a:lnRef idx="1">
            <a:schemeClr val="accent4"/>
          </a:lnRef>
          <a:fillRef idx="2">
            <a:schemeClr val="accent4"/>
          </a:fillRef>
          <a:effectRef idx="1">
            <a:schemeClr val="accent4"/>
          </a:effectRef>
          <a:fontRef idx="minor">
            <a:schemeClr val="dk1"/>
          </a:fontRef>
        </p:style>
        <p:txBody>
          <a:bodyPr wrap="none" anchor="ctr">
            <a:flatTx/>
          </a:bodyPr>
          <a:lstStyle/>
          <a:p>
            <a:pPr>
              <a:defRPr/>
            </a:pPr>
            <a:endParaRPr lang="en-US" dirty="0">
              <a:solidFill>
                <a:srgbClr val="0000FF"/>
              </a:solidFill>
            </a:endParaRPr>
          </a:p>
        </p:txBody>
      </p:sp>
      <p:sp>
        <p:nvSpPr>
          <p:cNvPr id="30724" name="AutoShape 4">
            <a:extLst>
              <a:ext uri="{FF2B5EF4-FFF2-40B4-BE49-F238E27FC236}">
                <a16:creationId xmlns:a16="http://schemas.microsoft.com/office/drawing/2014/main" id="{91EA0E10-A2BD-4E56-AF4A-5826AA5F029F}"/>
              </a:ext>
            </a:extLst>
          </p:cNvPr>
          <p:cNvSpPr>
            <a:spLocks noChangeArrowheads="1"/>
          </p:cNvSpPr>
          <p:nvPr/>
        </p:nvSpPr>
        <p:spPr bwMode="gray">
          <a:xfrm>
            <a:off x="2238375" y="2632075"/>
            <a:ext cx="2438400" cy="439738"/>
          </a:xfrm>
          <a:prstGeom prst="roundRect">
            <a:avLst>
              <a:gd name="adj" fmla="val 50000"/>
            </a:avLst>
          </a:prstGeom>
          <a:gradFill rotWithShape="1">
            <a:gsLst>
              <a:gs pos="0">
                <a:srgbClr val="3BB6CF"/>
              </a:gs>
              <a:gs pos="100000">
                <a:srgbClr val="1B546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437254" name="AutoShape 6">
            <a:extLst>
              <a:ext uri="{FF2B5EF4-FFF2-40B4-BE49-F238E27FC236}">
                <a16:creationId xmlns:a16="http://schemas.microsoft.com/office/drawing/2014/main" id="{8D3A963B-8278-4540-9786-296805E68B87}"/>
              </a:ext>
            </a:extLst>
          </p:cNvPr>
          <p:cNvSpPr>
            <a:spLocks noChangeArrowheads="1"/>
          </p:cNvSpPr>
          <p:nvPr/>
        </p:nvSpPr>
        <p:spPr bwMode="gray">
          <a:xfrm>
            <a:off x="7024694" y="3221040"/>
            <a:ext cx="3000396" cy="1636720"/>
          </a:xfrm>
          <a:prstGeom prst="roundRect">
            <a:avLst>
              <a:gd name="adj" fmla="val 4690"/>
            </a:avLst>
          </a:prstGeom>
          <a:ln>
            <a:headEnd/>
            <a:tailEnd/>
          </a:ln>
          <a:effectLst>
            <a:outerShdw blurRad="50800" dist="38100" dir="18900000" algn="bl" rotWithShape="0">
              <a:prstClr val="black">
                <a:alpha val="40000"/>
              </a:prstClr>
            </a:outerShdw>
            <a:reflection blurRad="6350" stA="50000" endA="300" endPos="55500" dist="50800" dir="5400000" sy="-100000" algn="bl" rotWithShape="0"/>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defRPr/>
            </a:pPr>
            <a:endParaRPr lang="en-US" dirty="0">
              <a:solidFill>
                <a:srgbClr val="0000FF"/>
              </a:solidFill>
            </a:endParaRPr>
          </a:p>
        </p:txBody>
      </p:sp>
      <p:sp>
        <p:nvSpPr>
          <p:cNvPr id="30726" name="Freeform 7">
            <a:extLst>
              <a:ext uri="{FF2B5EF4-FFF2-40B4-BE49-F238E27FC236}">
                <a16:creationId xmlns:a16="http://schemas.microsoft.com/office/drawing/2014/main" id="{DAE49291-7E7C-4C59-84F0-1245FD23CA96}"/>
              </a:ext>
            </a:extLst>
          </p:cNvPr>
          <p:cNvSpPr>
            <a:spLocks/>
          </p:cNvSpPr>
          <p:nvPr/>
        </p:nvSpPr>
        <p:spPr bwMode="gray">
          <a:xfrm>
            <a:off x="5238750" y="3000375"/>
            <a:ext cx="1466850" cy="1157288"/>
          </a:xfrm>
          <a:custGeom>
            <a:avLst/>
            <a:gdLst>
              <a:gd name="T0" fmla="*/ 0 w 982"/>
              <a:gd name="T1" fmla="*/ 2147483646 h 774"/>
              <a:gd name="T2" fmla="*/ 2147483646 w 982"/>
              <a:gd name="T3" fmla="*/ 2147483646 h 774"/>
              <a:gd name="T4" fmla="*/ 2147483646 w 982"/>
              <a:gd name="T5" fmla="*/ 2147483646 h 774"/>
              <a:gd name="T6" fmla="*/ 2147483646 w 982"/>
              <a:gd name="T7" fmla="*/ 2147483646 h 774"/>
              <a:gd name="T8" fmla="*/ 2147483646 w 982"/>
              <a:gd name="T9" fmla="*/ 2147483646 h 774"/>
              <a:gd name="T10" fmla="*/ 2147483646 w 982"/>
              <a:gd name="T11" fmla="*/ 2147483646 h 774"/>
              <a:gd name="T12" fmla="*/ 2147483646 w 982"/>
              <a:gd name="T13" fmla="*/ 2147483646 h 774"/>
              <a:gd name="T14" fmla="*/ 2147483646 w 982"/>
              <a:gd name="T15" fmla="*/ 2147483646 h 774"/>
              <a:gd name="T16" fmla="*/ 2147483646 w 982"/>
              <a:gd name="T17" fmla="*/ 2147483646 h 774"/>
              <a:gd name="T18" fmla="*/ 2147483646 w 982"/>
              <a:gd name="T19" fmla="*/ 2147483646 h 774"/>
              <a:gd name="T20" fmla="*/ 2147483646 w 982"/>
              <a:gd name="T21" fmla="*/ 2147483646 h 774"/>
              <a:gd name="T22" fmla="*/ 2147483646 w 982"/>
              <a:gd name="T23" fmla="*/ 2147483646 h 774"/>
              <a:gd name="T24" fmla="*/ 2147483646 w 982"/>
              <a:gd name="T25" fmla="*/ 2147483646 h 774"/>
              <a:gd name="T26" fmla="*/ 2147483646 w 982"/>
              <a:gd name="T27" fmla="*/ 2147483646 h 774"/>
              <a:gd name="T28" fmla="*/ 2147483646 w 982"/>
              <a:gd name="T29" fmla="*/ 2147483646 h 774"/>
              <a:gd name="T30" fmla="*/ 2147483646 w 982"/>
              <a:gd name="T31" fmla="*/ 2147483646 h 774"/>
              <a:gd name="T32" fmla="*/ 2147483646 w 982"/>
              <a:gd name="T33" fmla="*/ 2147483646 h 774"/>
              <a:gd name="T34" fmla="*/ 2147483646 w 982"/>
              <a:gd name="T35" fmla="*/ 2147483646 h 774"/>
              <a:gd name="T36" fmla="*/ 2147483646 w 982"/>
              <a:gd name="T37" fmla="*/ 2147483646 h 774"/>
              <a:gd name="T38" fmla="*/ 2147483646 w 982"/>
              <a:gd name="T39" fmla="*/ 2147483646 h 774"/>
              <a:gd name="T40" fmla="*/ 2147483646 w 982"/>
              <a:gd name="T41" fmla="*/ 2147483646 h 774"/>
              <a:gd name="T42" fmla="*/ 2147483646 w 982"/>
              <a:gd name="T43" fmla="*/ 2147483646 h 774"/>
              <a:gd name="T44" fmla="*/ 2147483646 w 982"/>
              <a:gd name="T45" fmla="*/ 2147483646 h 774"/>
              <a:gd name="T46" fmla="*/ 2147483646 w 982"/>
              <a:gd name="T47" fmla="*/ 2147483646 h 774"/>
              <a:gd name="T48" fmla="*/ 2147483646 w 982"/>
              <a:gd name="T49" fmla="*/ 2147483646 h 774"/>
              <a:gd name="T50" fmla="*/ 2147483646 w 982"/>
              <a:gd name="T51" fmla="*/ 2147483646 h 774"/>
              <a:gd name="T52" fmla="*/ 2147483646 w 982"/>
              <a:gd name="T53" fmla="*/ 0 h 774"/>
              <a:gd name="T54" fmla="*/ 2147483646 w 982"/>
              <a:gd name="T55" fmla="*/ 2147483646 h 774"/>
              <a:gd name="T56" fmla="*/ 2147483646 w 982"/>
              <a:gd name="T57" fmla="*/ 2147483646 h 774"/>
              <a:gd name="T58" fmla="*/ 2147483646 w 982"/>
              <a:gd name="T59" fmla="*/ 2147483646 h 774"/>
              <a:gd name="T60" fmla="*/ 2147483646 w 982"/>
              <a:gd name="T61" fmla="*/ 2147483646 h 774"/>
              <a:gd name="T62" fmla="*/ 2147483646 w 982"/>
              <a:gd name="T63" fmla="*/ 2147483646 h 774"/>
              <a:gd name="T64" fmla="*/ 2147483646 w 982"/>
              <a:gd name="T65" fmla="*/ 2147483646 h 774"/>
              <a:gd name="T66" fmla="*/ 2147483646 w 982"/>
              <a:gd name="T67" fmla="*/ 2147483646 h 774"/>
              <a:gd name="T68" fmla="*/ 2147483646 w 982"/>
              <a:gd name="T69" fmla="*/ 2147483646 h 774"/>
              <a:gd name="T70" fmla="*/ 2147483646 w 982"/>
              <a:gd name="T71" fmla="*/ 2147483646 h 774"/>
              <a:gd name="T72" fmla="*/ 2147483646 w 982"/>
              <a:gd name="T73" fmla="*/ 2147483646 h 774"/>
              <a:gd name="T74" fmla="*/ 2147483646 w 982"/>
              <a:gd name="T75" fmla="*/ 2147483646 h 774"/>
              <a:gd name="T76" fmla="*/ 2147483646 w 982"/>
              <a:gd name="T77" fmla="*/ 2147483646 h 774"/>
              <a:gd name="T78" fmla="*/ 2147483646 w 982"/>
              <a:gd name="T79" fmla="*/ 2147483646 h 774"/>
              <a:gd name="T80" fmla="*/ 2147483646 w 982"/>
              <a:gd name="T81" fmla="*/ 2147483646 h 774"/>
              <a:gd name="T82" fmla="*/ 2147483646 w 982"/>
              <a:gd name="T83" fmla="*/ 2147483646 h 774"/>
              <a:gd name="T84" fmla="*/ 2147483646 w 982"/>
              <a:gd name="T85" fmla="*/ 2147483646 h 774"/>
              <a:gd name="T86" fmla="*/ 2147483646 w 982"/>
              <a:gd name="T87" fmla="*/ 2147483646 h 774"/>
              <a:gd name="T88" fmla="*/ 2147483646 w 982"/>
              <a:gd name="T89" fmla="*/ 2147483646 h 774"/>
              <a:gd name="T90" fmla="*/ 2147483646 w 982"/>
              <a:gd name="T91" fmla="*/ 2147483646 h 774"/>
              <a:gd name="T92" fmla="*/ 2147483646 w 982"/>
              <a:gd name="T93" fmla="*/ 2147483646 h 774"/>
              <a:gd name="T94" fmla="*/ 2147483646 w 982"/>
              <a:gd name="T95" fmla="*/ 2147483646 h 774"/>
              <a:gd name="T96" fmla="*/ 2147483646 w 982"/>
              <a:gd name="T97" fmla="*/ 2147483646 h 774"/>
              <a:gd name="T98" fmla="*/ 2147483646 w 982"/>
              <a:gd name="T99" fmla="*/ 2147483646 h 774"/>
              <a:gd name="T100" fmla="*/ 2147483646 w 982"/>
              <a:gd name="T101" fmla="*/ 2147483646 h 774"/>
              <a:gd name="T102" fmla="*/ 2147483646 w 982"/>
              <a:gd name="T103" fmla="*/ 2147483646 h 774"/>
              <a:gd name="T104" fmla="*/ 0 w 982"/>
              <a:gd name="T105" fmla="*/ 2147483646 h 774"/>
              <a:gd name="T106" fmla="*/ 0 w 982"/>
              <a:gd name="T107" fmla="*/ 214748364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4DBDD3">
                  <a:alpha val="32001"/>
                </a:srgbClr>
              </a:gs>
              <a:gs pos="100000">
                <a:srgbClr val="3BB6CF"/>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ID"/>
          </a:p>
        </p:txBody>
      </p:sp>
      <p:sp>
        <p:nvSpPr>
          <p:cNvPr id="30727" name="Freeform 8">
            <a:extLst>
              <a:ext uri="{FF2B5EF4-FFF2-40B4-BE49-F238E27FC236}">
                <a16:creationId xmlns:a16="http://schemas.microsoft.com/office/drawing/2014/main" id="{40FF352D-8B4A-4446-B791-B98BEF5D2F76}"/>
              </a:ext>
            </a:extLst>
          </p:cNvPr>
          <p:cNvSpPr>
            <a:spLocks/>
          </p:cNvSpPr>
          <p:nvPr/>
        </p:nvSpPr>
        <p:spPr bwMode="gray">
          <a:xfrm rot="10800000">
            <a:off x="5272088" y="3643313"/>
            <a:ext cx="1466850" cy="1155700"/>
          </a:xfrm>
          <a:custGeom>
            <a:avLst/>
            <a:gdLst>
              <a:gd name="T0" fmla="*/ 0 w 982"/>
              <a:gd name="T1" fmla="*/ 2147483646 h 774"/>
              <a:gd name="T2" fmla="*/ 2147483646 w 982"/>
              <a:gd name="T3" fmla="*/ 2147483646 h 774"/>
              <a:gd name="T4" fmla="*/ 2147483646 w 982"/>
              <a:gd name="T5" fmla="*/ 2147483646 h 774"/>
              <a:gd name="T6" fmla="*/ 2147483646 w 982"/>
              <a:gd name="T7" fmla="*/ 2147483646 h 774"/>
              <a:gd name="T8" fmla="*/ 2147483646 w 982"/>
              <a:gd name="T9" fmla="*/ 2147483646 h 774"/>
              <a:gd name="T10" fmla="*/ 2147483646 w 982"/>
              <a:gd name="T11" fmla="*/ 2147483646 h 774"/>
              <a:gd name="T12" fmla="*/ 2147483646 w 982"/>
              <a:gd name="T13" fmla="*/ 2147483646 h 774"/>
              <a:gd name="T14" fmla="*/ 2147483646 w 982"/>
              <a:gd name="T15" fmla="*/ 2147483646 h 774"/>
              <a:gd name="T16" fmla="*/ 2147483646 w 982"/>
              <a:gd name="T17" fmla="*/ 2147483646 h 774"/>
              <a:gd name="T18" fmla="*/ 2147483646 w 982"/>
              <a:gd name="T19" fmla="*/ 2147483646 h 774"/>
              <a:gd name="T20" fmla="*/ 2147483646 w 982"/>
              <a:gd name="T21" fmla="*/ 2147483646 h 774"/>
              <a:gd name="T22" fmla="*/ 2147483646 w 982"/>
              <a:gd name="T23" fmla="*/ 2147483646 h 774"/>
              <a:gd name="T24" fmla="*/ 2147483646 w 982"/>
              <a:gd name="T25" fmla="*/ 2147483646 h 774"/>
              <a:gd name="T26" fmla="*/ 2147483646 w 982"/>
              <a:gd name="T27" fmla="*/ 2147483646 h 774"/>
              <a:gd name="T28" fmla="*/ 2147483646 w 982"/>
              <a:gd name="T29" fmla="*/ 2147483646 h 774"/>
              <a:gd name="T30" fmla="*/ 2147483646 w 982"/>
              <a:gd name="T31" fmla="*/ 2147483646 h 774"/>
              <a:gd name="T32" fmla="*/ 2147483646 w 982"/>
              <a:gd name="T33" fmla="*/ 2147483646 h 774"/>
              <a:gd name="T34" fmla="*/ 2147483646 w 982"/>
              <a:gd name="T35" fmla="*/ 2147483646 h 774"/>
              <a:gd name="T36" fmla="*/ 2147483646 w 982"/>
              <a:gd name="T37" fmla="*/ 2147483646 h 774"/>
              <a:gd name="T38" fmla="*/ 2147483646 w 982"/>
              <a:gd name="T39" fmla="*/ 2147483646 h 774"/>
              <a:gd name="T40" fmla="*/ 2147483646 w 982"/>
              <a:gd name="T41" fmla="*/ 2147483646 h 774"/>
              <a:gd name="T42" fmla="*/ 2147483646 w 982"/>
              <a:gd name="T43" fmla="*/ 2147483646 h 774"/>
              <a:gd name="T44" fmla="*/ 2147483646 w 982"/>
              <a:gd name="T45" fmla="*/ 2147483646 h 774"/>
              <a:gd name="T46" fmla="*/ 2147483646 w 982"/>
              <a:gd name="T47" fmla="*/ 2147483646 h 774"/>
              <a:gd name="T48" fmla="*/ 2147483646 w 982"/>
              <a:gd name="T49" fmla="*/ 2147483646 h 774"/>
              <a:gd name="T50" fmla="*/ 2147483646 w 982"/>
              <a:gd name="T51" fmla="*/ 2147483646 h 774"/>
              <a:gd name="T52" fmla="*/ 2147483646 w 982"/>
              <a:gd name="T53" fmla="*/ 0 h 774"/>
              <a:gd name="T54" fmla="*/ 2147483646 w 982"/>
              <a:gd name="T55" fmla="*/ 2147483646 h 774"/>
              <a:gd name="T56" fmla="*/ 2147483646 w 982"/>
              <a:gd name="T57" fmla="*/ 2147483646 h 774"/>
              <a:gd name="T58" fmla="*/ 2147483646 w 982"/>
              <a:gd name="T59" fmla="*/ 2147483646 h 774"/>
              <a:gd name="T60" fmla="*/ 2147483646 w 982"/>
              <a:gd name="T61" fmla="*/ 2147483646 h 774"/>
              <a:gd name="T62" fmla="*/ 2147483646 w 982"/>
              <a:gd name="T63" fmla="*/ 2147483646 h 774"/>
              <a:gd name="T64" fmla="*/ 2147483646 w 982"/>
              <a:gd name="T65" fmla="*/ 2147483646 h 774"/>
              <a:gd name="T66" fmla="*/ 2147483646 w 982"/>
              <a:gd name="T67" fmla="*/ 2147483646 h 774"/>
              <a:gd name="T68" fmla="*/ 2147483646 w 982"/>
              <a:gd name="T69" fmla="*/ 2147483646 h 774"/>
              <a:gd name="T70" fmla="*/ 2147483646 w 982"/>
              <a:gd name="T71" fmla="*/ 2147483646 h 774"/>
              <a:gd name="T72" fmla="*/ 2147483646 w 982"/>
              <a:gd name="T73" fmla="*/ 2147483646 h 774"/>
              <a:gd name="T74" fmla="*/ 2147483646 w 982"/>
              <a:gd name="T75" fmla="*/ 2147483646 h 774"/>
              <a:gd name="T76" fmla="*/ 2147483646 w 982"/>
              <a:gd name="T77" fmla="*/ 2147483646 h 774"/>
              <a:gd name="T78" fmla="*/ 2147483646 w 982"/>
              <a:gd name="T79" fmla="*/ 2147483646 h 774"/>
              <a:gd name="T80" fmla="*/ 2147483646 w 982"/>
              <a:gd name="T81" fmla="*/ 2147483646 h 774"/>
              <a:gd name="T82" fmla="*/ 2147483646 w 982"/>
              <a:gd name="T83" fmla="*/ 2147483646 h 774"/>
              <a:gd name="T84" fmla="*/ 2147483646 w 982"/>
              <a:gd name="T85" fmla="*/ 2147483646 h 774"/>
              <a:gd name="T86" fmla="*/ 2147483646 w 982"/>
              <a:gd name="T87" fmla="*/ 2147483646 h 774"/>
              <a:gd name="T88" fmla="*/ 2147483646 w 982"/>
              <a:gd name="T89" fmla="*/ 2147483646 h 774"/>
              <a:gd name="T90" fmla="*/ 2147483646 w 982"/>
              <a:gd name="T91" fmla="*/ 2147483646 h 774"/>
              <a:gd name="T92" fmla="*/ 2147483646 w 982"/>
              <a:gd name="T93" fmla="*/ 2147483646 h 774"/>
              <a:gd name="T94" fmla="*/ 2147483646 w 982"/>
              <a:gd name="T95" fmla="*/ 2147483646 h 774"/>
              <a:gd name="T96" fmla="*/ 2147483646 w 982"/>
              <a:gd name="T97" fmla="*/ 2147483646 h 774"/>
              <a:gd name="T98" fmla="*/ 2147483646 w 982"/>
              <a:gd name="T99" fmla="*/ 2147483646 h 774"/>
              <a:gd name="T100" fmla="*/ 2147483646 w 982"/>
              <a:gd name="T101" fmla="*/ 2147483646 h 774"/>
              <a:gd name="T102" fmla="*/ 2147483646 w 982"/>
              <a:gd name="T103" fmla="*/ 2147483646 h 774"/>
              <a:gd name="T104" fmla="*/ 0 w 982"/>
              <a:gd name="T105" fmla="*/ 2147483646 h 774"/>
              <a:gd name="T106" fmla="*/ 0 w 982"/>
              <a:gd name="T107" fmla="*/ 214748364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6CACED">
                  <a:alpha val="32001"/>
                </a:srgbClr>
              </a:gs>
              <a:gs pos="100000">
                <a:srgbClr val="5DA4EB"/>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ID"/>
          </a:p>
        </p:txBody>
      </p:sp>
      <p:sp>
        <p:nvSpPr>
          <p:cNvPr id="437257" name="Text Box 9">
            <a:extLst>
              <a:ext uri="{FF2B5EF4-FFF2-40B4-BE49-F238E27FC236}">
                <a16:creationId xmlns:a16="http://schemas.microsoft.com/office/drawing/2014/main" id="{59BB1139-F0FC-4858-887D-D671F9893B48}"/>
              </a:ext>
            </a:extLst>
          </p:cNvPr>
          <p:cNvSpPr txBox="1">
            <a:spLocks noChangeArrowheads="1"/>
          </p:cNvSpPr>
          <p:nvPr/>
        </p:nvSpPr>
        <p:spPr bwMode="gray">
          <a:xfrm>
            <a:off x="2524125" y="2671763"/>
            <a:ext cx="1855788" cy="400050"/>
          </a:xfrm>
          <a:prstGeom prst="rect">
            <a:avLst/>
          </a:prstGeom>
          <a:noFill/>
          <a:ln w="9525" algn="ctr">
            <a:noFill/>
            <a:miter lim="800000"/>
            <a:headEnd/>
            <a:tailEnd/>
          </a:ln>
          <a:effectLst/>
        </p:spPr>
        <p:txBody>
          <a:bodyPr>
            <a:spAutoFit/>
          </a:bodyPr>
          <a:lstStyle/>
          <a:p>
            <a:pPr algn="ctr">
              <a:defRPr/>
            </a:pPr>
            <a:r>
              <a:rPr lang="en-US" sz="2000" b="1" dirty="0">
                <a:solidFill>
                  <a:srgbClr val="FFFFFF"/>
                </a:solidFill>
                <a:effectLst>
                  <a:outerShdw blurRad="38100" dist="38100" dir="2700000" algn="tl">
                    <a:srgbClr val="000000">
                      <a:alpha val="43137"/>
                    </a:srgbClr>
                  </a:outerShdw>
                </a:effectLst>
                <a:latin typeface="Arial" charset="0"/>
              </a:rPr>
              <a:t>PUSAT</a:t>
            </a:r>
          </a:p>
        </p:txBody>
      </p:sp>
      <p:sp>
        <p:nvSpPr>
          <p:cNvPr id="437258" name="Text Box 10">
            <a:extLst>
              <a:ext uri="{FF2B5EF4-FFF2-40B4-BE49-F238E27FC236}">
                <a16:creationId xmlns:a16="http://schemas.microsoft.com/office/drawing/2014/main" id="{D7B2002E-D057-4D64-8100-CFE3A8F83A02}"/>
              </a:ext>
            </a:extLst>
          </p:cNvPr>
          <p:cNvSpPr txBox="1">
            <a:spLocks noChangeArrowheads="1"/>
          </p:cNvSpPr>
          <p:nvPr/>
        </p:nvSpPr>
        <p:spPr bwMode="gray">
          <a:xfrm>
            <a:off x="2082801" y="3492500"/>
            <a:ext cx="2733675" cy="915988"/>
          </a:xfrm>
          <a:prstGeom prst="rect">
            <a:avLst/>
          </a:prstGeom>
          <a:noFill/>
          <a:ln w="9525" algn="ctr">
            <a:noFill/>
            <a:miter lim="800000"/>
            <a:headEnd/>
            <a:tailEnd/>
          </a:ln>
          <a:effectLst/>
        </p:spPr>
        <p:txBody>
          <a:bodyPr>
            <a:spAutoFit/>
          </a:bodyPr>
          <a:lstStyle/>
          <a:p>
            <a:pPr algn="ctr">
              <a:defRPr/>
            </a:pPr>
            <a:r>
              <a:rPr lang="en-US" b="1">
                <a:solidFill>
                  <a:schemeClr val="bg2"/>
                </a:solidFill>
                <a:effectLst>
                  <a:outerShdw blurRad="38100" dist="38100" dir="2700000" algn="tl">
                    <a:srgbClr val="FFFFFF"/>
                  </a:outerShdw>
                </a:effectLst>
                <a:latin typeface="Arial" charset="0"/>
              </a:rPr>
              <a:t>RENCANA INDUK REFORMASI BIROKRASI 2007-2025</a:t>
            </a:r>
          </a:p>
        </p:txBody>
      </p:sp>
      <p:sp>
        <p:nvSpPr>
          <p:cNvPr id="437260" name="Text Box 12">
            <a:extLst>
              <a:ext uri="{FF2B5EF4-FFF2-40B4-BE49-F238E27FC236}">
                <a16:creationId xmlns:a16="http://schemas.microsoft.com/office/drawing/2014/main" id="{FF1A5C8E-8F9D-4DC5-A03C-97D226CE74C0}"/>
              </a:ext>
            </a:extLst>
          </p:cNvPr>
          <p:cNvSpPr txBox="1">
            <a:spLocks noChangeArrowheads="1"/>
          </p:cNvSpPr>
          <p:nvPr/>
        </p:nvSpPr>
        <p:spPr bwMode="gray">
          <a:xfrm>
            <a:off x="7310439" y="3571876"/>
            <a:ext cx="2447925" cy="923925"/>
          </a:xfrm>
          <a:prstGeom prst="rect">
            <a:avLst/>
          </a:prstGeom>
          <a:noFill/>
          <a:ln w="9525" algn="ctr">
            <a:noFill/>
            <a:miter lim="800000"/>
            <a:headEnd/>
            <a:tailEnd/>
          </a:ln>
          <a:effectLst/>
        </p:spPr>
        <p:txBody>
          <a:bodyPr>
            <a:spAutoFit/>
          </a:bodyPr>
          <a:lstStyle/>
          <a:p>
            <a:pPr algn="ctr">
              <a:defRPr/>
            </a:pPr>
            <a:r>
              <a:rPr lang="en-US" b="1" dirty="0">
                <a:solidFill>
                  <a:srgbClr val="0000FF"/>
                </a:solidFill>
                <a:effectLst>
                  <a:outerShdw blurRad="38100" dist="38100" dir="2700000" algn="tl">
                    <a:srgbClr val="000000">
                      <a:alpha val="43137"/>
                    </a:srgbClr>
                  </a:outerShdw>
                </a:effectLst>
                <a:latin typeface="Arial" charset="0"/>
              </a:rPr>
              <a:t>RENSTRA 2003-2008</a:t>
            </a:r>
          </a:p>
          <a:p>
            <a:pPr algn="ctr">
              <a:defRPr/>
            </a:pPr>
            <a:r>
              <a:rPr lang="en-US" b="1" dirty="0">
                <a:solidFill>
                  <a:srgbClr val="0000FF"/>
                </a:solidFill>
                <a:effectLst>
                  <a:outerShdw blurRad="38100" dist="38100" dir="2700000" algn="tl">
                    <a:srgbClr val="000000">
                      <a:alpha val="43137"/>
                    </a:srgbClr>
                  </a:outerShdw>
                </a:effectLst>
                <a:latin typeface="Arial" charset="0"/>
              </a:rPr>
              <a:t>RPJPD 2005-2025</a:t>
            </a:r>
          </a:p>
          <a:p>
            <a:pPr algn="ctr">
              <a:defRPr/>
            </a:pPr>
            <a:r>
              <a:rPr lang="en-US" b="1" dirty="0">
                <a:solidFill>
                  <a:srgbClr val="0000FF"/>
                </a:solidFill>
                <a:effectLst>
                  <a:outerShdw blurRad="38100" dist="38100" dir="2700000" algn="tl">
                    <a:srgbClr val="000000">
                      <a:alpha val="43137"/>
                    </a:srgbClr>
                  </a:outerShdw>
                </a:effectLst>
                <a:latin typeface="Arial" charset="0"/>
              </a:rPr>
              <a:t>RAD-PK</a:t>
            </a:r>
          </a:p>
        </p:txBody>
      </p:sp>
      <p:sp>
        <p:nvSpPr>
          <p:cNvPr id="30731" name="AutoShape 15">
            <a:extLst>
              <a:ext uri="{FF2B5EF4-FFF2-40B4-BE49-F238E27FC236}">
                <a16:creationId xmlns:a16="http://schemas.microsoft.com/office/drawing/2014/main" id="{77929BD6-11DF-463F-8ED2-DC70DEEC67EC}"/>
              </a:ext>
            </a:extLst>
          </p:cNvPr>
          <p:cNvSpPr>
            <a:spLocks noChangeArrowheads="1"/>
          </p:cNvSpPr>
          <p:nvPr/>
        </p:nvSpPr>
        <p:spPr bwMode="gray">
          <a:xfrm>
            <a:off x="7310438" y="2703514"/>
            <a:ext cx="2438400" cy="439737"/>
          </a:xfrm>
          <a:prstGeom prst="roundRect">
            <a:avLst>
              <a:gd name="adj" fmla="val 50000"/>
            </a:avLst>
          </a:prstGeom>
          <a:gradFill rotWithShape="1">
            <a:gsLst>
              <a:gs pos="0">
                <a:srgbClr val="3366CC"/>
              </a:gs>
              <a:gs pos="100000">
                <a:srgbClr val="182F5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0732" name="Text Box 16">
            <a:extLst>
              <a:ext uri="{FF2B5EF4-FFF2-40B4-BE49-F238E27FC236}">
                <a16:creationId xmlns:a16="http://schemas.microsoft.com/office/drawing/2014/main" id="{9121D5C4-B9C5-4E61-AFAB-017295FC0211}"/>
              </a:ext>
            </a:extLst>
          </p:cNvPr>
          <p:cNvSpPr txBox="1">
            <a:spLocks noChangeArrowheads="1"/>
          </p:cNvSpPr>
          <p:nvPr/>
        </p:nvSpPr>
        <p:spPr bwMode="gray">
          <a:xfrm>
            <a:off x="7667626" y="2701925"/>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b="1">
                <a:solidFill>
                  <a:srgbClr val="FFFFFF"/>
                </a:solidFill>
                <a:latin typeface="Arial" panose="020B0604020202020204" pitchFamily="34" charset="0"/>
              </a:rPr>
              <a:t>JAWA BARAT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0368FF0-E8AA-4BD8-A886-CA14EE74306E}"/>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Urusan Publik</a:t>
            </a:r>
          </a:p>
        </p:txBody>
      </p:sp>
      <p:sp>
        <p:nvSpPr>
          <p:cNvPr id="3" name="Content Placeholder 2">
            <a:extLst>
              <a:ext uri="{FF2B5EF4-FFF2-40B4-BE49-F238E27FC236}">
                <a16:creationId xmlns:a16="http://schemas.microsoft.com/office/drawing/2014/main" id="{92B76122-8615-4B5A-AAAF-C57EB321FC21}"/>
              </a:ext>
            </a:extLst>
          </p:cNvPr>
          <p:cNvSpPr>
            <a:spLocks noGrp="1"/>
          </p:cNvSpPr>
          <p:nvPr>
            <p:ph sz="quarter" idx="1"/>
          </p:nvPr>
        </p:nvSpPr>
        <p:spPr>
          <a:xfrm>
            <a:off x="2152650" y="1576388"/>
            <a:ext cx="7886700" cy="4495800"/>
          </a:xfrm>
        </p:spPr>
        <p:txBody>
          <a:bodyPr/>
          <a:lstStyle/>
          <a:p>
            <a:pPr marL="11112" indent="0">
              <a:buNone/>
              <a:defRPr/>
            </a:pPr>
            <a:r>
              <a:rPr lang="id-ID" sz="1600" dirty="0"/>
              <a:t>Segala sesuatu yang menyangkut kepentingan komunitas, masyarakat umum, atau kepentingan bersama</a:t>
            </a:r>
          </a:p>
          <a:p>
            <a:pPr marL="296862" indent="-285750">
              <a:defRPr/>
            </a:pPr>
            <a:r>
              <a:rPr lang="id-ID" sz="1600" dirty="0"/>
              <a:t>Urusan publik memiliki 2 ciri:</a:t>
            </a:r>
          </a:p>
          <a:p>
            <a:pPr lvl="1">
              <a:defRPr/>
            </a:pPr>
            <a:r>
              <a:rPr lang="sv-SE" sz="1200" dirty="0"/>
              <a:t>Tidak</a:t>
            </a:r>
            <a:r>
              <a:rPr lang="id-ID" sz="1200" dirty="0"/>
              <a:t> </a:t>
            </a:r>
            <a:r>
              <a:rPr lang="sv-SE" sz="1200" dirty="0"/>
              <a:t>mungkin untuk melakukan </a:t>
            </a:r>
            <a:r>
              <a:rPr lang="sv-SE" sz="1200" i="1" dirty="0"/>
              <a:t>exclusion</a:t>
            </a:r>
          </a:p>
          <a:p>
            <a:pPr lvl="1">
              <a:defRPr/>
            </a:pPr>
            <a:r>
              <a:rPr lang="id-ID" sz="1200" dirty="0"/>
              <a:t>Rendahnya tingkat </a:t>
            </a:r>
            <a:r>
              <a:rPr lang="id-ID" sz="1200" i="1" dirty="0"/>
              <a:t>subtractabilitas</a:t>
            </a:r>
          </a:p>
          <a:p>
            <a:pPr marL="296862" indent="-285750">
              <a:defRPr/>
            </a:pPr>
            <a:r>
              <a:rPr lang="id-ID" sz="1600" dirty="0"/>
              <a:t>Karena itu, urusan publik tidak bisa di-serahkan pada perorangan karena me-</a:t>
            </a:r>
          </a:p>
          <a:p>
            <a:pPr>
              <a:buFont typeface="+mj-lt"/>
              <a:buNone/>
              <a:defRPr/>
            </a:pPr>
            <a:r>
              <a:rPr lang="id-ID" sz="1600" dirty="0"/>
              <a:t>	nyangkut hajat hidup orang banyak</a:t>
            </a:r>
          </a:p>
          <a:p>
            <a:pPr>
              <a:defRPr/>
            </a:pP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9" name="Rectangle 7">
            <a:extLst>
              <a:ext uri="{FF2B5EF4-FFF2-40B4-BE49-F238E27FC236}">
                <a16:creationId xmlns:a16="http://schemas.microsoft.com/office/drawing/2014/main" id="{B23A8EF6-E038-4207-94A2-6887333A1A7F}"/>
              </a:ext>
            </a:extLst>
          </p:cNvPr>
          <p:cNvSpPr>
            <a:spLocks noChangeArrowheads="1"/>
          </p:cNvSpPr>
          <p:nvPr/>
        </p:nvSpPr>
        <p:spPr bwMode="auto">
          <a:xfrm>
            <a:off x="1524000" y="146050"/>
            <a:ext cx="9144000" cy="762000"/>
          </a:xfrm>
          <a:prstGeom prst="rect">
            <a:avLst/>
          </a:prstGeom>
          <a:noFill/>
          <a:ln w="9525">
            <a:noFill/>
            <a:miter lim="800000"/>
            <a:headEnd/>
            <a:tailEnd/>
          </a:ln>
          <a:effectLst/>
        </p:spPr>
        <p:txBody>
          <a:bodyPr anchor="ctr" anchorCtr="1"/>
          <a:lstStyle/>
          <a:p>
            <a:pPr>
              <a:defRPr/>
            </a:pPr>
            <a:r>
              <a:rPr lang="en-US" sz="3600" b="1">
                <a:effectLst>
                  <a:outerShdw blurRad="38100" dist="38100" dir="2700000" algn="tl">
                    <a:srgbClr val="000000"/>
                  </a:outerShdw>
                </a:effectLst>
                <a:latin typeface="Arial" charset="0"/>
              </a:rPr>
              <a:t>Reformasi Birokrasi</a:t>
            </a:r>
            <a:endParaRPr lang="en-US" sz="1600" b="1">
              <a:effectLst>
                <a:outerShdw blurRad="38100" dist="38100" dir="2700000" algn="tl">
                  <a:srgbClr val="000000"/>
                </a:outerShdw>
              </a:effectLst>
              <a:latin typeface="Arial" charset="0"/>
            </a:endParaRPr>
          </a:p>
        </p:txBody>
      </p:sp>
      <p:sp>
        <p:nvSpPr>
          <p:cNvPr id="32771" name="AutoShape 58">
            <a:extLst>
              <a:ext uri="{FF2B5EF4-FFF2-40B4-BE49-F238E27FC236}">
                <a16:creationId xmlns:a16="http://schemas.microsoft.com/office/drawing/2014/main" id="{E49683D2-D1AE-42CA-8E07-C737193A755B}"/>
              </a:ext>
            </a:extLst>
          </p:cNvPr>
          <p:cNvSpPr>
            <a:spLocks noChangeArrowheads="1"/>
          </p:cNvSpPr>
          <p:nvPr/>
        </p:nvSpPr>
        <p:spPr bwMode="auto">
          <a:xfrm>
            <a:off x="3179764" y="1260475"/>
            <a:ext cx="4308475" cy="547688"/>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72" name="Oval 60">
            <a:extLst>
              <a:ext uri="{FF2B5EF4-FFF2-40B4-BE49-F238E27FC236}">
                <a16:creationId xmlns:a16="http://schemas.microsoft.com/office/drawing/2014/main" id="{C419C85C-6465-493E-AD40-2AF8BE00F207}"/>
              </a:ext>
            </a:extLst>
          </p:cNvPr>
          <p:cNvSpPr>
            <a:spLocks noChangeArrowheads="1"/>
          </p:cNvSpPr>
          <p:nvPr/>
        </p:nvSpPr>
        <p:spPr bwMode="auto">
          <a:xfrm rot="1758052">
            <a:off x="2862264" y="1238250"/>
            <a:ext cx="815975" cy="66198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73" name="Oval 61">
            <a:extLst>
              <a:ext uri="{FF2B5EF4-FFF2-40B4-BE49-F238E27FC236}">
                <a16:creationId xmlns:a16="http://schemas.microsoft.com/office/drawing/2014/main" id="{3F6C7C31-3CDB-4291-8875-A42874DDC594}"/>
              </a:ext>
            </a:extLst>
          </p:cNvPr>
          <p:cNvSpPr>
            <a:spLocks noChangeArrowheads="1"/>
          </p:cNvSpPr>
          <p:nvPr/>
        </p:nvSpPr>
        <p:spPr bwMode="auto">
          <a:xfrm rot="1758052">
            <a:off x="2840039" y="1214439"/>
            <a:ext cx="815975" cy="661987"/>
          </a:xfrm>
          <a:prstGeom prst="ellipse">
            <a:avLst/>
          </a:prstGeom>
          <a:gradFill rotWithShape="1">
            <a:gsLst>
              <a:gs pos="0">
                <a:srgbClr val="A67A32"/>
              </a:gs>
              <a:gs pos="100000">
                <a:srgbClr val="4D381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74" name="Oval 62">
            <a:extLst>
              <a:ext uri="{FF2B5EF4-FFF2-40B4-BE49-F238E27FC236}">
                <a16:creationId xmlns:a16="http://schemas.microsoft.com/office/drawing/2014/main" id="{52F15168-D90D-4D58-AD29-534279CE2E86}"/>
              </a:ext>
            </a:extLst>
          </p:cNvPr>
          <p:cNvSpPr>
            <a:spLocks noChangeArrowheads="1"/>
          </p:cNvSpPr>
          <p:nvPr/>
        </p:nvSpPr>
        <p:spPr bwMode="auto">
          <a:xfrm>
            <a:off x="2921001" y="1255713"/>
            <a:ext cx="366713" cy="37306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75" name="Text Box 63">
            <a:extLst>
              <a:ext uri="{FF2B5EF4-FFF2-40B4-BE49-F238E27FC236}">
                <a16:creationId xmlns:a16="http://schemas.microsoft.com/office/drawing/2014/main" id="{7F7625DE-FCF9-4ECF-8C0B-28359E5039AF}"/>
              </a:ext>
            </a:extLst>
          </p:cNvPr>
          <p:cNvSpPr txBox="1">
            <a:spLocks noChangeArrowheads="1"/>
          </p:cNvSpPr>
          <p:nvPr/>
        </p:nvSpPr>
        <p:spPr bwMode="auto">
          <a:xfrm>
            <a:off x="3602038" y="1290638"/>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latin typeface="Arial" panose="020B0604020202020204" pitchFamily="34" charset="0"/>
              </a:rPr>
              <a:t>Click to add Title</a:t>
            </a:r>
          </a:p>
        </p:txBody>
      </p:sp>
      <p:sp>
        <p:nvSpPr>
          <p:cNvPr id="32776" name="Text Box 64">
            <a:extLst>
              <a:ext uri="{FF2B5EF4-FFF2-40B4-BE49-F238E27FC236}">
                <a16:creationId xmlns:a16="http://schemas.microsoft.com/office/drawing/2014/main" id="{BD9299EB-B8B0-465C-9A79-2DAF5C59A071}"/>
              </a:ext>
            </a:extLst>
          </p:cNvPr>
          <p:cNvSpPr txBox="1">
            <a:spLocks noChangeArrowheads="1"/>
          </p:cNvSpPr>
          <p:nvPr/>
        </p:nvSpPr>
        <p:spPr bwMode="auto">
          <a:xfrm>
            <a:off x="3030539" y="1243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1</a:t>
            </a:r>
          </a:p>
        </p:txBody>
      </p:sp>
      <p:sp>
        <p:nvSpPr>
          <p:cNvPr id="32777" name="AutoShape 95">
            <a:extLst>
              <a:ext uri="{FF2B5EF4-FFF2-40B4-BE49-F238E27FC236}">
                <a16:creationId xmlns:a16="http://schemas.microsoft.com/office/drawing/2014/main" id="{37F51353-4F09-4F71-818B-B45666C21846}"/>
              </a:ext>
            </a:extLst>
          </p:cNvPr>
          <p:cNvSpPr>
            <a:spLocks noChangeArrowheads="1"/>
          </p:cNvSpPr>
          <p:nvPr/>
        </p:nvSpPr>
        <p:spPr bwMode="gray">
          <a:xfrm>
            <a:off x="3179763" y="1260475"/>
            <a:ext cx="5518150" cy="547688"/>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78" name="Oval 97">
            <a:extLst>
              <a:ext uri="{FF2B5EF4-FFF2-40B4-BE49-F238E27FC236}">
                <a16:creationId xmlns:a16="http://schemas.microsoft.com/office/drawing/2014/main" id="{F7E0E0BB-AAED-4D10-A73D-D647AAA9947E}"/>
              </a:ext>
            </a:extLst>
          </p:cNvPr>
          <p:cNvSpPr>
            <a:spLocks noChangeArrowheads="1"/>
          </p:cNvSpPr>
          <p:nvPr/>
        </p:nvSpPr>
        <p:spPr bwMode="gray">
          <a:xfrm rot="1758052">
            <a:off x="2862264" y="1238250"/>
            <a:ext cx="815975" cy="661988"/>
          </a:xfrm>
          <a:prstGeom prst="ellipse">
            <a:avLst/>
          </a:prstGeom>
          <a:solidFill>
            <a:srgbClr val="3A609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79" name="Oval 98">
            <a:extLst>
              <a:ext uri="{FF2B5EF4-FFF2-40B4-BE49-F238E27FC236}">
                <a16:creationId xmlns:a16="http://schemas.microsoft.com/office/drawing/2014/main" id="{1C3FA50A-8C0F-4AD8-8328-DCA485B35FF4}"/>
              </a:ext>
            </a:extLst>
          </p:cNvPr>
          <p:cNvSpPr>
            <a:spLocks noChangeArrowheads="1"/>
          </p:cNvSpPr>
          <p:nvPr/>
        </p:nvSpPr>
        <p:spPr bwMode="gray">
          <a:xfrm rot="1758052">
            <a:off x="2840039" y="1214439"/>
            <a:ext cx="815975" cy="661987"/>
          </a:xfrm>
          <a:prstGeom prst="ellipse">
            <a:avLst/>
          </a:prstGeom>
          <a:gradFill rotWithShape="1">
            <a:gsLst>
              <a:gs pos="0">
                <a:srgbClr val="4CCAE8"/>
              </a:gs>
              <a:gs pos="100000">
                <a:srgbClr val="235D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80" name="Text Box 100">
            <a:extLst>
              <a:ext uri="{FF2B5EF4-FFF2-40B4-BE49-F238E27FC236}">
                <a16:creationId xmlns:a16="http://schemas.microsoft.com/office/drawing/2014/main" id="{34DC6F31-C4C8-4F04-AC58-04DE4BCAB5CA}"/>
              </a:ext>
            </a:extLst>
          </p:cNvPr>
          <p:cNvSpPr txBox="1">
            <a:spLocks noChangeArrowheads="1"/>
          </p:cNvSpPr>
          <p:nvPr/>
        </p:nvSpPr>
        <p:spPr bwMode="gray">
          <a:xfrm>
            <a:off x="3727451" y="1304925"/>
            <a:ext cx="326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solidFill>
                  <a:schemeClr val="bg1"/>
                </a:solidFill>
                <a:latin typeface="Arial" panose="020B0604020202020204" pitchFamily="34" charset="0"/>
              </a:rPr>
              <a:t>PPSTP</a:t>
            </a:r>
          </a:p>
        </p:txBody>
      </p:sp>
      <p:pic>
        <p:nvPicPr>
          <p:cNvPr id="32781" name="Picture 215" descr="Picture1">
            <a:extLst>
              <a:ext uri="{FF2B5EF4-FFF2-40B4-BE49-F238E27FC236}">
                <a16:creationId xmlns:a16="http://schemas.microsoft.com/office/drawing/2014/main" id="{675CEC9C-E5B1-4C5A-8AAF-19BD35874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257301"/>
            <a:ext cx="37941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2" name="Text Box 101">
            <a:extLst>
              <a:ext uri="{FF2B5EF4-FFF2-40B4-BE49-F238E27FC236}">
                <a16:creationId xmlns:a16="http://schemas.microsoft.com/office/drawing/2014/main" id="{CF3C2533-F25C-47B4-BA1D-07B1C4D32C64}"/>
              </a:ext>
            </a:extLst>
          </p:cNvPr>
          <p:cNvSpPr txBox="1">
            <a:spLocks noChangeArrowheads="1"/>
          </p:cNvSpPr>
          <p:nvPr/>
        </p:nvSpPr>
        <p:spPr bwMode="gray">
          <a:xfrm>
            <a:off x="3068639" y="1243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1</a:t>
            </a:r>
          </a:p>
        </p:txBody>
      </p:sp>
      <p:sp>
        <p:nvSpPr>
          <p:cNvPr id="32783" name="AutoShape 66">
            <a:extLst>
              <a:ext uri="{FF2B5EF4-FFF2-40B4-BE49-F238E27FC236}">
                <a16:creationId xmlns:a16="http://schemas.microsoft.com/office/drawing/2014/main" id="{FC3A442E-7DA4-4945-A50B-1C3F4B55CBC1}"/>
              </a:ext>
            </a:extLst>
          </p:cNvPr>
          <p:cNvSpPr>
            <a:spLocks noChangeArrowheads="1"/>
          </p:cNvSpPr>
          <p:nvPr/>
        </p:nvSpPr>
        <p:spPr bwMode="auto">
          <a:xfrm>
            <a:off x="3179764" y="2022475"/>
            <a:ext cx="4308475" cy="547688"/>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84" name="Oval 67">
            <a:extLst>
              <a:ext uri="{FF2B5EF4-FFF2-40B4-BE49-F238E27FC236}">
                <a16:creationId xmlns:a16="http://schemas.microsoft.com/office/drawing/2014/main" id="{6AB643E4-BB05-49A9-8DDB-3D089F89ABD4}"/>
              </a:ext>
            </a:extLst>
          </p:cNvPr>
          <p:cNvSpPr>
            <a:spLocks noChangeArrowheads="1"/>
          </p:cNvSpPr>
          <p:nvPr/>
        </p:nvSpPr>
        <p:spPr bwMode="auto">
          <a:xfrm rot="1758052">
            <a:off x="2862264" y="2000250"/>
            <a:ext cx="815975" cy="661988"/>
          </a:xfrm>
          <a:prstGeom prst="ellipse">
            <a:avLst/>
          </a:prstGeom>
          <a:gradFill rotWithShape="1">
            <a:gsLst>
              <a:gs pos="0">
                <a:srgbClr val="006600"/>
              </a:gs>
              <a:gs pos="100000">
                <a:srgbClr val="002F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85" name="Oval 68">
            <a:extLst>
              <a:ext uri="{FF2B5EF4-FFF2-40B4-BE49-F238E27FC236}">
                <a16:creationId xmlns:a16="http://schemas.microsoft.com/office/drawing/2014/main" id="{1BAFD3E2-DFDF-437F-BA3A-54C339B1A977}"/>
              </a:ext>
            </a:extLst>
          </p:cNvPr>
          <p:cNvSpPr>
            <a:spLocks noChangeArrowheads="1"/>
          </p:cNvSpPr>
          <p:nvPr/>
        </p:nvSpPr>
        <p:spPr bwMode="auto">
          <a:xfrm rot="1758052">
            <a:off x="2840039" y="1976439"/>
            <a:ext cx="815975" cy="661987"/>
          </a:xfrm>
          <a:prstGeom prst="ellipse">
            <a:avLst/>
          </a:prstGeom>
          <a:gradFill rotWithShape="1">
            <a:gsLst>
              <a:gs pos="0">
                <a:srgbClr val="74A731"/>
              </a:gs>
              <a:gs pos="100000">
                <a:srgbClr val="364D1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86" name="Oval 69">
            <a:extLst>
              <a:ext uri="{FF2B5EF4-FFF2-40B4-BE49-F238E27FC236}">
                <a16:creationId xmlns:a16="http://schemas.microsoft.com/office/drawing/2014/main" id="{34AD3E7A-2A00-47F1-8F4B-E4BDBA60A2B5}"/>
              </a:ext>
            </a:extLst>
          </p:cNvPr>
          <p:cNvSpPr>
            <a:spLocks noChangeArrowheads="1"/>
          </p:cNvSpPr>
          <p:nvPr/>
        </p:nvSpPr>
        <p:spPr bwMode="auto">
          <a:xfrm>
            <a:off x="2921001" y="2017713"/>
            <a:ext cx="366713" cy="37306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87" name="Text Box 70">
            <a:extLst>
              <a:ext uri="{FF2B5EF4-FFF2-40B4-BE49-F238E27FC236}">
                <a16:creationId xmlns:a16="http://schemas.microsoft.com/office/drawing/2014/main" id="{97F90B55-7B79-4AED-9DBA-3404FF3721EB}"/>
              </a:ext>
            </a:extLst>
          </p:cNvPr>
          <p:cNvSpPr txBox="1">
            <a:spLocks noChangeArrowheads="1"/>
          </p:cNvSpPr>
          <p:nvPr/>
        </p:nvSpPr>
        <p:spPr bwMode="auto">
          <a:xfrm>
            <a:off x="3602038" y="2052638"/>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latin typeface="Arial" panose="020B0604020202020204" pitchFamily="34" charset="0"/>
              </a:rPr>
              <a:t>Click to add Title</a:t>
            </a:r>
          </a:p>
        </p:txBody>
      </p:sp>
      <p:sp>
        <p:nvSpPr>
          <p:cNvPr id="32788" name="Text Box 71">
            <a:extLst>
              <a:ext uri="{FF2B5EF4-FFF2-40B4-BE49-F238E27FC236}">
                <a16:creationId xmlns:a16="http://schemas.microsoft.com/office/drawing/2014/main" id="{9BF01979-ACD6-4668-A1D7-9B529C264661}"/>
              </a:ext>
            </a:extLst>
          </p:cNvPr>
          <p:cNvSpPr txBox="1">
            <a:spLocks noChangeArrowheads="1"/>
          </p:cNvSpPr>
          <p:nvPr/>
        </p:nvSpPr>
        <p:spPr bwMode="auto">
          <a:xfrm>
            <a:off x="3030539" y="2005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2</a:t>
            </a:r>
          </a:p>
        </p:txBody>
      </p:sp>
      <p:sp>
        <p:nvSpPr>
          <p:cNvPr id="32789" name="AutoShape 103">
            <a:extLst>
              <a:ext uri="{FF2B5EF4-FFF2-40B4-BE49-F238E27FC236}">
                <a16:creationId xmlns:a16="http://schemas.microsoft.com/office/drawing/2014/main" id="{98E26925-D5DD-49F2-BF99-D1BAFF2FCB9C}"/>
              </a:ext>
            </a:extLst>
          </p:cNvPr>
          <p:cNvSpPr>
            <a:spLocks noChangeArrowheads="1"/>
          </p:cNvSpPr>
          <p:nvPr/>
        </p:nvSpPr>
        <p:spPr bwMode="gray">
          <a:xfrm>
            <a:off x="3179763" y="2022475"/>
            <a:ext cx="5518150" cy="547688"/>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90" name="Oval 104">
            <a:extLst>
              <a:ext uri="{FF2B5EF4-FFF2-40B4-BE49-F238E27FC236}">
                <a16:creationId xmlns:a16="http://schemas.microsoft.com/office/drawing/2014/main" id="{04BEE29E-1A18-4D64-A194-41E168B37B19}"/>
              </a:ext>
            </a:extLst>
          </p:cNvPr>
          <p:cNvSpPr>
            <a:spLocks noChangeArrowheads="1"/>
          </p:cNvSpPr>
          <p:nvPr/>
        </p:nvSpPr>
        <p:spPr bwMode="gray">
          <a:xfrm rot="1758052">
            <a:off x="2862264" y="2000250"/>
            <a:ext cx="815975" cy="661988"/>
          </a:xfrm>
          <a:prstGeom prst="ellipse">
            <a:avLst/>
          </a:prstGeom>
          <a:solidFill>
            <a:srgbClr val="5549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91" name="Oval 105">
            <a:extLst>
              <a:ext uri="{FF2B5EF4-FFF2-40B4-BE49-F238E27FC236}">
                <a16:creationId xmlns:a16="http://schemas.microsoft.com/office/drawing/2014/main" id="{467E48B1-FAAC-4D40-AE5F-8AA2E2CDEDBE}"/>
              </a:ext>
            </a:extLst>
          </p:cNvPr>
          <p:cNvSpPr>
            <a:spLocks noChangeArrowheads="1"/>
          </p:cNvSpPr>
          <p:nvPr/>
        </p:nvSpPr>
        <p:spPr bwMode="gray">
          <a:xfrm rot="1758052">
            <a:off x="2840039" y="1976439"/>
            <a:ext cx="815975" cy="661987"/>
          </a:xfrm>
          <a:prstGeom prst="ellipse">
            <a:avLst/>
          </a:prstGeom>
          <a:gradFill rotWithShape="1">
            <a:gsLst>
              <a:gs pos="0">
                <a:srgbClr val="95A8FB"/>
              </a:gs>
              <a:gs pos="100000">
                <a:srgbClr val="454E74"/>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05259" name="Text Box 107">
            <a:extLst>
              <a:ext uri="{FF2B5EF4-FFF2-40B4-BE49-F238E27FC236}">
                <a16:creationId xmlns:a16="http://schemas.microsoft.com/office/drawing/2014/main" id="{2FBE63BA-9631-40D8-9410-1E24C9A0FF4B}"/>
              </a:ext>
            </a:extLst>
          </p:cNvPr>
          <p:cNvSpPr txBox="1">
            <a:spLocks noChangeArrowheads="1"/>
          </p:cNvSpPr>
          <p:nvPr/>
        </p:nvSpPr>
        <p:spPr bwMode="gray">
          <a:xfrm>
            <a:off x="3700463" y="2066925"/>
            <a:ext cx="3262312" cy="457200"/>
          </a:xfrm>
          <a:prstGeom prst="rect">
            <a:avLst/>
          </a:prstGeom>
          <a:noFill/>
          <a:ln w="9525" algn="ctr">
            <a:noFill/>
            <a:miter lim="800000"/>
            <a:headEnd/>
            <a:tailEnd/>
          </a:ln>
          <a:effectLst/>
        </p:spPr>
        <p:txBody>
          <a:bodyPr>
            <a:spAutoFit/>
          </a:bodyPr>
          <a:lstStyle/>
          <a:p>
            <a:pPr>
              <a:defRPr/>
            </a:pPr>
            <a:r>
              <a:rPr lang="en-US" sz="2400" b="1">
                <a:solidFill>
                  <a:schemeClr val="bg1"/>
                </a:solidFill>
                <a:effectLst>
                  <a:outerShdw blurRad="38100" dist="38100" dir="2700000" algn="tl">
                    <a:srgbClr val="FFFFFF"/>
                  </a:outerShdw>
                </a:effectLst>
                <a:latin typeface="Arial" charset="0"/>
              </a:rPr>
              <a:t>DRIVE THRU</a:t>
            </a:r>
          </a:p>
        </p:txBody>
      </p:sp>
      <p:pic>
        <p:nvPicPr>
          <p:cNvPr id="32793" name="Picture 216" descr="Picture1">
            <a:extLst>
              <a:ext uri="{FF2B5EF4-FFF2-40B4-BE49-F238E27FC236}">
                <a16:creationId xmlns:a16="http://schemas.microsoft.com/office/drawing/2014/main" id="{010A6F69-B0C3-4C7E-B25B-26511C019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014538"/>
            <a:ext cx="37941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4" name="Text Box 108">
            <a:extLst>
              <a:ext uri="{FF2B5EF4-FFF2-40B4-BE49-F238E27FC236}">
                <a16:creationId xmlns:a16="http://schemas.microsoft.com/office/drawing/2014/main" id="{6E5E9FCF-C0BE-459A-B883-49CBC8077CF5}"/>
              </a:ext>
            </a:extLst>
          </p:cNvPr>
          <p:cNvSpPr txBox="1">
            <a:spLocks noChangeArrowheads="1"/>
          </p:cNvSpPr>
          <p:nvPr/>
        </p:nvSpPr>
        <p:spPr bwMode="gray">
          <a:xfrm>
            <a:off x="3068639" y="2005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2</a:t>
            </a:r>
          </a:p>
        </p:txBody>
      </p:sp>
      <p:sp>
        <p:nvSpPr>
          <p:cNvPr id="32795" name="AutoShape 156">
            <a:extLst>
              <a:ext uri="{FF2B5EF4-FFF2-40B4-BE49-F238E27FC236}">
                <a16:creationId xmlns:a16="http://schemas.microsoft.com/office/drawing/2014/main" id="{FBD5EE8F-8A8E-4C8C-9CE8-CA7F2C52A75B}"/>
              </a:ext>
            </a:extLst>
          </p:cNvPr>
          <p:cNvSpPr>
            <a:spLocks noChangeArrowheads="1"/>
          </p:cNvSpPr>
          <p:nvPr/>
        </p:nvSpPr>
        <p:spPr bwMode="auto">
          <a:xfrm>
            <a:off x="3179764" y="2784475"/>
            <a:ext cx="4308475" cy="547688"/>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96" name="Oval 158">
            <a:extLst>
              <a:ext uri="{FF2B5EF4-FFF2-40B4-BE49-F238E27FC236}">
                <a16:creationId xmlns:a16="http://schemas.microsoft.com/office/drawing/2014/main" id="{15C7744B-CA11-4057-8E28-F5DF67FAFA74}"/>
              </a:ext>
            </a:extLst>
          </p:cNvPr>
          <p:cNvSpPr>
            <a:spLocks noChangeArrowheads="1"/>
          </p:cNvSpPr>
          <p:nvPr/>
        </p:nvSpPr>
        <p:spPr bwMode="auto">
          <a:xfrm rot="1758052">
            <a:off x="2862264" y="2762250"/>
            <a:ext cx="815975" cy="66198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97" name="Oval 159">
            <a:extLst>
              <a:ext uri="{FF2B5EF4-FFF2-40B4-BE49-F238E27FC236}">
                <a16:creationId xmlns:a16="http://schemas.microsoft.com/office/drawing/2014/main" id="{44A2CA5F-A8CA-4FC1-A73A-0336162C15B2}"/>
              </a:ext>
            </a:extLst>
          </p:cNvPr>
          <p:cNvSpPr>
            <a:spLocks noChangeArrowheads="1"/>
          </p:cNvSpPr>
          <p:nvPr/>
        </p:nvSpPr>
        <p:spPr bwMode="auto">
          <a:xfrm rot="1758052">
            <a:off x="2840039" y="2738439"/>
            <a:ext cx="815975" cy="661987"/>
          </a:xfrm>
          <a:prstGeom prst="ellipse">
            <a:avLst/>
          </a:prstGeom>
          <a:gradFill rotWithShape="1">
            <a:gsLst>
              <a:gs pos="0">
                <a:srgbClr val="A67A32"/>
              </a:gs>
              <a:gs pos="100000">
                <a:srgbClr val="4D381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98" name="Oval 160">
            <a:extLst>
              <a:ext uri="{FF2B5EF4-FFF2-40B4-BE49-F238E27FC236}">
                <a16:creationId xmlns:a16="http://schemas.microsoft.com/office/drawing/2014/main" id="{D7A998D9-D5F5-4900-977A-65F8A8EEB45F}"/>
              </a:ext>
            </a:extLst>
          </p:cNvPr>
          <p:cNvSpPr>
            <a:spLocks noChangeArrowheads="1"/>
          </p:cNvSpPr>
          <p:nvPr/>
        </p:nvSpPr>
        <p:spPr bwMode="auto">
          <a:xfrm>
            <a:off x="2921001" y="2779713"/>
            <a:ext cx="366713" cy="37306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799" name="Text Box 161">
            <a:extLst>
              <a:ext uri="{FF2B5EF4-FFF2-40B4-BE49-F238E27FC236}">
                <a16:creationId xmlns:a16="http://schemas.microsoft.com/office/drawing/2014/main" id="{44615B8E-4C26-4540-AE1F-66A4D015C196}"/>
              </a:ext>
            </a:extLst>
          </p:cNvPr>
          <p:cNvSpPr txBox="1">
            <a:spLocks noChangeArrowheads="1"/>
          </p:cNvSpPr>
          <p:nvPr/>
        </p:nvSpPr>
        <p:spPr bwMode="auto">
          <a:xfrm>
            <a:off x="3602038" y="2814638"/>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latin typeface="Arial" panose="020B0604020202020204" pitchFamily="34" charset="0"/>
              </a:rPr>
              <a:t>Click to add Title</a:t>
            </a:r>
          </a:p>
        </p:txBody>
      </p:sp>
      <p:sp>
        <p:nvSpPr>
          <p:cNvPr id="32800" name="Text Box 162">
            <a:extLst>
              <a:ext uri="{FF2B5EF4-FFF2-40B4-BE49-F238E27FC236}">
                <a16:creationId xmlns:a16="http://schemas.microsoft.com/office/drawing/2014/main" id="{AE668BA4-5C07-49C7-BE02-DB74ED2DC110}"/>
              </a:ext>
            </a:extLst>
          </p:cNvPr>
          <p:cNvSpPr txBox="1">
            <a:spLocks noChangeArrowheads="1"/>
          </p:cNvSpPr>
          <p:nvPr/>
        </p:nvSpPr>
        <p:spPr bwMode="auto">
          <a:xfrm>
            <a:off x="3030539" y="2767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1</a:t>
            </a:r>
          </a:p>
        </p:txBody>
      </p:sp>
      <p:sp>
        <p:nvSpPr>
          <p:cNvPr id="32801" name="AutoShape 171">
            <a:extLst>
              <a:ext uri="{FF2B5EF4-FFF2-40B4-BE49-F238E27FC236}">
                <a16:creationId xmlns:a16="http://schemas.microsoft.com/office/drawing/2014/main" id="{30F98051-BF19-42C9-84C9-C353530B8BBE}"/>
              </a:ext>
            </a:extLst>
          </p:cNvPr>
          <p:cNvSpPr>
            <a:spLocks noChangeArrowheads="1"/>
          </p:cNvSpPr>
          <p:nvPr/>
        </p:nvSpPr>
        <p:spPr bwMode="gray">
          <a:xfrm>
            <a:off x="3179763" y="2784475"/>
            <a:ext cx="5518150" cy="547688"/>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02" name="Oval 173">
            <a:extLst>
              <a:ext uri="{FF2B5EF4-FFF2-40B4-BE49-F238E27FC236}">
                <a16:creationId xmlns:a16="http://schemas.microsoft.com/office/drawing/2014/main" id="{0F22BC3A-0BB2-47F9-B2DE-834B10A4D11F}"/>
              </a:ext>
            </a:extLst>
          </p:cNvPr>
          <p:cNvSpPr>
            <a:spLocks noChangeArrowheads="1"/>
          </p:cNvSpPr>
          <p:nvPr/>
        </p:nvSpPr>
        <p:spPr bwMode="gray">
          <a:xfrm rot="1758052">
            <a:off x="2862264" y="2762250"/>
            <a:ext cx="815975" cy="661988"/>
          </a:xfrm>
          <a:prstGeom prst="ellipse">
            <a:avLst/>
          </a:prstGeom>
          <a:solidFill>
            <a:srgbClr val="3A609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03" name="Oval 174">
            <a:extLst>
              <a:ext uri="{FF2B5EF4-FFF2-40B4-BE49-F238E27FC236}">
                <a16:creationId xmlns:a16="http://schemas.microsoft.com/office/drawing/2014/main" id="{F5892B49-BDD1-4663-A63E-65711FAD4559}"/>
              </a:ext>
            </a:extLst>
          </p:cNvPr>
          <p:cNvSpPr>
            <a:spLocks noChangeArrowheads="1"/>
          </p:cNvSpPr>
          <p:nvPr/>
        </p:nvSpPr>
        <p:spPr bwMode="gray">
          <a:xfrm rot="1758052">
            <a:off x="2840039" y="2738439"/>
            <a:ext cx="815975" cy="661987"/>
          </a:xfrm>
          <a:prstGeom prst="ellipse">
            <a:avLst/>
          </a:prstGeom>
          <a:gradFill rotWithShape="1">
            <a:gsLst>
              <a:gs pos="0">
                <a:srgbClr val="4CCAE8"/>
              </a:gs>
              <a:gs pos="100000">
                <a:srgbClr val="235D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05328" name="Text Box 176">
            <a:extLst>
              <a:ext uri="{FF2B5EF4-FFF2-40B4-BE49-F238E27FC236}">
                <a16:creationId xmlns:a16="http://schemas.microsoft.com/office/drawing/2014/main" id="{733DBDE1-7369-4936-99BC-10851164BCFA}"/>
              </a:ext>
            </a:extLst>
          </p:cNvPr>
          <p:cNvSpPr txBox="1">
            <a:spLocks noChangeArrowheads="1"/>
          </p:cNvSpPr>
          <p:nvPr/>
        </p:nvSpPr>
        <p:spPr bwMode="gray">
          <a:xfrm>
            <a:off x="3700464" y="2814638"/>
            <a:ext cx="3119437" cy="457200"/>
          </a:xfrm>
          <a:prstGeom prst="rect">
            <a:avLst/>
          </a:prstGeom>
          <a:noFill/>
          <a:ln w="9525" algn="ctr">
            <a:noFill/>
            <a:miter lim="800000"/>
            <a:headEnd/>
            <a:tailEnd/>
          </a:ln>
          <a:effectLst/>
        </p:spPr>
        <p:txBody>
          <a:bodyPr>
            <a:spAutoFit/>
          </a:bodyPr>
          <a:lstStyle/>
          <a:p>
            <a:pPr>
              <a:defRPr/>
            </a:pPr>
            <a:r>
              <a:rPr lang="en-US" sz="2400" b="1">
                <a:solidFill>
                  <a:schemeClr val="bg1"/>
                </a:solidFill>
                <a:effectLst>
                  <a:outerShdw blurRad="38100" dist="38100" dir="2700000" algn="tl">
                    <a:srgbClr val="FFFFFF"/>
                  </a:outerShdw>
                </a:effectLst>
                <a:latin typeface="Arial" charset="0"/>
              </a:rPr>
              <a:t>RE-ORGANISASI</a:t>
            </a:r>
          </a:p>
        </p:txBody>
      </p:sp>
      <p:pic>
        <p:nvPicPr>
          <p:cNvPr id="32805" name="Picture 217" descr="Picture1">
            <a:extLst>
              <a:ext uri="{FF2B5EF4-FFF2-40B4-BE49-F238E27FC236}">
                <a16:creationId xmlns:a16="http://schemas.microsoft.com/office/drawing/2014/main" id="{86BE70A2-C9E3-4125-A1CB-12DDBD973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771776"/>
            <a:ext cx="37941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6" name="Text Box 177">
            <a:extLst>
              <a:ext uri="{FF2B5EF4-FFF2-40B4-BE49-F238E27FC236}">
                <a16:creationId xmlns:a16="http://schemas.microsoft.com/office/drawing/2014/main" id="{AEAD8043-FDA5-49F8-9882-A77C16E1E5C1}"/>
              </a:ext>
            </a:extLst>
          </p:cNvPr>
          <p:cNvSpPr txBox="1">
            <a:spLocks noChangeArrowheads="1"/>
          </p:cNvSpPr>
          <p:nvPr/>
        </p:nvSpPr>
        <p:spPr bwMode="gray">
          <a:xfrm>
            <a:off x="3068639" y="2767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3</a:t>
            </a:r>
          </a:p>
        </p:txBody>
      </p:sp>
      <p:sp>
        <p:nvSpPr>
          <p:cNvPr id="32807" name="AutoShape 164">
            <a:extLst>
              <a:ext uri="{FF2B5EF4-FFF2-40B4-BE49-F238E27FC236}">
                <a16:creationId xmlns:a16="http://schemas.microsoft.com/office/drawing/2014/main" id="{2511E1D2-EB7E-44A2-9A61-EBF1D07243EB}"/>
              </a:ext>
            </a:extLst>
          </p:cNvPr>
          <p:cNvSpPr>
            <a:spLocks noChangeArrowheads="1"/>
          </p:cNvSpPr>
          <p:nvPr/>
        </p:nvSpPr>
        <p:spPr bwMode="auto">
          <a:xfrm>
            <a:off x="3179764" y="3546475"/>
            <a:ext cx="4308475" cy="547688"/>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08" name="Oval 165">
            <a:extLst>
              <a:ext uri="{FF2B5EF4-FFF2-40B4-BE49-F238E27FC236}">
                <a16:creationId xmlns:a16="http://schemas.microsoft.com/office/drawing/2014/main" id="{DF92C26C-E829-44F6-9665-28FE09D2BB21}"/>
              </a:ext>
            </a:extLst>
          </p:cNvPr>
          <p:cNvSpPr>
            <a:spLocks noChangeArrowheads="1"/>
          </p:cNvSpPr>
          <p:nvPr/>
        </p:nvSpPr>
        <p:spPr bwMode="auto">
          <a:xfrm rot="1758052">
            <a:off x="2862264" y="3524250"/>
            <a:ext cx="815975" cy="661988"/>
          </a:xfrm>
          <a:prstGeom prst="ellipse">
            <a:avLst/>
          </a:prstGeom>
          <a:gradFill rotWithShape="1">
            <a:gsLst>
              <a:gs pos="0">
                <a:srgbClr val="006600"/>
              </a:gs>
              <a:gs pos="100000">
                <a:srgbClr val="002F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09" name="Oval 166">
            <a:extLst>
              <a:ext uri="{FF2B5EF4-FFF2-40B4-BE49-F238E27FC236}">
                <a16:creationId xmlns:a16="http://schemas.microsoft.com/office/drawing/2014/main" id="{93CBD7F9-2837-43D8-A8CD-BBED5724EDA4}"/>
              </a:ext>
            </a:extLst>
          </p:cNvPr>
          <p:cNvSpPr>
            <a:spLocks noChangeArrowheads="1"/>
          </p:cNvSpPr>
          <p:nvPr/>
        </p:nvSpPr>
        <p:spPr bwMode="auto">
          <a:xfrm rot="1758052">
            <a:off x="2840039" y="3500439"/>
            <a:ext cx="815975" cy="661987"/>
          </a:xfrm>
          <a:prstGeom prst="ellipse">
            <a:avLst/>
          </a:prstGeom>
          <a:gradFill rotWithShape="1">
            <a:gsLst>
              <a:gs pos="0">
                <a:srgbClr val="74A731"/>
              </a:gs>
              <a:gs pos="100000">
                <a:srgbClr val="364D1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10" name="Oval 167">
            <a:extLst>
              <a:ext uri="{FF2B5EF4-FFF2-40B4-BE49-F238E27FC236}">
                <a16:creationId xmlns:a16="http://schemas.microsoft.com/office/drawing/2014/main" id="{9BDAAB45-5CB7-4E40-BA74-EAE8D8BE185D}"/>
              </a:ext>
            </a:extLst>
          </p:cNvPr>
          <p:cNvSpPr>
            <a:spLocks noChangeArrowheads="1"/>
          </p:cNvSpPr>
          <p:nvPr/>
        </p:nvSpPr>
        <p:spPr bwMode="auto">
          <a:xfrm>
            <a:off x="2921001" y="3541713"/>
            <a:ext cx="366713" cy="37306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11" name="Text Box 168">
            <a:extLst>
              <a:ext uri="{FF2B5EF4-FFF2-40B4-BE49-F238E27FC236}">
                <a16:creationId xmlns:a16="http://schemas.microsoft.com/office/drawing/2014/main" id="{9F811281-9698-43CA-ADC2-00907E27F635}"/>
              </a:ext>
            </a:extLst>
          </p:cNvPr>
          <p:cNvSpPr txBox="1">
            <a:spLocks noChangeArrowheads="1"/>
          </p:cNvSpPr>
          <p:nvPr/>
        </p:nvSpPr>
        <p:spPr bwMode="auto">
          <a:xfrm>
            <a:off x="3602038" y="3576638"/>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latin typeface="Arial" panose="020B0604020202020204" pitchFamily="34" charset="0"/>
              </a:rPr>
              <a:t>Click to add Title</a:t>
            </a:r>
          </a:p>
        </p:txBody>
      </p:sp>
      <p:sp>
        <p:nvSpPr>
          <p:cNvPr id="32812" name="Text Box 169">
            <a:extLst>
              <a:ext uri="{FF2B5EF4-FFF2-40B4-BE49-F238E27FC236}">
                <a16:creationId xmlns:a16="http://schemas.microsoft.com/office/drawing/2014/main" id="{DC3580AF-26D0-4B52-9C21-BD0CFB63C1B7}"/>
              </a:ext>
            </a:extLst>
          </p:cNvPr>
          <p:cNvSpPr txBox="1">
            <a:spLocks noChangeArrowheads="1"/>
          </p:cNvSpPr>
          <p:nvPr/>
        </p:nvSpPr>
        <p:spPr bwMode="auto">
          <a:xfrm>
            <a:off x="3030539" y="3529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2</a:t>
            </a:r>
          </a:p>
        </p:txBody>
      </p:sp>
      <p:sp>
        <p:nvSpPr>
          <p:cNvPr id="32813" name="AutoShape 179">
            <a:extLst>
              <a:ext uri="{FF2B5EF4-FFF2-40B4-BE49-F238E27FC236}">
                <a16:creationId xmlns:a16="http://schemas.microsoft.com/office/drawing/2014/main" id="{FAE289D0-6807-49F9-BAA1-F7C4FEB51FFA}"/>
              </a:ext>
            </a:extLst>
          </p:cNvPr>
          <p:cNvSpPr>
            <a:spLocks noChangeArrowheads="1"/>
          </p:cNvSpPr>
          <p:nvPr/>
        </p:nvSpPr>
        <p:spPr bwMode="gray">
          <a:xfrm>
            <a:off x="3179763" y="3546475"/>
            <a:ext cx="5518150" cy="547688"/>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14" name="Oval 180">
            <a:extLst>
              <a:ext uri="{FF2B5EF4-FFF2-40B4-BE49-F238E27FC236}">
                <a16:creationId xmlns:a16="http://schemas.microsoft.com/office/drawing/2014/main" id="{EF3327E4-EF24-4732-A142-F881C0225567}"/>
              </a:ext>
            </a:extLst>
          </p:cNvPr>
          <p:cNvSpPr>
            <a:spLocks noChangeArrowheads="1"/>
          </p:cNvSpPr>
          <p:nvPr/>
        </p:nvSpPr>
        <p:spPr bwMode="gray">
          <a:xfrm rot="1758052">
            <a:off x="2862264" y="3524250"/>
            <a:ext cx="815975" cy="661988"/>
          </a:xfrm>
          <a:prstGeom prst="ellipse">
            <a:avLst/>
          </a:prstGeom>
          <a:solidFill>
            <a:srgbClr val="5549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15" name="Oval 181">
            <a:extLst>
              <a:ext uri="{FF2B5EF4-FFF2-40B4-BE49-F238E27FC236}">
                <a16:creationId xmlns:a16="http://schemas.microsoft.com/office/drawing/2014/main" id="{EAB7E99A-C864-4291-A8B5-12AA2E399037}"/>
              </a:ext>
            </a:extLst>
          </p:cNvPr>
          <p:cNvSpPr>
            <a:spLocks noChangeArrowheads="1"/>
          </p:cNvSpPr>
          <p:nvPr/>
        </p:nvSpPr>
        <p:spPr bwMode="gray">
          <a:xfrm rot="1758052">
            <a:off x="2840039" y="3500439"/>
            <a:ext cx="815975" cy="661987"/>
          </a:xfrm>
          <a:prstGeom prst="ellipse">
            <a:avLst/>
          </a:prstGeom>
          <a:gradFill rotWithShape="1">
            <a:gsLst>
              <a:gs pos="0">
                <a:srgbClr val="95A8FB"/>
              </a:gs>
              <a:gs pos="100000">
                <a:srgbClr val="454E74"/>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05335" name="Text Box 183">
            <a:extLst>
              <a:ext uri="{FF2B5EF4-FFF2-40B4-BE49-F238E27FC236}">
                <a16:creationId xmlns:a16="http://schemas.microsoft.com/office/drawing/2014/main" id="{79C57DAA-BC64-4470-BA6E-5CEFFC8E2A39}"/>
              </a:ext>
            </a:extLst>
          </p:cNvPr>
          <p:cNvSpPr txBox="1">
            <a:spLocks noChangeArrowheads="1"/>
          </p:cNvSpPr>
          <p:nvPr/>
        </p:nvSpPr>
        <p:spPr bwMode="gray">
          <a:xfrm>
            <a:off x="3643314" y="3590925"/>
            <a:ext cx="4662487" cy="457200"/>
          </a:xfrm>
          <a:prstGeom prst="rect">
            <a:avLst/>
          </a:prstGeom>
          <a:noFill/>
          <a:ln w="9525" algn="ctr">
            <a:noFill/>
            <a:miter lim="800000"/>
            <a:headEnd/>
            <a:tailEnd/>
          </a:ln>
          <a:effectLst/>
        </p:spPr>
        <p:txBody>
          <a:bodyPr>
            <a:spAutoFit/>
          </a:bodyPr>
          <a:lstStyle/>
          <a:p>
            <a:pPr>
              <a:defRPr/>
            </a:pPr>
            <a:r>
              <a:rPr lang="en-US" sz="2400" b="1">
                <a:solidFill>
                  <a:schemeClr val="bg1"/>
                </a:solidFill>
                <a:effectLst>
                  <a:outerShdw blurRad="38100" dist="38100" dir="2700000" algn="tl">
                    <a:srgbClr val="FFFFFF"/>
                  </a:outerShdw>
                </a:effectLst>
                <a:latin typeface="Arial" charset="0"/>
              </a:rPr>
              <a:t>E-PROCUREMENT</a:t>
            </a:r>
          </a:p>
        </p:txBody>
      </p:sp>
      <p:pic>
        <p:nvPicPr>
          <p:cNvPr id="32817" name="Picture 218" descr="Picture1">
            <a:extLst>
              <a:ext uri="{FF2B5EF4-FFF2-40B4-BE49-F238E27FC236}">
                <a16:creationId xmlns:a16="http://schemas.microsoft.com/office/drawing/2014/main" id="{63820E98-E756-4CE3-AD70-9DDBB7776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3533776"/>
            <a:ext cx="37941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8" name="Text Box 184">
            <a:extLst>
              <a:ext uri="{FF2B5EF4-FFF2-40B4-BE49-F238E27FC236}">
                <a16:creationId xmlns:a16="http://schemas.microsoft.com/office/drawing/2014/main" id="{9CEEF628-62CB-4AE0-A904-0A6AF4F35D03}"/>
              </a:ext>
            </a:extLst>
          </p:cNvPr>
          <p:cNvSpPr txBox="1">
            <a:spLocks noChangeArrowheads="1"/>
          </p:cNvSpPr>
          <p:nvPr/>
        </p:nvSpPr>
        <p:spPr bwMode="gray">
          <a:xfrm>
            <a:off x="3068639" y="3529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4</a:t>
            </a:r>
          </a:p>
        </p:txBody>
      </p:sp>
      <p:sp>
        <p:nvSpPr>
          <p:cNvPr id="32819" name="AutoShape 186">
            <a:extLst>
              <a:ext uri="{FF2B5EF4-FFF2-40B4-BE49-F238E27FC236}">
                <a16:creationId xmlns:a16="http://schemas.microsoft.com/office/drawing/2014/main" id="{37D09F3F-31CA-4961-83C1-13F224E5FEEE}"/>
              </a:ext>
            </a:extLst>
          </p:cNvPr>
          <p:cNvSpPr>
            <a:spLocks noChangeArrowheads="1"/>
          </p:cNvSpPr>
          <p:nvPr/>
        </p:nvSpPr>
        <p:spPr bwMode="auto">
          <a:xfrm>
            <a:off x="3179764" y="4308475"/>
            <a:ext cx="4308475" cy="547688"/>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20" name="Oval 188">
            <a:extLst>
              <a:ext uri="{FF2B5EF4-FFF2-40B4-BE49-F238E27FC236}">
                <a16:creationId xmlns:a16="http://schemas.microsoft.com/office/drawing/2014/main" id="{84B36E8A-A22D-4125-801F-2C4B37D8FBAC}"/>
              </a:ext>
            </a:extLst>
          </p:cNvPr>
          <p:cNvSpPr>
            <a:spLocks noChangeArrowheads="1"/>
          </p:cNvSpPr>
          <p:nvPr/>
        </p:nvSpPr>
        <p:spPr bwMode="auto">
          <a:xfrm rot="1758052">
            <a:off x="2862264" y="4286250"/>
            <a:ext cx="815975" cy="66198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21" name="Oval 189">
            <a:extLst>
              <a:ext uri="{FF2B5EF4-FFF2-40B4-BE49-F238E27FC236}">
                <a16:creationId xmlns:a16="http://schemas.microsoft.com/office/drawing/2014/main" id="{31F710F1-F8CF-48B3-B934-0073F49C4EED}"/>
              </a:ext>
            </a:extLst>
          </p:cNvPr>
          <p:cNvSpPr>
            <a:spLocks noChangeArrowheads="1"/>
          </p:cNvSpPr>
          <p:nvPr/>
        </p:nvSpPr>
        <p:spPr bwMode="auto">
          <a:xfrm rot="1758052">
            <a:off x="2840039" y="4262439"/>
            <a:ext cx="815975" cy="661987"/>
          </a:xfrm>
          <a:prstGeom prst="ellipse">
            <a:avLst/>
          </a:prstGeom>
          <a:gradFill rotWithShape="1">
            <a:gsLst>
              <a:gs pos="0">
                <a:srgbClr val="A67A32"/>
              </a:gs>
              <a:gs pos="100000">
                <a:srgbClr val="4D381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22" name="Oval 190">
            <a:extLst>
              <a:ext uri="{FF2B5EF4-FFF2-40B4-BE49-F238E27FC236}">
                <a16:creationId xmlns:a16="http://schemas.microsoft.com/office/drawing/2014/main" id="{D43D52C6-CDCE-46DE-8B37-CB17FBDB9BD1}"/>
              </a:ext>
            </a:extLst>
          </p:cNvPr>
          <p:cNvSpPr>
            <a:spLocks noChangeArrowheads="1"/>
          </p:cNvSpPr>
          <p:nvPr/>
        </p:nvSpPr>
        <p:spPr bwMode="auto">
          <a:xfrm>
            <a:off x="2921001" y="4303713"/>
            <a:ext cx="366713" cy="37306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23" name="Text Box 191">
            <a:extLst>
              <a:ext uri="{FF2B5EF4-FFF2-40B4-BE49-F238E27FC236}">
                <a16:creationId xmlns:a16="http://schemas.microsoft.com/office/drawing/2014/main" id="{D92E4DFA-E0F7-43D8-BF53-BCA48C05DAE0}"/>
              </a:ext>
            </a:extLst>
          </p:cNvPr>
          <p:cNvSpPr txBox="1">
            <a:spLocks noChangeArrowheads="1"/>
          </p:cNvSpPr>
          <p:nvPr/>
        </p:nvSpPr>
        <p:spPr bwMode="auto">
          <a:xfrm>
            <a:off x="3602038" y="4338638"/>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latin typeface="Arial" panose="020B0604020202020204" pitchFamily="34" charset="0"/>
              </a:rPr>
              <a:t>Click to add Title</a:t>
            </a:r>
          </a:p>
        </p:txBody>
      </p:sp>
      <p:sp>
        <p:nvSpPr>
          <p:cNvPr id="32824" name="Text Box 192">
            <a:extLst>
              <a:ext uri="{FF2B5EF4-FFF2-40B4-BE49-F238E27FC236}">
                <a16:creationId xmlns:a16="http://schemas.microsoft.com/office/drawing/2014/main" id="{E627B0F2-2E56-4FA5-A089-C571B6470F20}"/>
              </a:ext>
            </a:extLst>
          </p:cNvPr>
          <p:cNvSpPr txBox="1">
            <a:spLocks noChangeArrowheads="1"/>
          </p:cNvSpPr>
          <p:nvPr/>
        </p:nvSpPr>
        <p:spPr bwMode="auto">
          <a:xfrm>
            <a:off x="3030539" y="4291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1</a:t>
            </a:r>
          </a:p>
        </p:txBody>
      </p:sp>
      <p:sp>
        <p:nvSpPr>
          <p:cNvPr id="32825" name="AutoShape 201">
            <a:extLst>
              <a:ext uri="{FF2B5EF4-FFF2-40B4-BE49-F238E27FC236}">
                <a16:creationId xmlns:a16="http://schemas.microsoft.com/office/drawing/2014/main" id="{06C4BB67-2DCB-45BF-982B-08A3A702AFCA}"/>
              </a:ext>
            </a:extLst>
          </p:cNvPr>
          <p:cNvSpPr>
            <a:spLocks noChangeArrowheads="1"/>
          </p:cNvSpPr>
          <p:nvPr/>
        </p:nvSpPr>
        <p:spPr bwMode="gray">
          <a:xfrm>
            <a:off x="3179763" y="4308475"/>
            <a:ext cx="5518150" cy="547688"/>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26" name="Oval 203">
            <a:extLst>
              <a:ext uri="{FF2B5EF4-FFF2-40B4-BE49-F238E27FC236}">
                <a16:creationId xmlns:a16="http://schemas.microsoft.com/office/drawing/2014/main" id="{AD3C18F0-32D4-4DDB-AD4B-48A67EE26DBF}"/>
              </a:ext>
            </a:extLst>
          </p:cNvPr>
          <p:cNvSpPr>
            <a:spLocks noChangeArrowheads="1"/>
          </p:cNvSpPr>
          <p:nvPr/>
        </p:nvSpPr>
        <p:spPr bwMode="gray">
          <a:xfrm rot="1758052">
            <a:off x="2862264" y="4286250"/>
            <a:ext cx="815975" cy="661988"/>
          </a:xfrm>
          <a:prstGeom prst="ellipse">
            <a:avLst/>
          </a:prstGeom>
          <a:solidFill>
            <a:srgbClr val="3A609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27" name="Oval 204">
            <a:extLst>
              <a:ext uri="{FF2B5EF4-FFF2-40B4-BE49-F238E27FC236}">
                <a16:creationId xmlns:a16="http://schemas.microsoft.com/office/drawing/2014/main" id="{01D69A0A-827C-4D33-8D57-1EA61549DC3A}"/>
              </a:ext>
            </a:extLst>
          </p:cNvPr>
          <p:cNvSpPr>
            <a:spLocks noChangeArrowheads="1"/>
          </p:cNvSpPr>
          <p:nvPr/>
        </p:nvSpPr>
        <p:spPr bwMode="gray">
          <a:xfrm rot="1758052">
            <a:off x="2840039" y="4262439"/>
            <a:ext cx="815975" cy="661987"/>
          </a:xfrm>
          <a:prstGeom prst="ellipse">
            <a:avLst/>
          </a:prstGeom>
          <a:gradFill rotWithShape="1">
            <a:gsLst>
              <a:gs pos="0">
                <a:srgbClr val="4CCAE8"/>
              </a:gs>
              <a:gs pos="100000">
                <a:srgbClr val="235D6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05358" name="Text Box 206">
            <a:extLst>
              <a:ext uri="{FF2B5EF4-FFF2-40B4-BE49-F238E27FC236}">
                <a16:creationId xmlns:a16="http://schemas.microsoft.com/office/drawing/2014/main" id="{E039692E-4487-40F9-A217-7DA216AC6822}"/>
              </a:ext>
            </a:extLst>
          </p:cNvPr>
          <p:cNvSpPr txBox="1">
            <a:spLocks noChangeArrowheads="1"/>
          </p:cNvSpPr>
          <p:nvPr/>
        </p:nvSpPr>
        <p:spPr bwMode="gray">
          <a:xfrm>
            <a:off x="3643314" y="4352925"/>
            <a:ext cx="5095875" cy="457200"/>
          </a:xfrm>
          <a:prstGeom prst="rect">
            <a:avLst/>
          </a:prstGeom>
          <a:noFill/>
          <a:ln w="9525" algn="ctr">
            <a:noFill/>
            <a:miter lim="800000"/>
            <a:headEnd/>
            <a:tailEnd/>
          </a:ln>
          <a:effectLst/>
        </p:spPr>
        <p:txBody>
          <a:bodyPr>
            <a:spAutoFit/>
          </a:bodyPr>
          <a:lstStyle/>
          <a:p>
            <a:pPr>
              <a:defRPr/>
            </a:pPr>
            <a:r>
              <a:rPr lang="en-US" sz="2400" b="1">
                <a:solidFill>
                  <a:schemeClr val="bg1"/>
                </a:solidFill>
                <a:effectLst>
                  <a:outerShdw blurRad="38100" dist="38100" dir="2700000" algn="tl">
                    <a:srgbClr val="FFFFFF"/>
                  </a:outerShdw>
                </a:effectLst>
                <a:latin typeface="Arial" charset="0"/>
              </a:rPr>
              <a:t>INSENTIF BERBASIS KINERJA</a:t>
            </a:r>
          </a:p>
        </p:txBody>
      </p:sp>
      <p:pic>
        <p:nvPicPr>
          <p:cNvPr id="32829" name="Picture 219" descr="Picture1">
            <a:extLst>
              <a:ext uri="{FF2B5EF4-FFF2-40B4-BE49-F238E27FC236}">
                <a16:creationId xmlns:a16="http://schemas.microsoft.com/office/drawing/2014/main" id="{6F30EF3D-2137-4F20-95F0-99C2D85CF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4295776"/>
            <a:ext cx="37941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0" name="Text Box 207">
            <a:extLst>
              <a:ext uri="{FF2B5EF4-FFF2-40B4-BE49-F238E27FC236}">
                <a16:creationId xmlns:a16="http://schemas.microsoft.com/office/drawing/2014/main" id="{2FC99FC1-E5EB-45CD-9BDC-4E6EDE74CC51}"/>
              </a:ext>
            </a:extLst>
          </p:cNvPr>
          <p:cNvSpPr txBox="1">
            <a:spLocks noChangeArrowheads="1"/>
          </p:cNvSpPr>
          <p:nvPr/>
        </p:nvSpPr>
        <p:spPr bwMode="gray">
          <a:xfrm>
            <a:off x="3068639" y="4291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5</a:t>
            </a:r>
          </a:p>
        </p:txBody>
      </p:sp>
      <p:sp>
        <p:nvSpPr>
          <p:cNvPr id="32831" name="AutoShape 164">
            <a:extLst>
              <a:ext uri="{FF2B5EF4-FFF2-40B4-BE49-F238E27FC236}">
                <a16:creationId xmlns:a16="http://schemas.microsoft.com/office/drawing/2014/main" id="{88CAF327-7A6B-46DE-9D41-4B07EEF82459}"/>
              </a:ext>
            </a:extLst>
          </p:cNvPr>
          <p:cNvSpPr>
            <a:spLocks noChangeArrowheads="1"/>
          </p:cNvSpPr>
          <p:nvPr/>
        </p:nvSpPr>
        <p:spPr bwMode="auto">
          <a:xfrm>
            <a:off x="3179764" y="5170489"/>
            <a:ext cx="4308475" cy="547687"/>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32" name="Oval 165">
            <a:extLst>
              <a:ext uri="{FF2B5EF4-FFF2-40B4-BE49-F238E27FC236}">
                <a16:creationId xmlns:a16="http://schemas.microsoft.com/office/drawing/2014/main" id="{C0679842-FB95-4208-AEB5-4557225E449B}"/>
              </a:ext>
            </a:extLst>
          </p:cNvPr>
          <p:cNvSpPr>
            <a:spLocks noChangeArrowheads="1"/>
          </p:cNvSpPr>
          <p:nvPr/>
        </p:nvSpPr>
        <p:spPr bwMode="auto">
          <a:xfrm rot="1758052">
            <a:off x="2862264" y="5148264"/>
            <a:ext cx="815975" cy="661987"/>
          </a:xfrm>
          <a:prstGeom prst="ellipse">
            <a:avLst/>
          </a:prstGeom>
          <a:gradFill rotWithShape="1">
            <a:gsLst>
              <a:gs pos="0">
                <a:srgbClr val="006600"/>
              </a:gs>
              <a:gs pos="100000">
                <a:srgbClr val="002F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33" name="Oval 166">
            <a:extLst>
              <a:ext uri="{FF2B5EF4-FFF2-40B4-BE49-F238E27FC236}">
                <a16:creationId xmlns:a16="http://schemas.microsoft.com/office/drawing/2014/main" id="{D824D5DA-3EEE-4EF9-9371-4B81707E54CC}"/>
              </a:ext>
            </a:extLst>
          </p:cNvPr>
          <p:cNvSpPr>
            <a:spLocks noChangeArrowheads="1"/>
          </p:cNvSpPr>
          <p:nvPr/>
        </p:nvSpPr>
        <p:spPr bwMode="auto">
          <a:xfrm rot="1758052">
            <a:off x="2840039" y="5124450"/>
            <a:ext cx="815975" cy="661988"/>
          </a:xfrm>
          <a:prstGeom prst="ellipse">
            <a:avLst/>
          </a:prstGeom>
          <a:gradFill rotWithShape="1">
            <a:gsLst>
              <a:gs pos="0">
                <a:srgbClr val="74A731"/>
              </a:gs>
              <a:gs pos="100000">
                <a:srgbClr val="364D1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34" name="Oval 167">
            <a:extLst>
              <a:ext uri="{FF2B5EF4-FFF2-40B4-BE49-F238E27FC236}">
                <a16:creationId xmlns:a16="http://schemas.microsoft.com/office/drawing/2014/main" id="{CC49A6E2-3074-4610-A1EF-A694E463E013}"/>
              </a:ext>
            </a:extLst>
          </p:cNvPr>
          <p:cNvSpPr>
            <a:spLocks noChangeArrowheads="1"/>
          </p:cNvSpPr>
          <p:nvPr/>
        </p:nvSpPr>
        <p:spPr bwMode="auto">
          <a:xfrm>
            <a:off x="2921001" y="5165726"/>
            <a:ext cx="366713" cy="373063"/>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35" name="Text Box 168">
            <a:extLst>
              <a:ext uri="{FF2B5EF4-FFF2-40B4-BE49-F238E27FC236}">
                <a16:creationId xmlns:a16="http://schemas.microsoft.com/office/drawing/2014/main" id="{4E4A88AF-F917-44F1-A421-419F630A7315}"/>
              </a:ext>
            </a:extLst>
          </p:cNvPr>
          <p:cNvSpPr txBox="1">
            <a:spLocks noChangeArrowheads="1"/>
          </p:cNvSpPr>
          <p:nvPr/>
        </p:nvSpPr>
        <p:spPr bwMode="auto">
          <a:xfrm>
            <a:off x="3602038" y="52006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latin typeface="Arial" panose="020B0604020202020204" pitchFamily="34" charset="0"/>
              </a:rPr>
              <a:t>Click to add Title</a:t>
            </a:r>
          </a:p>
        </p:txBody>
      </p:sp>
      <p:sp>
        <p:nvSpPr>
          <p:cNvPr id="32836" name="Text Box 169">
            <a:extLst>
              <a:ext uri="{FF2B5EF4-FFF2-40B4-BE49-F238E27FC236}">
                <a16:creationId xmlns:a16="http://schemas.microsoft.com/office/drawing/2014/main" id="{825AA263-FEBE-40C3-8A11-B304B0233A21}"/>
              </a:ext>
            </a:extLst>
          </p:cNvPr>
          <p:cNvSpPr txBox="1">
            <a:spLocks noChangeArrowheads="1"/>
          </p:cNvSpPr>
          <p:nvPr/>
        </p:nvSpPr>
        <p:spPr bwMode="auto">
          <a:xfrm>
            <a:off x="3030539" y="515302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2</a:t>
            </a:r>
          </a:p>
        </p:txBody>
      </p:sp>
      <p:sp>
        <p:nvSpPr>
          <p:cNvPr id="32837" name="AutoShape 179">
            <a:extLst>
              <a:ext uri="{FF2B5EF4-FFF2-40B4-BE49-F238E27FC236}">
                <a16:creationId xmlns:a16="http://schemas.microsoft.com/office/drawing/2014/main" id="{31704C4A-57B4-4B43-B55A-310C086F602A}"/>
              </a:ext>
            </a:extLst>
          </p:cNvPr>
          <p:cNvSpPr>
            <a:spLocks noChangeArrowheads="1"/>
          </p:cNvSpPr>
          <p:nvPr/>
        </p:nvSpPr>
        <p:spPr bwMode="gray">
          <a:xfrm>
            <a:off x="3179763" y="5170489"/>
            <a:ext cx="5518150" cy="547687"/>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38" name="Oval 180">
            <a:extLst>
              <a:ext uri="{FF2B5EF4-FFF2-40B4-BE49-F238E27FC236}">
                <a16:creationId xmlns:a16="http://schemas.microsoft.com/office/drawing/2014/main" id="{5C975038-0031-4F8A-A5C2-D9C88C693DDE}"/>
              </a:ext>
            </a:extLst>
          </p:cNvPr>
          <p:cNvSpPr>
            <a:spLocks noChangeArrowheads="1"/>
          </p:cNvSpPr>
          <p:nvPr/>
        </p:nvSpPr>
        <p:spPr bwMode="gray">
          <a:xfrm rot="1758052">
            <a:off x="2862264" y="5148264"/>
            <a:ext cx="815975" cy="661987"/>
          </a:xfrm>
          <a:prstGeom prst="ellipse">
            <a:avLst/>
          </a:prstGeom>
          <a:solidFill>
            <a:srgbClr val="5549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39" name="Oval 181">
            <a:extLst>
              <a:ext uri="{FF2B5EF4-FFF2-40B4-BE49-F238E27FC236}">
                <a16:creationId xmlns:a16="http://schemas.microsoft.com/office/drawing/2014/main" id="{1781890E-019F-4EAF-A61F-DBED12B7CBFC}"/>
              </a:ext>
            </a:extLst>
          </p:cNvPr>
          <p:cNvSpPr>
            <a:spLocks noChangeArrowheads="1"/>
          </p:cNvSpPr>
          <p:nvPr/>
        </p:nvSpPr>
        <p:spPr bwMode="gray">
          <a:xfrm rot="1758052">
            <a:off x="2840039" y="5124450"/>
            <a:ext cx="815975" cy="661988"/>
          </a:xfrm>
          <a:prstGeom prst="ellipse">
            <a:avLst/>
          </a:prstGeom>
          <a:gradFill rotWithShape="1">
            <a:gsLst>
              <a:gs pos="0">
                <a:srgbClr val="95A8FB"/>
              </a:gs>
              <a:gs pos="100000">
                <a:srgbClr val="454E74"/>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91" name="Text Box 183">
            <a:extLst>
              <a:ext uri="{FF2B5EF4-FFF2-40B4-BE49-F238E27FC236}">
                <a16:creationId xmlns:a16="http://schemas.microsoft.com/office/drawing/2014/main" id="{C45AF226-5AE9-47CD-AA2B-82F9C6CA86F5}"/>
              </a:ext>
            </a:extLst>
          </p:cNvPr>
          <p:cNvSpPr txBox="1">
            <a:spLocks noChangeArrowheads="1"/>
          </p:cNvSpPr>
          <p:nvPr/>
        </p:nvSpPr>
        <p:spPr bwMode="gray">
          <a:xfrm>
            <a:off x="3643313" y="5214938"/>
            <a:ext cx="3429000" cy="457200"/>
          </a:xfrm>
          <a:prstGeom prst="rect">
            <a:avLst/>
          </a:prstGeom>
          <a:noFill/>
          <a:ln w="9525" algn="ctr">
            <a:noFill/>
            <a:miter lim="800000"/>
            <a:headEnd/>
            <a:tailEnd/>
          </a:ln>
          <a:effectLst/>
        </p:spPr>
        <p:txBody>
          <a:bodyPr>
            <a:spAutoFit/>
          </a:bodyPr>
          <a:lstStyle/>
          <a:p>
            <a:pPr>
              <a:defRPr/>
            </a:pPr>
            <a:r>
              <a:rPr lang="en-US" sz="2400" b="1">
                <a:solidFill>
                  <a:schemeClr val="bg1"/>
                </a:solidFill>
                <a:effectLst>
                  <a:outerShdw blurRad="38100" dist="38100" dir="2700000" algn="tl">
                    <a:srgbClr val="FFFFFF"/>
                  </a:outerShdw>
                </a:effectLst>
                <a:latin typeface="Arial" charset="0"/>
              </a:rPr>
              <a:t>ULP YANG MANDIRI</a:t>
            </a:r>
          </a:p>
        </p:txBody>
      </p:sp>
      <p:pic>
        <p:nvPicPr>
          <p:cNvPr id="32841" name="Picture 218" descr="Picture1">
            <a:extLst>
              <a:ext uri="{FF2B5EF4-FFF2-40B4-BE49-F238E27FC236}">
                <a16:creationId xmlns:a16="http://schemas.microsoft.com/office/drawing/2014/main" id="{7033E830-2DF9-4270-AEBA-DB9942817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5157788"/>
            <a:ext cx="37941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42" name="Text Box 184">
            <a:extLst>
              <a:ext uri="{FF2B5EF4-FFF2-40B4-BE49-F238E27FC236}">
                <a16:creationId xmlns:a16="http://schemas.microsoft.com/office/drawing/2014/main" id="{F0DD70A3-0326-4E99-A88A-46D9D2DCF600}"/>
              </a:ext>
            </a:extLst>
          </p:cNvPr>
          <p:cNvSpPr txBox="1">
            <a:spLocks noChangeArrowheads="1"/>
          </p:cNvSpPr>
          <p:nvPr/>
        </p:nvSpPr>
        <p:spPr bwMode="gray">
          <a:xfrm>
            <a:off x="3068638" y="5153025"/>
            <a:ext cx="412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6</a:t>
            </a:r>
          </a:p>
        </p:txBody>
      </p:sp>
      <p:sp>
        <p:nvSpPr>
          <p:cNvPr id="32843" name="AutoShape 164">
            <a:extLst>
              <a:ext uri="{FF2B5EF4-FFF2-40B4-BE49-F238E27FC236}">
                <a16:creationId xmlns:a16="http://schemas.microsoft.com/office/drawing/2014/main" id="{55D48643-1A5B-4BD3-BB8C-E4A4E9DDA345}"/>
              </a:ext>
            </a:extLst>
          </p:cNvPr>
          <p:cNvSpPr>
            <a:spLocks noChangeArrowheads="1"/>
          </p:cNvSpPr>
          <p:nvPr/>
        </p:nvSpPr>
        <p:spPr bwMode="auto">
          <a:xfrm>
            <a:off x="3179764" y="5918200"/>
            <a:ext cx="4308475" cy="547688"/>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44" name="Oval 165">
            <a:extLst>
              <a:ext uri="{FF2B5EF4-FFF2-40B4-BE49-F238E27FC236}">
                <a16:creationId xmlns:a16="http://schemas.microsoft.com/office/drawing/2014/main" id="{3422B3DC-C917-4D37-9EFF-12CCE024EEDD}"/>
              </a:ext>
            </a:extLst>
          </p:cNvPr>
          <p:cNvSpPr>
            <a:spLocks noChangeArrowheads="1"/>
          </p:cNvSpPr>
          <p:nvPr/>
        </p:nvSpPr>
        <p:spPr bwMode="auto">
          <a:xfrm rot="1758052">
            <a:off x="2862264" y="5895975"/>
            <a:ext cx="815975" cy="661988"/>
          </a:xfrm>
          <a:prstGeom prst="ellipse">
            <a:avLst/>
          </a:prstGeom>
          <a:gradFill rotWithShape="1">
            <a:gsLst>
              <a:gs pos="0">
                <a:srgbClr val="006600"/>
              </a:gs>
              <a:gs pos="100000">
                <a:srgbClr val="002F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45" name="Oval 167">
            <a:extLst>
              <a:ext uri="{FF2B5EF4-FFF2-40B4-BE49-F238E27FC236}">
                <a16:creationId xmlns:a16="http://schemas.microsoft.com/office/drawing/2014/main" id="{D24B2A07-AFB9-4910-B859-77C87C3E6DFE}"/>
              </a:ext>
            </a:extLst>
          </p:cNvPr>
          <p:cNvSpPr>
            <a:spLocks noChangeArrowheads="1"/>
          </p:cNvSpPr>
          <p:nvPr/>
        </p:nvSpPr>
        <p:spPr bwMode="auto">
          <a:xfrm>
            <a:off x="2921001" y="5913438"/>
            <a:ext cx="366713" cy="37306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46" name="Text Box 168">
            <a:extLst>
              <a:ext uri="{FF2B5EF4-FFF2-40B4-BE49-F238E27FC236}">
                <a16:creationId xmlns:a16="http://schemas.microsoft.com/office/drawing/2014/main" id="{8DE9E25A-1A84-4552-9382-265C7D8957C4}"/>
              </a:ext>
            </a:extLst>
          </p:cNvPr>
          <p:cNvSpPr txBox="1">
            <a:spLocks noChangeArrowheads="1"/>
          </p:cNvSpPr>
          <p:nvPr/>
        </p:nvSpPr>
        <p:spPr bwMode="auto">
          <a:xfrm>
            <a:off x="3602038" y="5948363"/>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latin typeface="Arial" panose="020B0604020202020204" pitchFamily="34" charset="0"/>
              </a:rPr>
              <a:t>Click to add Title</a:t>
            </a:r>
          </a:p>
        </p:txBody>
      </p:sp>
      <p:sp>
        <p:nvSpPr>
          <p:cNvPr id="32847" name="Text Box 169">
            <a:extLst>
              <a:ext uri="{FF2B5EF4-FFF2-40B4-BE49-F238E27FC236}">
                <a16:creationId xmlns:a16="http://schemas.microsoft.com/office/drawing/2014/main" id="{FBD2F995-0805-49E3-9279-07B86E08464C}"/>
              </a:ext>
            </a:extLst>
          </p:cNvPr>
          <p:cNvSpPr txBox="1">
            <a:spLocks noChangeArrowheads="1"/>
          </p:cNvSpPr>
          <p:nvPr/>
        </p:nvSpPr>
        <p:spPr bwMode="auto">
          <a:xfrm>
            <a:off x="3030539" y="5900739"/>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a:latin typeface="Arial" panose="020B0604020202020204" pitchFamily="34" charset="0"/>
              </a:rPr>
              <a:t>2</a:t>
            </a:r>
          </a:p>
        </p:txBody>
      </p:sp>
      <p:sp>
        <p:nvSpPr>
          <p:cNvPr id="32848" name="AutoShape 179">
            <a:extLst>
              <a:ext uri="{FF2B5EF4-FFF2-40B4-BE49-F238E27FC236}">
                <a16:creationId xmlns:a16="http://schemas.microsoft.com/office/drawing/2014/main" id="{A4A60B19-80AE-409A-8705-49BAEF355526}"/>
              </a:ext>
            </a:extLst>
          </p:cNvPr>
          <p:cNvSpPr>
            <a:spLocks noChangeArrowheads="1"/>
          </p:cNvSpPr>
          <p:nvPr/>
        </p:nvSpPr>
        <p:spPr bwMode="gray">
          <a:xfrm>
            <a:off x="3179763" y="5918200"/>
            <a:ext cx="5518150" cy="547688"/>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2849" name="Oval 180">
            <a:extLst>
              <a:ext uri="{FF2B5EF4-FFF2-40B4-BE49-F238E27FC236}">
                <a16:creationId xmlns:a16="http://schemas.microsoft.com/office/drawing/2014/main" id="{90592B33-9CD1-4DAA-9E5C-F53680EEB32B}"/>
              </a:ext>
            </a:extLst>
          </p:cNvPr>
          <p:cNvSpPr>
            <a:spLocks noChangeArrowheads="1"/>
          </p:cNvSpPr>
          <p:nvPr/>
        </p:nvSpPr>
        <p:spPr bwMode="gray">
          <a:xfrm rot="1758052">
            <a:off x="2862264" y="5895975"/>
            <a:ext cx="815975" cy="661988"/>
          </a:xfrm>
          <a:prstGeom prst="ellipse">
            <a:avLst/>
          </a:prstGeom>
          <a:solidFill>
            <a:srgbClr val="5549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94" name="Text Box 183">
            <a:extLst>
              <a:ext uri="{FF2B5EF4-FFF2-40B4-BE49-F238E27FC236}">
                <a16:creationId xmlns:a16="http://schemas.microsoft.com/office/drawing/2014/main" id="{1249735A-6B71-4DF5-A5B9-FA060E40B7BE}"/>
              </a:ext>
            </a:extLst>
          </p:cNvPr>
          <p:cNvSpPr txBox="1">
            <a:spLocks noChangeArrowheads="1"/>
          </p:cNvSpPr>
          <p:nvPr/>
        </p:nvSpPr>
        <p:spPr bwMode="gray">
          <a:xfrm>
            <a:off x="3643314" y="5962650"/>
            <a:ext cx="4625975" cy="457200"/>
          </a:xfrm>
          <a:prstGeom prst="rect">
            <a:avLst/>
          </a:prstGeom>
          <a:noFill/>
          <a:ln w="9525" algn="ctr">
            <a:noFill/>
            <a:miter lim="800000"/>
            <a:headEnd/>
            <a:tailEnd/>
          </a:ln>
          <a:effectLst/>
        </p:spPr>
        <p:txBody>
          <a:bodyPr>
            <a:spAutoFit/>
          </a:bodyPr>
          <a:lstStyle/>
          <a:p>
            <a:pPr>
              <a:defRPr/>
            </a:pPr>
            <a:r>
              <a:rPr lang="id-ID" sz="2400" b="1">
                <a:solidFill>
                  <a:schemeClr val="bg1"/>
                </a:solidFill>
                <a:effectLst>
                  <a:outerShdw blurRad="38100" dist="38100" dir="2700000" algn="tl">
                    <a:srgbClr val="FFFFFF"/>
                  </a:outerShdw>
                </a:effectLst>
                <a:latin typeface="Arial" charset="0"/>
              </a:rPr>
              <a:t>PERENCANAAN ONLINE</a:t>
            </a:r>
            <a:endParaRPr lang="en-US" sz="2400" b="1">
              <a:solidFill>
                <a:schemeClr val="bg1"/>
              </a:solidFill>
              <a:effectLst>
                <a:outerShdw blurRad="38100" dist="38100" dir="2700000" algn="tl">
                  <a:srgbClr val="FFFFFF"/>
                </a:outerShdw>
              </a:effectLst>
              <a:latin typeface="Arial" charset="0"/>
            </a:endParaRPr>
          </a:p>
        </p:txBody>
      </p:sp>
      <p:pic>
        <p:nvPicPr>
          <p:cNvPr id="32851" name="Picture 218" descr="Picture1">
            <a:extLst>
              <a:ext uri="{FF2B5EF4-FFF2-40B4-BE49-F238E27FC236}">
                <a16:creationId xmlns:a16="http://schemas.microsoft.com/office/drawing/2014/main" id="{1AC69EA9-6BFD-4F93-BC42-C06BDB096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5905501"/>
            <a:ext cx="37941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52" name="Text Box 184">
            <a:extLst>
              <a:ext uri="{FF2B5EF4-FFF2-40B4-BE49-F238E27FC236}">
                <a16:creationId xmlns:a16="http://schemas.microsoft.com/office/drawing/2014/main" id="{89EC634C-2629-4E12-95EA-3A5D15F6A5EA}"/>
              </a:ext>
            </a:extLst>
          </p:cNvPr>
          <p:cNvSpPr txBox="1">
            <a:spLocks noChangeArrowheads="1"/>
          </p:cNvSpPr>
          <p:nvPr/>
        </p:nvSpPr>
        <p:spPr bwMode="gray">
          <a:xfrm>
            <a:off x="3068638" y="5900738"/>
            <a:ext cx="412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id-ID" altLang="en-US" sz="3200" b="1">
                <a:latin typeface="Arial" panose="020B0604020202020204" pitchFamily="34" charset="0"/>
              </a:rPr>
              <a:t>7</a:t>
            </a:r>
            <a:endParaRPr lang="en-US" altLang="en-US" sz="3200" b="1">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7305B31C-AA51-4D0C-88BF-54C45A5A7D4A}"/>
              </a:ext>
            </a:extLst>
          </p:cNvPr>
          <p:cNvSpPr txBox="1">
            <a:spLocks noChangeArrowheads="1"/>
          </p:cNvSpPr>
          <p:nvPr/>
        </p:nvSpPr>
        <p:spPr bwMode="auto">
          <a:xfrm>
            <a:off x="1524000" y="476250"/>
            <a:ext cx="8915400" cy="6351588"/>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id-ID" altLang="en-US" sz="3200" b="1">
                <a:latin typeface="Arial" panose="020B0604020202020204" pitchFamily="34" charset="0"/>
              </a:rPr>
              <a:t>PENGGUNAAN ICT DI JAWA BARAT </a:t>
            </a:r>
            <a:endParaRPr lang="en-US" altLang="en-US" sz="3200" b="1">
              <a:latin typeface="Arial" panose="020B0604020202020204" pitchFamily="34" charset="0"/>
            </a:endParaRPr>
          </a:p>
          <a:p>
            <a:pPr eaLnBrk="1" hangingPunct="1">
              <a:lnSpc>
                <a:spcPct val="100000"/>
              </a:lnSpc>
              <a:spcBef>
                <a:spcPct val="50000"/>
              </a:spcBef>
              <a:buFontTx/>
              <a:buNone/>
            </a:pPr>
            <a:r>
              <a:rPr lang="en-US" altLang="en-US" sz="2000" b="1">
                <a:latin typeface="Arial" panose="020B0604020202020204" pitchFamily="34" charset="0"/>
              </a:rPr>
              <a:t>KPDE:</a:t>
            </a:r>
          </a:p>
          <a:p>
            <a:pPr eaLnBrk="1" hangingPunct="1">
              <a:lnSpc>
                <a:spcPct val="100000"/>
              </a:lnSpc>
              <a:spcBef>
                <a:spcPct val="50000"/>
              </a:spcBef>
              <a:buFontTx/>
              <a:buNone/>
            </a:pPr>
            <a:r>
              <a:rPr lang="id-ID" altLang="en-US" sz="1800" b="1">
                <a:latin typeface="Arial" panose="020B0604020202020204" pitchFamily="34" charset="0"/>
              </a:rPr>
              <a:t>TAHUN 1977 </a:t>
            </a:r>
            <a:r>
              <a:rPr lang="en-US" altLang="en-US" sz="1800" b="1">
                <a:latin typeface="Arial" panose="020B0604020202020204" pitchFamily="34" charset="0"/>
              </a:rPr>
              <a:t>: </a:t>
            </a:r>
            <a:r>
              <a:rPr lang="id-ID" altLang="en-US" sz="1800" b="1">
                <a:latin typeface="Arial" panose="020B0604020202020204" pitchFamily="34" charset="0"/>
              </a:rPr>
              <a:t>SIMTEM INFORMASI KEPEGAWAIAN DAN SISTEM INFORMASI GAJI. </a:t>
            </a:r>
            <a:endParaRPr lang="en-US" altLang="en-US" sz="1800" b="1">
              <a:latin typeface="Arial" panose="020B0604020202020204" pitchFamily="34" charset="0"/>
            </a:endParaRPr>
          </a:p>
          <a:p>
            <a:pPr eaLnBrk="1" hangingPunct="1">
              <a:lnSpc>
                <a:spcPct val="100000"/>
              </a:lnSpc>
              <a:spcBef>
                <a:spcPct val="50000"/>
              </a:spcBef>
              <a:buFontTx/>
              <a:buNone/>
            </a:pPr>
            <a:r>
              <a:rPr lang="en-US" altLang="en-US" sz="1800" b="1">
                <a:latin typeface="Arial" panose="020B0604020202020204" pitchFamily="34" charset="0"/>
              </a:rPr>
              <a:t>TAHUN </a:t>
            </a:r>
            <a:r>
              <a:rPr lang="id-ID" altLang="en-US" sz="1800" b="1">
                <a:latin typeface="Arial" panose="020B0604020202020204" pitchFamily="34" charset="0"/>
              </a:rPr>
              <a:t>1996 PENGGUNAAN ICT DENGAN BERBASIS </a:t>
            </a:r>
            <a:r>
              <a:rPr lang="id-ID" altLang="en-US" sz="1800" b="1" i="1">
                <a:latin typeface="Arial" panose="020B0604020202020204" pitchFamily="34" charset="0"/>
              </a:rPr>
              <a:t>WEB</a:t>
            </a:r>
            <a:r>
              <a:rPr lang="id-ID" altLang="en-US" sz="1800" b="1">
                <a:latin typeface="Arial" panose="020B0604020202020204" pitchFamily="34" charset="0"/>
              </a:rPr>
              <a:t> DILUNCURKAN jabar.go.id. </a:t>
            </a:r>
            <a:endParaRPr lang="en-US" altLang="en-US" sz="1800" b="1">
              <a:latin typeface="Arial" panose="020B0604020202020204" pitchFamily="34" charset="0"/>
            </a:endParaRPr>
          </a:p>
          <a:p>
            <a:pPr eaLnBrk="1" hangingPunct="1">
              <a:lnSpc>
                <a:spcPct val="100000"/>
              </a:lnSpc>
              <a:spcBef>
                <a:spcPct val="50000"/>
              </a:spcBef>
              <a:buFontTx/>
              <a:buNone/>
            </a:pPr>
            <a:endParaRPr lang="en-US" altLang="en-US" sz="1800" b="1">
              <a:latin typeface="Arial" panose="020B0604020202020204" pitchFamily="34" charset="0"/>
            </a:endParaRPr>
          </a:p>
          <a:p>
            <a:pPr eaLnBrk="1" hangingPunct="1">
              <a:lnSpc>
                <a:spcPct val="100000"/>
              </a:lnSpc>
              <a:spcBef>
                <a:spcPct val="50000"/>
              </a:spcBef>
              <a:buFontTx/>
              <a:buNone/>
            </a:pPr>
            <a:r>
              <a:rPr lang="en-US" altLang="en-US" sz="2000" b="1">
                <a:latin typeface="Arial" panose="020B0604020202020204" pitchFamily="34" charset="0"/>
              </a:rPr>
              <a:t>BAPESITELDA (2000-2008):</a:t>
            </a:r>
          </a:p>
          <a:p>
            <a:pPr eaLnBrk="1" hangingPunct="1">
              <a:lnSpc>
                <a:spcPct val="100000"/>
              </a:lnSpc>
              <a:spcBef>
                <a:spcPct val="50000"/>
              </a:spcBef>
              <a:buFontTx/>
              <a:buNone/>
            </a:pPr>
            <a:r>
              <a:rPr lang="en-US" altLang="en-US" sz="1800" b="1">
                <a:latin typeface="Arial" panose="020B0604020202020204" pitchFamily="34" charset="0"/>
              </a:rPr>
              <a:t>2001: JARINGAN DENGAN 23 OPD MENGGUNAKAN WIRE-LESS</a:t>
            </a:r>
          </a:p>
          <a:p>
            <a:pPr eaLnBrk="1" hangingPunct="1">
              <a:lnSpc>
                <a:spcPct val="100000"/>
              </a:lnSpc>
              <a:spcBef>
                <a:spcPct val="50000"/>
              </a:spcBef>
              <a:buFontTx/>
              <a:buNone/>
            </a:pPr>
            <a:r>
              <a:rPr lang="en-US" altLang="en-US" sz="1800" b="1">
                <a:latin typeface="Arial" panose="020B0604020202020204" pitchFamily="34" charset="0"/>
              </a:rPr>
              <a:t>2006: JARINGAN LEASEDLINE ANTAR OPD DAN WEB INTEROPERABILITAS</a:t>
            </a:r>
          </a:p>
          <a:p>
            <a:pPr eaLnBrk="1" hangingPunct="1">
              <a:lnSpc>
                <a:spcPct val="100000"/>
              </a:lnSpc>
              <a:spcBef>
                <a:spcPct val="50000"/>
              </a:spcBef>
              <a:buFontTx/>
              <a:buNone/>
            </a:pPr>
            <a:r>
              <a:rPr lang="en-US" altLang="en-US" sz="1800" b="1">
                <a:latin typeface="Arial" panose="020B0604020202020204" pitchFamily="34" charset="0"/>
              </a:rPr>
              <a:t>2008: MENCANANGKAN JABAR CYBER PROVINCE 2012 DAN PERESMIAN E-PROCUREMENT ( PERSIAPAN, SOFT LAUNCHING, GRAND LAUNCHING, DAN UJI COBA 3 PAKET).</a:t>
            </a:r>
          </a:p>
          <a:p>
            <a:pPr eaLnBrk="1" hangingPunct="1">
              <a:lnSpc>
                <a:spcPct val="100000"/>
              </a:lnSpc>
              <a:spcBef>
                <a:spcPct val="50000"/>
              </a:spcBef>
              <a:buFontTx/>
              <a:buNone/>
            </a:pPr>
            <a:endParaRPr lang="en-US" altLang="en-US" sz="1800" b="1">
              <a:latin typeface="Arial" panose="020B0604020202020204" pitchFamily="34" charset="0"/>
            </a:endParaRPr>
          </a:p>
          <a:p>
            <a:pPr eaLnBrk="1" hangingPunct="1">
              <a:lnSpc>
                <a:spcPct val="100000"/>
              </a:lnSpc>
              <a:spcBef>
                <a:spcPct val="50000"/>
              </a:spcBef>
              <a:buFontTx/>
              <a:buNone/>
            </a:pPr>
            <a:r>
              <a:rPr lang="en-US" altLang="en-US" sz="2000" b="1">
                <a:latin typeface="Arial" panose="020B0604020202020204" pitchFamily="34" charset="0"/>
              </a:rPr>
              <a:t>DINAS KOMINFO (mulai 2009):</a:t>
            </a:r>
          </a:p>
          <a:p>
            <a:pPr eaLnBrk="1" hangingPunct="1">
              <a:lnSpc>
                <a:spcPct val="100000"/>
              </a:lnSpc>
              <a:spcBef>
                <a:spcPct val="50000"/>
              </a:spcBef>
              <a:buFontTx/>
              <a:buNone/>
            </a:pPr>
            <a:r>
              <a:rPr lang="en-US" altLang="en-US" sz="1800" b="1">
                <a:latin typeface="Arial" panose="020B0604020202020204" pitchFamily="34" charset="0"/>
              </a:rPr>
              <a:t>2009: IMPLEMENTASI E-PROCUREMENT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55070-47D5-4F96-8607-C58865C10E07}"/>
              </a:ext>
            </a:extLst>
          </p:cNvPr>
          <p:cNvSpPr>
            <a:spLocks noGrp="1"/>
          </p:cNvSpPr>
          <p:nvPr>
            <p:ph type="title" idx="4294967295"/>
          </p:nvPr>
        </p:nvSpPr>
        <p:spPr>
          <a:xfrm>
            <a:off x="1981200" y="268289"/>
            <a:ext cx="8229600" cy="1398587"/>
          </a:xfrm>
        </p:spPr>
        <p:txBody>
          <a:bodyPr/>
          <a:lstStyle/>
          <a:p>
            <a:pPr marL="484632">
              <a:defRPr/>
            </a:pPr>
            <a:r>
              <a:rPr lang="en-US" dirty="0" err="1">
                <a:solidFill>
                  <a:schemeClr val="accent1">
                    <a:tint val="83000"/>
                    <a:satMod val="150000"/>
                  </a:schemeClr>
                </a:solidFill>
              </a:rPr>
              <a:t>Pengertian</a:t>
            </a:r>
            <a:br>
              <a:rPr lang="en-US" dirty="0">
                <a:solidFill>
                  <a:schemeClr val="accent1">
                    <a:tint val="83000"/>
                    <a:satMod val="150000"/>
                  </a:schemeClr>
                </a:solidFill>
              </a:rPr>
            </a:br>
            <a:r>
              <a:rPr lang="en-US" dirty="0">
                <a:solidFill>
                  <a:schemeClr val="accent1">
                    <a:tint val="83000"/>
                    <a:satMod val="150000"/>
                  </a:schemeClr>
                </a:solidFill>
              </a:rPr>
              <a:t>‘</a:t>
            </a:r>
            <a:r>
              <a:rPr lang="en-US" dirty="0" err="1">
                <a:solidFill>
                  <a:schemeClr val="accent1">
                    <a:tint val="83000"/>
                    <a:satMod val="150000"/>
                  </a:schemeClr>
                </a:solidFill>
              </a:rPr>
              <a:t>Jabar</a:t>
            </a:r>
            <a:r>
              <a:rPr lang="en-US" dirty="0">
                <a:solidFill>
                  <a:schemeClr val="accent1">
                    <a:tint val="83000"/>
                    <a:satMod val="150000"/>
                  </a:schemeClr>
                </a:solidFill>
              </a:rPr>
              <a:t> Cyber Province’</a:t>
            </a:r>
          </a:p>
        </p:txBody>
      </p:sp>
      <p:sp>
        <p:nvSpPr>
          <p:cNvPr id="36867" name="Content Placeholder 4">
            <a:extLst>
              <a:ext uri="{FF2B5EF4-FFF2-40B4-BE49-F238E27FC236}">
                <a16:creationId xmlns:a16="http://schemas.microsoft.com/office/drawing/2014/main" id="{621F2C5D-AE9B-4AB0-B9E5-C34DB3B82AFC}"/>
              </a:ext>
            </a:extLst>
          </p:cNvPr>
          <p:cNvSpPr>
            <a:spLocks noGrp="1" noChangeArrowheads="1"/>
          </p:cNvSpPr>
          <p:nvPr>
            <p:ph idx="4294967295"/>
          </p:nvPr>
        </p:nvSpPr>
        <p:spPr/>
        <p:txBody>
          <a:bodyPr/>
          <a:lstStyle/>
          <a:p>
            <a:pPr marL="447675" indent="-382588">
              <a:buFont typeface="Wingdings 2" panose="05020102010507070707" pitchFamily="18" charset="2"/>
              <a:buChar char=""/>
            </a:pPr>
            <a:r>
              <a:rPr lang="en-US" altLang="en-US"/>
              <a:t>Jabar Cyber Province adalah provinsi dimana :</a:t>
            </a:r>
          </a:p>
          <a:p>
            <a:pPr marL="822325" lvl="1">
              <a:buFont typeface="Verdana" panose="020B0604030504040204" pitchFamily="34" charset="0"/>
              <a:buChar char="›"/>
            </a:pPr>
            <a:r>
              <a:rPr lang="en-US" altLang="en-US"/>
              <a:t>IT digunakan untuk  mendukung </a:t>
            </a:r>
            <a:r>
              <a:rPr lang="en-US" altLang="en-US">
                <a:solidFill>
                  <a:srgbClr val="FFC000"/>
                </a:solidFill>
              </a:rPr>
              <a:t>proses manajemen internal organisasi (pemerintah)</a:t>
            </a:r>
          </a:p>
          <a:p>
            <a:pPr marL="822325" lvl="1">
              <a:buFont typeface="Verdana" panose="020B0604030504040204" pitchFamily="34" charset="0"/>
              <a:buChar char="›"/>
            </a:pPr>
            <a:r>
              <a:rPr lang="en-US" altLang="en-US"/>
              <a:t>IT digunakan untuk mendukung </a:t>
            </a:r>
            <a:r>
              <a:rPr lang="en-US" altLang="en-US" b="1" i="1">
                <a:solidFill>
                  <a:srgbClr val="FFC000"/>
                </a:solidFill>
              </a:rPr>
              <a:t>core processess </a:t>
            </a:r>
            <a:r>
              <a:rPr lang="en-US" altLang="en-US">
                <a:solidFill>
                  <a:srgbClr val="FFC000"/>
                </a:solidFill>
              </a:rPr>
              <a:t>organisasi, dalam hal ini adalah layanan-layanan publik </a:t>
            </a:r>
            <a:r>
              <a:rPr lang="en-US" altLang="en-US"/>
              <a:t>(G2G, G2B, G2C)</a:t>
            </a:r>
          </a:p>
          <a:p>
            <a:pPr marL="822325" lvl="1">
              <a:buFont typeface="Verdana" panose="020B0604030504040204" pitchFamily="34" charset="0"/>
              <a:buChar char="›"/>
            </a:pPr>
            <a:r>
              <a:rPr lang="en-US" altLang="en-US"/>
              <a:t>IT digunakan secara meluas oleh </a:t>
            </a:r>
            <a:r>
              <a:rPr lang="en-US" altLang="en-US">
                <a:solidFill>
                  <a:srgbClr val="FFC000"/>
                </a:solidFill>
              </a:rPr>
              <a:t>organisasi /dunia usaha di segala bidang</a:t>
            </a:r>
          </a:p>
          <a:p>
            <a:pPr marL="822325" lvl="1">
              <a:buFont typeface="Verdana" panose="020B0604030504040204" pitchFamily="34" charset="0"/>
              <a:buChar char="›"/>
            </a:pPr>
            <a:r>
              <a:rPr lang="en-US" altLang="en-US"/>
              <a:t>IT digunakan untuk mendukung </a:t>
            </a:r>
            <a:r>
              <a:rPr lang="en-US" altLang="en-US">
                <a:solidFill>
                  <a:srgbClr val="FFC000"/>
                </a:solidFill>
              </a:rPr>
              <a:t>kehidupan sehari-hari oleh masyarakatnya</a:t>
            </a:r>
          </a:p>
          <a:p>
            <a:pPr marL="822325" lvl="1">
              <a:buFont typeface="Verdana" panose="020B0604030504040204" pitchFamily="34" charset="0"/>
              <a:buChar char="›"/>
            </a:pPr>
            <a:endParaRPr lang="en-US" altLang="en-US"/>
          </a:p>
          <a:p>
            <a:pPr marL="822325" lvl="1">
              <a:buFont typeface="Verdana" panose="020B0604030504040204" pitchFamily="34" charset="0"/>
              <a:buChar char="›"/>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A7E6-0774-48E3-B74F-A36D5309E7B4}"/>
              </a:ext>
            </a:extLst>
          </p:cNvPr>
          <p:cNvSpPr>
            <a:spLocks noGrp="1"/>
          </p:cNvSpPr>
          <p:nvPr>
            <p:ph type="title" idx="4294967295"/>
          </p:nvPr>
        </p:nvSpPr>
        <p:spPr>
          <a:xfrm>
            <a:off x="1981200" y="268289"/>
            <a:ext cx="8229600" cy="1398587"/>
          </a:xfrm>
        </p:spPr>
        <p:txBody>
          <a:bodyPr/>
          <a:lstStyle/>
          <a:p>
            <a:pPr marL="484632">
              <a:defRPr/>
            </a:pPr>
            <a:r>
              <a:rPr lang="en-US" dirty="0" err="1">
                <a:solidFill>
                  <a:schemeClr val="accent1">
                    <a:tint val="83000"/>
                    <a:satMod val="150000"/>
                  </a:schemeClr>
                </a:solidFill>
              </a:rPr>
              <a:t>Beberapa</a:t>
            </a:r>
            <a:r>
              <a:rPr lang="en-US" dirty="0">
                <a:solidFill>
                  <a:schemeClr val="accent1">
                    <a:tint val="83000"/>
                    <a:satMod val="150000"/>
                  </a:schemeClr>
                </a:solidFill>
              </a:rPr>
              <a:t> </a:t>
            </a:r>
            <a:r>
              <a:rPr lang="en-US" dirty="0" err="1">
                <a:solidFill>
                  <a:schemeClr val="accent1">
                    <a:tint val="83000"/>
                    <a:satMod val="150000"/>
                  </a:schemeClr>
                </a:solidFill>
              </a:rPr>
              <a:t>Ciri</a:t>
            </a:r>
            <a:r>
              <a:rPr lang="en-US" dirty="0">
                <a:solidFill>
                  <a:schemeClr val="accent1">
                    <a:tint val="83000"/>
                    <a:satMod val="150000"/>
                  </a:schemeClr>
                </a:solidFill>
              </a:rPr>
              <a:t> JCP</a:t>
            </a:r>
          </a:p>
        </p:txBody>
      </p:sp>
      <p:sp>
        <p:nvSpPr>
          <p:cNvPr id="3" name="Content Placeholder 2">
            <a:extLst>
              <a:ext uri="{FF2B5EF4-FFF2-40B4-BE49-F238E27FC236}">
                <a16:creationId xmlns:a16="http://schemas.microsoft.com/office/drawing/2014/main" id="{AB0BD855-06DE-40A5-8044-704D319B0F62}"/>
              </a:ext>
            </a:extLst>
          </p:cNvPr>
          <p:cNvSpPr>
            <a:spLocks noGrp="1"/>
          </p:cNvSpPr>
          <p:nvPr>
            <p:ph idx="4294967295"/>
          </p:nvPr>
        </p:nvSpPr>
        <p:spPr/>
        <p:txBody>
          <a:bodyPr>
            <a:normAutofit/>
          </a:bodyPr>
          <a:lstStyle/>
          <a:p>
            <a:pPr eaLnBrk="1" hangingPunct="1">
              <a:lnSpc>
                <a:spcPct val="80000"/>
              </a:lnSpc>
              <a:defRPr/>
            </a:pPr>
            <a:r>
              <a:rPr lang="en-US" sz="2400">
                <a:latin typeface="Century Gothic" pitchFamily="34" charset="0"/>
              </a:rPr>
              <a:t>Aktivitas internal manajemen pemerintahan berbasis IT</a:t>
            </a:r>
          </a:p>
          <a:p>
            <a:pPr eaLnBrk="1" hangingPunct="1">
              <a:lnSpc>
                <a:spcPct val="80000"/>
              </a:lnSpc>
              <a:defRPr/>
            </a:pPr>
            <a:r>
              <a:rPr lang="en-US" sz="2400">
                <a:latin typeface="Century Gothic" pitchFamily="34" charset="0"/>
              </a:rPr>
              <a:t>Database tunggal (centralized)</a:t>
            </a:r>
          </a:p>
          <a:p>
            <a:pPr eaLnBrk="1" hangingPunct="1">
              <a:lnSpc>
                <a:spcPct val="80000"/>
              </a:lnSpc>
              <a:defRPr/>
            </a:pPr>
            <a:r>
              <a:rPr lang="en-US" sz="2400">
                <a:latin typeface="Century Gothic" pitchFamily="34" charset="0"/>
              </a:rPr>
              <a:t>Hubungan organisasi (vertikal dan horizontal) berbasis IT</a:t>
            </a:r>
          </a:p>
          <a:p>
            <a:pPr eaLnBrk="1" hangingPunct="1">
              <a:lnSpc>
                <a:spcPct val="80000"/>
              </a:lnSpc>
              <a:defRPr/>
            </a:pPr>
            <a:r>
              <a:rPr lang="en-US" sz="2400">
                <a:latin typeface="Century Gothic" pitchFamily="34" charset="0"/>
              </a:rPr>
              <a:t>Pelayanan publik berbasis IT</a:t>
            </a:r>
          </a:p>
          <a:p>
            <a:pPr eaLnBrk="1" hangingPunct="1">
              <a:lnSpc>
                <a:spcPct val="80000"/>
              </a:lnSpc>
              <a:defRPr/>
            </a:pPr>
            <a:r>
              <a:rPr lang="en-US" sz="2400">
                <a:latin typeface="Century Gothic" pitchFamily="34" charset="0"/>
              </a:rPr>
              <a:t>Akses internet tersedia dimana-mana (</a:t>
            </a:r>
            <a:r>
              <a:rPr lang="en-US" sz="2400" i="1">
                <a:latin typeface="Century Gothic" pitchFamily="34" charset="0"/>
              </a:rPr>
              <a:t>free </a:t>
            </a:r>
            <a:r>
              <a:rPr lang="en-US" sz="2400">
                <a:latin typeface="Century Gothic" pitchFamily="34" charset="0"/>
              </a:rPr>
              <a:t>hotspot dimana-mana)</a:t>
            </a:r>
          </a:p>
          <a:p>
            <a:pPr eaLnBrk="1" hangingPunct="1">
              <a:lnSpc>
                <a:spcPct val="80000"/>
              </a:lnSpc>
              <a:defRPr/>
            </a:pPr>
            <a:r>
              <a:rPr lang="en-US" sz="2400">
                <a:latin typeface="Century Gothic" pitchFamily="34" charset="0"/>
              </a:rPr>
              <a:t>Pemberdayaan komunitas berbasis IT (info-kota, info-tani, ojeg-net, info kesehatan, bank soal untuk siswa/pendidikan)</a:t>
            </a:r>
          </a:p>
          <a:p>
            <a:pPr eaLnBrk="1" hangingPunct="1">
              <a:lnSpc>
                <a:spcPct val="80000"/>
              </a:lnSpc>
              <a:defRPr/>
            </a:pPr>
            <a:r>
              <a:rPr lang="en-US" sz="2400">
                <a:latin typeface="Century Gothic" pitchFamily="34" charset="0"/>
              </a:rPr>
              <a:t>Ketersediaan informasi publik, info keberhasilan pembangunan, dan feedback dari masyarakat berbasis IT</a:t>
            </a:r>
          </a:p>
          <a:p>
            <a:pPr eaLnBrk="1" hangingPunct="1">
              <a:lnSpc>
                <a:spcPct val="80000"/>
              </a:lnSpc>
              <a:defRPr/>
            </a:pPr>
            <a:r>
              <a:rPr lang="en-US" sz="2400">
                <a:latin typeface="Century Gothic" pitchFamily="34" charset="0"/>
              </a:rPr>
              <a:t>dan sebagainya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18">
            <a:extLst>
              <a:ext uri="{FF2B5EF4-FFF2-40B4-BE49-F238E27FC236}">
                <a16:creationId xmlns:a16="http://schemas.microsoft.com/office/drawing/2014/main" id="{38D94708-098F-4D43-92D1-84E49335530B}"/>
              </a:ext>
            </a:extLst>
          </p:cNvPr>
          <p:cNvGrpSpPr>
            <a:grpSpLocks/>
          </p:cNvGrpSpPr>
          <p:nvPr/>
        </p:nvGrpSpPr>
        <p:grpSpPr bwMode="auto">
          <a:xfrm>
            <a:off x="1881189" y="2143126"/>
            <a:ext cx="2143125" cy="1247775"/>
            <a:chOff x="96" y="1682"/>
            <a:chExt cx="1363" cy="1800"/>
          </a:xfrm>
        </p:grpSpPr>
        <p:sp>
          <p:nvSpPr>
            <p:cNvPr id="41002" name="AutoShape 19">
              <a:extLst>
                <a:ext uri="{FF2B5EF4-FFF2-40B4-BE49-F238E27FC236}">
                  <a16:creationId xmlns:a16="http://schemas.microsoft.com/office/drawing/2014/main" id="{D97E94D7-7E2A-4E22-A719-120D93CFE57A}"/>
                </a:ext>
              </a:extLst>
            </p:cNvPr>
            <p:cNvSpPr>
              <a:spLocks noChangeArrowheads="1"/>
            </p:cNvSpPr>
            <p:nvPr/>
          </p:nvSpPr>
          <p:spPr bwMode="gray">
            <a:xfrm>
              <a:off x="96" y="1682"/>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1003" name="AutoShape 20">
              <a:extLst>
                <a:ext uri="{FF2B5EF4-FFF2-40B4-BE49-F238E27FC236}">
                  <a16:creationId xmlns:a16="http://schemas.microsoft.com/office/drawing/2014/main" id="{0F43AE02-AA90-4DAB-AE4A-6F5BD6AE2884}"/>
                </a:ext>
              </a:extLst>
            </p:cNvPr>
            <p:cNvSpPr>
              <a:spLocks noChangeArrowheads="1"/>
            </p:cNvSpPr>
            <p:nvPr/>
          </p:nvSpPr>
          <p:spPr bwMode="gray">
            <a:xfrm>
              <a:off x="117" y="1687"/>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1004" name="AutoShape 21">
              <a:extLst>
                <a:ext uri="{FF2B5EF4-FFF2-40B4-BE49-F238E27FC236}">
                  <a16:creationId xmlns:a16="http://schemas.microsoft.com/office/drawing/2014/main" id="{3D6FFF94-5F03-4F20-9F13-9E20ADA35124}"/>
                </a:ext>
              </a:extLst>
            </p:cNvPr>
            <p:cNvSpPr>
              <a:spLocks noChangeArrowheads="1"/>
            </p:cNvSpPr>
            <p:nvPr/>
          </p:nvSpPr>
          <p:spPr bwMode="gray">
            <a:xfrm>
              <a:off x="128" y="2987"/>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1005" name="AutoShape 22">
              <a:extLst>
                <a:ext uri="{FF2B5EF4-FFF2-40B4-BE49-F238E27FC236}">
                  <a16:creationId xmlns:a16="http://schemas.microsoft.com/office/drawing/2014/main" id="{919C01C3-E1F7-4DE6-B596-4E56448C563E}"/>
                </a:ext>
              </a:extLst>
            </p:cNvPr>
            <p:cNvSpPr>
              <a:spLocks noChangeArrowheads="1"/>
            </p:cNvSpPr>
            <p:nvPr/>
          </p:nvSpPr>
          <p:spPr bwMode="gray">
            <a:xfrm>
              <a:off x="128" y="1701"/>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1006" name="Text Box 23">
              <a:extLst>
                <a:ext uri="{FF2B5EF4-FFF2-40B4-BE49-F238E27FC236}">
                  <a16:creationId xmlns:a16="http://schemas.microsoft.com/office/drawing/2014/main" id="{4CDCDB2B-EA21-4732-998C-0E23A93F320F}"/>
                </a:ext>
              </a:extLst>
            </p:cNvPr>
            <p:cNvSpPr txBox="1">
              <a:spLocks noChangeArrowheads="1"/>
            </p:cNvSpPr>
            <p:nvPr/>
          </p:nvSpPr>
          <p:spPr bwMode="gray">
            <a:xfrm>
              <a:off x="144" y="1968"/>
              <a:ext cx="129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grpSp>
      <p:sp>
        <p:nvSpPr>
          <p:cNvPr id="40963" name="Line 26">
            <a:extLst>
              <a:ext uri="{FF2B5EF4-FFF2-40B4-BE49-F238E27FC236}">
                <a16:creationId xmlns:a16="http://schemas.microsoft.com/office/drawing/2014/main" id="{80D36053-9F0A-4F3A-93B0-965C1FF956D5}"/>
              </a:ext>
            </a:extLst>
          </p:cNvPr>
          <p:cNvSpPr>
            <a:spLocks noChangeShapeType="1"/>
          </p:cNvSpPr>
          <p:nvPr/>
        </p:nvSpPr>
        <p:spPr bwMode="auto">
          <a:xfrm flipH="1">
            <a:off x="8583613" y="5905500"/>
            <a:ext cx="15240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D"/>
          </a:p>
        </p:txBody>
      </p:sp>
      <p:sp>
        <p:nvSpPr>
          <p:cNvPr id="40964" name="Line 27">
            <a:extLst>
              <a:ext uri="{FF2B5EF4-FFF2-40B4-BE49-F238E27FC236}">
                <a16:creationId xmlns:a16="http://schemas.microsoft.com/office/drawing/2014/main" id="{751B4AE4-7160-47DC-B596-D223ECFB33EB}"/>
              </a:ext>
            </a:extLst>
          </p:cNvPr>
          <p:cNvSpPr>
            <a:spLocks noChangeShapeType="1"/>
          </p:cNvSpPr>
          <p:nvPr/>
        </p:nvSpPr>
        <p:spPr bwMode="auto">
          <a:xfrm flipH="1" flipV="1">
            <a:off x="8583613" y="5143500"/>
            <a:ext cx="15240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D"/>
          </a:p>
        </p:txBody>
      </p:sp>
      <p:sp>
        <p:nvSpPr>
          <p:cNvPr id="40965" name="Text Box 33">
            <a:extLst>
              <a:ext uri="{FF2B5EF4-FFF2-40B4-BE49-F238E27FC236}">
                <a16:creationId xmlns:a16="http://schemas.microsoft.com/office/drawing/2014/main" id="{829494BE-89B1-499C-99DF-390C00777821}"/>
              </a:ext>
            </a:extLst>
          </p:cNvPr>
          <p:cNvSpPr txBox="1">
            <a:spLocks noChangeArrowheads="1"/>
          </p:cNvSpPr>
          <p:nvPr/>
        </p:nvSpPr>
        <p:spPr bwMode="auto">
          <a:xfrm>
            <a:off x="1881189" y="2133601"/>
            <a:ext cx="21431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b="1">
                <a:solidFill>
                  <a:srgbClr val="000099"/>
                </a:solidFill>
              </a:rPr>
              <a:t>Perencanaan online</a:t>
            </a:r>
            <a:endParaRPr lang="en-US" altLang="en-US" sz="1400" b="1">
              <a:solidFill>
                <a:srgbClr val="000099"/>
              </a:solidFill>
            </a:endParaRPr>
          </a:p>
          <a:p>
            <a:pPr algn="ctr">
              <a:lnSpc>
                <a:spcPct val="100000"/>
              </a:lnSpc>
              <a:spcBef>
                <a:spcPct val="0"/>
              </a:spcBef>
              <a:buFontTx/>
              <a:buNone/>
            </a:pPr>
            <a:r>
              <a:rPr lang="en-US" altLang="en-US" sz="1400" b="1">
                <a:solidFill>
                  <a:srgbClr val="000099"/>
                </a:solidFill>
              </a:rPr>
              <a:t>Pengiriman RKA/DPA </a:t>
            </a:r>
          </a:p>
          <a:p>
            <a:pPr algn="ctr">
              <a:lnSpc>
                <a:spcPct val="100000"/>
              </a:lnSpc>
              <a:spcBef>
                <a:spcPct val="0"/>
              </a:spcBef>
              <a:buFontTx/>
              <a:buNone/>
            </a:pPr>
            <a:r>
              <a:rPr lang="en-US" altLang="en-US" sz="1400" b="1">
                <a:solidFill>
                  <a:srgbClr val="000099"/>
                </a:solidFill>
              </a:rPr>
              <a:t>dan Asistensi secara </a:t>
            </a:r>
          </a:p>
          <a:p>
            <a:pPr algn="ctr">
              <a:lnSpc>
                <a:spcPct val="100000"/>
              </a:lnSpc>
              <a:spcBef>
                <a:spcPct val="0"/>
              </a:spcBef>
              <a:buFontTx/>
              <a:buNone/>
            </a:pPr>
            <a:r>
              <a:rPr lang="en-US" altLang="en-US" sz="1400" b="1">
                <a:solidFill>
                  <a:srgbClr val="000099"/>
                </a:solidFill>
              </a:rPr>
              <a:t>Online</a:t>
            </a:r>
          </a:p>
        </p:txBody>
      </p:sp>
      <p:sp>
        <p:nvSpPr>
          <p:cNvPr id="40966" name="Rectangle 2">
            <a:extLst>
              <a:ext uri="{FF2B5EF4-FFF2-40B4-BE49-F238E27FC236}">
                <a16:creationId xmlns:a16="http://schemas.microsoft.com/office/drawing/2014/main" id="{187F5C01-4EFF-48D5-839A-94D65C9D71AD}"/>
              </a:ext>
            </a:extLst>
          </p:cNvPr>
          <p:cNvSpPr>
            <a:spLocks noGrp="1" noChangeArrowheads="1"/>
          </p:cNvSpPr>
          <p:nvPr>
            <p:ph type="title" idx="4294967295"/>
          </p:nvPr>
        </p:nvSpPr>
        <p:spPr>
          <a:xfrm>
            <a:off x="1809750" y="285751"/>
            <a:ext cx="8286750" cy="563563"/>
          </a:xfrm>
          <a:noFill/>
        </p:spPr>
        <p:txBody>
          <a:bodyPr/>
          <a:lstStyle/>
          <a:p>
            <a:pPr eaLnBrk="1" hangingPunct="1"/>
            <a:r>
              <a:rPr lang="en-US" altLang="en-US" sz="2100" i="1">
                <a:latin typeface="Tahoma" panose="020B0604030504040204" pitchFamily="34" charset="0"/>
                <a:cs typeface="Tahoma" panose="020B0604030504040204" pitchFamily="34" charset="0"/>
              </a:rPr>
              <a:t>Government Resources Management System</a:t>
            </a:r>
          </a:p>
        </p:txBody>
      </p:sp>
      <p:grpSp>
        <p:nvGrpSpPr>
          <p:cNvPr id="40967" name="Group 62">
            <a:extLst>
              <a:ext uri="{FF2B5EF4-FFF2-40B4-BE49-F238E27FC236}">
                <a16:creationId xmlns:a16="http://schemas.microsoft.com/office/drawing/2014/main" id="{DCAA1BE3-3ED6-4237-9579-190E8F3448B8}"/>
              </a:ext>
            </a:extLst>
          </p:cNvPr>
          <p:cNvGrpSpPr>
            <a:grpSpLocks/>
          </p:cNvGrpSpPr>
          <p:nvPr/>
        </p:nvGrpSpPr>
        <p:grpSpPr bwMode="auto">
          <a:xfrm>
            <a:off x="4667251" y="5214938"/>
            <a:ext cx="2714625" cy="1071562"/>
            <a:chOff x="3696" y="1490"/>
            <a:chExt cx="1363" cy="1800"/>
          </a:xfrm>
        </p:grpSpPr>
        <p:sp>
          <p:nvSpPr>
            <p:cNvPr id="40997" name="AutoShape 38">
              <a:extLst>
                <a:ext uri="{FF2B5EF4-FFF2-40B4-BE49-F238E27FC236}">
                  <a16:creationId xmlns:a16="http://schemas.microsoft.com/office/drawing/2014/main" id="{B06F3996-B61C-494B-9B15-75A65EB6E949}"/>
                </a:ext>
              </a:extLst>
            </p:cNvPr>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0998" name="AutoShape 39">
              <a:extLst>
                <a:ext uri="{FF2B5EF4-FFF2-40B4-BE49-F238E27FC236}">
                  <a16:creationId xmlns:a16="http://schemas.microsoft.com/office/drawing/2014/main" id="{76A848E6-BBBF-4815-9906-77A976C9DBD5}"/>
                </a:ext>
              </a:extLst>
            </p:cNvPr>
            <p:cNvSpPr>
              <a:spLocks noChangeArrowheads="1"/>
            </p:cNvSpPr>
            <p:nvPr/>
          </p:nvSpPr>
          <p:spPr bwMode="gray">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0999" name="AutoShape 40">
              <a:extLst>
                <a:ext uri="{FF2B5EF4-FFF2-40B4-BE49-F238E27FC236}">
                  <a16:creationId xmlns:a16="http://schemas.microsoft.com/office/drawing/2014/main" id="{F1E76E78-E25B-412C-B3B6-FC772B187AC5}"/>
                </a:ext>
              </a:extLst>
            </p:cNvPr>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1000" name="AutoShape 41">
              <a:extLst>
                <a:ext uri="{FF2B5EF4-FFF2-40B4-BE49-F238E27FC236}">
                  <a16:creationId xmlns:a16="http://schemas.microsoft.com/office/drawing/2014/main" id="{5B8BE779-7819-4E48-8516-D9BFE9B20A03}"/>
                </a:ext>
              </a:extLst>
            </p:cNvPr>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1001" name="Text Box 51">
              <a:extLst>
                <a:ext uri="{FF2B5EF4-FFF2-40B4-BE49-F238E27FC236}">
                  <a16:creationId xmlns:a16="http://schemas.microsoft.com/office/drawing/2014/main" id="{ECB0F5BC-84DB-47F0-8F72-670B4F4D1961}"/>
                </a:ext>
              </a:extLst>
            </p:cNvPr>
            <p:cNvSpPr txBox="1">
              <a:spLocks noChangeArrowheads="1"/>
            </p:cNvSpPr>
            <p:nvPr/>
          </p:nvSpPr>
          <p:spPr bwMode="gray">
            <a:xfrm>
              <a:off x="3727" y="1943"/>
              <a:ext cx="1296"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solidFill>
                    <a:srgbClr val="000000"/>
                  </a:solidFill>
                </a:rPr>
                <a:t>e-payment</a:t>
              </a:r>
            </a:p>
          </p:txBody>
        </p:sp>
      </p:grpSp>
      <p:sp>
        <p:nvSpPr>
          <p:cNvPr id="40968" name="AutoShape 12">
            <a:extLst>
              <a:ext uri="{FF2B5EF4-FFF2-40B4-BE49-F238E27FC236}">
                <a16:creationId xmlns:a16="http://schemas.microsoft.com/office/drawing/2014/main" id="{92D57774-0E3D-45A7-9AFD-C1CE111AE6AB}"/>
              </a:ext>
            </a:extLst>
          </p:cNvPr>
          <p:cNvSpPr>
            <a:spLocks noChangeArrowheads="1"/>
          </p:cNvSpPr>
          <p:nvPr/>
        </p:nvSpPr>
        <p:spPr bwMode="auto">
          <a:xfrm>
            <a:off x="8024814" y="4581526"/>
            <a:ext cx="2143125" cy="1071563"/>
          </a:xfrm>
          <a:prstGeom prst="roundRect">
            <a:avLst>
              <a:gd name="adj" fmla="val 4690"/>
            </a:avLst>
          </a:prstGeom>
          <a:noFill/>
          <a:ln w="9525">
            <a:solidFill>
              <a:srgbClr val="4B71DD"/>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lvl1pPr marL="174625" indent="-1746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Char char="-"/>
            </a:pPr>
            <a:r>
              <a:rPr lang="en-US" altLang="en-US" sz="1400"/>
              <a:t>Pengajuan SPP</a:t>
            </a:r>
          </a:p>
          <a:p>
            <a:pPr eaLnBrk="1" hangingPunct="1">
              <a:lnSpc>
                <a:spcPct val="100000"/>
              </a:lnSpc>
              <a:spcBef>
                <a:spcPct val="0"/>
              </a:spcBef>
              <a:buFontTx/>
              <a:buChar char="-"/>
            </a:pPr>
            <a:r>
              <a:rPr lang="en-US" altLang="en-US" sz="1400"/>
              <a:t>Persetujuan SPP</a:t>
            </a:r>
          </a:p>
          <a:p>
            <a:pPr eaLnBrk="1" hangingPunct="1">
              <a:lnSpc>
                <a:spcPct val="100000"/>
              </a:lnSpc>
              <a:spcBef>
                <a:spcPct val="0"/>
              </a:spcBef>
              <a:buFontTx/>
              <a:buChar char="-"/>
            </a:pPr>
            <a:r>
              <a:rPr lang="en-US" altLang="en-US" sz="1400"/>
              <a:t>Persetujuan pencairan</a:t>
            </a:r>
          </a:p>
        </p:txBody>
      </p:sp>
      <p:sp>
        <p:nvSpPr>
          <p:cNvPr id="173" name="Rounded Rectangle 172">
            <a:extLst>
              <a:ext uri="{FF2B5EF4-FFF2-40B4-BE49-F238E27FC236}">
                <a16:creationId xmlns:a16="http://schemas.microsoft.com/office/drawing/2014/main" id="{F832226F-286D-4509-B9E9-287C60C026AB}"/>
              </a:ext>
            </a:extLst>
          </p:cNvPr>
          <p:cNvSpPr/>
          <p:nvPr/>
        </p:nvSpPr>
        <p:spPr>
          <a:xfrm>
            <a:off x="4541839" y="1209676"/>
            <a:ext cx="5500687" cy="3286125"/>
          </a:xfrm>
          <a:prstGeom prst="roundRect">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grpSp>
        <p:nvGrpSpPr>
          <p:cNvPr id="40970" name="Group 175">
            <a:extLst>
              <a:ext uri="{FF2B5EF4-FFF2-40B4-BE49-F238E27FC236}">
                <a16:creationId xmlns:a16="http://schemas.microsoft.com/office/drawing/2014/main" id="{2B57320C-4E14-466E-A03E-C1D970B4267D}"/>
              </a:ext>
            </a:extLst>
          </p:cNvPr>
          <p:cNvGrpSpPr>
            <a:grpSpLocks/>
          </p:cNvGrpSpPr>
          <p:nvPr/>
        </p:nvGrpSpPr>
        <p:grpSpPr bwMode="auto">
          <a:xfrm>
            <a:off x="4738688" y="3294064"/>
            <a:ext cx="2500312" cy="1000125"/>
            <a:chOff x="3079739" y="3143248"/>
            <a:chExt cx="1219200" cy="1000132"/>
          </a:xfrm>
        </p:grpSpPr>
        <p:sp>
          <p:nvSpPr>
            <p:cNvPr id="40993" name="AutoShape 56">
              <a:extLst>
                <a:ext uri="{FF2B5EF4-FFF2-40B4-BE49-F238E27FC236}">
                  <a16:creationId xmlns:a16="http://schemas.microsoft.com/office/drawing/2014/main" id="{B5D37B98-3A51-41E0-8CB7-F783294C7AAE}"/>
                </a:ext>
              </a:extLst>
            </p:cNvPr>
            <p:cNvSpPr>
              <a:spLocks noChangeArrowheads="1"/>
            </p:cNvSpPr>
            <p:nvPr/>
          </p:nvSpPr>
          <p:spPr bwMode="gray">
            <a:xfrm>
              <a:off x="3079739" y="3214686"/>
              <a:ext cx="1219200" cy="928694"/>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0994" name="AutoShape 57">
              <a:extLst>
                <a:ext uri="{FF2B5EF4-FFF2-40B4-BE49-F238E27FC236}">
                  <a16:creationId xmlns:a16="http://schemas.microsoft.com/office/drawing/2014/main" id="{DB15607A-BAFD-469D-AB41-FFFF486F3BDD}"/>
                </a:ext>
              </a:extLst>
            </p:cNvPr>
            <p:cNvSpPr>
              <a:spLocks noChangeArrowheads="1"/>
            </p:cNvSpPr>
            <p:nvPr/>
          </p:nvSpPr>
          <p:spPr bwMode="gray">
            <a:xfrm>
              <a:off x="3098789" y="3143248"/>
              <a:ext cx="1182687" cy="90957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0995" name="AutoShape 58">
              <a:extLst>
                <a:ext uri="{FF2B5EF4-FFF2-40B4-BE49-F238E27FC236}">
                  <a16:creationId xmlns:a16="http://schemas.microsoft.com/office/drawing/2014/main" id="{6E6CF043-60A3-4039-B1CD-800AA5027972}"/>
                </a:ext>
              </a:extLst>
            </p:cNvPr>
            <p:cNvSpPr>
              <a:spLocks noChangeArrowheads="1"/>
            </p:cNvSpPr>
            <p:nvPr/>
          </p:nvSpPr>
          <p:spPr bwMode="gray">
            <a:xfrm>
              <a:off x="3108314" y="3886624"/>
              <a:ext cx="1166812" cy="232174"/>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0996" name="AutoShape 59">
              <a:extLst>
                <a:ext uri="{FF2B5EF4-FFF2-40B4-BE49-F238E27FC236}">
                  <a16:creationId xmlns:a16="http://schemas.microsoft.com/office/drawing/2014/main" id="{9D10F2CB-6984-4F6E-9C7B-48C232D642B2}"/>
                </a:ext>
              </a:extLst>
            </p:cNvPr>
            <p:cNvSpPr>
              <a:spLocks noChangeArrowheads="1"/>
            </p:cNvSpPr>
            <p:nvPr/>
          </p:nvSpPr>
          <p:spPr bwMode="gray">
            <a:xfrm>
              <a:off x="3108314" y="3191613"/>
              <a:ext cx="1166812" cy="229442"/>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grpSp>
      <p:sp>
        <p:nvSpPr>
          <p:cNvPr id="181" name="Text Box 60">
            <a:extLst>
              <a:ext uri="{FF2B5EF4-FFF2-40B4-BE49-F238E27FC236}">
                <a16:creationId xmlns:a16="http://schemas.microsoft.com/office/drawing/2014/main" id="{935DC03C-FBDA-4EA2-97F0-52A7C7CC6794}"/>
              </a:ext>
            </a:extLst>
          </p:cNvPr>
          <p:cNvSpPr txBox="1">
            <a:spLocks noChangeArrowheads="1"/>
          </p:cNvSpPr>
          <p:nvPr/>
        </p:nvSpPr>
        <p:spPr bwMode="gray">
          <a:xfrm>
            <a:off x="4751389" y="3436939"/>
            <a:ext cx="2428875" cy="738187"/>
          </a:xfrm>
          <a:prstGeom prst="rect">
            <a:avLst/>
          </a:prstGeom>
          <a:noFill/>
          <a:ln w="9525" algn="ctr">
            <a:noFill/>
            <a:miter lim="800000"/>
            <a:headEnd/>
            <a:tailEnd/>
          </a:ln>
          <a:effectLst/>
        </p:spPr>
        <p:txBody>
          <a:bodyPr>
            <a:spAutoFit/>
          </a:bodyPr>
          <a:lstStyle/>
          <a:p>
            <a:pPr algn="ctr">
              <a:defRPr/>
            </a:pPr>
            <a:r>
              <a:rPr lang="en-US" b="1" dirty="0">
                <a:effectLst>
                  <a:outerShdw blurRad="38100" dist="38100" dir="2700000" algn="tl">
                    <a:srgbClr val="FFFFFF"/>
                  </a:outerShdw>
                </a:effectLst>
              </a:rPr>
              <a:t>e-performance </a:t>
            </a:r>
          </a:p>
          <a:p>
            <a:pPr algn="ctr">
              <a:defRPr/>
            </a:pPr>
            <a:r>
              <a:rPr lang="en-US" sz="1200" b="1" dirty="0" err="1">
                <a:effectLst>
                  <a:outerShdw blurRad="38100" dist="38100" dir="2700000" algn="tl">
                    <a:srgbClr val="FFFFFF"/>
                  </a:outerShdw>
                </a:effectLst>
              </a:rPr>
              <a:t>pelaporan</a:t>
            </a:r>
            <a:r>
              <a:rPr lang="en-US" sz="1200" b="1" dirty="0">
                <a:effectLst>
                  <a:outerShdw blurRad="38100" dist="38100" dir="2700000" algn="tl">
                    <a:srgbClr val="FFFFFF"/>
                  </a:outerShdw>
                </a:effectLst>
              </a:rPr>
              <a:t> </a:t>
            </a:r>
            <a:r>
              <a:rPr lang="en-US" sz="1200" b="1" dirty="0" err="1">
                <a:effectLst>
                  <a:outerShdw blurRad="38100" dist="38100" dir="2700000" algn="tl">
                    <a:srgbClr val="FFFFFF"/>
                  </a:outerShdw>
                </a:effectLst>
              </a:rPr>
              <a:t>kegiatan</a:t>
            </a:r>
            <a:r>
              <a:rPr lang="en-US" sz="1200" b="1" dirty="0">
                <a:effectLst>
                  <a:outerShdw blurRad="38100" dist="38100" dir="2700000" algn="tl">
                    <a:srgbClr val="FFFFFF"/>
                  </a:outerShdw>
                </a:effectLst>
              </a:rPr>
              <a:t> online: </a:t>
            </a:r>
          </a:p>
          <a:p>
            <a:pPr algn="ctr">
              <a:defRPr/>
            </a:pPr>
            <a:r>
              <a:rPr lang="en-US" sz="1200" b="1" dirty="0" err="1">
                <a:effectLst>
                  <a:outerShdw blurRad="38100" dist="38100" dir="2700000" algn="tl">
                    <a:srgbClr val="FFFFFF"/>
                  </a:outerShdw>
                </a:effectLst>
              </a:rPr>
              <a:t>fisik</a:t>
            </a:r>
            <a:r>
              <a:rPr lang="en-US" sz="1200" b="1" dirty="0">
                <a:effectLst>
                  <a:outerShdw blurRad="38100" dist="38100" dir="2700000" algn="tl">
                    <a:srgbClr val="FFFFFF"/>
                  </a:outerShdw>
                </a:effectLst>
              </a:rPr>
              <a:t> </a:t>
            </a:r>
            <a:r>
              <a:rPr lang="en-US" sz="1200" b="1" dirty="0" err="1">
                <a:effectLst>
                  <a:outerShdw blurRad="38100" dist="38100" dir="2700000" algn="tl">
                    <a:srgbClr val="FFFFFF"/>
                  </a:outerShdw>
                </a:effectLst>
              </a:rPr>
              <a:t>dan</a:t>
            </a:r>
            <a:r>
              <a:rPr lang="en-US" sz="1200" b="1" dirty="0">
                <a:effectLst>
                  <a:outerShdw blurRad="38100" dist="38100" dir="2700000" algn="tl">
                    <a:srgbClr val="FFFFFF"/>
                  </a:outerShdw>
                </a:effectLst>
              </a:rPr>
              <a:t> </a:t>
            </a:r>
            <a:r>
              <a:rPr lang="en-US" sz="1200" b="1" dirty="0" err="1">
                <a:effectLst>
                  <a:outerShdw blurRad="38100" dist="38100" dir="2700000" algn="tl">
                    <a:srgbClr val="FFFFFF"/>
                  </a:outerShdw>
                </a:effectLst>
              </a:rPr>
              <a:t>keuangan</a:t>
            </a:r>
            <a:r>
              <a:rPr lang="en-US" sz="1200" b="1" dirty="0">
                <a:effectLst>
                  <a:outerShdw blurRad="38100" dist="38100" dir="2700000" algn="tl">
                    <a:srgbClr val="FFFFFF"/>
                  </a:outerShdw>
                </a:effectLst>
              </a:rPr>
              <a:t> </a:t>
            </a:r>
          </a:p>
        </p:txBody>
      </p:sp>
      <p:grpSp>
        <p:nvGrpSpPr>
          <p:cNvPr id="40972" name="Group 101">
            <a:extLst>
              <a:ext uri="{FF2B5EF4-FFF2-40B4-BE49-F238E27FC236}">
                <a16:creationId xmlns:a16="http://schemas.microsoft.com/office/drawing/2014/main" id="{5E281CC5-9CC0-4847-B97F-70E365D32719}"/>
              </a:ext>
            </a:extLst>
          </p:cNvPr>
          <p:cNvGrpSpPr>
            <a:grpSpLocks/>
          </p:cNvGrpSpPr>
          <p:nvPr/>
        </p:nvGrpSpPr>
        <p:grpSpPr bwMode="auto">
          <a:xfrm>
            <a:off x="4738688" y="2079626"/>
            <a:ext cx="2571750" cy="785813"/>
            <a:chOff x="-114" y="766"/>
            <a:chExt cx="1363" cy="1800"/>
          </a:xfrm>
        </p:grpSpPr>
        <p:sp>
          <p:nvSpPr>
            <p:cNvPr id="40988" name="AutoShape 102">
              <a:extLst>
                <a:ext uri="{FF2B5EF4-FFF2-40B4-BE49-F238E27FC236}">
                  <a16:creationId xmlns:a16="http://schemas.microsoft.com/office/drawing/2014/main" id="{0917EA08-C5AB-44A8-84C9-C19F2C1045C0}"/>
                </a:ext>
              </a:extLst>
            </p:cNvPr>
            <p:cNvSpPr>
              <a:spLocks noChangeArrowheads="1"/>
            </p:cNvSpPr>
            <p:nvPr/>
          </p:nvSpPr>
          <p:spPr bwMode="gray">
            <a:xfrm>
              <a:off x="-114" y="766"/>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0989" name="AutoShape 103">
              <a:extLst>
                <a:ext uri="{FF2B5EF4-FFF2-40B4-BE49-F238E27FC236}">
                  <a16:creationId xmlns:a16="http://schemas.microsoft.com/office/drawing/2014/main" id="{5F127A14-9C04-484A-B314-3F172F7DB203}"/>
                </a:ext>
              </a:extLst>
            </p:cNvPr>
            <p:cNvSpPr>
              <a:spLocks noChangeArrowheads="1"/>
            </p:cNvSpPr>
            <p:nvPr/>
          </p:nvSpPr>
          <p:spPr bwMode="gray">
            <a:xfrm>
              <a:off x="-93" y="771"/>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0990" name="AutoShape 104">
              <a:extLst>
                <a:ext uri="{FF2B5EF4-FFF2-40B4-BE49-F238E27FC236}">
                  <a16:creationId xmlns:a16="http://schemas.microsoft.com/office/drawing/2014/main" id="{67B1FA7C-9798-48A2-9A35-679855D448AC}"/>
                </a:ext>
              </a:extLst>
            </p:cNvPr>
            <p:cNvSpPr>
              <a:spLocks noChangeArrowheads="1"/>
            </p:cNvSpPr>
            <p:nvPr/>
          </p:nvSpPr>
          <p:spPr bwMode="gray">
            <a:xfrm>
              <a:off x="-82" y="2071"/>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0991" name="AutoShape 105">
              <a:extLst>
                <a:ext uri="{FF2B5EF4-FFF2-40B4-BE49-F238E27FC236}">
                  <a16:creationId xmlns:a16="http://schemas.microsoft.com/office/drawing/2014/main" id="{C6D5E262-4BED-4458-8395-8C0CF51B3E22}"/>
                </a:ext>
              </a:extLst>
            </p:cNvPr>
            <p:cNvSpPr>
              <a:spLocks noChangeArrowheads="1"/>
            </p:cNvSpPr>
            <p:nvPr/>
          </p:nvSpPr>
          <p:spPr bwMode="gray">
            <a:xfrm>
              <a:off x="-82" y="785"/>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p>
          </p:txBody>
        </p:sp>
        <p:sp>
          <p:nvSpPr>
            <p:cNvPr id="40992" name="Text Box 106">
              <a:extLst>
                <a:ext uri="{FF2B5EF4-FFF2-40B4-BE49-F238E27FC236}">
                  <a16:creationId xmlns:a16="http://schemas.microsoft.com/office/drawing/2014/main" id="{11027769-E06E-4E29-AA4F-BA6ABCEB20CE}"/>
                </a:ext>
              </a:extLst>
            </p:cNvPr>
            <p:cNvSpPr txBox="1">
              <a:spLocks noChangeArrowheads="1"/>
            </p:cNvSpPr>
            <p:nvPr/>
          </p:nvSpPr>
          <p:spPr bwMode="gray">
            <a:xfrm>
              <a:off x="-114" y="766"/>
              <a:ext cx="1297" cy="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b="1">
                  <a:solidFill>
                    <a:srgbClr val="000099"/>
                  </a:solidFill>
                </a:rPr>
                <a:t>e-budgeting</a:t>
              </a:r>
              <a:endParaRPr lang="en-US" altLang="en-US" sz="1200" b="1">
                <a:solidFill>
                  <a:srgbClr val="000099"/>
                </a:solidFill>
              </a:endParaRPr>
            </a:p>
            <a:p>
              <a:pPr algn="ctr" eaLnBrk="1" hangingPunct="1">
                <a:lnSpc>
                  <a:spcPct val="100000"/>
                </a:lnSpc>
                <a:spcBef>
                  <a:spcPct val="0"/>
                </a:spcBef>
                <a:buFontTx/>
                <a:buNone/>
              </a:pPr>
              <a:r>
                <a:rPr lang="en-US" altLang="en-US" sz="1400" b="1">
                  <a:solidFill>
                    <a:srgbClr val="000099"/>
                  </a:solidFill>
                </a:rPr>
                <a:t>Standar biaya online</a:t>
              </a:r>
            </a:p>
          </p:txBody>
        </p:sp>
      </p:grpSp>
      <p:grpSp>
        <p:nvGrpSpPr>
          <p:cNvPr id="40973" name="Group 95">
            <a:extLst>
              <a:ext uri="{FF2B5EF4-FFF2-40B4-BE49-F238E27FC236}">
                <a16:creationId xmlns:a16="http://schemas.microsoft.com/office/drawing/2014/main" id="{0445BD68-FA14-4A8C-8A80-03FF0E9C6192}"/>
              </a:ext>
            </a:extLst>
          </p:cNvPr>
          <p:cNvGrpSpPr>
            <a:grpSpLocks/>
          </p:cNvGrpSpPr>
          <p:nvPr/>
        </p:nvGrpSpPr>
        <p:grpSpPr bwMode="auto">
          <a:xfrm>
            <a:off x="2024063" y="4143375"/>
            <a:ext cx="2214562" cy="831850"/>
            <a:chOff x="720" y="1490"/>
            <a:chExt cx="1363" cy="1800"/>
          </a:xfrm>
        </p:grpSpPr>
        <p:sp>
          <p:nvSpPr>
            <p:cNvPr id="40983" name="AutoShape 52">
              <a:extLst>
                <a:ext uri="{FF2B5EF4-FFF2-40B4-BE49-F238E27FC236}">
                  <a16:creationId xmlns:a16="http://schemas.microsoft.com/office/drawing/2014/main" id="{B5D1C1CE-A4E3-4DC6-BBD9-B6A6DE6F37D8}"/>
                </a:ext>
              </a:extLst>
            </p:cNvPr>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solidFill>
                  <a:schemeClr val="bg1"/>
                </a:solidFill>
              </a:endParaRPr>
            </a:p>
          </p:txBody>
        </p:sp>
        <p:sp>
          <p:nvSpPr>
            <p:cNvPr id="40984" name="AutoShape 53">
              <a:extLst>
                <a:ext uri="{FF2B5EF4-FFF2-40B4-BE49-F238E27FC236}">
                  <a16:creationId xmlns:a16="http://schemas.microsoft.com/office/drawing/2014/main" id="{9BC8DC76-8746-4542-B75C-A048238BAEEA}"/>
                </a:ext>
              </a:extLst>
            </p:cNvPr>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solidFill>
                  <a:schemeClr val="bg1"/>
                </a:solidFill>
              </a:endParaRPr>
            </a:p>
          </p:txBody>
        </p:sp>
        <p:sp>
          <p:nvSpPr>
            <p:cNvPr id="40985" name="AutoShape 54">
              <a:extLst>
                <a:ext uri="{FF2B5EF4-FFF2-40B4-BE49-F238E27FC236}">
                  <a16:creationId xmlns:a16="http://schemas.microsoft.com/office/drawing/2014/main" id="{80DAC1C5-9743-46B5-85FB-5F95654B9666}"/>
                </a:ext>
              </a:extLst>
            </p:cNvPr>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solidFill>
                  <a:schemeClr val="bg1"/>
                </a:solidFill>
              </a:endParaRPr>
            </a:p>
          </p:txBody>
        </p:sp>
        <p:sp>
          <p:nvSpPr>
            <p:cNvPr id="40986" name="AutoShape 55">
              <a:extLst>
                <a:ext uri="{FF2B5EF4-FFF2-40B4-BE49-F238E27FC236}">
                  <a16:creationId xmlns:a16="http://schemas.microsoft.com/office/drawing/2014/main" id="{68062D8C-7C8C-4B3F-81CA-511E1EFEE4DB}"/>
                </a:ext>
              </a:extLst>
            </p:cNvPr>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solidFill>
                  <a:schemeClr val="bg1"/>
                </a:solidFill>
              </a:endParaRPr>
            </a:p>
          </p:txBody>
        </p:sp>
        <p:sp>
          <p:nvSpPr>
            <p:cNvPr id="40987" name="Text Box 65">
              <a:extLst>
                <a:ext uri="{FF2B5EF4-FFF2-40B4-BE49-F238E27FC236}">
                  <a16:creationId xmlns:a16="http://schemas.microsoft.com/office/drawing/2014/main" id="{83601244-A671-4567-B273-AC32DC84EC98}"/>
                </a:ext>
              </a:extLst>
            </p:cNvPr>
            <p:cNvSpPr txBox="1">
              <a:spLocks noChangeArrowheads="1"/>
            </p:cNvSpPr>
            <p:nvPr/>
          </p:nvSpPr>
          <p:spPr bwMode="gray">
            <a:xfrm>
              <a:off x="751" y="1776"/>
              <a:ext cx="1296" cy="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b="1">
                  <a:solidFill>
                    <a:schemeClr val="bg1"/>
                  </a:solidFill>
                </a:rPr>
                <a:t>e-revenue </a:t>
              </a:r>
            </a:p>
            <a:p>
              <a:pPr algn="ctr" eaLnBrk="1" hangingPunct="1">
                <a:lnSpc>
                  <a:spcPct val="100000"/>
                </a:lnSpc>
                <a:spcBef>
                  <a:spcPct val="0"/>
                </a:spcBef>
                <a:buFontTx/>
                <a:buNone/>
              </a:pPr>
              <a:r>
                <a:rPr lang="en-US" altLang="en-US" sz="1400" b="1">
                  <a:solidFill>
                    <a:schemeClr val="bg1"/>
                  </a:solidFill>
                </a:rPr>
                <a:t>Pendapatan online</a:t>
              </a:r>
            </a:p>
          </p:txBody>
        </p:sp>
      </p:grpSp>
      <p:sp>
        <p:nvSpPr>
          <p:cNvPr id="195" name="Right Arrow 194">
            <a:extLst>
              <a:ext uri="{FF2B5EF4-FFF2-40B4-BE49-F238E27FC236}">
                <a16:creationId xmlns:a16="http://schemas.microsoft.com/office/drawing/2014/main" id="{8FE4619B-680B-4B6D-88FA-8704F4CF44E8}"/>
              </a:ext>
            </a:extLst>
          </p:cNvPr>
          <p:cNvSpPr/>
          <p:nvPr/>
        </p:nvSpPr>
        <p:spPr>
          <a:xfrm>
            <a:off x="4095751" y="2500313"/>
            <a:ext cx="428625" cy="571500"/>
          </a:xfrm>
          <a:prstGeom prst="right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
        <p:nvSpPr>
          <p:cNvPr id="45" name="AutoShape 6">
            <a:extLst>
              <a:ext uri="{FF2B5EF4-FFF2-40B4-BE49-F238E27FC236}">
                <a16:creationId xmlns:a16="http://schemas.microsoft.com/office/drawing/2014/main" id="{7EB9F2A1-9E15-431B-AF3D-F4F64329EC40}"/>
              </a:ext>
            </a:extLst>
          </p:cNvPr>
          <p:cNvSpPr>
            <a:spLocks noChangeArrowheads="1"/>
          </p:cNvSpPr>
          <p:nvPr/>
        </p:nvSpPr>
        <p:spPr bwMode="gray">
          <a:xfrm>
            <a:off x="7596188" y="1776413"/>
            <a:ext cx="2286000" cy="785812"/>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dirty="0"/>
              <a:t>e-procurement</a:t>
            </a:r>
          </a:p>
          <a:p>
            <a:pPr algn="ctr">
              <a:defRPr/>
            </a:pPr>
            <a:r>
              <a:rPr lang="en-US" sz="1400" b="1" dirty="0" err="1"/>
              <a:t>Pengadaan</a:t>
            </a:r>
            <a:r>
              <a:rPr lang="en-US" sz="1400" b="1" dirty="0"/>
              <a:t> online</a:t>
            </a:r>
            <a:endParaRPr lang="en-US" sz="1600" b="1" dirty="0"/>
          </a:p>
        </p:txBody>
      </p:sp>
      <p:sp>
        <p:nvSpPr>
          <p:cNvPr id="48" name="Down Arrow 47">
            <a:extLst>
              <a:ext uri="{FF2B5EF4-FFF2-40B4-BE49-F238E27FC236}">
                <a16:creationId xmlns:a16="http://schemas.microsoft.com/office/drawing/2014/main" id="{95F051B5-D432-4931-BFAB-A09ED07BF38D}"/>
              </a:ext>
            </a:extLst>
          </p:cNvPr>
          <p:cNvSpPr/>
          <p:nvPr/>
        </p:nvSpPr>
        <p:spPr>
          <a:xfrm>
            <a:off x="5595939" y="2897189"/>
            <a:ext cx="928687" cy="357187"/>
          </a:xfrm>
          <a:prstGeom prst="down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50" name="Freeform 4">
            <a:extLst>
              <a:ext uri="{FF2B5EF4-FFF2-40B4-BE49-F238E27FC236}">
                <a16:creationId xmlns:a16="http://schemas.microsoft.com/office/drawing/2014/main" id="{F6731A6F-2B5C-4390-A83F-BAECC77EF469}"/>
              </a:ext>
            </a:extLst>
          </p:cNvPr>
          <p:cNvSpPr>
            <a:spLocks/>
          </p:cNvSpPr>
          <p:nvPr/>
        </p:nvSpPr>
        <p:spPr bwMode="gray">
          <a:xfrm rot="7329533">
            <a:off x="7292182" y="2818607"/>
            <a:ext cx="1349375" cy="703262"/>
          </a:xfrm>
          <a:custGeom>
            <a:avLst/>
            <a:gdLst/>
            <a:ahLst/>
            <a:cxnLst>
              <a:cxn ang="0">
                <a:pos x="2" y="102"/>
              </a:cxn>
              <a:cxn ang="0">
                <a:pos x="26" y="91"/>
              </a:cxn>
              <a:cxn ang="0">
                <a:pos x="71" y="71"/>
              </a:cxn>
              <a:cxn ang="0">
                <a:pos x="135" y="49"/>
              </a:cxn>
              <a:cxn ang="0">
                <a:pos x="218" y="27"/>
              </a:cxn>
              <a:cxn ang="0">
                <a:pos x="316" y="9"/>
              </a:cxn>
              <a:cxn ang="0">
                <a:pos x="427" y="0"/>
              </a:cxn>
              <a:cxn ang="0">
                <a:pos x="552" y="3"/>
              </a:cxn>
              <a:cxn ang="0">
                <a:pos x="687" y="22"/>
              </a:cxn>
              <a:cxn ang="0">
                <a:pos x="821" y="60"/>
              </a:cxn>
              <a:cxn ang="0">
                <a:pos x="929" y="104"/>
              </a:cxn>
              <a:cxn ang="0">
                <a:pos x="1015" y="150"/>
              </a:cxn>
              <a:cxn ang="0">
                <a:pos x="1078" y="195"/>
              </a:cxn>
              <a:cxn ang="0">
                <a:pos x="1122" y="233"/>
              </a:cxn>
              <a:cxn ang="0">
                <a:pos x="1146" y="258"/>
              </a:cxn>
              <a:cxn ang="0">
                <a:pos x="1154" y="269"/>
              </a:cxn>
              <a:cxn ang="0">
                <a:pos x="1162" y="467"/>
              </a:cxn>
              <a:cxn ang="0">
                <a:pos x="990" y="356"/>
              </a:cxn>
              <a:cxn ang="0">
                <a:pos x="982" y="346"/>
              </a:cxn>
              <a:cxn ang="0">
                <a:pos x="960" y="319"/>
              </a:cxn>
              <a:cxn ang="0">
                <a:pos x="922" y="280"/>
              </a:cxn>
              <a:cxn ang="0">
                <a:pos x="863" y="235"/>
              </a:cxn>
              <a:cxn ang="0">
                <a:pos x="785" y="187"/>
              </a:cxn>
              <a:cxn ang="0">
                <a:pos x="683" y="142"/>
              </a:cxn>
              <a:cxn ang="0">
                <a:pos x="554" y="106"/>
              </a:cxn>
              <a:cxn ang="0">
                <a:pos x="425" y="83"/>
              </a:cxn>
              <a:cxn ang="0">
                <a:pos x="307" y="74"/>
              </a:cxn>
              <a:cxn ang="0">
                <a:pos x="205" y="75"/>
              </a:cxn>
              <a:cxn ang="0">
                <a:pos x="120" y="82"/>
              </a:cxn>
              <a:cxn ang="0">
                <a:pos x="55" y="92"/>
              </a:cxn>
              <a:cxn ang="0">
                <a:pos x="14" y="100"/>
              </a:cxn>
              <a:cxn ang="0">
                <a:pos x="0" y="104"/>
              </a:cxn>
            </a:cxnLst>
            <a:rect l="0" t="0" r="r" b="b"/>
            <a:pathLst>
              <a:path w="1225" h="467">
                <a:moveTo>
                  <a:pt x="0" y="104"/>
                </a:moveTo>
                <a:lnTo>
                  <a:pt x="2" y="102"/>
                </a:lnTo>
                <a:lnTo>
                  <a:pt x="11" y="97"/>
                </a:lnTo>
                <a:lnTo>
                  <a:pt x="26" y="91"/>
                </a:lnTo>
                <a:lnTo>
                  <a:pt x="46" y="82"/>
                </a:lnTo>
                <a:lnTo>
                  <a:pt x="71" y="71"/>
                </a:lnTo>
                <a:lnTo>
                  <a:pt x="100" y="61"/>
                </a:lnTo>
                <a:lnTo>
                  <a:pt x="135" y="49"/>
                </a:lnTo>
                <a:lnTo>
                  <a:pt x="174" y="38"/>
                </a:lnTo>
                <a:lnTo>
                  <a:pt x="218" y="27"/>
                </a:lnTo>
                <a:lnTo>
                  <a:pt x="264" y="17"/>
                </a:lnTo>
                <a:lnTo>
                  <a:pt x="316" y="9"/>
                </a:lnTo>
                <a:lnTo>
                  <a:pt x="370" y="3"/>
                </a:lnTo>
                <a:lnTo>
                  <a:pt x="427" y="0"/>
                </a:lnTo>
                <a:lnTo>
                  <a:pt x="489" y="0"/>
                </a:lnTo>
                <a:lnTo>
                  <a:pt x="552" y="3"/>
                </a:lnTo>
                <a:lnTo>
                  <a:pt x="618" y="11"/>
                </a:lnTo>
                <a:lnTo>
                  <a:pt x="687" y="22"/>
                </a:lnTo>
                <a:lnTo>
                  <a:pt x="758" y="40"/>
                </a:lnTo>
                <a:lnTo>
                  <a:pt x="821" y="60"/>
                </a:lnTo>
                <a:lnTo>
                  <a:pt x="879" y="80"/>
                </a:lnTo>
                <a:lnTo>
                  <a:pt x="929" y="104"/>
                </a:lnTo>
                <a:lnTo>
                  <a:pt x="975" y="127"/>
                </a:lnTo>
                <a:lnTo>
                  <a:pt x="1015" y="150"/>
                </a:lnTo>
                <a:lnTo>
                  <a:pt x="1049" y="173"/>
                </a:lnTo>
                <a:lnTo>
                  <a:pt x="1078" y="195"/>
                </a:lnTo>
                <a:lnTo>
                  <a:pt x="1102" y="214"/>
                </a:lnTo>
                <a:lnTo>
                  <a:pt x="1122" y="233"/>
                </a:lnTo>
                <a:lnTo>
                  <a:pt x="1136" y="247"/>
                </a:lnTo>
                <a:lnTo>
                  <a:pt x="1146" y="258"/>
                </a:lnTo>
                <a:lnTo>
                  <a:pt x="1153" y="266"/>
                </a:lnTo>
                <a:lnTo>
                  <a:pt x="1154" y="269"/>
                </a:lnTo>
                <a:lnTo>
                  <a:pt x="1225" y="227"/>
                </a:lnTo>
                <a:lnTo>
                  <a:pt x="1162" y="467"/>
                </a:lnTo>
                <a:lnTo>
                  <a:pt x="916" y="407"/>
                </a:lnTo>
                <a:lnTo>
                  <a:pt x="990" y="356"/>
                </a:lnTo>
                <a:lnTo>
                  <a:pt x="987" y="354"/>
                </a:lnTo>
                <a:lnTo>
                  <a:pt x="982" y="346"/>
                </a:lnTo>
                <a:lnTo>
                  <a:pt x="973" y="334"/>
                </a:lnTo>
                <a:lnTo>
                  <a:pt x="960" y="319"/>
                </a:lnTo>
                <a:lnTo>
                  <a:pt x="944" y="301"/>
                </a:lnTo>
                <a:lnTo>
                  <a:pt x="922" y="280"/>
                </a:lnTo>
                <a:lnTo>
                  <a:pt x="896" y="258"/>
                </a:lnTo>
                <a:lnTo>
                  <a:pt x="863" y="235"/>
                </a:lnTo>
                <a:lnTo>
                  <a:pt x="827" y="211"/>
                </a:lnTo>
                <a:lnTo>
                  <a:pt x="785" y="187"/>
                </a:lnTo>
                <a:lnTo>
                  <a:pt x="737" y="164"/>
                </a:lnTo>
                <a:lnTo>
                  <a:pt x="683" y="142"/>
                </a:lnTo>
                <a:lnTo>
                  <a:pt x="622" y="123"/>
                </a:lnTo>
                <a:lnTo>
                  <a:pt x="554" y="106"/>
                </a:lnTo>
                <a:lnTo>
                  <a:pt x="488" y="92"/>
                </a:lnTo>
                <a:lnTo>
                  <a:pt x="425" y="83"/>
                </a:lnTo>
                <a:lnTo>
                  <a:pt x="365" y="76"/>
                </a:lnTo>
                <a:lnTo>
                  <a:pt x="307" y="74"/>
                </a:lnTo>
                <a:lnTo>
                  <a:pt x="254" y="73"/>
                </a:lnTo>
                <a:lnTo>
                  <a:pt x="205" y="75"/>
                </a:lnTo>
                <a:lnTo>
                  <a:pt x="160" y="78"/>
                </a:lnTo>
                <a:lnTo>
                  <a:pt x="120" y="82"/>
                </a:lnTo>
                <a:lnTo>
                  <a:pt x="85" y="87"/>
                </a:lnTo>
                <a:lnTo>
                  <a:pt x="55" y="92"/>
                </a:lnTo>
                <a:lnTo>
                  <a:pt x="31" y="96"/>
                </a:lnTo>
                <a:lnTo>
                  <a:pt x="14" y="100"/>
                </a:lnTo>
                <a:lnTo>
                  <a:pt x="4" y="102"/>
                </a:lnTo>
                <a:lnTo>
                  <a:pt x="0" y="104"/>
                </a:lnTo>
                <a:close/>
              </a:path>
            </a:pathLst>
          </a:custGeom>
          <a:gradFill rotWithShape="1">
            <a:gsLst>
              <a:gs pos="0">
                <a:srgbClr val="FF6699"/>
              </a:gs>
              <a:gs pos="100000">
                <a:srgbClr val="CC0099"/>
              </a:gs>
            </a:gsLst>
            <a:lin ang="0" scaled="1"/>
          </a:gradFill>
          <a:ln w="0">
            <a:noFill/>
            <a:prstDash val="solid"/>
            <a:round/>
            <a:headEnd/>
            <a:tailEnd/>
          </a:ln>
          <a:effectLst>
            <a:outerShdw dist="107763" dir="2700000" algn="ctr" rotWithShape="0">
              <a:srgbClr val="B2B2B2">
                <a:alpha val="50000"/>
              </a:srgbClr>
            </a:outerShdw>
          </a:effectLst>
        </p:spPr>
        <p:txBody>
          <a:bodyPr/>
          <a:lstStyle/>
          <a:p>
            <a:pPr>
              <a:defRPr/>
            </a:pPr>
            <a:endParaRPr lang="en-US"/>
          </a:p>
        </p:txBody>
      </p:sp>
      <p:sp>
        <p:nvSpPr>
          <p:cNvPr id="51" name="Freeform 3">
            <a:extLst>
              <a:ext uri="{FF2B5EF4-FFF2-40B4-BE49-F238E27FC236}">
                <a16:creationId xmlns:a16="http://schemas.microsoft.com/office/drawing/2014/main" id="{96CE05E4-6D80-41C8-A726-FE840CAE4C68}"/>
              </a:ext>
            </a:extLst>
          </p:cNvPr>
          <p:cNvSpPr>
            <a:spLocks/>
          </p:cNvSpPr>
          <p:nvPr/>
        </p:nvSpPr>
        <p:spPr bwMode="gray">
          <a:xfrm>
            <a:off x="6667501" y="1222375"/>
            <a:ext cx="1928813" cy="857250"/>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009900">
                  <a:gamma/>
                  <a:tint val="90980"/>
                  <a:invGamma/>
                  <a:alpha val="32001"/>
                </a:srgbClr>
              </a:gs>
              <a:gs pos="100000">
                <a:srgbClr val="009900"/>
              </a:gs>
            </a:gsLst>
            <a:lin ang="0" scaled="1"/>
          </a:gradFill>
          <a:ln w="12700">
            <a:noFill/>
            <a:prstDash val="solid"/>
            <a:round/>
            <a:headEnd/>
            <a:tailEnd/>
          </a:ln>
          <a:effectLst>
            <a:outerShdw blurRad="50800" dist="38100" dir="5400000" algn="t" rotWithShape="0">
              <a:prstClr val="black">
                <a:alpha val="40000"/>
              </a:prstClr>
            </a:outerShdw>
          </a:effectLst>
        </p:spPr>
        <p:txBody>
          <a:bodyPr/>
          <a:lstStyle/>
          <a:p>
            <a:pPr>
              <a:defRPr/>
            </a:pPr>
            <a:endParaRPr lang="en-US"/>
          </a:p>
        </p:txBody>
      </p:sp>
      <p:sp>
        <p:nvSpPr>
          <p:cNvPr id="53" name="Down Arrow 52">
            <a:extLst>
              <a:ext uri="{FF2B5EF4-FFF2-40B4-BE49-F238E27FC236}">
                <a16:creationId xmlns:a16="http://schemas.microsoft.com/office/drawing/2014/main" id="{EC26594A-3E12-4858-8543-414C39CBDB17}"/>
              </a:ext>
            </a:extLst>
          </p:cNvPr>
          <p:cNvSpPr/>
          <p:nvPr/>
        </p:nvSpPr>
        <p:spPr>
          <a:xfrm>
            <a:off x="5453064" y="4714875"/>
            <a:ext cx="1214437" cy="357188"/>
          </a:xfrm>
          <a:prstGeom prst="down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cxnSp>
        <p:nvCxnSpPr>
          <p:cNvPr id="59" name="Straight Connector 58">
            <a:extLst>
              <a:ext uri="{FF2B5EF4-FFF2-40B4-BE49-F238E27FC236}">
                <a16:creationId xmlns:a16="http://schemas.microsoft.com/office/drawing/2014/main" id="{82509146-051A-4C89-8075-42BE6FA691C5}"/>
              </a:ext>
            </a:extLst>
          </p:cNvPr>
          <p:cNvCxnSpPr>
            <a:stCxn id="40968" idx="1"/>
            <a:endCxn id="40998" idx="3"/>
          </p:cNvCxnSpPr>
          <p:nvPr/>
        </p:nvCxnSpPr>
        <p:spPr>
          <a:xfrm rot="10800000" flipV="1">
            <a:off x="7342189" y="5116513"/>
            <a:ext cx="682625" cy="6270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Freeform 4">
            <a:extLst>
              <a:ext uri="{FF2B5EF4-FFF2-40B4-BE49-F238E27FC236}">
                <a16:creationId xmlns:a16="http://schemas.microsoft.com/office/drawing/2014/main" id="{82231E4D-626D-4E39-B592-7737FDD7FAEE}"/>
              </a:ext>
            </a:extLst>
          </p:cNvPr>
          <p:cNvSpPr>
            <a:spLocks/>
          </p:cNvSpPr>
          <p:nvPr/>
        </p:nvSpPr>
        <p:spPr bwMode="gray">
          <a:xfrm rot="2864458" flipV="1">
            <a:off x="3063082" y="5009357"/>
            <a:ext cx="1528763" cy="781050"/>
          </a:xfrm>
          <a:custGeom>
            <a:avLst/>
            <a:gdLst/>
            <a:ahLst/>
            <a:cxnLst>
              <a:cxn ang="0">
                <a:pos x="2" y="102"/>
              </a:cxn>
              <a:cxn ang="0">
                <a:pos x="26" y="91"/>
              </a:cxn>
              <a:cxn ang="0">
                <a:pos x="71" y="71"/>
              </a:cxn>
              <a:cxn ang="0">
                <a:pos x="135" y="49"/>
              </a:cxn>
              <a:cxn ang="0">
                <a:pos x="218" y="27"/>
              </a:cxn>
              <a:cxn ang="0">
                <a:pos x="316" y="9"/>
              </a:cxn>
              <a:cxn ang="0">
                <a:pos x="427" y="0"/>
              </a:cxn>
              <a:cxn ang="0">
                <a:pos x="552" y="3"/>
              </a:cxn>
              <a:cxn ang="0">
                <a:pos x="687" y="22"/>
              </a:cxn>
              <a:cxn ang="0">
                <a:pos x="821" y="60"/>
              </a:cxn>
              <a:cxn ang="0">
                <a:pos x="929" y="104"/>
              </a:cxn>
              <a:cxn ang="0">
                <a:pos x="1015" y="150"/>
              </a:cxn>
              <a:cxn ang="0">
                <a:pos x="1078" y="195"/>
              </a:cxn>
              <a:cxn ang="0">
                <a:pos x="1122" y="233"/>
              </a:cxn>
              <a:cxn ang="0">
                <a:pos x="1146" y="258"/>
              </a:cxn>
              <a:cxn ang="0">
                <a:pos x="1154" y="269"/>
              </a:cxn>
              <a:cxn ang="0">
                <a:pos x="1162" y="467"/>
              </a:cxn>
              <a:cxn ang="0">
                <a:pos x="990" y="356"/>
              </a:cxn>
              <a:cxn ang="0">
                <a:pos x="982" y="346"/>
              </a:cxn>
              <a:cxn ang="0">
                <a:pos x="960" y="319"/>
              </a:cxn>
              <a:cxn ang="0">
                <a:pos x="922" y="280"/>
              </a:cxn>
              <a:cxn ang="0">
                <a:pos x="863" y="235"/>
              </a:cxn>
              <a:cxn ang="0">
                <a:pos x="785" y="187"/>
              </a:cxn>
              <a:cxn ang="0">
                <a:pos x="683" y="142"/>
              </a:cxn>
              <a:cxn ang="0">
                <a:pos x="554" y="106"/>
              </a:cxn>
              <a:cxn ang="0">
                <a:pos x="425" y="83"/>
              </a:cxn>
              <a:cxn ang="0">
                <a:pos x="307" y="74"/>
              </a:cxn>
              <a:cxn ang="0">
                <a:pos x="205" y="75"/>
              </a:cxn>
              <a:cxn ang="0">
                <a:pos x="120" y="82"/>
              </a:cxn>
              <a:cxn ang="0">
                <a:pos x="55" y="92"/>
              </a:cxn>
              <a:cxn ang="0">
                <a:pos x="14" y="100"/>
              </a:cxn>
              <a:cxn ang="0">
                <a:pos x="0" y="104"/>
              </a:cxn>
            </a:cxnLst>
            <a:rect l="0" t="0" r="r" b="b"/>
            <a:pathLst>
              <a:path w="1225" h="467">
                <a:moveTo>
                  <a:pt x="0" y="104"/>
                </a:moveTo>
                <a:lnTo>
                  <a:pt x="2" y="102"/>
                </a:lnTo>
                <a:lnTo>
                  <a:pt x="11" y="97"/>
                </a:lnTo>
                <a:lnTo>
                  <a:pt x="26" y="91"/>
                </a:lnTo>
                <a:lnTo>
                  <a:pt x="46" y="82"/>
                </a:lnTo>
                <a:lnTo>
                  <a:pt x="71" y="71"/>
                </a:lnTo>
                <a:lnTo>
                  <a:pt x="100" y="61"/>
                </a:lnTo>
                <a:lnTo>
                  <a:pt x="135" y="49"/>
                </a:lnTo>
                <a:lnTo>
                  <a:pt x="174" y="38"/>
                </a:lnTo>
                <a:lnTo>
                  <a:pt x="218" y="27"/>
                </a:lnTo>
                <a:lnTo>
                  <a:pt x="264" y="17"/>
                </a:lnTo>
                <a:lnTo>
                  <a:pt x="316" y="9"/>
                </a:lnTo>
                <a:lnTo>
                  <a:pt x="370" y="3"/>
                </a:lnTo>
                <a:lnTo>
                  <a:pt x="427" y="0"/>
                </a:lnTo>
                <a:lnTo>
                  <a:pt x="489" y="0"/>
                </a:lnTo>
                <a:lnTo>
                  <a:pt x="552" y="3"/>
                </a:lnTo>
                <a:lnTo>
                  <a:pt x="618" y="11"/>
                </a:lnTo>
                <a:lnTo>
                  <a:pt x="687" y="22"/>
                </a:lnTo>
                <a:lnTo>
                  <a:pt x="758" y="40"/>
                </a:lnTo>
                <a:lnTo>
                  <a:pt x="821" y="60"/>
                </a:lnTo>
                <a:lnTo>
                  <a:pt x="879" y="80"/>
                </a:lnTo>
                <a:lnTo>
                  <a:pt x="929" y="104"/>
                </a:lnTo>
                <a:lnTo>
                  <a:pt x="975" y="127"/>
                </a:lnTo>
                <a:lnTo>
                  <a:pt x="1015" y="150"/>
                </a:lnTo>
                <a:lnTo>
                  <a:pt x="1049" y="173"/>
                </a:lnTo>
                <a:lnTo>
                  <a:pt x="1078" y="195"/>
                </a:lnTo>
                <a:lnTo>
                  <a:pt x="1102" y="214"/>
                </a:lnTo>
                <a:lnTo>
                  <a:pt x="1122" y="233"/>
                </a:lnTo>
                <a:lnTo>
                  <a:pt x="1136" y="247"/>
                </a:lnTo>
                <a:lnTo>
                  <a:pt x="1146" y="258"/>
                </a:lnTo>
                <a:lnTo>
                  <a:pt x="1153" y="266"/>
                </a:lnTo>
                <a:lnTo>
                  <a:pt x="1154" y="269"/>
                </a:lnTo>
                <a:lnTo>
                  <a:pt x="1225" y="227"/>
                </a:lnTo>
                <a:lnTo>
                  <a:pt x="1162" y="467"/>
                </a:lnTo>
                <a:lnTo>
                  <a:pt x="916" y="407"/>
                </a:lnTo>
                <a:lnTo>
                  <a:pt x="990" y="356"/>
                </a:lnTo>
                <a:lnTo>
                  <a:pt x="987" y="354"/>
                </a:lnTo>
                <a:lnTo>
                  <a:pt x="982" y="346"/>
                </a:lnTo>
                <a:lnTo>
                  <a:pt x="973" y="334"/>
                </a:lnTo>
                <a:lnTo>
                  <a:pt x="960" y="319"/>
                </a:lnTo>
                <a:lnTo>
                  <a:pt x="944" y="301"/>
                </a:lnTo>
                <a:lnTo>
                  <a:pt x="922" y="280"/>
                </a:lnTo>
                <a:lnTo>
                  <a:pt x="896" y="258"/>
                </a:lnTo>
                <a:lnTo>
                  <a:pt x="863" y="235"/>
                </a:lnTo>
                <a:lnTo>
                  <a:pt x="827" y="211"/>
                </a:lnTo>
                <a:lnTo>
                  <a:pt x="785" y="187"/>
                </a:lnTo>
                <a:lnTo>
                  <a:pt x="737" y="164"/>
                </a:lnTo>
                <a:lnTo>
                  <a:pt x="683" y="142"/>
                </a:lnTo>
                <a:lnTo>
                  <a:pt x="622" y="123"/>
                </a:lnTo>
                <a:lnTo>
                  <a:pt x="554" y="106"/>
                </a:lnTo>
                <a:lnTo>
                  <a:pt x="488" y="92"/>
                </a:lnTo>
                <a:lnTo>
                  <a:pt x="425" y="83"/>
                </a:lnTo>
                <a:lnTo>
                  <a:pt x="365" y="76"/>
                </a:lnTo>
                <a:lnTo>
                  <a:pt x="307" y="74"/>
                </a:lnTo>
                <a:lnTo>
                  <a:pt x="254" y="73"/>
                </a:lnTo>
                <a:lnTo>
                  <a:pt x="205" y="75"/>
                </a:lnTo>
                <a:lnTo>
                  <a:pt x="160" y="78"/>
                </a:lnTo>
                <a:lnTo>
                  <a:pt x="120" y="82"/>
                </a:lnTo>
                <a:lnTo>
                  <a:pt x="85" y="87"/>
                </a:lnTo>
                <a:lnTo>
                  <a:pt x="55" y="92"/>
                </a:lnTo>
                <a:lnTo>
                  <a:pt x="31" y="96"/>
                </a:lnTo>
                <a:lnTo>
                  <a:pt x="14" y="100"/>
                </a:lnTo>
                <a:lnTo>
                  <a:pt x="4" y="102"/>
                </a:lnTo>
                <a:lnTo>
                  <a:pt x="0" y="104"/>
                </a:lnTo>
                <a:close/>
              </a:path>
            </a:pathLst>
          </a:custGeom>
          <a:gradFill rotWithShape="1">
            <a:gsLst>
              <a:gs pos="0">
                <a:srgbClr val="FF6699"/>
              </a:gs>
              <a:gs pos="100000">
                <a:srgbClr val="CC0099"/>
              </a:gs>
            </a:gsLst>
            <a:lin ang="0" scaled="1"/>
          </a:gradFill>
          <a:ln w="0">
            <a:noFill/>
            <a:prstDash val="solid"/>
            <a:round/>
            <a:headEnd/>
            <a:tailEnd/>
          </a:ln>
          <a:effectLst>
            <a:outerShdw dist="107763" dir="2700000" algn="ctr" rotWithShape="0">
              <a:srgbClr val="B2B2B2">
                <a:alpha val="50000"/>
              </a:srgbClr>
            </a:outerShdw>
          </a:effectLst>
        </p:spPr>
        <p:txBody>
          <a:bodyPr/>
          <a:lstStyle/>
          <a:p>
            <a:pPr>
              <a:defRPr/>
            </a:pPr>
            <a:endParaRPr lang="en-US"/>
          </a:p>
        </p:txBody>
      </p:sp>
      <p:sp>
        <p:nvSpPr>
          <p:cNvPr id="66" name="Up Arrow 65">
            <a:extLst>
              <a:ext uri="{FF2B5EF4-FFF2-40B4-BE49-F238E27FC236}">
                <a16:creationId xmlns:a16="http://schemas.microsoft.com/office/drawing/2014/main" id="{5BBCF8C1-D074-44A2-A8DD-FFB50544E725}"/>
              </a:ext>
            </a:extLst>
          </p:cNvPr>
          <p:cNvSpPr/>
          <p:nvPr/>
        </p:nvSpPr>
        <p:spPr>
          <a:xfrm>
            <a:off x="2595563" y="3500439"/>
            <a:ext cx="857250" cy="428625"/>
          </a:xfrm>
          <a:prstGeom prst="up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Tree>
  </p:cSld>
  <p:clrMapOvr>
    <a:masterClrMapping/>
  </p:clrMapOvr>
  <p:transition advTm="12062"/>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5A848087-5FFE-4746-BD0D-38BA51D50CB5}"/>
              </a:ext>
            </a:extLst>
          </p:cNvPr>
          <p:cNvSpPr>
            <a:spLocks noGrp="1" noChangeArrowheads="1"/>
          </p:cNvSpPr>
          <p:nvPr>
            <p:ph type="title" idx="4294967295"/>
          </p:nvPr>
        </p:nvSpPr>
        <p:spPr>
          <a:xfrm>
            <a:off x="1981200" y="0"/>
            <a:ext cx="8229600" cy="1143000"/>
          </a:xfrm>
        </p:spPr>
        <p:txBody>
          <a:bodyPr/>
          <a:lstStyle/>
          <a:p>
            <a:pPr eaLnBrk="1" hangingPunct="1">
              <a:defRPr/>
            </a:pPr>
            <a:r>
              <a:rPr lang="id-ID" sz="2500" b="1">
                <a:solidFill>
                  <a:srgbClr val="FFFF00"/>
                </a:solidFill>
                <a:effectLst>
                  <a:outerShdw blurRad="38100" dist="38100" dir="2700000" algn="tl">
                    <a:srgbClr val="FFFFFF"/>
                  </a:outerShdw>
                </a:effectLst>
                <a:latin typeface="Century Gothic" pitchFamily="34" charset="0"/>
              </a:rPr>
              <a:t>Proses Penyerahan Dokumen Usulan</a:t>
            </a:r>
            <a:endParaRPr lang="en-US" sz="2500" b="1">
              <a:solidFill>
                <a:srgbClr val="FFFF00"/>
              </a:solidFill>
              <a:effectLst>
                <a:outerShdw blurRad="38100" dist="38100" dir="2700000" algn="tl">
                  <a:srgbClr val="FFFFFF"/>
                </a:outerShdw>
              </a:effectLst>
              <a:latin typeface="Century Gothic" pitchFamily="34" charset="0"/>
            </a:endParaRPr>
          </a:p>
        </p:txBody>
      </p:sp>
      <p:sp>
        <p:nvSpPr>
          <p:cNvPr id="43011" name="AutoShape 4">
            <a:extLst>
              <a:ext uri="{FF2B5EF4-FFF2-40B4-BE49-F238E27FC236}">
                <a16:creationId xmlns:a16="http://schemas.microsoft.com/office/drawing/2014/main" id="{967B603A-8252-42CA-A3E6-EC95832E79B9}"/>
              </a:ext>
            </a:extLst>
          </p:cNvPr>
          <p:cNvSpPr>
            <a:spLocks noChangeArrowheads="1"/>
          </p:cNvSpPr>
          <p:nvPr/>
        </p:nvSpPr>
        <p:spPr bwMode="auto">
          <a:xfrm>
            <a:off x="1738314" y="2214563"/>
            <a:ext cx="1785937" cy="571500"/>
          </a:xfrm>
          <a:prstGeom prst="roundRect">
            <a:avLst>
              <a:gd name="adj" fmla="val 4690"/>
            </a:avLst>
          </a:prstGeom>
          <a:solidFill>
            <a:srgbClr val="00B050"/>
          </a:solidFill>
          <a:ln w="57150">
            <a:solidFill>
              <a:srgbClr val="88CE58"/>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id-ID" altLang="en-US" sz="1800">
                <a:latin typeface="Arial" panose="020B0604020202020204" pitchFamily="34" charset="0"/>
              </a:rPr>
              <a:t>SKPD</a:t>
            </a:r>
          </a:p>
        </p:txBody>
      </p:sp>
      <p:sp>
        <p:nvSpPr>
          <p:cNvPr id="85000" name="AutoShape 8">
            <a:extLst>
              <a:ext uri="{FF2B5EF4-FFF2-40B4-BE49-F238E27FC236}">
                <a16:creationId xmlns:a16="http://schemas.microsoft.com/office/drawing/2014/main" id="{36A989F5-6109-4EE2-A07E-D5AAD5B714B9}"/>
              </a:ext>
            </a:extLst>
          </p:cNvPr>
          <p:cNvSpPr>
            <a:spLocks noChangeArrowheads="1"/>
          </p:cNvSpPr>
          <p:nvPr/>
        </p:nvSpPr>
        <p:spPr bwMode="auto">
          <a:xfrm>
            <a:off x="4524375" y="2214563"/>
            <a:ext cx="2133600" cy="571500"/>
          </a:xfrm>
          <a:prstGeom prst="roundRect">
            <a:avLst>
              <a:gd name="adj" fmla="val 4690"/>
            </a:avLst>
          </a:prstGeom>
          <a:solidFill>
            <a:schemeClr val="accent6">
              <a:lumMod val="60000"/>
              <a:lumOff val="40000"/>
            </a:schemeClr>
          </a:solidFill>
          <a:ln w="57150">
            <a:solidFill>
              <a:srgbClr val="D79133"/>
            </a:solidFill>
            <a:round/>
            <a:headEnd/>
            <a:tailEnd/>
          </a:ln>
          <a:effectLst/>
        </p:spPr>
        <p:txBody>
          <a:bodyPr wrap="none" anchor="ctr"/>
          <a:lstStyle/>
          <a:p>
            <a:pPr algn="ctr">
              <a:defRPr/>
            </a:pPr>
            <a:r>
              <a:rPr lang="id-ID">
                <a:solidFill>
                  <a:schemeClr val="bg1"/>
                </a:solidFill>
                <a:latin typeface="Arial" charset="0"/>
              </a:rPr>
              <a:t>TAPD</a:t>
            </a:r>
          </a:p>
        </p:txBody>
      </p:sp>
      <p:sp>
        <p:nvSpPr>
          <p:cNvPr id="85004" name="AutoShape 12">
            <a:extLst>
              <a:ext uri="{FF2B5EF4-FFF2-40B4-BE49-F238E27FC236}">
                <a16:creationId xmlns:a16="http://schemas.microsoft.com/office/drawing/2014/main" id="{C11BE2DB-1FC5-4A07-A96C-1D8D4236E01D}"/>
              </a:ext>
            </a:extLst>
          </p:cNvPr>
          <p:cNvSpPr>
            <a:spLocks noChangeArrowheads="1"/>
          </p:cNvSpPr>
          <p:nvPr/>
        </p:nvSpPr>
        <p:spPr bwMode="auto">
          <a:xfrm>
            <a:off x="4595814" y="3643314"/>
            <a:ext cx="2143125" cy="642937"/>
          </a:xfrm>
          <a:prstGeom prst="roundRect">
            <a:avLst>
              <a:gd name="adj" fmla="val 469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id-ID" sz="1600" dirty="0"/>
              <a:t>Penanggung</a:t>
            </a:r>
          </a:p>
          <a:p>
            <a:pPr algn="ctr">
              <a:defRPr/>
            </a:pPr>
            <a:r>
              <a:rPr lang="id-ID" sz="1600" dirty="0"/>
              <a:t>jawab </a:t>
            </a:r>
          </a:p>
        </p:txBody>
      </p:sp>
      <p:sp>
        <p:nvSpPr>
          <p:cNvPr id="23" name="AutoShape 8">
            <a:extLst>
              <a:ext uri="{FF2B5EF4-FFF2-40B4-BE49-F238E27FC236}">
                <a16:creationId xmlns:a16="http://schemas.microsoft.com/office/drawing/2014/main" id="{4DD27971-DFE4-4211-8092-304B6DCE38BC}"/>
              </a:ext>
            </a:extLst>
          </p:cNvPr>
          <p:cNvSpPr>
            <a:spLocks noChangeArrowheads="1"/>
          </p:cNvSpPr>
          <p:nvPr/>
        </p:nvSpPr>
        <p:spPr bwMode="auto">
          <a:xfrm>
            <a:off x="7596188" y="2143126"/>
            <a:ext cx="2133600" cy="714375"/>
          </a:xfrm>
          <a:prstGeom prst="roundRect">
            <a:avLst>
              <a:gd name="adj" fmla="val 469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defRPr/>
            </a:pPr>
            <a:r>
              <a:rPr lang="id-ID" b="1" dirty="0">
                <a:solidFill>
                  <a:schemeClr val="tx1"/>
                </a:solidFill>
              </a:rPr>
              <a:t>Pimpinan TAPD</a:t>
            </a:r>
          </a:p>
        </p:txBody>
      </p:sp>
      <p:sp>
        <p:nvSpPr>
          <p:cNvPr id="43015" name="AutoShape 15">
            <a:extLst>
              <a:ext uri="{FF2B5EF4-FFF2-40B4-BE49-F238E27FC236}">
                <a16:creationId xmlns:a16="http://schemas.microsoft.com/office/drawing/2014/main" id="{FA942FEE-0FCD-4611-963D-1037216A6378}"/>
              </a:ext>
            </a:extLst>
          </p:cNvPr>
          <p:cNvSpPr>
            <a:spLocks noChangeArrowheads="1"/>
          </p:cNvSpPr>
          <p:nvPr/>
        </p:nvSpPr>
        <p:spPr bwMode="gray">
          <a:xfrm flipH="1">
            <a:off x="12477750" y="1784351"/>
            <a:ext cx="71438" cy="142875"/>
          </a:xfrm>
          <a:prstGeom prst="octagon">
            <a:avLst>
              <a:gd name="adj" fmla="val 29287"/>
            </a:avLst>
          </a:prstGeom>
          <a:solidFill>
            <a:srgbClr val="6FC5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5" name="AutoShape 12">
            <a:extLst>
              <a:ext uri="{FF2B5EF4-FFF2-40B4-BE49-F238E27FC236}">
                <a16:creationId xmlns:a16="http://schemas.microsoft.com/office/drawing/2014/main" id="{B809FF69-E6F0-4FD6-8103-2AD4D698716F}"/>
              </a:ext>
            </a:extLst>
          </p:cNvPr>
          <p:cNvSpPr>
            <a:spLocks noChangeArrowheads="1"/>
          </p:cNvSpPr>
          <p:nvPr/>
        </p:nvSpPr>
        <p:spPr bwMode="auto">
          <a:xfrm>
            <a:off x="4595814" y="5072064"/>
            <a:ext cx="2143125" cy="642937"/>
          </a:xfrm>
          <a:prstGeom prst="roundRect">
            <a:avLst>
              <a:gd name="adj" fmla="val 4690"/>
            </a:avLst>
          </a:prstGeom>
          <a:no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id-ID" sz="1600">
                <a:solidFill>
                  <a:schemeClr val="tx1"/>
                </a:solidFill>
              </a:rPr>
              <a:t>Telaahan, Komentar</a:t>
            </a:r>
          </a:p>
        </p:txBody>
      </p:sp>
      <p:sp>
        <p:nvSpPr>
          <p:cNvPr id="43017" name="Freeform 8">
            <a:extLst>
              <a:ext uri="{FF2B5EF4-FFF2-40B4-BE49-F238E27FC236}">
                <a16:creationId xmlns:a16="http://schemas.microsoft.com/office/drawing/2014/main" id="{4340242D-6176-4988-90EE-10F75C695432}"/>
              </a:ext>
            </a:extLst>
          </p:cNvPr>
          <p:cNvSpPr>
            <a:spLocks/>
          </p:cNvSpPr>
          <p:nvPr/>
        </p:nvSpPr>
        <p:spPr bwMode="gray">
          <a:xfrm rot="13799466">
            <a:off x="2430463" y="3057525"/>
            <a:ext cx="1987550" cy="1155700"/>
          </a:xfrm>
          <a:custGeom>
            <a:avLst/>
            <a:gdLst>
              <a:gd name="T0" fmla="*/ 0 w 982"/>
              <a:gd name="T1" fmla="*/ 2147483646 h 774"/>
              <a:gd name="T2" fmla="*/ 2147483646 w 982"/>
              <a:gd name="T3" fmla="*/ 2147483646 h 774"/>
              <a:gd name="T4" fmla="*/ 2147483646 w 982"/>
              <a:gd name="T5" fmla="*/ 2147483646 h 774"/>
              <a:gd name="T6" fmla="*/ 2147483646 w 982"/>
              <a:gd name="T7" fmla="*/ 2147483646 h 774"/>
              <a:gd name="T8" fmla="*/ 2147483646 w 982"/>
              <a:gd name="T9" fmla="*/ 2147483646 h 774"/>
              <a:gd name="T10" fmla="*/ 2147483646 w 982"/>
              <a:gd name="T11" fmla="*/ 2147483646 h 774"/>
              <a:gd name="T12" fmla="*/ 2147483646 w 982"/>
              <a:gd name="T13" fmla="*/ 2147483646 h 774"/>
              <a:gd name="T14" fmla="*/ 2147483646 w 982"/>
              <a:gd name="T15" fmla="*/ 2147483646 h 774"/>
              <a:gd name="T16" fmla="*/ 2147483646 w 982"/>
              <a:gd name="T17" fmla="*/ 2147483646 h 774"/>
              <a:gd name="T18" fmla="*/ 2147483646 w 982"/>
              <a:gd name="T19" fmla="*/ 2147483646 h 774"/>
              <a:gd name="T20" fmla="*/ 2147483646 w 982"/>
              <a:gd name="T21" fmla="*/ 2147483646 h 774"/>
              <a:gd name="T22" fmla="*/ 2147483646 w 982"/>
              <a:gd name="T23" fmla="*/ 2147483646 h 774"/>
              <a:gd name="T24" fmla="*/ 2147483646 w 982"/>
              <a:gd name="T25" fmla="*/ 2147483646 h 774"/>
              <a:gd name="T26" fmla="*/ 2147483646 w 982"/>
              <a:gd name="T27" fmla="*/ 2147483646 h 774"/>
              <a:gd name="T28" fmla="*/ 2147483646 w 982"/>
              <a:gd name="T29" fmla="*/ 2147483646 h 774"/>
              <a:gd name="T30" fmla="*/ 2147483646 w 982"/>
              <a:gd name="T31" fmla="*/ 2147483646 h 774"/>
              <a:gd name="T32" fmla="*/ 2147483646 w 982"/>
              <a:gd name="T33" fmla="*/ 2147483646 h 774"/>
              <a:gd name="T34" fmla="*/ 2147483646 w 982"/>
              <a:gd name="T35" fmla="*/ 2147483646 h 774"/>
              <a:gd name="T36" fmla="*/ 2147483646 w 982"/>
              <a:gd name="T37" fmla="*/ 2147483646 h 774"/>
              <a:gd name="T38" fmla="*/ 2147483646 w 982"/>
              <a:gd name="T39" fmla="*/ 2147483646 h 774"/>
              <a:gd name="T40" fmla="*/ 2147483646 w 982"/>
              <a:gd name="T41" fmla="*/ 2147483646 h 774"/>
              <a:gd name="T42" fmla="*/ 2147483646 w 982"/>
              <a:gd name="T43" fmla="*/ 2147483646 h 774"/>
              <a:gd name="T44" fmla="*/ 2147483646 w 982"/>
              <a:gd name="T45" fmla="*/ 2147483646 h 774"/>
              <a:gd name="T46" fmla="*/ 2147483646 w 982"/>
              <a:gd name="T47" fmla="*/ 2147483646 h 774"/>
              <a:gd name="T48" fmla="*/ 2147483646 w 982"/>
              <a:gd name="T49" fmla="*/ 2147483646 h 774"/>
              <a:gd name="T50" fmla="*/ 2147483646 w 982"/>
              <a:gd name="T51" fmla="*/ 2147483646 h 774"/>
              <a:gd name="T52" fmla="*/ 2147483646 w 982"/>
              <a:gd name="T53" fmla="*/ 0 h 774"/>
              <a:gd name="T54" fmla="*/ 2147483646 w 982"/>
              <a:gd name="T55" fmla="*/ 2147483646 h 774"/>
              <a:gd name="T56" fmla="*/ 2147483646 w 982"/>
              <a:gd name="T57" fmla="*/ 2147483646 h 774"/>
              <a:gd name="T58" fmla="*/ 2147483646 w 982"/>
              <a:gd name="T59" fmla="*/ 2147483646 h 774"/>
              <a:gd name="T60" fmla="*/ 2147483646 w 982"/>
              <a:gd name="T61" fmla="*/ 2147483646 h 774"/>
              <a:gd name="T62" fmla="*/ 2147483646 w 982"/>
              <a:gd name="T63" fmla="*/ 2147483646 h 774"/>
              <a:gd name="T64" fmla="*/ 2147483646 w 982"/>
              <a:gd name="T65" fmla="*/ 2147483646 h 774"/>
              <a:gd name="T66" fmla="*/ 2147483646 w 982"/>
              <a:gd name="T67" fmla="*/ 2147483646 h 774"/>
              <a:gd name="T68" fmla="*/ 2147483646 w 982"/>
              <a:gd name="T69" fmla="*/ 2147483646 h 774"/>
              <a:gd name="T70" fmla="*/ 2147483646 w 982"/>
              <a:gd name="T71" fmla="*/ 2147483646 h 774"/>
              <a:gd name="T72" fmla="*/ 2147483646 w 982"/>
              <a:gd name="T73" fmla="*/ 2147483646 h 774"/>
              <a:gd name="T74" fmla="*/ 2147483646 w 982"/>
              <a:gd name="T75" fmla="*/ 2147483646 h 774"/>
              <a:gd name="T76" fmla="*/ 2147483646 w 982"/>
              <a:gd name="T77" fmla="*/ 2147483646 h 774"/>
              <a:gd name="T78" fmla="*/ 2147483646 w 982"/>
              <a:gd name="T79" fmla="*/ 2147483646 h 774"/>
              <a:gd name="T80" fmla="*/ 2147483646 w 982"/>
              <a:gd name="T81" fmla="*/ 2147483646 h 774"/>
              <a:gd name="T82" fmla="*/ 2147483646 w 982"/>
              <a:gd name="T83" fmla="*/ 2147483646 h 774"/>
              <a:gd name="T84" fmla="*/ 2147483646 w 982"/>
              <a:gd name="T85" fmla="*/ 2147483646 h 774"/>
              <a:gd name="T86" fmla="*/ 2147483646 w 982"/>
              <a:gd name="T87" fmla="*/ 2147483646 h 774"/>
              <a:gd name="T88" fmla="*/ 2147483646 w 982"/>
              <a:gd name="T89" fmla="*/ 2147483646 h 774"/>
              <a:gd name="T90" fmla="*/ 2147483646 w 982"/>
              <a:gd name="T91" fmla="*/ 2147483646 h 774"/>
              <a:gd name="T92" fmla="*/ 2147483646 w 982"/>
              <a:gd name="T93" fmla="*/ 2147483646 h 774"/>
              <a:gd name="T94" fmla="*/ 2147483646 w 982"/>
              <a:gd name="T95" fmla="*/ 2147483646 h 774"/>
              <a:gd name="T96" fmla="*/ 2147483646 w 982"/>
              <a:gd name="T97" fmla="*/ 2147483646 h 774"/>
              <a:gd name="T98" fmla="*/ 2147483646 w 982"/>
              <a:gd name="T99" fmla="*/ 2147483646 h 774"/>
              <a:gd name="T100" fmla="*/ 2147483646 w 982"/>
              <a:gd name="T101" fmla="*/ 2147483646 h 774"/>
              <a:gd name="T102" fmla="*/ 2147483646 w 982"/>
              <a:gd name="T103" fmla="*/ 2147483646 h 774"/>
              <a:gd name="T104" fmla="*/ 0 w 982"/>
              <a:gd name="T105" fmla="*/ 2147483646 h 774"/>
              <a:gd name="T106" fmla="*/ 0 w 982"/>
              <a:gd name="T107" fmla="*/ 214748364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6CACED">
                  <a:alpha val="32001"/>
                </a:srgbClr>
              </a:gs>
              <a:gs pos="100000">
                <a:srgbClr val="5DA4EB"/>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ID"/>
          </a:p>
        </p:txBody>
      </p:sp>
      <p:sp>
        <p:nvSpPr>
          <p:cNvPr id="37" name="AutoShape 12">
            <a:extLst>
              <a:ext uri="{FF2B5EF4-FFF2-40B4-BE49-F238E27FC236}">
                <a16:creationId xmlns:a16="http://schemas.microsoft.com/office/drawing/2014/main" id="{3B593CB0-E636-45CD-9823-4542A457FF2A}"/>
              </a:ext>
            </a:extLst>
          </p:cNvPr>
          <p:cNvSpPr>
            <a:spLocks noChangeArrowheads="1"/>
          </p:cNvSpPr>
          <p:nvPr/>
        </p:nvSpPr>
        <p:spPr bwMode="auto">
          <a:xfrm>
            <a:off x="1952626" y="3143250"/>
            <a:ext cx="2143125" cy="642938"/>
          </a:xfrm>
          <a:prstGeom prst="roundRect">
            <a:avLst>
              <a:gd name="adj" fmla="val 4690"/>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id-ID" sz="1600" dirty="0"/>
              <a:t>Perbaikan</a:t>
            </a:r>
          </a:p>
        </p:txBody>
      </p:sp>
      <p:sp>
        <p:nvSpPr>
          <p:cNvPr id="38" name="Right Arrow 37">
            <a:extLst>
              <a:ext uri="{FF2B5EF4-FFF2-40B4-BE49-F238E27FC236}">
                <a16:creationId xmlns:a16="http://schemas.microsoft.com/office/drawing/2014/main" id="{1951D89E-506C-4C33-AA9E-5F31755043B7}"/>
              </a:ext>
            </a:extLst>
          </p:cNvPr>
          <p:cNvSpPr/>
          <p:nvPr/>
        </p:nvSpPr>
        <p:spPr>
          <a:xfrm>
            <a:off x="3714750" y="2214563"/>
            <a:ext cx="642938"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0" name="AutoShape 8">
            <a:extLst>
              <a:ext uri="{FF2B5EF4-FFF2-40B4-BE49-F238E27FC236}">
                <a16:creationId xmlns:a16="http://schemas.microsoft.com/office/drawing/2014/main" id="{0E9E5476-CD41-4109-AB44-8C256145BE17}"/>
              </a:ext>
            </a:extLst>
          </p:cNvPr>
          <p:cNvSpPr>
            <a:spLocks noChangeArrowheads="1"/>
          </p:cNvSpPr>
          <p:nvPr/>
        </p:nvSpPr>
        <p:spPr bwMode="auto">
          <a:xfrm>
            <a:off x="7667625" y="3786189"/>
            <a:ext cx="2133600" cy="714375"/>
          </a:xfrm>
          <a:prstGeom prst="roundRect">
            <a:avLst>
              <a:gd name="adj" fmla="val 4690"/>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defRPr/>
            </a:pPr>
            <a:r>
              <a:rPr lang="id-ID" b="1" dirty="0">
                <a:solidFill>
                  <a:schemeClr val="tx1"/>
                </a:solidFill>
              </a:rPr>
              <a:t>Gubernur</a:t>
            </a:r>
          </a:p>
        </p:txBody>
      </p:sp>
      <p:sp>
        <p:nvSpPr>
          <p:cNvPr id="41" name="Right Arrow 40">
            <a:extLst>
              <a:ext uri="{FF2B5EF4-FFF2-40B4-BE49-F238E27FC236}">
                <a16:creationId xmlns:a16="http://schemas.microsoft.com/office/drawing/2014/main" id="{9AD0D1FB-3D3B-4AF6-8486-4FC6096A6B17}"/>
              </a:ext>
            </a:extLst>
          </p:cNvPr>
          <p:cNvSpPr/>
          <p:nvPr/>
        </p:nvSpPr>
        <p:spPr>
          <a:xfrm>
            <a:off x="6810375" y="2214564"/>
            <a:ext cx="642938"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2" name="Up-Down Arrow 41">
            <a:extLst>
              <a:ext uri="{FF2B5EF4-FFF2-40B4-BE49-F238E27FC236}">
                <a16:creationId xmlns:a16="http://schemas.microsoft.com/office/drawing/2014/main" id="{D8DEECA0-12F1-4C4E-B7B2-709B1221392D}"/>
              </a:ext>
            </a:extLst>
          </p:cNvPr>
          <p:cNvSpPr/>
          <p:nvPr/>
        </p:nvSpPr>
        <p:spPr>
          <a:xfrm>
            <a:off x="5453064" y="2928938"/>
            <a:ext cx="357187" cy="5715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3" name="Down Arrow 42">
            <a:extLst>
              <a:ext uri="{FF2B5EF4-FFF2-40B4-BE49-F238E27FC236}">
                <a16:creationId xmlns:a16="http://schemas.microsoft.com/office/drawing/2014/main" id="{0F87D00E-FCA7-4531-987F-E762D16D73F3}"/>
              </a:ext>
            </a:extLst>
          </p:cNvPr>
          <p:cNvSpPr/>
          <p:nvPr/>
        </p:nvSpPr>
        <p:spPr>
          <a:xfrm>
            <a:off x="8524875" y="3000375"/>
            <a:ext cx="357188"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4" name="AutoShape 12">
            <a:extLst>
              <a:ext uri="{FF2B5EF4-FFF2-40B4-BE49-F238E27FC236}">
                <a16:creationId xmlns:a16="http://schemas.microsoft.com/office/drawing/2014/main" id="{A4A56DE2-4067-4792-B642-CF49122B3D5D}"/>
              </a:ext>
            </a:extLst>
          </p:cNvPr>
          <p:cNvSpPr>
            <a:spLocks noChangeArrowheads="1"/>
          </p:cNvSpPr>
          <p:nvPr/>
        </p:nvSpPr>
        <p:spPr bwMode="auto">
          <a:xfrm>
            <a:off x="3024189" y="1500189"/>
            <a:ext cx="2143125" cy="642937"/>
          </a:xfrm>
          <a:prstGeom prst="roundRect">
            <a:avLst>
              <a:gd name="adj" fmla="val 4690"/>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id-ID" sz="1600" dirty="0"/>
              <a:t>Penyerahan </a:t>
            </a:r>
          </a:p>
          <a:p>
            <a:pPr algn="ctr">
              <a:defRPr/>
            </a:pPr>
            <a:r>
              <a:rPr lang="id-ID" sz="1600" dirty="0"/>
              <a:t>secara online</a:t>
            </a:r>
          </a:p>
        </p:txBody>
      </p:sp>
      <p:cxnSp>
        <p:nvCxnSpPr>
          <p:cNvPr id="18" name="Straight Arrow Connector 17">
            <a:extLst>
              <a:ext uri="{FF2B5EF4-FFF2-40B4-BE49-F238E27FC236}">
                <a16:creationId xmlns:a16="http://schemas.microsoft.com/office/drawing/2014/main" id="{BC8F730B-F5B2-42AE-B094-6B767ED0FCBB}"/>
              </a:ext>
            </a:extLst>
          </p:cNvPr>
          <p:cNvCxnSpPr/>
          <p:nvPr/>
        </p:nvCxnSpPr>
        <p:spPr>
          <a:xfrm rot="5400000">
            <a:off x="5322094" y="4690269"/>
            <a:ext cx="571500" cy="158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C18CFD6-4761-451F-83D6-86F5DA41F146}"/>
              </a:ext>
            </a:extLst>
          </p:cNvPr>
          <p:cNvSpPr>
            <a:spLocks noGrp="1" noChangeArrowheads="1"/>
          </p:cNvSpPr>
          <p:nvPr>
            <p:ph type="title" idx="4294967295"/>
          </p:nvPr>
        </p:nvSpPr>
        <p:spPr>
          <a:xfrm>
            <a:off x="1981200" y="-34925"/>
            <a:ext cx="8229600" cy="1143000"/>
          </a:xfrm>
        </p:spPr>
        <p:txBody>
          <a:bodyPr/>
          <a:lstStyle/>
          <a:p>
            <a:pPr eaLnBrk="1" hangingPunct="1">
              <a:defRPr/>
            </a:pPr>
            <a:r>
              <a:rPr lang="id-ID" sz="2900" b="1">
                <a:solidFill>
                  <a:srgbClr val="FFFF00"/>
                </a:solidFill>
                <a:effectLst>
                  <a:outerShdw blurRad="38100" dist="38100" dir="2700000" algn="tl">
                    <a:srgbClr val="FFFFFF"/>
                  </a:outerShdw>
                </a:effectLst>
                <a:latin typeface="Century Gothic" pitchFamily="34" charset="0"/>
              </a:rPr>
              <a:t>Proses penyerahan dokumen usulan dan </a:t>
            </a:r>
            <a:br>
              <a:rPr lang="id-ID" sz="2900" b="1">
                <a:solidFill>
                  <a:srgbClr val="FFFF00"/>
                </a:solidFill>
                <a:effectLst>
                  <a:outerShdw blurRad="38100" dist="38100" dir="2700000" algn="tl">
                    <a:srgbClr val="FFFFFF"/>
                  </a:outerShdw>
                </a:effectLst>
                <a:latin typeface="Century Gothic" pitchFamily="34" charset="0"/>
              </a:rPr>
            </a:br>
            <a:r>
              <a:rPr lang="id-ID" sz="2900" b="1">
                <a:solidFill>
                  <a:srgbClr val="FFFF00"/>
                </a:solidFill>
                <a:effectLst>
                  <a:outerShdw blurRad="38100" dist="38100" dir="2700000" algn="tl">
                    <a:srgbClr val="FFFFFF"/>
                  </a:outerShdw>
                </a:effectLst>
                <a:latin typeface="Century Gothic" pitchFamily="34" charset="0"/>
              </a:rPr>
              <a:t>pengambilan keputusan</a:t>
            </a:r>
            <a:endParaRPr lang="en-US" sz="2900" b="1">
              <a:solidFill>
                <a:srgbClr val="FFFF00"/>
              </a:solidFill>
              <a:effectLst>
                <a:outerShdw blurRad="38100" dist="38100" dir="2700000" algn="tl">
                  <a:srgbClr val="FFFFFF"/>
                </a:outerShdw>
              </a:effectLst>
              <a:latin typeface="Century Gothic" pitchFamily="34" charset="0"/>
            </a:endParaRPr>
          </a:p>
        </p:txBody>
      </p:sp>
      <p:sp>
        <p:nvSpPr>
          <p:cNvPr id="45059" name="AutoShape 4">
            <a:extLst>
              <a:ext uri="{FF2B5EF4-FFF2-40B4-BE49-F238E27FC236}">
                <a16:creationId xmlns:a16="http://schemas.microsoft.com/office/drawing/2014/main" id="{244BD744-ED43-4CDB-ACFA-3EF5BA65EB05}"/>
              </a:ext>
            </a:extLst>
          </p:cNvPr>
          <p:cNvSpPr>
            <a:spLocks noChangeArrowheads="1"/>
          </p:cNvSpPr>
          <p:nvPr/>
        </p:nvSpPr>
        <p:spPr bwMode="auto">
          <a:xfrm>
            <a:off x="1738314" y="2214563"/>
            <a:ext cx="1785937" cy="571500"/>
          </a:xfrm>
          <a:prstGeom prst="roundRect">
            <a:avLst>
              <a:gd name="adj" fmla="val 4690"/>
            </a:avLst>
          </a:prstGeom>
          <a:solidFill>
            <a:srgbClr val="00B050"/>
          </a:solidFill>
          <a:ln w="57150">
            <a:solidFill>
              <a:srgbClr val="88CE58"/>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id-ID" altLang="en-US" sz="1800">
                <a:latin typeface="Arial" panose="020B0604020202020204" pitchFamily="34" charset="0"/>
              </a:rPr>
              <a:t>SKPD</a:t>
            </a:r>
          </a:p>
        </p:txBody>
      </p:sp>
      <p:sp>
        <p:nvSpPr>
          <p:cNvPr id="85000" name="AutoShape 8">
            <a:extLst>
              <a:ext uri="{FF2B5EF4-FFF2-40B4-BE49-F238E27FC236}">
                <a16:creationId xmlns:a16="http://schemas.microsoft.com/office/drawing/2014/main" id="{F94FB1C5-3FA4-482E-94AF-668F1E17749C}"/>
              </a:ext>
            </a:extLst>
          </p:cNvPr>
          <p:cNvSpPr>
            <a:spLocks noChangeArrowheads="1"/>
          </p:cNvSpPr>
          <p:nvPr/>
        </p:nvSpPr>
        <p:spPr bwMode="auto">
          <a:xfrm>
            <a:off x="4524375" y="2214563"/>
            <a:ext cx="2133600" cy="571500"/>
          </a:xfrm>
          <a:prstGeom prst="roundRect">
            <a:avLst>
              <a:gd name="adj" fmla="val 4690"/>
            </a:avLst>
          </a:prstGeom>
          <a:solidFill>
            <a:schemeClr val="accent6">
              <a:lumMod val="60000"/>
              <a:lumOff val="40000"/>
            </a:schemeClr>
          </a:solidFill>
          <a:ln w="57150">
            <a:solidFill>
              <a:srgbClr val="D79133"/>
            </a:solidFill>
            <a:round/>
            <a:headEnd/>
            <a:tailEnd/>
          </a:ln>
          <a:effectLst/>
        </p:spPr>
        <p:txBody>
          <a:bodyPr wrap="none" anchor="ctr"/>
          <a:lstStyle/>
          <a:p>
            <a:pPr algn="ctr">
              <a:defRPr/>
            </a:pPr>
            <a:r>
              <a:rPr lang="id-ID" dirty="0">
                <a:latin typeface="Arial" charset="0"/>
              </a:rPr>
              <a:t>TAPD</a:t>
            </a:r>
          </a:p>
        </p:txBody>
      </p:sp>
      <p:sp>
        <p:nvSpPr>
          <p:cNvPr id="85004" name="AutoShape 12">
            <a:extLst>
              <a:ext uri="{FF2B5EF4-FFF2-40B4-BE49-F238E27FC236}">
                <a16:creationId xmlns:a16="http://schemas.microsoft.com/office/drawing/2014/main" id="{90FF3BCE-30A4-4323-83BA-4A6559A5D13F}"/>
              </a:ext>
            </a:extLst>
          </p:cNvPr>
          <p:cNvSpPr>
            <a:spLocks noChangeArrowheads="1"/>
          </p:cNvSpPr>
          <p:nvPr/>
        </p:nvSpPr>
        <p:spPr bwMode="auto">
          <a:xfrm>
            <a:off x="4595814" y="3643314"/>
            <a:ext cx="2143125" cy="642937"/>
          </a:xfrm>
          <a:prstGeom prst="roundRect">
            <a:avLst>
              <a:gd name="adj" fmla="val 469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id-ID" sz="1600" dirty="0"/>
              <a:t>Penanggung</a:t>
            </a:r>
          </a:p>
          <a:p>
            <a:pPr algn="ctr">
              <a:defRPr/>
            </a:pPr>
            <a:r>
              <a:rPr lang="id-ID" sz="1600" dirty="0"/>
              <a:t>jawab </a:t>
            </a:r>
          </a:p>
        </p:txBody>
      </p:sp>
      <p:sp>
        <p:nvSpPr>
          <p:cNvPr id="23" name="AutoShape 8">
            <a:extLst>
              <a:ext uri="{FF2B5EF4-FFF2-40B4-BE49-F238E27FC236}">
                <a16:creationId xmlns:a16="http://schemas.microsoft.com/office/drawing/2014/main" id="{7B7F341A-2485-4A96-B486-67641FD095DB}"/>
              </a:ext>
            </a:extLst>
          </p:cNvPr>
          <p:cNvSpPr>
            <a:spLocks noChangeArrowheads="1"/>
          </p:cNvSpPr>
          <p:nvPr/>
        </p:nvSpPr>
        <p:spPr bwMode="auto">
          <a:xfrm>
            <a:off x="7596188" y="2143126"/>
            <a:ext cx="2133600" cy="714375"/>
          </a:xfrm>
          <a:prstGeom prst="roundRect">
            <a:avLst>
              <a:gd name="adj" fmla="val 469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defRPr/>
            </a:pPr>
            <a:r>
              <a:rPr lang="id-ID" b="1" dirty="0">
                <a:solidFill>
                  <a:schemeClr val="tx1"/>
                </a:solidFill>
              </a:rPr>
              <a:t>Pimpinan TAPD</a:t>
            </a:r>
          </a:p>
        </p:txBody>
      </p:sp>
      <p:sp>
        <p:nvSpPr>
          <p:cNvPr id="45063" name="AutoShape 15">
            <a:extLst>
              <a:ext uri="{FF2B5EF4-FFF2-40B4-BE49-F238E27FC236}">
                <a16:creationId xmlns:a16="http://schemas.microsoft.com/office/drawing/2014/main" id="{0A6635A4-1C02-4556-9AA7-CF732E2D8FB0}"/>
              </a:ext>
            </a:extLst>
          </p:cNvPr>
          <p:cNvSpPr>
            <a:spLocks noChangeArrowheads="1"/>
          </p:cNvSpPr>
          <p:nvPr/>
        </p:nvSpPr>
        <p:spPr bwMode="gray">
          <a:xfrm flipH="1">
            <a:off x="12477750" y="1784351"/>
            <a:ext cx="71438" cy="142875"/>
          </a:xfrm>
          <a:prstGeom prst="octagon">
            <a:avLst>
              <a:gd name="adj" fmla="val 29287"/>
            </a:avLst>
          </a:prstGeom>
          <a:solidFill>
            <a:srgbClr val="6FC5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35" name="AutoShape 12">
            <a:extLst>
              <a:ext uri="{FF2B5EF4-FFF2-40B4-BE49-F238E27FC236}">
                <a16:creationId xmlns:a16="http://schemas.microsoft.com/office/drawing/2014/main" id="{9D0ED05D-F17E-46B3-BBD2-E0461183BBEA}"/>
              </a:ext>
            </a:extLst>
          </p:cNvPr>
          <p:cNvSpPr>
            <a:spLocks noChangeArrowheads="1"/>
          </p:cNvSpPr>
          <p:nvPr/>
        </p:nvSpPr>
        <p:spPr bwMode="auto">
          <a:xfrm>
            <a:off x="4452938" y="5072063"/>
            <a:ext cx="2571750" cy="785812"/>
          </a:xfrm>
          <a:prstGeom prst="roundRect">
            <a:avLst>
              <a:gd name="adj" fmla="val 4690"/>
            </a:avLst>
          </a:prstGeom>
          <a:no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id-ID" sz="1600">
                <a:solidFill>
                  <a:schemeClr val="tx1"/>
                </a:solidFill>
              </a:rPr>
              <a:t>Seleksi dengan </a:t>
            </a:r>
          </a:p>
          <a:p>
            <a:pPr algn="ctr">
              <a:defRPr/>
            </a:pPr>
            <a:r>
              <a:rPr lang="id-ID" sz="1600">
                <a:solidFill>
                  <a:schemeClr val="tx1"/>
                </a:solidFill>
              </a:rPr>
              <a:t>menggunakan dengan </a:t>
            </a:r>
          </a:p>
          <a:p>
            <a:pPr algn="ctr">
              <a:defRPr/>
            </a:pPr>
            <a:r>
              <a:rPr lang="id-ID" sz="1600">
                <a:solidFill>
                  <a:schemeClr val="tx1"/>
                </a:solidFill>
              </a:rPr>
              <a:t>metode tertentu</a:t>
            </a:r>
          </a:p>
        </p:txBody>
      </p:sp>
      <p:sp>
        <p:nvSpPr>
          <p:cNvPr id="38" name="Right Arrow 37">
            <a:extLst>
              <a:ext uri="{FF2B5EF4-FFF2-40B4-BE49-F238E27FC236}">
                <a16:creationId xmlns:a16="http://schemas.microsoft.com/office/drawing/2014/main" id="{5CB7797D-F56E-47C7-8E43-4A13A1BF4A6A}"/>
              </a:ext>
            </a:extLst>
          </p:cNvPr>
          <p:cNvSpPr/>
          <p:nvPr/>
        </p:nvSpPr>
        <p:spPr>
          <a:xfrm>
            <a:off x="3714750" y="2214563"/>
            <a:ext cx="642938"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0" name="AutoShape 8">
            <a:extLst>
              <a:ext uri="{FF2B5EF4-FFF2-40B4-BE49-F238E27FC236}">
                <a16:creationId xmlns:a16="http://schemas.microsoft.com/office/drawing/2014/main" id="{ACBDEE2C-8641-4AD6-8D22-244DC53A97B3}"/>
              </a:ext>
            </a:extLst>
          </p:cNvPr>
          <p:cNvSpPr>
            <a:spLocks noChangeArrowheads="1"/>
          </p:cNvSpPr>
          <p:nvPr/>
        </p:nvSpPr>
        <p:spPr bwMode="auto">
          <a:xfrm>
            <a:off x="7667625" y="3786189"/>
            <a:ext cx="2133600" cy="714375"/>
          </a:xfrm>
          <a:prstGeom prst="roundRect">
            <a:avLst>
              <a:gd name="adj" fmla="val 4690"/>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defRPr/>
            </a:pPr>
            <a:r>
              <a:rPr lang="id-ID" b="1" dirty="0">
                <a:solidFill>
                  <a:schemeClr val="tx1"/>
                </a:solidFill>
              </a:rPr>
              <a:t>Gubernur</a:t>
            </a:r>
          </a:p>
        </p:txBody>
      </p:sp>
      <p:sp>
        <p:nvSpPr>
          <p:cNvPr id="41" name="Right Arrow 40">
            <a:extLst>
              <a:ext uri="{FF2B5EF4-FFF2-40B4-BE49-F238E27FC236}">
                <a16:creationId xmlns:a16="http://schemas.microsoft.com/office/drawing/2014/main" id="{06587633-F3C8-4DF0-89F2-AD38F86DC018}"/>
              </a:ext>
            </a:extLst>
          </p:cNvPr>
          <p:cNvSpPr/>
          <p:nvPr/>
        </p:nvSpPr>
        <p:spPr>
          <a:xfrm>
            <a:off x="6810375" y="2214564"/>
            <a:ext cx="642938"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2" name="Up-Down Arrow 41">
            <a:extLst>
              <a:ext uri="{FF2B5EF4-FFF2-40B4-BE49-F238E27FC236}">
                <a16:creationId xmlns:a16="http://schemas.microsoft.com/office/drawing/2014/main" id="{F9DCA52B-1852-4158-88DE-98BA4D1ADA5C}"/>
              </a:ext>
            </a:extLst>
          </p:cNvPr>
          <p:cNvSpPr/>
          <p:nvPr/>
        </p:nvSpPr>
        <p:spPr>
          <a:xfrm>
            <a:off x="5453064" y="2928938"/>
            <a:ext cx="357187" cy="5715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3" name="Down Arrow 42">
            <a:extLst>
              <a:ext uri="{FF2B5EF4-FFF2-40B4-BE49-F238E27FC236}">
                <a16:creationId xmlns:a16="http://schemas.microsoft.com/office/drawing/2014/main" id="{B4561613-F061-476C-B118-D58CC56AD1C8}"/>
              </a:ext>
            </a:extLst>
          </p:cNvPr>
          <p:cNvSpPr/>
          <p:nvPr/>
        </p:nvSpPr>
        <p:spPr>
          <a:xfrm>
            <a:off x="8524875" y="3000375"/>
            <a:ext cx="357188"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4" name="AutoShape 12">
            <a:extLst>
              <a:ext uri="{FF2B5EF4-FFF2-40B4-BE49-F238E27FC236}">
                <a16:creationId xmlns:a16="http://schemas.microsoft.com/office/drawing/2014/main" id="{6AFD332C-9A25-4FED-9ACD-8371DF619945}"/>
              </a:ext>
            </a:extLst>
          </p:cNvPr>
          <p:cNvSpPr>
            <a:spLocks noChangeArrowheads="1"/>
          </p:cNvSpPr>
          <p:nvPr/>
        </p:nvSpPr>
        <p:spPr bwMode="auto">
          <a:xfrm>
            <a:off x="3024189" y="1500189"/>
            <a:ext cx="2143125" cy="642937"/>
          </a:xfrm>
          <a:prstGeom prst="roundRect">
            <a:avLst>
              <a:gd name="adj" fmla="val 4690"/>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id-ID" sz="1600" dirty="0"/>
              <a:t>Penyerahan </a:t>
            </a:r>
          </a:p>
          <a:p>
            <a:pPr algn="ctr">
              <a:defRPr/>
            </a:pPr>
            <a:r>
              <a:rPr lang="id-ID" sz="1600" dirty="0"/>
              <a:t>secara online</a:t>
            </a:r>
          </a:p>
        </p:txBody>
      </p:sp>
      <p:cxnSp>
        <p:nvCxnSpPr>
          <p:cNvPr id="18" name="Straight Arrow Connector 17">
            <a:extLst>
              <a:ext uri="{FF2B5EF4-FFF2-40B4-BE49-F238E27FC236}">
                <a16:creationId xmlns:a16="http://schemas.microsoft.com/office/drawing/2014/main" id="{0AEAB772-55E9-4628-9896-5E133089EEC5}"/>
              </a:ext>
            </a:extLst>
          </p:cNvPr>
          <p:cNvCxnSpPr/>
          <p:nvPr/>
        </p:nvCxnSpPr>
        <p:spPr>
          <a:xfrm rot="5400000">
            <a:off x="5380832" y="4690270"/>
            <a:ext cx="571500" cy="158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616FAC3-E321-4037-9781-6E50B4424D14}"/>
              </a:ext>
            </a:extLst>
          </p:cNvPr>
          <p:cNvSpPr/>
          <p:nvPr/>
        </p:nvSpPr>
        <p:spPr>
          <a:xfrm>
            <a:off x="4310064" y="1428750"/>
            <a:ext cx="5786437" cy="485775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5073" name="AutoShape 17">
            <a:extLst>
              <a:ext uri="{FF2B5EF4-FFF2-40B4-BE49-F238E27FC236}">
                <a16:creationId xmlns:a16="http://schemas.microsoft.com/office/drawing/2014/main" id="{CA17AF8F-0952-4750-ACA1-95ACAC5C416B}"/>
              </a:ext>
            </a:extLst>
          </p:cNvPr>
          <p:cNvSpPr>
            <a:spLocks noChangeArrowheads="1"/>
          </p:cNvSpPr>
          <p:nvPr/>
        </p:nvSpPr>
        <p:spPr bwMode="gray">
          <a:xfrm>
            <a:off x="7810501" y="4643438"/>
            <a:ext cx="2714625" cy="2005012"/>
          </a:xfrm>
          <a:prstGeom prst="irregularSeal1">
            <a:avLst/>
          </a:prstGeom>
          <a:gradFill rotWithShape="1">
            <a:gsLst>
              <a:gs pos="0">
                <a:srgbClr val="B433D7"/>
              </a:gs>
              <a:gs pos="100000">
                <a:srgbClr val="5B84E9"/>
              </a:gs>
            </a:gsLst>
            <a:lin ang="5400000" scaled="1"/>
          </a:gradFill>
          <a:ln>
            <a:noFill/>
          </a:ln>
          <a:effectLst>
            <a:outerShdw dist="107763" dir="2700000" algn="ctr" rotWithShape="0">
              <a:srgbClr val="B2B2B2"/>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endParaRPr>
          </a:p>
        </p:txBody>
      </p:sp>
      <p:sp>
        <p:nvSpPr>
          <p:cNvPr id="45074" name="TextBox 21">
            <a:extLst>
              <a:ext uri="{FF2B5EF4-FFF2-40B4-BE49-F238E27FC236}">
                <a16:creationId xmlns:a16="http://schemas.microsoft.com/office/drawing/2014/main" id="{51B90202-DB12-4898-A0AC-EC8FF0645238}"/>
              </a:ext>
            </a:extLst>
          </p:cNvPr>
          <p:cNvSpPr txBox="1">
            <a:spLocks noChangeArrowheads="1"/>
          </p:cNvSpPr>
          <p:nvPr/>
        </p:nvSpPr>
        <p:spPr bwMode="auto">
          <a:xfrm>
            <a:off x="8596313" y="5357813"/>
            <a:ext cx="102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id-ID" altLang="en-US" sz="3200" b="1">
                <a:latin typeface="Arial" panose="020B0604020202020204" pitchFamily="34" charset="0"/>
              </a:rPr>
              <a:t>DSS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15E7C93A-AD22-463B-878B-93903535AAB3}"/>
              </a:ext>
            </a:extLst>
          </p:cNvPr>
          <p:cNvSpPr txBox="1">
            <a:spLocks noChangeArrowheads="1"/>
          </p:cNvSpPr>
          <p:nvPr/>
        </p:nvSpPr>
        <p:spPr bwMode="auto">
          <a:xfrm>
            <a:off x="2406650" y="1265238"/>
            <a:ext cx="6051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eaLnBrk="1" hangingPunct="1">
              <a:lnSpc>
                <a:spcPct val="100000"/>
              </a:lnSpc>
              <a:spcBef>
                <a:spcPct val="0"/>
              </a:spcBef>
              <a:buClr>
                <a:srgbClr val="000000"/>
              </a:buClr>
              <a:buFont typeface="Times New Roman" panose="02020603050405020304" pitchFamily="18" charset="0"/>
              <a:buNone/>
            </a:pPr>
            <a:r>
              <a:rPr lang="en-US" altLang="en-US" sz="4000" b="1">
                <a:latin typeface="Arial" panose="020B0604020202020204" pitchFamily="34" charset="0"/>
                <a:ea typeface="MS Gothic" panose="020B0609070205080204" pitchFamily="49" charset="-128"/>
              </a:rPr>
              <a:t>Tantangan pengadaan</a:t>
            </a:r>
          </a:p>
        </p:txBody>
      </p:sp>
      <p:sp>
        <p:nvSpPr>
          <p:cNvPr id="47107" name="Text Box 2">
            <a:extLst>
              <a:ext uri="{FF2B5EF4-FFF2-40B4-BE49-F238E27FC236}">
                <a16:creationId xmlns:a16="http://schemas.microsoft.com/office/drawing/2014/main" id="{DB875607-7D1D-4169-955B-4ED8D6E6F281}"/>
              </a:ext>
            </a:extLst>
          </p:cNvPr>
          <p:cNvSpPr txBox="1">
            <a:spLocks noChangeArrowheads="1"/>
          </p:cNvSpPr>
          <p:nvPr/>
        </p:nvSpPr>
        <p:spPr bwMode="auto">
          <a:xfrm>
            <a:off x="2506664" y="2386014"/>
            <a:ext cx="640873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lnSpc>
                <a:spcPct val="90000"/>
              </a:lnSpc>
              <a:spcBef>
                <a:spcPts val="1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9pPr>
          </a:lstStyle>
          <a:p>
            <a:pPr>
              <a:lnSpc>
                <a:spcPct val="100000"/>
              </a:lnSpc>
              <a:spcBef>
                <a:spcPts val="600"/>
              </a:spcBef>
              <a:buClr>
                <a:srgbClr val="000000"/>
              </a:buClr>
            </a:pPr>
            <a:r>
              <a:rPr lang="en-US" altLang="en-US" sz="2400">
                <a:latin typeface="Arial" panose="020B0604020202020204" pitchFamily="34" charset="0"/>
                <a:ea typeface="MS Gothic" panose="020B0609070205080204" pitchFamily="49" charset="-128"/>
              </a:rPr>
              <a:t>Informasi harga dan barang terbatas</a:t>
            </a:r>
          </a:p>
          <a:p>
            <a:pPr>
              <a:lnSpc>
                <a:spcPct val="100000"/>
              </a:lnSpc>
              <a:spcBef>
                <a:spcPts val="600"/>
              </a:spcBef>
              <a:buClr>
                <a:srgbClr val="000000"/>
              </a:buClr>
            </a:pPr>
            <a:r>
              <a:rPr lang="en-US" altLang="en-US" sz="2400">
                <a:latin typeface="Arial" panose="020B0604020202020204" pitchFamily="34" charset="0"/>
                <a:ea typeface="MS Gothic" panose="020B0609070205080204" pitchFamily="49" charset="-128"/>
              </a:rPr>
              <a:t>Akses pasar yang terbatas</a:t>
            </a:r>
          </a:p>
          <a:p>
            <a:pPr>
              <a:lnSpc>
                <a:spcPct val="100000"/>
              </a:lnSpc>
              <a:spcBef>
                <a:spcPts val="600"/>
              </a:spcBef>
              <a:buClr>
                <a:srgbClr val="000000"/>
              </a:buClr>
            </a:pPr>
            <a:r>
              <a:rPr lang="en-US" altLang="en-US" sz="2400">
                <a:latin typeface="Arial" panose="020B0604020202020204" pitchFamily="34" charset="0"/>
                <a:ea typeface="MS Gothic" panose="020B0609070205080204" pitchFamily="49" charset="-128"/>
              </a:rPr>
              <a:t>Pasar yang tersekat-sekat (</a:t>
            </a:r>
            <a:r>
              <a:rPr lang="en-US" altLang="en-US" sz="2400" i="1">
                <a:latin typeface="Arial" panose="020B0604020202020204" pitchFamily="34" charset="0"/>
                <a:ea typeface="MS Gothic" panose="020B0609070205080204" pitchFamily="49" charset="-128"/>
              </a:rPr>
              <a:t>fragmented</a:t>
            </a:r>
            <a:r>
              <a:rPr lang="en-US" altLang="en-US" sz="2400">
                <a:latin typeface="Arial" panose="020B0604020202020204" pitchFamily="34" charset="0"/>
                <a:ea typeface="MS Gothic" panose="020B0609070205080204" pitchFamily="49" charset="-128"/>
              </a:rPr>
              <a:t>)</a:t>
            </a:r>
          </a:p>
          <a:p>
            <a:pPr>
              <a:lnSpc>
                <a:spcPct val="100000"/>
              </a:lnSpc>
              <a:spcBef>
                <a:spcPts val="600"/>
              </a:spcBef>
              <a:buClr>
                <a:srgbClr val="000000"/>
              </a:buClr>
            </a:pPr>
            <a:r>
              <a:rPr lang="en-US" altLang="en-US" sz="2400">
                <a:latin typeface="Arial" panose="020B0604020202020204" pitchFamily="34" charset="0"/>
                <a:ea typeface="MS Gothic" panose="020B0609070205080204" pitchFamily="49" charset="-128"/>
              </a:rPr>
              <a:t>Persaingan usaha tidak sehat/premanisme</a:t>
            </a:r>
          </a:p>
          <a:p>
            <a:pPr>
              <a:lnSpc>
                <a:spcPct val="100000"/>
              </a:lnSpc>
              <a:spcBef>
                <a:spcPts val="600"/>
              </a:spcBef>
              <a:buClr>
                <a:srgbClr val="000000"/>
              </a:buClr>
            </a:pPr>
            <a:r>
              <a:rPr lang="en-US" altLang="en-US" sz="2400" i="1">
                <a:latin typeface="Arial" panose="020B0604020202020204" pitchFamily="34" charset="0"/>
                <a:ea typeface="MS Gothic" panose="020B0609070205080204" pitchFamily="49" charset="-128"/>
              </a:rPr>
              <a:t>Bad Governance</a:t>
            </a:r>
          </a:p>
          <a:p>
            <a:pPr>
              <a:lnSpc>
                <a:spcPct val="100000"/>
              </a:lnSpc>
              <a:spcBef>
                <a:spcPts val="600"/>
              </a:spcBef>
              <a:buClr>
                <a:srgbClr val="000000"/>
              </a:buClr>
            </a:pPr>
            <a:r>
              <a:rPr lang="en-US" altLang="en-US" sz="2400">
                <a:latin typeface="Arial" panose="020B0604020202020204" pitchFamily="34" charset="0"/>
                <a:ea typeface="MS Gothic" panose="020B0609070205080204" pitchFamily="49" charset="-128"/>
              </a:rPr>
              <a:t>SDM pengadaan terbatas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6341FF3-2CAC-40C6-8C1A-00126CACB895}"/>
              </a:ext>
            </a:extLst>
          </p:cNvPr>
          <p:cNvSpPr>
            <a:spLocks noGrp="1" noChangeArrowheads="1"/>
          </p:cNvSpPr>
          <p:nvPr>
            <p:ph type="title" idx="4294967295"/>
          </p:nvPr>
        </p:nvSpPr>
        <p:spPr>
          <a:noFill/>
        </p:spPr>
        <p:txBody>
          <a:bodyPr/>
          <a:lstStyle/>
          <a:p>
            <a:pPr eaLnBrk="1" hangingPunct="1"/>
            <a:r>
              <a:rPr lang="en-US" altLang="en-US">
                <a:latin typeface="Century Gothic" panose="020B0502020202020204" pitchFamily="34" charset="0"/>
              </a:rPr>
              <a:t>Mengapa e-Procurement</a:t>
            </a:r>
          </a:p>
        </p:txBody>
      </p:sp>
      <p:sp>
        <p:nvSpPr>
          <p:cNvPr id="49155" name="Rectangle 3">
            <a:extLst>
              <a:ext uri="{FF2B5EF4-FFF2-40B4-BE49-F238E27FC236}">
                <a16:creationId xmlns:a16="http://schemas.microsoft.com/office/drawing/2014/main" id="{B884F828-B6B8-4A4B-88A8-88CBB2A4F8AE}"/>
              </a:ext>
            </a:extLst>
          </p:cNvPr>
          <p:cNvSpPr>
            <a:spLocks noGrp="1" noChangeArrowheads="1"/>
          </p:cNvSpPr>
          <p:nvPr>
            <p:ph type="body" idx="4294967295"/>
          </p:nvPr>
        </p:nvSpPr>
        <p:spPr/>
        <p:txBody>
          <a:bodyPr/>
          <a:lstStyle/>
          <a:p>
            <a:pPr eaLnBrk="1" hangingPunct="1"/>
            <a:r>
              <a:rPr lang="en-US" altLang="en-US">
                <a:latin typeface="Century Gothic" panose="020B0502020202020204" pitchFamily="34" charset="0"/>
              </a:rPr>
              <a:t>Mewujudkan prinsip-prinsip pengadaan barang dan jasa secara lebih nyata;</a:t>
            </a:r>
          </a:p>
          <a:p>
            <a:pPr eaLnBrk="1" hangingPunct="1"/>
            <a:r>
              <a:rPr lang="en-US" altLang="en-US">
                <a:latin typeface="Century Gothic" panose="020B0502020202020204" pitchFamily="34" charset="0"/>
              </a:rPr>
              <a:t>Penawaran yang masuk lebih banyak;</a:t>
            </a:r>
          </a:p>
          <a:p>
            <a:pPr eaLnBrk="1" hangingPunct="1"/>
            <a:r>
              <a:rPr lang="en-US" altLang="en-US">
                <a:latin typeface="Century Gothic" panose="020B0502020202020204" pitchFamily="34" charset="0"/>
              </a:rPr>
              <a:t>Lebih aman (termasuk jaminan keamanan data);</a:t>
            </a:r>
          </a:p>
          <a:p>
            <a:pPr eaLnBrk="1" hangingPunct="1"/>
            <a:r>
              <a:rPr lang="en-US" altLang="en-US">
                <a:latin typeface="Century Gothic" panose="020B0502020202020204" pitchFamily="34" charset="0"/>
              </a:rPr>
              <a:t>Mengurangi benturan dan hambatan fisik</a:t>
            </a:r>
          </a:p>
          <a:p>
            <a:pPr eaLnBrk="1" hangingPunct="1"/>
            <a:endParaRPr lang="en-US" altLang="en-US">
              <a:latin typeface="Century Gothic" panose="020B0502020202020204" pitchFamily="34" charset="0"/>
            </a:endParaRPr>
          </a:p>
          <a:p>
            <a:pPr eaLnBrk="1" hangingPunct="1"/>
            <a:endParaRPr lang="en-US" altLang="en-US">
              <a:latin typeface="Century Gothic" panose="020B0502020202020204" pitchFamily="34" charset="0"/>
            </a:endParaRPr>
          </a:p>
          <a:p>
            <a:pPr eaLnBrk="1" hangingPunct="1"/>
            <a:endParaRPr lang="en-US" altLang="en-US">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FD2A-85DB-4C7B-95C1-2297D7B726C1}"/>
              </a:ext>
            </a:extLst>
          </p:cNvPr>
          <p:cNvSpPr>
            <a:spLocks noGrp="1"/>
          </p:cNvSpPr>
          <p:nvPr>
            <p:ph type="title" idx="4294967295"/>
          </p:nvPr>
        </p:nvSpPr>
        <p:spPr>
          <a:xfrm>
            <a:off x="2438400" y="533400"/>
            <a:ext cx="7772400" cy="487362"/>
          </a:xfrm>
          <a:ln>
            <a:miter lim="800000"/>
            <a:headEnd/>
            <a:tailEnd/>
          </a:ln>
        </p:spPr>
        <p:txBody>
          <a:bodyPr vert="horz" lIns="45720" tIns="45720" rIns="45720" bIns="45720" rtlCol="0" anchor="ctr">
            <a:normAutofit fontScale="90000"/>
            <a:scene3d>
              <a:camera prst="orthographicFront"/>
              <a:lightRig rig="threePt" dir="t">
                <a:rot lat="0" lon="0" rev="4800000"/>
              </a:lightRig>
            </a:scene3d>
            <a:sp3d extrusionH="57150" contourW="12700">
              <a:bevelT w="25400" h="38100"/>
              <a:extrusionClr>
                <a:schemeClr val="tx1"/>
              </a:extrusionClr>
              <a:contourClr>
                <a:schemeClr val="bg1"/>
              </a:contourClr>
            </a:sp3d>
          </a:bodyPr>
          <a:lstStyle/>
          <a:p>
            <a:pPr algn="r">
              <a:defRPr/>
            </a:pPr>
            <a:r>
              <a:rPr lang="en-US" sz="3600" b="1" dirty="0" err="1">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Huruf</a:t>
            </a:r>
            <a:r>
              <a:rPr lang="en-US" sz="36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 </a:t>
            </a:r>
            <a:r>
              <a:rPr lang="en-US" sz="49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“e”</a:t>
            </a:r>
            <a:r>
              <a:rPr lang="en-US" sz="36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 </a:t>
            </a:r>
            <a:r>
              <a:rPr lang="en-US" sz="3600" b="1" dirty="0" err="1">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dalam</a:t>
            </a:r>
            <a:r>
              <a:rPr lang="en-US" sz="36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 procurement</a:t>
            </a:r>
          </a:p>
        </p:txBody>
      </p:sp>
      <p:grpSp>
        <p:nvGrpSpPr>
          <p:cNvPr id="3" name="Group 20">
            <a:extLst>
              <a:ext uri="{FF2B5EF4-FFF2-40B4-BE49-F238E27FC236}">
                <a16:creationId xmlns:a16="http://schemas.microsoft.com/office/drawing/2014/main" id="{EDD4BB62-93E7-4DE5-8B36-AF10D32ACB21}"/>
              </a:ext>
            </a:extLst>
          </p:cNvPr>
          <p:cNvGrpSpPr>
            <a:grpSpLocks/>
          </p:cNvGrpSpPr>
          <p:nvPr/>
        </p:nvGrpSpPr>
        <p:grpSpPr bwMode="auto">
          <a:xfrm>
            <a:off x="2862264" y="1430338"/>
            <a:ext cx="7608887" cy="5143500"/>
            <a:chOff x="1338072" y="1429826"/>
            <a:chExt cx="7609332" cy="5144710"/>
          </a:xfrm>
        </p:grpSpPr>
        <p:grpSp>
          <p:nvGrpSpPr>
            <p:cNvPr id="51204" name="Group 31">
              <a:extLst>
                <a:ext uri="{FF2B5EF4-FFF2-40B4-BE49-F238E27FC236}">
                  <a16:creationId xmlns:a16="http://schemas.microsoft.com/office/drawing/2014/main" id="{FA000793-6499-43A1-9F63-13367BD47F9C}"/>
                </a:ext>
              </a:extLst>
            </p:cNvPr>
            <p:cNvGrpSpPr>
              <a:grpSpLocks/>
            </p:cNvGrpSpPr>
            <p:nvPr/>
          </p:nvGrpSpPr>
          <p:grpSpPr bwMode="auto">
            <a:xfrm>
              <a:off x="1338072" y="1429826"/>
              <a:ext cx="5418757" cy="3792340"/>
              <a:chOff x="24384" y="1617860"/>
              <a:chExt cx="5418757" cy="3792340"/>
            </a:xfrm>
          </p:grpSpPr>
          <p:pic>
            <p:nvPicPr>
              <p:cNvPr id="51207" name="Picture 5" descr="C:\CLIP\j0405468.jpg">
                <a:extLst>
                  <a:ext uri="{FF2B5EF4-FFF2-40B4-BE49-F238E27FC236}">
                    <a16:creationId xmlns:a16="http://schemas.microsoft.com/office/drawing/2014/main" id="{DBE42FEC-0DDF-4798-A37B-4BCA86D45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033508"/>
                <a:ext cx="947341" cy="6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7" name="Picture 13" descr="C:\CLIP\MPj04095630000[1].jpg">
                <a:extLst>
                  <a:ext uri="{FF2B5EF4-FFF2-40B4-BE49-F238E27FC236}">
                    <a16:creationId xmlns:a16="http://schemas.microsoft.com/office/drawing/2014/main" id="{2F75F27C-DC5D-4323-ACF2-B12880DA58B1}"/>
                  </a:ext>
                </a:extLst>
              </p:cNvPr>
              <p:cNvPicPr>
                <a:picLocks noChangeAspect="1" noChangeArrowheads="1"/>
              </p:cNvPicPr>
              <p:nvPr/>
            </p:nvPicPr>
            <p:blipFill>
              <a:blip r:embed="rId4"/>
              <a:srcRect/>
              <a:stretch>
                <a:fillRect/>
              </a:stretch>
            </p:blipFill>
            <p:spPr bwMode="auto">
              <a:xfrm>
                <a:off x="4026705" y="2284767"/>
                <a:ext cx="631862" cy="631974"/>
              </a:xfrm>
              <a:prstGeom prst="rect">
                <a:avLst/>
              </a:prstGeom>
              <a:ln>
                <a:noFill/>
              </a:ln>
              <a:effectLst>
                <a:outerShdw blurRad="292100" dist="139700" dir="2700000" algn="tl" rotWithShape="0">
                  <a:srgbClr val="333333">
                    <a:alpha val="65000"/>
                  </a:srgbClr>
                </a:outerShdw>
              </a:effectLst>
            </p:spPr>
          </p:pic>
          <p:pic>
            <p:nvPicPr>
              <p:cNvPr id="6152" name="Picture 8" descr="C:\CLIP\MPj04116920000[1].jpg">
                <a:extLst>
                  <a:ext uri="{FF2B5EF4-FFF2-40B4-BE49-F238E27FC236}">
                    <a16:creationId xmlns:a16="http://schemas.microsoft.com/office/drawing/2014/main" id="{DBC619F3-6758-4764-9869-39CDFD79BD46}"/>
                  </a:ext>
                </a:extLst>
              </p:cNvPr>
              <p:cNvPicPr>
                <a:picLocks noChangeAspect="1" noChangeArrowheads="1"/>
              </p:cNvPicPr>
              <p:nvPr/>
            </p:nvPicPr>
            <p:blipFill>
              <a:blip r:embed="rId5"/>
              <a:srcRect/>
              <a:stretch>
                <a:fillRect/>
              </a:stretch>
            </p:blipFill>
            <p:spPr bwMode="auto">
              <a:xfrm>
                <a:off x="4342637" y="2743662"/>
                <a:ext cx="838249" cy="836810"/>
              </a:xfrm>
              <a:prstGeom prst="rect">
                <a:avLst/>
              </a:prstGeom>
              <a:ln>
                <a:noFill/>
              </a:ln>
              <a:effectLst>
                <a:outerShdw blurRad="292100" dist="139700" dir="2700000" algn="tl" rotWithShape="0">
                  <a:srgbClr val="333333">
                    <a:alpha val="65000"/>
                  </a:srgbClr>
                </a:outerShdw>
              </a:effectLst>
            </p:spPr>
          </p:pic>
          <p:pic>
            <p:nvPicPr>
              <p:cNvPr id="6154" name="Picture 10" descr="C:\CLIP\MCj04326360000[1].png">
                <a:extLst>
                  <a:ext uri="{FF2B5EF4-FFF2-40B4-BE49-F238E27FC236}">
                    <a16:creationId xmlns:a16="http://schemas.microsoft.com/office/drawing/2014/main" id="{25DAF48B-0754-4FB1-A885-3A2FCB70342C}"/>
                  </a:ext>
                </a:extLst>
              </p:cNvPr>
              <p:cNvPicPr>
                <a:picLocks noChangeAspect="1" noChangeArrowheads="1"/>
              </p:cNvPicPr>
              <p:nvPr/>
            </p:nvPicPr>
            <p:blipFill>
              <a:blip r:embed="rId6"/>
              <a:srcRect/>
              <a:stretch>
                <a:fillRect/>
              </a:stretch>
            </p:blipFill>
            <p:spPr bwMode="auto">
              <a:xfrm>
                <a:off x="1067432" y="2154561"/>
                <a:ext cx="912866" cy="914615"/>
              </a:xfrm>
              <a:prstGeom prst="rect">
                <a:avLst/>
              </a:prstGeom>
              <a:ln>
                <a:noFill/>
              </a:ln>
              <a:effectLst>
                <a:outerShdw blurRad="292100" dist="139700" dir="2700000" algn="tl" rotWithShape="0">
                  <a:srgbClr val="333333">
                    <a:alpha val="65000"/>
                  </a:srgbClr>
                </a:outerShdw>
              </a:effectLst>
            </p:spPr>
          </p:pic>
          <p:pic>
            <p:nvPicPr>
              <p:cNvPr id="6155" name="Picture 11" descr="C:\CLIP\MCj04326650000[1].png">
                <a:extLst>
                  <a:ext uri="{FF2B5EF4-FFF2-40B4-BE49-F238E27FC236}">
                    <a16:creationId xmlns:a16="http://schemas.microsoft.com/office/drawing/2014/main" id="{0D4881BE-B913-4243-AEAE-53BEF157E3EC}"/>
                  </a:ext>
                </a:extLst>
              </p:cNvPr>
              <p:cNvPicPr>
                <a:picLocks noChangeAspect="1" noChangeArrowheads="1"/>
              </p:cNvPicPr>
              <p:nvPr/>
            </p:nvPicPr>
            <p:blipFill>
              <a:blip r:embed="rId7"/>
              <a:srcRect/>
              <a:stretch>
                <a:fillRect/>
              </a:stretch>
            </p:blipFill>
            <p:spPr bwMode="auto">
              <a:xfrm>
                <a:off x="1448454" y="2667444"/>
                <a:ext cx="912866" cy="913028"/>
              </a:xfrm>
              <a:prstGeom prst="rect">
                <a:avLst/>
              </a:prstGeom>
              <a:ln>
                <a:noFill/>
              </a:ln>
              <a:effectLst>
                <a:outerShdw blurRad="292100" dist="139700" dir="2700000" algn="tl" rotWithShape="0">
                  <a:srgbClr val="333333">
                    <a:alpha val="65000"/>
                  </a:srgbClr>
                </a:outerShdw>
              </a:effectLst>
            </p:spPr>
          </p:pic>
          <p:pic>
            <p:nvPicPr>
              <p:cNvPr id="51212" name="Picture 12" descr="C:\CLIP\MCj04326640000[1].png">
                <a:extLst>
                  <a:ext uri="{FF2B5EF4-FFF2-40B4-BE49-F238E27FC236}">
                    <a16:creationId xmlns:a16="http://schemas.microsoft.com/office/drawing/2014/main" id="{EB3F5D4D-E098-46FC-A23E-1ED2D97CA6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30663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14" descr="C:\CLIP\MCj04339380000[1].png">
                <a:extLst>
                  <a:ext uri="{FF2B5EF4-FFF2-40B4-BE49-F238E27FC236}">
                    <a16:creationId xmlns:a16="http://schemas.microsoft.com/office/drawing/2014/main" id="{0FB71E8B-4C68-4C3D-82A5-B73E74AC82DB}"/>
                  </a:ext>
                </a:extLst>
              </p:cNvPr>
              <p:cNvPicPr>
                <a:picLocks noChangeAspect="1" noChangeArrowheads="1"/>
              </p:cNvPicPr>
              <p:nvPr/>
            </p:nvPicPr>
            <p:blipFill>
              <a:blip r:embed="rId9"/>
              <a:srcRect/>
              <a:stretch>
                <a:fillRect/>
              </a:stretch>
            </p:blipFill>
            <p:spPr bwMode="auto">
              <a:xfrm flipH="1">
                <a:off x="1886630" y="4072712"/>
                <a:ext cx="836662" cy="919378"/>
              </a:xfrm>
              <a:prstGeom prst="rect">
                <a:avLst/>
              </a:prstGeom>
              <a:ln>
                <a:noFill/>
              </a:ln>
              <a:effectLst>
                <a:outerShdw blurRad="292100" dist="139700" dir="2700000" algn="tl" rotWithShape="0">
                  <a:srgbClr val="333333">
                    <a:alpha val="65000"/>
                  </a:srgbClr>
                </a:outerShdw>
              </a:effectLst>
            </p:spPr>
          </p:pic>
          <p:pic>
            <p:nvPicPr>
              <p:cNvPr id="6159" name="Picture 15" descr="C:\CLIP\MCj04339440000[1].png">
                <a:extLst>
                  <a:ext uri="{FF2B5EF4-FFF2-40B4-BE49-F238E27FC236}">
                    <a16:creationId xmlns:a16="http://schemas.microsoft.com/office/drawing/2014/main" id="{8D0933E1-5B6A-40E7-AFD8-66712E3B5024}"/>
                  </a:ext>
                </a:extLst>
              </p:cNvPr>
              <p:cNvPicPr>
                <a:picLocks noChangeAspect="1" noChangeArrowheads="1"/>
              </p:cNvPicPr>
              <p:nvPr/>
            </p:nvPicPr>
            <p:blipFill>
              <a:blip r:embed="rId10"/>
              <a:srcRect/>
              <a:stretch>
                <a:fillRect/>
              </a:stretch>
            </p:blipFill>
            <p:spPr bwMode="auto">
              <a:xfrm>
                <a:off x="3866359" y="4072712"/>
                <a:ext cx="952556" cy="951136"/>
              </a:xfrm>
              <a:prstGeom prst="rect">
                <a:avLst/>
              </a:prstGeom>
              <a:ln>
                <a:noFill/>
              </a:ln>
              <a:effectLst>
                <a:outerShdw blurRad="292100" dist="139700" dir="2700000" algn="tl" rotWithShape="0">
                  <a:srgbClr val="333333">
                    <a:alpha val="65000"/>
                  </a:srgbClr>
                </a:outerShdw>
              </a:effectLst>
            </p:spPr>
          </p:pic>
          <p:cxnSp>
            <p:nvCxnSpPr>
              <p:cNvPr id="19" name="Straight Connector 18">
                <a:extLst>
                  <a:ext uri="{FF2B5EF4-FFF2-40B4-BE49-F238E27FC236}">
                    <a16:creationId xmlns:a16="http://schemas.microsoft.com/office/drawing/2014/main" id="{F7453E8B-562E-4F51-928E-205EF7A477E1}"/>
                  </a:ext>
                </a:extLst>
              </p:cNvPr>
              <p:cNvCxnSpPr/>
              <p:nvPr/>
            </p:nvCxnSpPr>
            <p:spPr>
              <a:xfrm rot="5400000">
                <a:off x="1638676" y="3771017"/>
                <a:ext cx="3275784" cy="1587"/>
              </a:xfrm>
              <a:prstGeom prst="line">
                <a:avLst/>
              </a:prstGeom>
              <a:ln w="25400" cap="rnd">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1216" name="Picture 16" descr="C:\CLIP\MCj04326180000[1].png">
                <a:extLst>
                  <a:ext uri="{FF2B5EF4-FFF2-40B4-BE49-F238E27FC236}">
                    <a16:creationId xmlns:a16="http://schemas.microsoft.com/office/drawing/2014/main" id="{21D122EF-F355-4D5A-A03B-B5EDB2F988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5600" y="2154237"/>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7" name="Picture 16" descr="C:\CLIP\MCj04326180000[1].png">
                <a:extLst>
                  <a:ext uri="{FF2B5EF4-FFF2-40B4-BE49-F238E27FC236}">
                    <a16:creationId xmlns:a16="http://schemas.microsoft.com/office/drawing/2014/main" id="{AEEA36DA-183D-42C9-AF49-778C1964644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6550" y="4072354"/>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8" name="TextBox 24">
                <a:extLst>
                  <a:ext uri="{FF2B5EF4-FFF2-40B4-BE49-F238E27FC236}">
                    <a16:creationId xmlns:a16="http://schemas.microsoft.com/office/drawing/2014/main" id="{D936CFE5-00E6-4DA6-B718-89D701382AD2}"/>
                  </a:ext>
                </a:extLst>
              </p:cNvPr>
              <p:cNvSpPr txBox="1">
                <a:spLocks noChangeArrowheads="1"/>
              </p:cNvSpPr>
              <p:nvPr/>
            </p:nvSpPr>
            <p:spPr bwMode="auto">
              <a:xfrm>
                <a:off x="24384" y="1617860"/>
                <a:ext cx="52181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i="1">
                    <a:latin typeface="Arial" panose="020B0604020202020204" pitchFamily="34" charset="0"/>
                    <a:cs typeface="Lucida Sans Unicode" panose="020B0602030504020204" pitchFamily="34" charset="0"/>
                  </a:rPr>
                  <a:t>Pertukaran Dokumen </a:t>
                </a:r>
                <a:r>
                  <a:rPr lang="en-US" altLang="en-US" sz="1600" i="1">
                    <a:latin typeface="Arial" panose="020B0604020202020204" pitchFamily="34" charset="0"/>
                    <a:cs typeface="Lucida Sans Unicode" panose="020B0602030504020204" pitchFamily="34" charset="0"/>
                    <a:sym typeface="Wingdings" panose="05000000000000000000" pitchFamily="2" charset="2"/>
                  </a:rPr>
                  <a:t> Penyampulan &amp; otentikasi</a:t>
                </a:r>
                <a:endParaRPr lang="en-US" altLang="en-US" sz="1600" i="1">
                  <a:latin typeface="Arial" panose="020B0604020202020204" pitchFamily="34" charset="0"/>
                  <a:cs typeface="Lucida Sans Unicode" panose="020B0602030504020204" pitchFamily="34" charset="0"/>
                </a:endParaRPr>
              </a:p>
            </p:txBody>
          </p:sp>
          <p:sp>
            <p:nvSpPr>
              <p:cNvPr id="51219" name="TextBox 25">
                <a:extLst>
                  <a:ext uri="{FF2B5EF4-FFF2-40B4-BE49-F238E27FC236}">
                    <a16:creationId xmlns:a16="http://schemas.microsoft.com/office/drawing/2014/main" id="{425A6B1C-15E3-4A4D-9D68-E990631276BF}"/>
                  </a:ext>
                </a:extLst>
              </p:cNvPr>
              <p:cNvSpPr txBox="1">
                <a:spLocks noChangeArrowheads="1"/>
              </p:cNvSpPr>
              <p:nvPr/>
            </p:nvSpPr>
            <p:spPr bwMode="auto">
              <a:xfrm>
                <a:off x="30480" y="3733800"/>
                <a:ext cx="248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i="1">
                    <a:latin typeface="Arial" panose="020B0604020202020204" pitchFamily="34" charset="0"/>
                    <a:cs typeface="Lucida Sans Unicode" panose="020B0602030504020204" pitchFamily="34" charset="0"/>
                  </a:rPr>
                  <a:t>Urutan &amp; Proses Kerja</a:t>
                </a:r>
              </a:p>
            </p:txBody>
          </p:sp>
        </p:grpSp>
        <p:sp>
          <p:nvSpPr>
            <p:cNvPr id="51205" name="TextBox 22">
              <a:extLst>
                <a:ext uri="{FF2B5EF4-FFF2-40B4-BE49-F238E27FC236}">
                  <a16:creationId xmlns:a16="http://schemas.microsoft.com/office/drawing/2014/main" id="{3BAD8C18-3D14-49D1-9D10-97743F63525E}"/>
                </a:ext>
              </a:extLst>
            </p:cNvPr>
            <p:cNvSpPr txBox="1">
              <a:spLocks noChangeArrowheads="1"/>
            </p:cNvSpPr>
            <p:nvPr/>
          </p:nvSpPr>
          <p:spPr bwMode="auto">
            <a:xfrm>
              <a:off x="4764024" y="4974098"/>
              <a:ext cx="418338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25" indent="-1111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i="1">
                  <a:latin typeface="Arial" panose="020B0604020202020204" pitchFamily="34" charset="0"/>
                  <a:cs typeface="Lucida Sans Unicode" panose="020B0602030504020204" pitchFamily="34" charset="0"/>
                </a:rPr>
                <a:t>Compliance </a:t>
              </a:r>
              <a:r>
                <a:rPr lang="en-US" altLang="en-US" sz="1400" i="1">
                  <a:latin typeface="Arial" panose="020B0604020202020204" pitchFamily="34" charset="0"/>
                  <a:cs typeface="Lucida Sans Unicode" panose="020B0602030504020204" pitchFamily="34" charset="0"/>
                  <a:sym typeface="Wingdings" panose="05000000000000000000" pitchFamily="2" charset="2"/>
                </a:rPr>
                <a:t> Kepres no 80 dan UU no 11 ITE</a:t>
              </a:r>
              <a:endParaRPr lang="en-US" altLang="en-US" sz="1400" i="1">
                <a:latin typeface="Arial" panose="020B0604020202020204" pitchFamily="34" charset="0"/>
                <a:cs typeface="Lucida Sans Unicode" panose="020B0602030504020204" pitchFamily="34" charset="0"/>
              </a:endParaRPr>
            </a:p>
            <a:p>
              <a:pPr eaLnBrk="1" hangingPunct="1">
                <a:lnSpc>
                  <a:spcPct val="100000"/>
                </a:lnSpc>
                <a:spcBef>
                  <a:spcPct val="0"/>
                </a:spcBef>
              </a:pPr>
              <a:endParaRPr lang="en-US" altLang="en-US" sz="1400" i="1">
                <a:latin typeface="Arial" panose="020B0604020202020204" pitchFamily="34" charset="0"/>
                <a:cs typeface="Lucida Sans Unicode" panose="020B0602030504020204" pitchFamily="34" charset="0"/>
              </a:endParaRPr>
            </a:p>
            <a:p>
              <a:pPr eaLnBrk="1" hangingPunct="1">
                <a:lnSpc>
                  <a:spcPct val="100000"/>
                </a:lnSpc>
                <a:spcBef>
                  <a:spcPct val="0"/>
                </a:spcBef>
              </a:pPr>
              <a:r>
                <a:rPr lang="en-US" altLang="en-US" sz="1400">
                  <a:latin typeface="Arial" panose="020B0604020202020204" pitchFamily="34" charset="0"/>
                  <a:cs typeface="Lucida Sans Unicode" panose="020B0602030504020204" pitchFamily="34" charset="0"/>
                </a:rPr>
                <a:t>Transparan</a:t>
              </a:r>
            </a:p>
            <a:p>
              <a:pPr eaLnBrk="1" hangingPunct="1">
                <a:lnSpc>
                  <a:spcPct val="100000"/>
                </a:lnSpc>
                <a:spcBef>
                  <a:spcPct val="0"/>
                </a:spcBef>
              </a:pPr>
              <a:r>
                <a:rPr lang="en-US" altLang="en-US" sz="1400">
                  <a:latin typeface="Arial" panose="020B0604020202020204" pitchFamily="34" charset="0"/>
                  <a:cs typeface="Lucida Sans Unicode" panose="020B0602030504020204" pitchFamily="34" charset="0"/>
                </a:rPr>
                <a:t>Virtual</a:t>
              </a:r>
            </a:p>
            <a:p>
              <a:pPr eaLnBrk="1" hangingPunct="1">
                <a:lnSpc>
                  <a:spcPct val="100000"/>
                </a:lnSpc>
                <a:spcBef>
                  <a:spcPct val="0"/>
                </a:spcBef>
              </a:pPr>
              <a:r>
                <a:rPr lang="en-US" altLang="en-US" sz="1400">
                  <a:latin typeface="Arial" panose="020B0604020202020204" pitchFamily="34" charset="0"/>
                  <a:cs typeface="Lucida Sans Unicode" panose="020B0602030504020204" pitchFamily="34" charset="0"/>
                </a:rPr>
                <a:t>Aman </a:t>
              </a:r>
              <a:r>
                <a:rPr lang="en-US" altLang="en-US" sz="1400" i="1">
                  <a:latin typeface="Arial" panose="020B0604020202020204" pitchFamily="34" charset="0"/>
                  <a:cs typeface="Lucida Sans Unicode" panose="020B0602030504020204" pitchFamily="34" charset="0"/>
                </a:rPr>
                <a:t>(digital signature &amp; encryption)</a:t>
              </a:r>
            </a:p>
            <a:p>
              <a:pPr eaLnBrk="1" hangingPunct="1">
                <a:lnSpc>
                  <a:spcPct val="100000"/>
                </a:lnSpc>
                <a:spcBef>
                  <a:spcPct val="0"/>
                </a:spcBef>
              </a:pPr>
              <a:r>
                <a:rPr lang="en-US" altLang="en-US" sz="1400">
                  <a:latin typeface="Arial" panose="020B0604020202020204" pitchFamily="34" charset="0"/>
                  <a:cs typeface="Lucida Sans Unicode" panose="020B0602030504020204" pitchFamily="34" charset="0"/>
                </a:rPr>
                <a:t>Efisien</a:t>
              </a:r>
            </a:p>
            <a:p>
              <a:pPr eaLnBrk="1" hangingPunct="1">
                <a:lnSpc>
                  <a:spcPct val="100000"/>
                </a:lnSpc>
                <a:spcBef>
                  <a:spcPct val="0"/>
                </a:spcBef>
              </a:pPr>
              <a:r>
                <a:rPr lang="en-US" altLang="en-US" sz="1400">
                  <a:latin typeface="Arial" panose="020B0604020202020204" pitchFamily="34" charset="0"/>
                  <a:cs typeface="Lucida Sans Unicode" panose="020B0602030504020204" pitchFamily="34" charset="0"/>
                </a:rPr>
                <a:t>Tak berbatas</a:t>
              </a:r>
            </a:p>
          </p:txBody>
        </p:sp>
        <p:sp>
          <p:nvSpPr>
            <p:cNvPr id="51206" name="TextBox 23">
              <a:extLst>
                <a:ext uri="{FF2B5EF4-FFF2-40B4-BE49-F238E27FC236}">
                  <a16:creationId xmlns:a16="http://schemas.microsoft.com/office/drawing/2014/main" id="{58E58711-9EFA-41D7-B367-8F11F3D45086}"/>
                </a:ext>
              </a:extLst>
            </p:cNvPr>
            <p:cNvSpPr txBox="1">
              <a:spLocks noChangeArrowheads="1"/>
            </p:cNvSpPr>
            <p:nvPr/>
          </p:nvSpPr>
          <p:spPr bwMode="auto">
            <a:xfrm>
              <a:off x="1481328" y="4954994"/>
              <a:ext cx="27858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25" indent="-1111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a:latin typeface="Arial" panose="020B0604020202020204" pitchFamily="34" charset="0"/>
                  <a:cs typeface="Lucida Sans Unicode" panose="020B0602030504020204" pitchFamily="34" charset="0"/>
                </a:rPr>
                <a:t>Compliance </a:t>
              </a:r>
              <a:r>
                <a:rPr lang="en-US" altLang="en-US" sz="1400">
                  <a:latin typeface="Arial" panose="020B0604020202020204" pitchFamily="34" charset="0"/>
                  <a:cs typeface="Lucida Sans Unicode" panose="020B0602030504020204" pitchFamily="34" charset="0"/>
                  <a:sym typeface="Wingdings" panose="05000000000000000000" pitchFamily="2" charset="2"/>
                </a:rPr>
                <a:t> Kepres no 80</a:t>
              </a:r>
              <a:endParaRPr lang="en-US" altLang="en-US" sz="1400">
                <a:latin typeface="Arial" panose="020B0604020202020204" pitchFamily="34" charset="0"/>
                <a:cs typeface="Lucida Sans Unicode" panose="020B0602030504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8BD1309-12ED-44FD-9870-FDDD0F07BA79}"/>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sz="2400">
                <a:solidFill>
                  <a:schemeClr val="bg1"/>
                </a:solidFill>
              </a:rPr>
              <a:t>Pola Kerja e-Government</a:t>
            </a:r>
            <a:br>
              <a:rPr lang="id-ID" altLang="en-US" sz="2400">
                <a:solidFill>
                  <a:schemeClr val="bg1"/>
                </a:solidFill>
              </a:rPr>
            </a:br>
            <a:r>
              <a:rPr lang="id-ID" altLang="en-US" sz="2400">
                <a:solidFill>
                  <a:schemeClr val="bg1"/>
                </a:solidFill>
              </a:rPr>
              <a:t>dalam Pengelolaan Urusan Publik</a:t>
            </a:r>
          </a:p>
        </p:txBody>
      </p:sp>
      <p:pic>
        <p:nvPicPr>
          <p:cNvPr id="9219" name="Picture 2">
            <a:extLst>
              <a:ext uri="{FF2B5EF4-FFF2-40B4-BE49-F238E27FC236}">
                <a16:creationId xmlns:a16="http://schemas.microsoft.com/office/drawing/2014/main" id="{8846F3BC-405F-4177-B217-9EBE32361C38}"/>
              </a:ext>
            </a:extLst>
          </p:cNvPr>
          <p:cNvPicPr>
            <a:picLocks noGrp="1" noChangeAspect="1" noChangeArrowheads="1"/>
          </p:cNvPicPr>
          <p:nvPr>
            <p:ph sz="quarter"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787650" y="1700214"/>
            <a:ext cx="6980238" cy="4321175"/>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2AFB-0F67-4B7C-B9DA-4DC94B99DB6B}"/>
              </a:ext>
            </a:extLst>
          </p:cNvPr>
          <p:cNvSpPr>
            <a:spLocks noGrp="1"/>
          </p:cNvSpPr>
          <p:nvPr>
            <p:ph type="title" idx="4294967295"/>
          </p:nvPr>
        </p:nvSpPr>
        <p:spPr>
          <a:xfrm>
            <a:off x="2842334" y="248006"/>
            <a:ext cx="7467600" cy="1143000"/>
          </a:xfrm>
          <a:ln>
            <a:miter lim="800000"/>
            <a:headEnd/>
            <a:tailEnd/>
          </a:ln>
        </p:spPr>
        <p:txBody>
          <a:bodyPr vert="horz" lIns="45720" tIns="45720" rIns="45720" bIns="45720" rtlCol="0" anchor="ctr">
            <a:normAutofit/>
            <a:scene3d>
              <a:camera prst="orthographicFront"/>
              <a:lightRig rig="threePt" dir="t">
                <a:rot lat="0" lon="0" rev="4800000"/>
              </a:lightRig>
            </a:scene3d>
            <a:sp3d extrusionH="57150" contourW="12700">
              <a:bevelT w="25400" h="38100"/>
              <a:extrusionClr>
                <a:schemeClr val="tx1"/>
              </a:extrusionClr>
              <a:contourClr>
                <a:schemeClr val="bg1"/>
              </a:contourClr>
            </a:sp3d>
          </a:bodyPr>
          <a:lstStyle/>
          <a:p>
            <a:pPr algn="r">
              <a:defRPr/>
            </a:pPr>
            <a:r>
              <a:rPr lang="en-US" sz="36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UU - ITE</a:t>
            </a:r>
          </a:p>
        </p:txBody>
      </p:sp>
      <p:sp>
        <p:nvSpPr>
          <p:cNvPr id="4" name="Content Placeholder 2">
            <a:extLst>
              <a:ext uri="{FF2B5EF4-FFF2-40B4-BE49-F238E27FC236}">
                <a16:creationId xmlns:a16="http://schemas.microsoft.com/office/drawing/2014/main" id="{8615B980-1AF3-484D-AA13-F70587146422}"/>
              </a:ext>
            </a:extLst>
          </p:cNvPr>
          <p:cNvSpPr txBox="1">
            <a:spLocks/>
          </p:cNvSpPr>
          <p:nvPr/>
        </p:nvSpPr>
        <p:spPr>
          <a:xfrm>
            <a:off x="1919289" y="549275"/>
            <a:ext cx="7489825" cy="1366838"/>
          </a:xfrm>
          <a:prstGeom prst="rect">
            <a:avLst/>
          </a:prstGeom>
        </p:spPr>
        <p:txBody>
          <a:bodyPr>
            <a:normAutofit lnSpcReduction="10000"/>
          </a:bodyPr>
          <a:lstStyle/>
          <a:p>
            <a:pPr marL="342900" indent="-342900">
              <a:lnSpc>
                <a:spcPct val="90000"/>
              </a:lnSpc>
              <a:defRPr/>
            </a:pPr>
            <a:r>
              <a:rPr lang="en-US" sz="1400">
                <a:latin typeface="Arial" charset="0"/>
                <a:cs typeface="Lucida Sans Unicode" pitchFamily="34" charset="0"/>
              </a:rPr>
              <a:t>Media Indonesia </a:t>
            </a:r>
            <a:r>
              <a:rPr lang="en-US" sz="1400">
                <a:latin typeface="Arial" charset="0"/>
                <a:cs typeface="Lucida Sans Unicode" pitchFamily="34" charset="0"/>
                <a:sym typeface="Wingdings" pitchFamily="2" charset="2"/>
              </a:rPr>
              <a:t> 30 April 2008</a:t>
            </a:r>
            <a:endParaRPr lang="en-US" sz="1400">
              <a:latin typeface="Arial" charset="0"/>
              <a:cs typeface="Lucida Sans Unicode" pitchFamily="34" charset="0"/>
            </a:endParaRPr>
          </a:p>
          <a:p>
            <a:pPr marL="342900" indent="-342900">
              <a:lnSpc>
                <a:spcPct val="90000"/>
              </a:lnSpc>
              <a:defRPr/>
            </a:pPr>
            <a:endParaRPr lang="en-US" sz="1400">
              <a:latin typeface="Arial" charset="0"/>
              <a:cs typeface="Lucida Sans Unicode" pitchFamily="34" charset="0"/>
            </a:endParaRPr>
          </a:p>
          <a:p>
            <a:pPr marL="342900" indent="-342900">
              <a:lnSpc>
                <a:spcPct val="90000"/>
              </a:lnSpc>
              <a:defRPr/>
            </a:pPr>
            <a:r>
              <a:rPr lang="en-US" sz="1400">
                <a:latin typeface="Arial" charset="0"/>
                <a:cs typeface="Lucida Sans Unicode" pitchFamily="34" charset="0"/>
              </a:rPr>
              <a:t>	Undang-Undang no 11 Tahun 2008 Tentang Informasi dan Transaksi elektronik merupakan rezim Baru dalam Khasanah Peraturan Perundang-undangan RI yang menganut Azas Jurisdiksi Ekstrateritorial dan Mengakui Alat Bukti Elektronik sebagaimana Alat Bukti Lainnya yang Diatur dalam KUHAP Serta Tanda Tangan Elektronik Memiliki Kekuatan Hukum yang sama dengan Tanda Tangan Konvensional</a:t>
            </a:r>
          </a:p>
        </p:txBody>
      </p:sp>
      <p:sp>
        <p:nvSpPr>
          <p:cNvPr id="5" name="Content Placeholder 2">
            <a:extLst>
              <a:ext uri="{FF2B5EF4-FFF2-40B4-BE49-F238E27FC236}">
                <a16:creationId xmlns:a16="http://schemas.microsoft.com/office/drawing/2014/main" id="{F87A9E25-9971-4931-A2AF-C8F5851CF94E}"/>
              </a:ext>
            </a:extLst>
          </p:cNvPr>
          <p:cNvSpPr txBox="1">
            <a:spLocks/>
          </p:cNvSpPr>
          <p:nvPr/>
        </p:nvSpPr>
        <p:spPr>
          <a:xfrm>
            <a:off x="3216275" y="4868864"/>
            <a:ext cx="7031038" cy="1235075"/>
          </a:xfrm>
          <a:prstGeom prst="rect">
            <a:avLst/>
          </a:prstGeom>
        </p:spPr>
        <p:txBody>
          <a:bodyPr/>
          <a:lstStyle/>
          <a:p>
            <a:pPr marL="342900" indent="-342900">
              <a:defRPr/>
            </a:pPr>
            <a:r>
              <a:rPr lang="en-US" sz="1400" dirty="0"/>
              <a:t>BAB I – </a:t>
            </a:r>
            <a:r>
              <a:rPr lang="en-US" sz="1400" dirty="0" err="1"/>
              <a:t>Ketentuan</a:t>
            </a:r>
            <a:r>
              <a:rPr lang="en-US" sz="1400" dirty="0"/>
              <a:t> </a:t>
            </a:r>
            <a:r>
              <a:rPr lang="en-US" sz="1400" dirty="0" err="1"/>
              <a:t>Umum</a:t>
            </a:r>
            <a:r>
              <a:rPr lang="en-US" sz="1400" dirty="0"/>
              <a:t>, </a:t>
            </a:r>
            <a:r>
              <a:rPr lang="en-US" sz="1400" dirty="0" err="1"/>
              <a:t>Pasal</a:t>
            </a:r>
            <a:r>
              <a:rPr lang="en-US" sz="1400" dirty="0"/>
              <a:t> 1 </a:t>
            </a:r>
            <a:r>
              <a:rPr lang="en-US" sz="1400" dirty="0" err="1"/>
              <a:t>ayat</a:t>
            </a:r>
            <a:r>
              <a:rPr lang="en-US" sz="1400" dirty="0"/>
              <a:t> 12</a:t>
            </a:r>
          </a:p>
          <a:p>
            <a:pPr marL="342900" indent="-342900">
              <a:defRPr/>
            </a:pPr>
            <a:endParaRPr lang="en-US" sz="900" dirty="0">
              <a:latin typeface="Arial" charset="0"/>
            </a:endParaRPr>
          </a:p>
          <a:p>
            <a:pPr marL="342900" indent="-342900">
              <a:defRPr/>
            </a:pPr>
            <a:r>
              <a:rPr lang="en-US" sz="1400" dirty="0">
                <a:latin typeface="Arial" charset="0"/>
              </a:rPr>
              <a:t>	T</a:t>
            </a:r>
            <a:r>
              <a:rPr lang="en-US" sz="1400" dirty="0" err="1"/>
              <a:t>anda</a:t>
            </a:r>
            <a:r>
              <a:rPr lang="en-US" sz="1400" dirty="0"/>
              <a:t> </a:t>
            </a:r>
            <a:r>
              <a:rPr lang="en-US" sz="1400" dirty="0" err="1"/>
              <a:t>Tangan</a:t>
            </a:r>
            <a:r>
              <a:rPr lang="en-US" sz="1400" dirty="0"/>
              <a:t> </a:t>
            </a:r>
            <a:r>
              <a:rPr lang="en-US" sz="1400" dirty="0" err="1"/>
              <a:t>Elektronik</a:t>
            </a:r>
            <a:r>
              <a:rPr lang="en-US" sz="1400" dirty="0"/>
              <a:t>  </a:t>
            </a:r>
            <a:r>
              <a:rPr lang="en-US" sz="1400" dirty="0" err="1"/>
              <a:t>adalah</a:t>
            </a:r>
            <a:r>
              <a:rPr lang="en-US" sz="1400" dirty="0"/>
              <a:t> </a:t>
            </a:r>
            <a:r>
              <a:rPr lang="en-US" sz="1400" dirty="0" err="1"/>
              <a:t>tanda</a:t>
            </a:r>
            <a:r>
              <a:rPr lang="en-US" sz="1400" dirty="0"/>
              <a:t> </a:t>
            </a:r>
            <a:r>
              <a:rPr lang="en-US" sz="1400" dirty="0" err="1"/>
              <a:t>tangan</a:t>
            </a:r>
            <a:r>
              <a:rPr lang="en-US" sz="1400" dirty="0"/>
              <a:t> yang </a:t>
            </a:r>
            <a:r>
              <a:rPr lang="en-US" sz="1400" dirty="0" err="1"/>
              <a:t>terdiri</a:t>
            </a:r>
            <a:r>
              <a:rPr lang="en-US" sz="1400" dirty="0"/>
              <a:t> </a:t>
            </a:r>
            <a:r>
              <a:rPr lang="en-US" sz="1400" dirty="0" err="1"/>
              <a:t>atas</a:t>
            </a:r>
            <a:r>
              <a:rPr lang="en-US" sz="1400" dirty="0"/>
              <a:t> </a:t>
            </a:r>
            <a:r>
              <a:rPr lang="en-US" sz="1400" dirty="0" err="1"/>
              <a:t>informasi</a:t>
            </a:r>
            <a:r>
              <a:rPr lang="en-US" sz="1400" dirty="0"/>
              <a:t> </a:t>
            </a:r>
            <a:r>
              <a:rPr lang="en-US" sz="1400" dirty="0" err="1"/>
              <a:t>Elektronik</a:t>
            </a:r>
            <a:r>
              <a:rPr lang="en-US" sz="1400" dirty="0"/>
              <a:t> yang </a:t>
            </a:r>
            <a:r>
              <a:rPr lang="en-US" sz="1400" dirty="0" err="1"/>
              <a:t>dilekatkan</a:t>
            </a:r>
            <a:r>
              <a:rPr lang="en-US" sz="1400" dirty="0"/>
              <a:t>, </a:t>
            </a:r>
            <a:r>
              <a:rPr lang="en-US" sz="1400" dirty="0" err="1"/>
              <a:t>terasosiasi</a:t>
            </a:r>
            <a:r>
              <a:rPr lang="en-US" sz="1400" dirty="0"/>
              <a:t> </a:t>
            </a:r>
            <a:r>
              <a:rPr lang="en-US" sz="1400" dirty="0" err="1"/>
              <a:t>atau</a:t>
            </a:r>
            <a:r>
              <a:rPr lang="en-US" sz="1400" dirty="0"/>
              <a:t> </a:t>
            </a:r>
            <a:r>
              <a:rPr lang="en-US" sz="1400" dirty="0" err="1"/>
              <a:t>terkait</a:t>
            </a:r>
            <a:r>
              <a:rPr lang="en-US" sz="1400" dirty="0"/>
              <a:t> </a:t>
            </a:r>
            <a:r>
              <a:rPr lang="en-US" sz="1400" dirty="0" err="1"/>
              <a:t>dengan</a:t>
            </a:r>
            <a:r>
              <a:rPr lang="en-US" sz="1400" dirty="0"/>
              <a:t> </a:t>
            </a:r>
            <a:r>
              <a:rPr lang="en-US" sz="1400" dirty="0" err="1"/>
              <a:t>informasi</a:t>
            </a:r>
            <a:r>
              <a:rPr lang="en-US" sz="1400" dirty="0"/>
              <a:t> </a:t>
            </a:r>
            <a:r>
              <a:rPr lang="en-US" sz="1400" dirty="0" err="1"/>
              <a:t>Elektronik</a:t>
            </a:r>
            <a:r>
              <a:rPr lang="en-US" sz="1400" dirty="0"/>
              <a:t> </a:t>
            </a:r>
            <a:r>
              <a:rPr lang="en-US" sz="1400" dirty="0" err="1"/>
              <a:t>lainnya</a:t>
            </a:r>
            <a:r>
              <a:rPr lang="en-US" sz="1400" dirty="0"/>
              <a:t> yang </a:t>
            </a:r>
            <a:r>
              <a:rPr lang="en-US" sz="1400" dirty="0" err="1"/>
              <a:t>digunakan</a:t>
            </a:r>
            <a:r>
              <a:rPr lang="en-US" sz="1400" dirty="0"/>
              <a:t> </a:t>
            </a:r>
            <a:r>
              <a:rPr lang="en-US" sz="1400" dirty="0" err="1"/>
              <a:t>sebagai</a:t>
            </a:r>
            <a:r>
              <a:rPr lang="en-US" sz="1400" dirty="0"/>
              <a:t> </a:t>
            </a:r>
            <a:r>
              <a:rPr lang="en-US" sz="1400" dirty="0" err="1"/>
              <a:t>alat</a:t>
            </a:r>
            <a:r>
              <a:rPr lang="en-US" sz="1400" dirty="0"/>
              <a:t> </a:t>
            </a:r>
            <a:r>
              <a:rPr lang="en-US" sz="1400" dirty="0" err="1"/>
              <a:t>verifikasi</a:t>
            </a:r>
            <a:r>
              <a:rPr lang="en-US" sz="1400" dirty="0"/>
              <a:t> </a:t>
            </a:r>
            <a:r>
              <a:rPr lang="en-US" sz="1400" dirty="0" err="1"/>
              <a:t>dan</a:t>
            </a:r>
            <a:r>
              <a:rPr lang="en-US" sz="1400" dirty="0"/>
              <a:t> </a:t>
            </a:r>
            <a:r>
              <a:rPr lang="en-US" sz="1400" dirty="0" err="1"/>
              <a:t>autentikasi</a:t>
            </a:r>
            <a:endParaRPr lang="en-US" sz="1400" dirty="0"/>
          </a:p>
          <a:p>
            <a:pPr marL="342900" indent="-342900">
              <a:defRPr/>
            </a:pPr>
            <a:endParaRPr lang="en-US" sz="1400" dirty="0"/>
          </a:p>
        </p:txBody>
      </p:sp>
      <p:sp>
        <p:nvSpPr>
          <p:cNvPr id="53253" name="Text Box 6">
            <a:extLst>
              <a:ext uri="{FF2B5EF4-FFF2-40B4-BE49-F238E27FC236}">
                <a16:creationId xmlns:a16="http://schemas.microsoft.com/office/drawing/2014/main" id="{A5B5DE26-D48E-4237-A802-CDEABBF3631C}"/>
              </a:ext>
            </a:extLst>
          </p:cNvPr>
          <p:cNvSpPr txBox="1">
            <a:spLocks noChangeArrowheads="1"/>
          </p:cNvSpPr>
          <p:nvPr/>
        </p:nvSpPr>
        <p:spPr bwMode="auto">
          <a:xfrm>
            <a:off x="1703389" y="2060575"/>
            <a:ext cx="835342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50000"/>
              </a:spcBef>
              <a:buFontTx/>
              <a:buNone/>
            </a:pPr>
            <a:r>
              <a:rPr lang="en-US" altLang="en-US" sz="1400">
                <a:latin typeface="Comic Sans MS" panose="030F0702030302020204" pitchFamily="66" charset="0"/>
                <a:cs typeface="Lucida Sans Unicode" panose="020B0602030504020204" pitchFamily="34" charset="0"/>
              </a:rPr>
              <a:t>BAB III-Informasi, Dokumen, dan Tanda Tangan Elektronik, Pasal 5 Ayat 1 dan 5</a:t>
            </a:r>
            <a:r>
              <a:rPr lang="en-US" altLang="en-US" sz="1800">
                <a:latin typeface="Comic Sans MS" panose="030F0702030302020204" pitchFamily="66" charset="0"/>
                <a:cs typeface="Lucida Sans Unicode" panose="020B0602030504020204" pitchFamily="34" charset="0"/>
              </a:rPr>
              <a:t> :</a:t>
            </a:r>
          </a:p>
          <a:p>
            <a:pPr>
              <a:lnSpc>
                <a:spcPct val="100000"/>
              </a:lnSpc>
              <a:spcBef>
                <a:spcPct val="50000"/>
              </a:spcBef>
              <a:buFontTx/>
              <a:buChar char="•"/>
            </a:pPr>
            <a:r>
              <a:rPr lang="en-US" altLang="en-US" sz="1600">
                <a:latin typeface="Comic Sans MS" panose="030F0702030302020204" pitchFamily="66" charset="0"/>
                <a:cs typeface="Lucida Sans Unicode" panose="020B0602030504020204" pitchFamily="34" charset="0"/>
              </a:rPr>
              <a:t>Informasi elektronik dan/atau dokumen elektronik dan/atau hasil cetakkannya merupakan </a:t>
            </a:r>
            <a:r>
              <a:rPr lang="en-US" altLang="en-US" sz="1600">
                <a:solidFill>
                  <a:schemeClr val="hlink"/>
                </a:solidFill>
                <a:latin typeface="Comic Sans MS" panose="030F0702030302020204" pitchFamily="66" charset="0"/>
                <a:cs typeface="Lucida Sans Unicode" panose="020B0602030504020204" pitchFamily="34" charset="0"/>
              </a:rPr>
              <a:t>alat bukti yang sah</a:t>
            </a:r>
            <a:r>
              <a:rPr lang="en-US" altLang="en-US" sz="1600">
                <a:latin typeface="Comic Sans MS" panose="030F0702030302020204" pitchFamily="66" charset="0"/>
                <a:cs typeface="Lucida Sans Unicode" panose="020B0602030504020204" pitchFamily="34" charset="0"/>
              </a:rPr>
              <a:t>;</a:t>
            </a:r>
          </a:p>
          <a:p>
            <a:pPr>
              <a:lnSpc>
                <a:spcPct val="100000"/>
              </a:lnSpc>
              <a:spcBef>
                <a:spcPct val="50000"/>
              </a:spcBef>
              <a:buFontTx/>
              <a:buChar char="•"/>
            </a:pPr>
            <a:r>
              <a:rPr lang="en-US" altLang="en-US" sz="1600">
                <a:latin typeface="Comic Sans MS" panose="030F0702030302020204" pitchFamily="66" charset="0"/>
                <a:cs typeface="Lucida Sans Unicode" panose="020B0602030504020204" pitchFamily="34" charset="0"/>
              </a:rPr>
              <a:t>Ketentuan mengenai informasi elektronik dan/atau dokumen elektronik yang dimaksud pada ayat (1) </a:t>
            </a:r>
            <a:r>
              <a:rPr lang="en-US" altLang="en-US" sz="1600">
                <a:solidFill>
                  <a:schemeClr val="hlink"/>
                </a:solidFill>
                <a:latin typeface="Comic Sans MS" panose="030F0702030302020204" pitchFamily="66" charset="0"/>
                <a:cs typeface="Lucida Sans Unicode" panose="020B0602030504020204" pitchFamily="34" charset="0"/>
              </a:rPr>
              <a:t>tidak berlaku untuk</a:t>
            </a:r>
            <a:r>
              <a:rPr lang="en-US" altLang="en-US" sz="1600">
                <a:latin typeface="Comic Sans MS" panose="030F0702030302020204" pitchFamily="66" charset="0"/>
                <a:cs typeface="Lucida Sans Unicode" panose="020B0602030504020204" pitchFamily="34" charset="0"/>
              </a:rPr>
              <a:t>:</a:t>
            </a:r>
          </a:p>
        </p:txBody>
      </p:sp>
      <p:sp>
        <p:nvSpPr>
          <p:cNvPr id="53254" name="Text Box 7">
            <a:extLst>
              <a:ext uri="{FF2B5EF4-FFF2-40B4-BE49-F238E27FC236}">
                <a16:creationId xmlns:a16="http://schemas.microsoft.com/office/drawing/2014/main" id="{9C2B9105-E859-4554-9218-02816F6E2123}"/>
              </a:ext>
            </a:extLst>
          </p:cNvPr>
          <p:cNvSpPr txBox="1">
            <a:spLocks noChangeArrowheads="1"/>
          </p:cNvSpPr>
          <p:nvPr/>
        </p:nvSpPr>
        <p:spPr bwMode="auto">
          <a:xfrm>
            <a:off x="2135188" y="3716338"/>
            <a:ext cx="777716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7188" indent="-357188">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AutoNum type="alphaLcPeriod"/>
            </a:pPr>
            <a:r>
              <a:rPr lang="en-US" altLang="en-US" sz="1600">
                <a:latin typeface="Comic Sans MS" panose="030F0702030302020204" pitchFamily="66" charset="0"/>
                <a:cs typeface="Lucida Sans Unicode" panose="020B0602030504020204" pitchFamily="34" charset="0"/>
              </a:rPr>
              <a:t>Surat yang menurut Undang-Undang harus dibuat dalam bentuk tertulis dan</a:t>
            </a:r>
          </a:p>
          <a:p>
            <a:pPr>
              <a:lnSpc>
                <a:spcPct val="100000"/>
              </a:lnSpc>
              <a:spcBef>
                <a:spcPct val="0"/>
              </a:spcBef>
              <a:buFontTx/>
              <a:buAutoNum type="alphaLcPeriod"/>
            </a:pPr>
            <a:r>
              <a:rPr lang="en-US" altLang="en-US" sz="1600">
                <a:latin typeface="Comic Sans MS" panose="030F0702030302020204" pitchFamily="66" charset="0"/>
                <a:cs typeface="Lucida Sans Unicode" panose="020B0602030504020204" pitchFamily="34" charset="0"/>
              </a:rPr>
              <a:t>Surat beserta dokumennya yang menurut Undang-Undang harus dibuat dalam bentuk </a:t>
            </a:r>
            <a:r>
              <a:rPr lang="en-US" altLang="en-US" sz="1600">
                <a:solidFill>
                  <a:schemeClr val="hlink"/>
                </a:solidFill>
                <a:latin typeface="Comic Sans MS" panose="030F0702030302020204" pitchFamily="66" charset="0"/>
                <a:cs typeface="Lucida Sans Unicode" panose="020B0602030504020204" pitchFamily="34" charset="0"/>
              </a:rPr>
              <a:t>akta    notariat</a:t>
            </a:r>
            <a:r>
              <a:rPr lang="en-US" altLang="en-US" sz="1600">
                <a:latin typeface="Comic Sans MS" panose="030F0702030302020204" pitchFamily="66" charset="0"/>
                <a:cs typeface="Lucida Sans Unicode" panose="020B0602030504020204" pitchFamily="34" charset="0"/>
              </a:rPr>
              <a:t> atau akta yang dibuat oleh penjabat pembuat akta.</a:t>
            </a:r>
          </a:p>
          <a:p>
            <a:pPr>
              <a:lnSpc>
                <a:spcPct val="100000"/>
              </a:lnSpc>
              <a:spcBef>
                <a:spcPct val="50000"/>
              </a:spcBef>
              <a:buFontTx/>
              <a:buNone/>
            </a:pPr>
            <a:endParaRPr lang="en-US" altLang="en-US" sz="1600">
              <a:latin typeface="Comic Sans MS" panose="030F0702030302020204" pitchFamily="66" charset="0"/>
              <a:cs typeface="Lucida Sans Unicode" panose="020B0602030504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9">
            <a:extLst>
              <a:ext uri="{FF2B5EF4-FFF2-40B4-BE49-F238E27FC236}">
                <a16:creationId xmlns:a16="http://schemas.microsoft.com/office/drawing/2014/main" id="{060A8E27-6E6D-4146-B1D6-7122A9382303}"/>
              </a:ext>
            </a:extLst>
          </p:cNvPr>
          <p:cNvGrpSpPr>
            <a:grpSpLocks/>
          </p:cNvGrpSpPr>
          <p:nvPr/>
        </p:nvGrpSpPr>
        <p:grpSpPr bwMode="auto">
          <a:xfrm>
            <a:off x="2981325" y="333375"/>
            <a:ext cx="6172200" cy="6369050"/>
            <a:chOff x="2057400" y="228600"/>
            <a:chExt cx="6172200" cy="6369714"/>
          </a:xfrm>
        </p:grpSpPr>
        <p:pic>
          <p:nvPicPr>
            <p:cNvPr id="34818" name="Picture 2" descr="http://www.gsi-biz.com/gsi/berita/handphone3.jpg">
              <a:extLst>
                <a:ext uri="{FF2B5EF4-FFF2-40B4-BE49-F238E27FC236}">
                  <a16:creationId xmlns:a16="http://schemas.microsoft.com/office/drawing/2014/main" id="{024E69FF-7C0B-4616-8024-CCA6CF19B377}"/>
                </a:ext>
              </a:extLst>
            </p:cNvPr>
            <p:cNvPicPr>
              <a:picLocks noChangeAspect="1" noChangeArrowheads="1"/>
            </p:cNvPicPr>
            <p:nvPr/>
          </p:nvPicPr>
          <p:blipFill>
            <a:blip r:embed="rId3"/>
            <a:srcRect/>
            <a:stretch>
              <a:fillRect/>
            </a:stretch>
          </p:blipFill>
          <p:spPr bwMode="auto">
            <a:xfrm>
              <a:off x="2057400" y="228600"/>
              <a:ext cx="6172200" cy="6369714"/>
            </a:xfrm>
            <a:prstGeom prst="rect">
              <a:avLst/>
            </a:prstGeom>
            <a:ln>
              <a:noFill/>
            </a:ln>
            <a:effectLst>
              <a:outerShdw blurRad="292100" dist="139700" dir="2700000" algn="tl" rotWithShape="0">
                <a:srgbClr val="333333">
                  <a:alpha val="65000"/>
                </a:srgbClr>
              </a:outerShdw>
            </a:effectLst>
          </p:spPr>
        </p:pic>
        <p:sp>
          <p:nvSpPr>
            <p:cNvPr id="9" name="Freeform 8">
              <a:extLst>
                <a:ext uri="{FF2B5EF4-FFF2-40B4-BE49-F238E27FC236}">
                  <a16:creationId xmlns:a16="http://schemas.microsoft.com/office/drawing/2014/main" id="{384BB11D-D947-487A-8330-256F327FAC61}"/>
                </a:ext>
              </a:extLst>
            </p:cNvPr>
            <p:cNvSpPr/>
            <p:nvPr/>
          </p:nvSpPr>
          <p:spPr>
            <a:xfrm>
              <a:off x="4650846" y="1111779"/>
              <a:ext cx="2203450" cy="2153179"/>
            </a:xfrm>
            <a:custGeom>
              <a:avLst/>
              <a:gdLst>
                <a:gd name="connsiteX0" fmla="*/ 768879 w 2203450"/>
                <a:gd name="connsiteY0" fmla="*/ 24871 h 2153179"/>
                <a:gd name="connsiteX1" fmla="*/ 1194329 w 2203450"/>
                <a:gd name="connsiteY1" fmla="*/ 183621 h 2153179"/>
                <a:gd name="connsiteX2" fmla="*/ 1575329 w 2203450"/>
                <a:gd name="connsiteY2" fmla="*/ 345546 h 2153179"/>
                <a:gd name="connsiteX3" fmla="*/ 2007129 w 2203450"/>
                <a:gd name="connsiteY3" fmla="*/ 577321 h 2153179"/>
                <a:gd name="connsiteX4" fmla="*/ 2153179 w 2203450"/>
                <a:gd name="connsiteY4" fmla="*/ 675746 h 2153179"/>
                <a:gd name="connsiteX5" fmla="*/ 2194454 w 2203450"/>
                <a:gd name="connsiteY5" fmla="*/ 767821 h 2153179"/>
                <a:gd name="connsiteX6" fmla="*/ 2099204 w 2203450"/>
                <a:gd name="connsiteY6" fmla="*/ 1094846 h 2153179"/>
                <a:gd name="connsiteX7" fmla="*/ 1965854 w 2203450"/>
                <a:gd name="connsiteY7" fmla="*/ 1409171 h 2153179"/>
                <a:gd name="connsiteX8" fmla="*/ 1762654 w 2203450"/>
                <a:gd name="connsiteY8" fmla="*/ 1818746 h 2153179"/>
                <a:gd name="connsiteX9" fmla="*/ 1632479 w 2203450"/>
                <a:gd name="connsiteY9" fmla="*/ 2053696 h 2153179"/>
                <a:gd name="connsiteX10" fmla="*/ 1553104 w 2203450"/>
                <a:gd name="connsiteY10" fmla="*/ 2133071 h 2153179"/>
                <a:gd name="connsiteX11" fmla="*/ 1470554 w 2203450"/>
                <a:gd name="connsiteY11" fmla="*/ 2152121 h 2153179"/>
                <a:gd name="connsiteX12" fmla="*/ 1356254 w 2203450"/>
                <a:gd name="connsiteY12" fmla="*/ 2126721 h 2153179"/>
                <a:gd name="connsiteX13" fmla="*/ 1045104 w 2203450"/>
                <a:gd name="connsiteY13" fmla="*/ 2006071 h 2153179"/>
                <a:gd name="connsiteX14" fmla="*/ 597429 w 2203450"/>
                <a:gd name="connsiteY14" fmla="*/ 1793346 h 2153179"/>
                <a:gd name="connsiteX15" fmla="*/ 194204 w 2203450"/>
                <a:gd name="connsiteY15" fmla="*/ 1574271 h 2153179"/>
                <a:gd name="connsiteX16" fmla="*/ 57679 w 2203450"/>
                <a:gd name="connsiteY16" fmla="*/ 1472671 h 2153179"/>
                <a:gd name="connsiteX17" fmla="*/ 25929 w 2203450"/>
                <a:gd name="connsiteY17" fmla="*/ 1405996 h 2153179"/>
                <a:gd name="connsiteX18" fmla="*/ 35454 w 2203450"/>
                <a:gd name="connsiteY18" fmla="*/ 1313921 h 2153179"/>
                <a:gd name="connsiteX19" fmla="*/ 238654 w 2203450"/>
                <a:gd name="connsiteY19" fmla="*/ 831321 h 2153179"/>
                <a:gd name="connsiteX20" fmla="*/ 425979 w 2203450"/>
                <a:gd name="connsiteY20" fmla="*/ 456671 h 2153179"/>
                <a:gd name="connsiteX21" fmla="*/ 606954 w 2203450"/>
                <a:gd name="connsiteY21" fmla="*/ 139171 h 2153179"/>
                <a:gd name="connsiteX22" fmla="*/ 686329 w 2203450"/>
                <a:gd name="connsiteY22" fmla="*/ 34396 h 2153179"/>
                <a:gd name="connsiteX23" fmla="*/ 768879 w 2203450"/>
                <a:gd name="connsiteY23" fmla="*/ 24871 h 215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3450" h="2153179">
                  <a:moveTo>
                    <a:pt x="768879" y="24871"/>
                  </a:moveTo>
                  <a:cubicBezTo>
                    <a:pt x="853546" y="49742"/>
                    <a:pt x="1059921" y="130175"/>
                    <a:pt x="1194329" y="183621"/>
                  </a:cubicBezTo>
                  <a:cubicBezTo>
                    <a:pt x="1328737" y="237067"/>
                    <a:pt x="1439862" y="279929"/>
                    <a:pt x="1575329" y="345546"/>
                  </a:cubicBezTo>
                  <a:cubicBezTo>
                    <a:pt x="1710796" y="411163"/>
                    <a:pt x="1910821" y="522288"/>
                    <a:pt x="2007129" y="577321"/>
                  </a:cubicBezTo>
                  <a:cubicBezTo>
                    <a:pt x="2103437" y="632354"/>
                    <a:pt x="2121958" y="643996"/>
                    <a:pt x="2153179" y="675746"/>
                  </a:cubicBezTo>
                  <a:cubicBezTo>
                    <a:pt x="2184400" y="707496"/>
                    <a:pt x="2203450" y="697971"/>
                    <a:pt x="2194454" y="767821"/>
                  </a:cubicBezTo>
                  <a:cubicBezTo>
                    <a:pt x="2185458" y="837671"/>
                    <a:pt x="2137304" y="987954"/>
                    <a:pt x="2099204" y="1094846"/>
                  </a:cubicBezTo>
                  <a:cubicBezTo>
                    <a:pt x="2061104" y="1201738"/>
                    <a:pt x="2021946" y="1288521"/>
                    <a:pt x="1965854" y="1409171"/>
                  </a:cubicBezTo>
                  <a:cubicBezTo>
                    <a:pt x="1909762" y="1529821"/>
                    <a:pt x="1818216" y="1711325"/>
                    <a:pt x="1762654" y="1818746"/>
                  </a:cubicBezTo>
                  <a:cubicBezTo>
                    <a:pt x="1707092" y="1926167"/>
                    <a:pt x="1667404" y="2001309"/>
                    <a:pt x="1632479" y="2053696"/>
                  </a:cubicBezTo>
                  <a:cubicBezTo>
                    <a:pt x="1597554" y="2106084"/>
                    <a:pt x="1580091" y="2116667"/>
                    <a:pt x="1553104" y="2133071"/>
                  </a:cubicBezTo>
                  <a:cubicBezTo>
                    <a:pt x="1526117" y="2149475"/>
                    <a:pt x="1503362" y="2153179"/>
                    <a:pt x="1470554" y="2152121"/>
                  </a:cubicBezTo>
                  <a:cubicBezTo>
                    <a:pt x="1437746" y="2151063"/>
                    <a:pt x="1427162" y="2151063"/>
                    <a:pt x="1356254" y="2126721"/>
                  </a:cubicBezTo>
                  <a:cubicBezTo>
                    <a:pt x="1285346" y="2102379"/>
                    <a:pt x="1171575" y="2061634"/>
                    <a:pt x="1045104" y="2006071"/>
                  </a:cubicBezTo>
                  <a:cubicBezTo>
                    <a:pt x="918633" y="1950509"/>
                    <a:pt x="739245" y="1865313"/>
                    <a:pt x="597429" y="1793346"/>
                  </a:cubicBezTo>
                  <a:cubicBezTo>
                    <a:pt x="455613" y="1721379"/>
                    <a:pt x="284162" y="1627717"/>
                    <a:pt x="194204" y="1574271"/>
                  </a:cubicBezTo>
                  <a:cubicBezTo>
                    <a:pt x="104246" y="1520825"/>
                    <a:pt x="85725" y="1500717"/>
                    <a:pt x="57679" y="1472671"/>
                  </a:cubicBezTo>
                  <a:cubicBezTo>
                    <a:pt x="29633" y="1444625"/>
                    <a:pt x="29633" y="1432454"/>
                    <a:pt x="25929" y="1405996"/>
                  </a:cubicBezTo>
                  <a:cubicBezTo>
                    <a:pt x="22225" y="1379538"/>
                    <a:pt x="0" y="1409700"/>
                    <a:pt x="35454" y="1313921"/>
                  </a:cubicBezTo>
                  <a:cubicBezTo>
                    <a:pt x="70908" y="1218142"/>
                    <a:pt x="173567" y="974196"/>
                    <a:pt x="238654" y="831321"/>
                  </a:cubicBezTo>
                  <a:cubicBezTo>
                    <a:pt x="303741" y="688446"/>
                    <a:pt x="364596" y="572029"/>
                    <a:pt x="425979" y="456671"/>
                  </a:cubicBezTo>
                  <a:cubicBezTo>
                    <a:pt x="487362" y="341313"/>
                    <a:pt x="563562" y="209550"/>
                    <a:pt x="606954" y="139171"/>
                  </a:cubicBezTo>
                  <a:cubicBezTo>
                    <a:pt x="650346" y="68792"/>
                    <a:pt x="660400" y="55034"/>
                    <a:pt x="686329" y="34396"/>
                  </a:cubicBezTo>
                  <a:cubicBezTo>
                    <a:pt x="712258" y="13759"/>
                    <a:pt x="684212" y="0"/>
                    <a:pt x="768879" y="24871"/>
                  </a:cubicBezTo>
                  <a:close/>
                </a:path>
              </a:pathLst>
            </a:custGeom>
            <a:ln>
              <a:noFill/>
            </a:ln>
            <a:effectLst>
              <a:glow rad="228600">
                <a:schemeClr val="accent1">
                  <a:satMod val="175000"/>
                  <a:alpha val="40000"/>
                </a:schemeClr>
              </a:glow>
              <a:outerShdw blurRad="190500" dist="228600" dir="2700000" algn="ctr">
                <a:srgbClr val="000000">
                  <a:alpha val="30000"/>
                </a:srgbClr>
              </a:outerShdw>
              <a:softEdge rad="3175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5299" name="TextBox 10">
            <a:extLst>
              <a:ext uri="{FF2B5EF4-FFF2-40B4-BE49-F238E27FC236}">
                <a16:creationId xmlns:a16="http://schemas.microsoft.com/office/drawing/2014/main" id="{FE847920-D9BD-481B-947F-EA999E155F96}"/>
              </a:ext>
            </a:extLst>
          </p:cNvPr>
          <p:cNvSpPr txBox="1">
            <a:spLocks noChangeArrowheads="1"/>
          </p:cNvSpPr>
          <p:nvPr/>
        </p:nvSpPr>
        <p:spPr bwMode="auto">
          <a:xfrm rot="1490286">
            <a:off x="5845175" y="1793875"/>
            <a:ext cx="1905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a:solidFill>
                  <a:schemeClr val="bg1"/>
                </a:solidFill>
                <a:latin typeface="Arial" panose="020B0604020202020204" pitchFamily="34" charset="0"/>
                <a:cs typeface="Lucida Sans Unicode" panose="020B0602030504020204" pitchFamily="34" charset="0"/>
              </a:rPr>
              <a:t>Ada kertas HVS A4 nggak?</a:t>
            </a:r>
          </a:p>
          <a:p>
            <a:pPr eaLnBrk="1" hangingPunct="1">
              <a:lnSpc>
                <a:spcPct val="100000"/>
              </a:lnSpc>
              <a:spcBef>
                <a:spcPct val="0"/>
              </a:spcBef>
              <a:buFontTx/>
              <a:buNone/>
            </a:pPr>
            <a:r>
              <a:rPr lang="en-US" altLang="en-US" sz="1600">
                <a:solidFill>
                  <a:schemeClr val="bg1"/>
                </a:solidFill>
                <a:latin typeface="Arial" panose="020B0604020202020204" pitchFamily="34" charset="0"/>
                <a:cs typeface="Lucida Sans Unicode" panose="020B0602030504020204" pitchFamily="34" charset="0"/>
              </a:rPr>
              <a:t>Berapa 1 rim nya?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16">
            <a:extLst>
              <a:ext uri="{FF2B5EF4-FFF2-40B4-BE49-F238E27FC236}">
                <a16:creationId xmlns:a16="http://schemas.microsoft.com/office/drawing/2014/main" id="{60D2C135-6427-47D0-80C0-C20B47B69CCD}"/>
              </a:ext>
            </a:extLst>
          </p:cNvPr>
          <p:cNvGrpSpPr>
            <a:grpSpLocks/>
          </p:cNvGrpSpPr>
          <p:nvPr/>
        </p:nvGrpSpPr>
        <p:grpSpPr bwMode="auto">
          <a:xfrm flipH="1">
            <a:off x="4305300" y="844551"/>
            <a:ext cx="3676650" cy="4918075"/>
            <a:chOff x="368300" y="777875"/>
            <a:chExt cx="3331176" cy="4918075"/>
          </a:xfrm>
        </p:grpSpPr>
        <p:pic>
          <p:nvPicPr>
            <p:cNvPr id="57348" name="Picture 8" descr="http://www.car.co.id/profil/pics/handphone.jpg">
              <a:extLst>
                <a:ext uri="{FF2B5EF4-FFF2-40B4-BE49-F238E27FC236}">
                  <a16:creationId xmlns:a16="http://schemas.microsoft.com/office/drawing/2014/main" id="{ADEDD991-43B3-44D9-8953-3B8DCE34E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777875"/>
              <a:ext cx="3331176"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rapezoid 15">
              <a:extLst>
                <a:ext uri="{FF2B5EF4-FFF2-40B4-BE49-F238E27FC236}">
                  <a16:creationId xmlns:a16="http://schemas.microsoft.com/office/drawing/2014/main" id="{ACE6C21D-DD95-438C-BB01-13F41D455FD5}"/>
                </a:ext>
              </a:extLst>
            </p:cNvPr>
            <p:cNvSpPr/>
            <p:nvPr/>
          </p:nvSpPr>
          <p:spPr>
            <a:xfrm>
              <a:off x="1247776" y="1666875"/>
              <a:ext cx="1581149" cy="1847850"/>
            </a:xfrm>
            <a:prstGeom prst="trapezoid">
              <a:avLst>
                <a:gd name="adj" fmla="val 2644"/>
              </a:avLst>
            </a:prstGeom>
            <a:solidFill>
              <a:schemeClr val="accent2">
                <a:lumMod val="60000"/>
                <a:lumOff val="40000"/>
              </a:schemeClr>
            </a:solidFill>
            <a:effectLst>
              <a:glow rad="228600">
                <a:schemeClr val="accent2">
                  <a:satMod val="175000"/>
                  <a:alpha val="40000"/>
                </a:scheme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7347" name="TextBox 17">
            <a:extLst>
              <a:ext uri="{FF2B5EF4-FFF2-40B4-BE49-F238E27FC236}">
                <a16:creationId xmlns:a16="http://schemas.microsoft.com/office/drawing/2014/main" id="{9AB63BE6-82FB-437D-9FFB-EA32365CC4F1}"/>
              </a:ext>
            </a:extLst>
          </p:cNvPr>
          <p:cNvSpPr txBox="1">
            <a:spLocks noChangeArrowheads="1"/>
          </p:cNvSpPr>
          <p:nvPr/>
        </p:nvSpPr>
        <p:spPr bwMode="auto">
          <a:xfrm>
            <a:off x="5362576" y="1800226"/>
            <a:ext cx="1552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FFFF00"/>
                </a:solidFill>
                <a:latin typeface="Arial" panose="020B0604020202020204" pitchFamily="34" charset="0"/>
                <a:cs typeface="Lucida Sans Unicode" panose="020B0602030504020204" pitchFamily="34" charset="0"/>
              </a:rPr>
              <a:t>1 rim Rp 25 ribu</a:t>
            </a:r>
          </a:p>
          <a:p>
            <a:pPr eaLnBrk="1" hangingPunct="1">
              <a:lnSpc>
                <a:spcPct val="100000"/>
              </a:lnSpc>
              <a:spcBef>
                <a:spcPct val="0"/>
              </a:spcBef>
              <a:buFontTx/>
              <a:buNone/>
            </a:pPr>
            <a:r>
              <a:rPr lang="en-US" altLang="en-US" sz="1800">
                <a:solidFill>
                  <a:srgbClr val="FFFF00"/>
                </a:solidFill>
                <a:latin typeface="Arial" panose="020B0604020202020204" pitchFamily="34" charset="0"/>
                <a:cs typeface="Lucida Sans Unicode" panose="020B0602030504020204" pitchFamily="34" charset="0"/>
              </a:rPr>
              <a:t>Mau berapa rim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9">
            <a:extLst>
              <a:ext uri="{FF2B5EF4-FFF2-40B4-BE49-F238E27FC236}">
                <a16:creationId xmlns:a16="http://schemas.microsoft.com/office/drawing/2014/main" id="{89701F27-6399-45AC-B96B-A969261B9925}"/>
              </a:ext>
            </a:extLst>
          </p:cNvPr>
          <p:cNvGrpSpPr>
            <a:grpSpLocks/>
          </p:cNvGrpSpPr>
          <p:nvPr/>
        </p:nvGrpSpPr>
        <p:grpSpPr bwMode="auto">
          <a:xfrm>
            <a:off x="2981325" y="333375"/>
            <a:ext cx="6172200" cy="6369050"/>
            <a:chOff x="2057400" y="228600"/>
            <a:chExt cx="6172200" cy="6369714"/>
          </a:xfrm>
        </p:grpSpPr>
        <p:pic>
          <p:nvPicPr>
            <p:cNvPr id="59396" name="Picture 2" descr="http://www.gsi-biz.com/gsi/berita/handphone3.jpg">
              <a:extLst>
                <a:ext uri="{FF2B5EF4-FFF2-40B4-BE49-F238E27FC236}">
                  <a16:creationId xmlns:a16="http://schemas.microsoft.com/office/drawing/2014/main" id="{F9884977-5A99-4FF0-AC89-9843ED0BC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
              <a:ext cx="6172200" cy="636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8">
              <a:extLst>
                <a:ext uri="{FF2B5EF4-FFF2-40B4-BE49-F238E27FC236}">
                  <a16:creationId xmlns:a16="http://schemas.microsoft.com/office/drawing/2014/main" id="{790791EE-ADA5-4DB2-BFB9-F9830250CB18}"/>
                </a:ext>
              </a:extLst>
            </p:cNvPr>
            <p:cNvSpPr/>
            <p:nvPr/>
          </p:nvSpPr>
          <p:spPr>
            <a:xfrm>
              <a:off x="4650846" y="1111779"/>
              <a:ext cx="2203450" cy="2153179"/>
            </a:xfrm>
            <a:custGeom>
              <a:avLst/>
              <a:gdLst>
                <a:gd name="connsiteX0" fmla="*/ 768879 w 2203450"/>
                <a:gd name="connsiteY0" fmla="*/ 24871 h 2153179"/>
                <a:gd name="connsiteX1" fmla="*/ 1194329 w 2203450"/>
                <a:gd name="connsiteY1" fmla="*/ 183621 h 2153179"/>
                <a:gd name="connsiteX2" fmla="*/ 1575329 w 2203450"/>
                <a:gd name="connsiteY2" fmla="*/ 345546 h 2153179"/>
                <a:gd name="connsiteX3" fmla="*/ 2007129 w 2203450"/>
                <a:gd name="connsiteY3" fmla="*/ 577321 h 2153179"/>
                <a:gd name="connsiteX4" fmla="*/ 2153179 w 2203450"/>
                <a:gd name="connsiteY4" fmla="*/ 675746 h 2153179"/>
                <a:gd name="connsiteX5" fmla="*/ 2194454 w 2203450"/>
                <a:gd name="connsiteY5" fmla="*/ 767821 h 2153179"/>
                <a:gd name="connsiteX6" fmla="*/ 2099204 w 2203450"/>
                <a:gd name="connsiteY6" fmla="*/ 1094846 h 2153179"/>
                <a:gd name="connsiteX7" fmla="*/ 1965854 w 2203450"/>
                <a:gd name="connsiteY7" fmla="*/ 1409171 h 2153179"/>
                <a:gd name="connsiteX8" fmla="*/ 1762654 w 2203450"/>
                <a:gd name="connsiteY8" fmla="*/ 1818746 h 2153179"/>
                <a:gd name="connsiteX9" fmla="*/ 1632479 w 2203450"/>
                <a:gd name="connsiteY9" fmla="*/ 2053696 h 2153179"/>
                <a:gd name="connsiteX10" fmla="*/ 1553104 w 2203450"/>
                <a:gd name="connsiteY10" fmla="*/ 2133071 h 2153179"/>
                <a:gd name="connsiteX11" fmla="*/ 1470554 w 2203450"/>
                <a:gd name="connsiteY11" fmla="*/ 2152121 h 2153179"/>
                <a:gd name="connsiteX12" fmla="*/ 1356254 w 2203450"/>
                <a:gd name="connsiteY12" fmla="*/ 2126721 h 2153179"/>
                <a:gd name="connsiteX13" fmla="*/ 1045104 w 2203450"/>
                <a:gd name="connsiteY13" fmla="*/ 2006071 h 2153179"/>
                <a:gd name="connsiteX14" fmla="*/ 597429 w 2203450"/>
                <a:gd name="connsiteY14" fmla="*/ 1793346 h 2153179"/>
                <a:gd name="connsiteX15" fmla="*/ 194204 w 2203450"/>
                <a:gd name="connsiteY15" fmla="*/ 1574271 h 2153179"/>
                <a:gd name="connsiteX16" fmla="*/ 57679 w 2203450"/>
                <a:gd name="connsiteY16" fmla="*/ 1472671 h 2153179"/>
                <a:gd name="connsiteX17" fmla="*/ 25929 w 2203450"/>
                <a:gd name="connsiteY17" fmla="*/ 1405996 h 2153179"/>
                <a:gd name="connsiteX18" fmla="*/ 35454 w 2203450"/>
                <a:gd name="connsiteY18" fmla="*/ 1313921 h 2153179"/>
                <a:gd name="connsiteX19" fmla="*/ 238654 w 2203450"/>
                <a:gd name="connsiteY19" fmla="*/ 831321 h 2153179"/>
                <a:gd name="connsiteX20" fmla="*/ 425979 w 2203450"/>
                <a:gd name="connsiteY20" fmla="*/ 456671 h 2153179"/>
                <a:gd name="connsiteX21" fmla="*/ 606954 w 2203450"/>
                <a:gd name="connsiteY21" fmla="*/ 139171 h 2153179"/>
                <a:gd name="connsiteX22" fmla="*/ 686329 w 2203450"/>
                <a:gd name="connsiteY22" fmla="*/ 34396 h 2153179"/>
                <a:gd name="connsiteX23" fmla="*/ 768879 w 2203450"/>
                <a:gd name="connsiteY23" fmla="*/ 24871 h 215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3450" h="2153179">
                  <a:moveTo>
                    <a:pt x="768879" y="24871"/>
                  </a:moveTo>
                  <a:cubicBezTo>
                    <a:pt x="853546" y="49742"/>
                    <a:pt x="1059921" y="130175"/>
                    <a:pt x="1194329" y="183621"/>
                  </a:cubicBezTo>
                  <a:cubicBezTo>
                    <a:pt x="1328737" y="237067"/>
                    <a:pt x="1439862" y="279929"/>
                    <a:pt x="1575329" y="345546"/>
                  </a:cubicBezTo>
                  <a:cubicBezTo>
                    <a:pt x="1710796" y="411163"/>
                    <a:pt x="1910821" y="522288"/>
                    <a:pt x="2007129" y="577321"/>
                  </a:cubicBezTo>
                  <a:cubicBezTo>
                    <a:pt x="2103437" y="632354"/>
                    <a:pt x="2121958" y="643996"/>
                    <a:pt x="2153179" y="675746"/>
                  </a:cubicBezTo>
                  <a:cubicBezTo>
                    <a:pt x="2184400" y="707496"/>
                    <a:pt x="2203450" y="697971"/>
                    <a:pt x="2194454" y="767821"/>
                  </a:cubicBezTo>
                  <a:cubicBezTo>
                    <a:pt x="2185458" y="837671"/>
                    <a:pt x="2137304" y="987954"/>
                    <a:pt x="2099204" y="1094846"/>
                  </a:cubicBezTo>
                  <a:cubicBezTo>
                    <a:pt x="2061104" y="1201738"/>
                    <a:pt x="2021946" y="1288521"/>
                    <a:pt x="1965854" y="1409171"/>
                  </a:cubicBezTo>
                  <a:cubicBezTo>
                    <a:pt x="1909762" y="1529821"/>
                    <a:pt x="1818216" y="1711325"/>
                    <a:pt x="1762654" y="1818746"/>
                  </a:cubicBezTo>
                  <a:cubicBezTo>
                    <a:pt x="1707092" y="1926167"/>
                    <a:pt x="1667404" y="2001309"/>
                    <a:pt x="1632479" y="2053696"/>
                  </a:cubicBezTo>
                  <a:cubicBezTo>
                    <a:pt x="1597554" y="2106084"/>
                    <a:pt x="1580091" y="2116667"/>
                    <a:pt x="1553104" y="2133071"/>
                  </a:cubicBezTo>
                  <a:cubicBezTo>
                    <a:pt x="1526117" y="2149475"/>
                    <a:pt x="1503362" y="2153179"/>
                    <a:pt x="1470554" y="2152121"/>
                  </a:cubicBezTo>
                  <a:cubicBezTo>
                    <a:pt x="1437746" y="2151063"/>
                    <a:pt x="1427162" y="2151063"/>
                    <a:pt x="1356254" y="2126721"/>
                  </a:cubicBezTo>
                  <a:cubicBezTo>
                    <a:pt x="1285346" y="2102379"/>
                    <a:pt x="1171575" y="2061634"/>
                    <a:pt x="1045104" y="2006071"/>
                  </a:cubicBezTo>
                  <a:cubicBezTo>
                    <a:pt x="918633" y="1950509"/>
                    <a:pt x="739245" y="1865313"/>
                    <a:pt x="597429" y="1793346"/>
                  </a:cubicBezTo>
                  <a:cubicBezTo>
                    <a:pt x="455613" y="1721379"/>
                    <a:pt x="284162" y="1627717"/>
                    <a:pt x="194204" y="1574271"/>
                  </a:cubicBezTo>
                  <a:cubicBezTo>
                    <a:pt x="104246" y="1520825"/>
                    <a:pt x="85725" y="1500717"/>
                    <a:pt x="57679" y="1472671"/>
                  </a:cubicBezTo>
                  <a:cubicBezTo>
                    <a:pt x="29633" y="1444625"/>
                    <a:pt x="29633" y="1432454"/>
                    <a:pt x="25929" y="1405996"/>
                  </a:cubicBezTo>
                  <a:cubicBezTo>
                    <a:pt x="22225" y="1379538"/>
                    <a:pt x="0" y="1409700"/>
                    <a:pt x="35454" y="1313921"/>
                  </a:cubicBezTo>
                  <a:cubicBezTo>
                    <a:pt x="70908" y="1218142"/>
                    <a:pt x="173567" y="974196"/>
                    <a:pt x="238654" y="831321"/>
                  </a:cubicBezTo>
                  <a:cubicBezTo>
                    <a:pt x="303741" y="688446"/>
                    <a:pt x="364596" y="572029"/>
                    <a:pt x="425979" y="456671"/>
                  </a:cubicBezTo>
                  <a:cubicBezTo>
                    <a:pt x="487362" y="341313"/>
                    <a:pt x="563562" y="209550"/>
                    <a:pt x="606954" y="139171"/>
                  </a:cubicBezTo>
                  <a:cubicBezTo>
                    <a:pt x="650346" y="68792"/>
                    <a:pt x="660400" y="55034"/>
                    <a:pt x="686329" y="34396"/>
                  </a:cubicBezTo>
                  <a:cubicBezTo>
                    <a:pt x="712258" y="13759"/>
                    <a:pt x="684212" y="0"/>
                    <a:pt x="768879" y="24871"/>
                  </a:cubicBezTo>
                  <a:close/>
                </a:path>
              </a:pathLst>
            </a:custGeom>
            <a:ln>
              <a:noFill/>
            </a:ln>
            <a:effectLst>
              <a:glow rad="228600">
                <a:schemeClr val="accent1">
                  <a:satMod val="175000"/>
                  <a:alpha val="40000"/>
                </a:schemeClr>
              </a:glow>
              <a:outerShdw blurRad="190500" dist="228600" dir="2700000" algn="ctr">
                <a:srgbClr val="000000">
                  <a:alpha val="30000"/>
                </a:srgbClr>
              </a:outerShdw>
              <a:softEdge rad="3175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9395" name="TextBox 10">
            <a:extLst>
              <a:ext uri="{FF2B5EF4-FFF2-40B4-BE49-F238E27FC236}">
                <a16:creationId xmlns:a16="http://schemas.microsoft.com/office/drawing/2014/main" id="{54FB223A-1F66-40DF-8DAE-35D1C4736FA3}"/>
              </a:ext>
            </a:extLst>
          </p:cNvPr>
          <p:cNvSpPr txBox="1">
            <a:spLocks noChangeArrowheads="1"/>
          </p:cNvSpPr>
          <p:nvPr/>
        </p:nvSpPr>
        <p:spPr bwMode="auto">
          <a:xfrm rot="1490286">
            <a:off x="5942013" y="1622426"/>
            <a:ext cx="16938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chemeClr val="bg1"/>
                </a:solidFill>
                <a:latin typeface="Arial" panose="020B0604020202020204" pitchFamily="34" charset="0"/>
                <a:cs typeface="Lucida Sans Unicode" panose="020B0602030504020204" pitchFamily="34" charset="0"/>
              </a:rPr>
              <a:t>Ok…</a:t>
            </a:r>
            <a:br>
              <a:rPr lang="en-US" altLang="en-US" sz="1800">
                <a:solidFill>
                  <a:schemeClr val="bg1"/>
                </a:solidFill>
                <a:latin typeface="Arial" panose="020B0604020202020204" pitchFamily="34" charset="0"/>
                <a:cs typeface="Lucida Sans Unicode" panose="020B0602030504020204" pitchFamily="34" charset="0"/>
              </a:rPr>
            </a:br>
            <a:r>
              <a:rPr lang="en-US" altLang="en-US" sz="1800">
                <a:solidFill>
                  <a:schemeClr val="bg1"/>
                </a:solidFill>
                <a:latin typeface="Arial" panose="020B0604020202020204" pitchFamily="34" charset="0"/>
                <a:cs typeface="Lucida Sans Unicode" panose="020B0602030504020204" pitchFamily="34" charset="0"/>
              </a:rPr>
              <a:t>Tolong dikirim 450 rim ya…</a:t>
            </a:r>
          </a:p>
          <a:p>
            <a:pPr eaLnBrk="1" hangingPunct="1">
              <a:lnSpc>
                <a:spcPct val="100000"/>
              </a:lnSpc>
              <a:spcBef>
                <a:spcPct val="0"/>
              </a:spcBef>
              <a:buFontTx/>
              <a:buNone/>
            </a:pPr>
            <a:r>
              <a:rPr lang="en-US" altLang="en-US" sz="1800">
                <a:solidFill>
                  <a:schemeClr val="bg1"/>
                </a:solidFill>
                <a:latin typeface="Arial" panose="020B0604020202020204" pitchFamily="34" charset="0"/>
                <a:cs typeface="Lucida Sans Unicode" panose="020B0602030504020204" pitchFamily="34" charset="0"/>
              </a:rPr>
              <a:t>Segera!!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0EB458B-734A-434B-968E-BAD6E807D216}"/>
              </a:ext>
            </a:extLst>
          </p:cNvPr>
          <p:cNvSpPr>
            <a:spLocks noGrp="1" noChangeArrowheads="1"/>
          </p:cNvSpPr>
          <p:nvPr>
            <p:ph type="title" idx="4294967295"/>
          </p:nvPr>
        </p:nvSpPr>
        <p:spPr>
          <a:xfrm>
            <a:off x="1981200" y="274638"/>
            <a:ext cx="8229600" cy="890133"/>
          </a:xfrm>
          <a:ln>
            <a:miter lim="800000"/>
            <a:headEnd/>
            <a:tailEnd/>
          </a:ln>
        </p:spPr>
        <p:txBody>
          <a:bodyPr vert="horz" lIns="45720" tIns="45720" rIns="45720" bIns="45720" rtlCol="0" anchor="ctr">
            <a:noAutofit/>
            <a:scene3d>
              <a:camera prst="orthographicFront"/>
              <a:lightRig rig="threePt" dir="t">
                <a:rot lat="0" lon="0" rev="4800000"/>
              </a:lightRig>
            </a:scene3d>
            <a:sp3d extrusionH="57150" contourW="12700">
              <a:bevelT w="25400" h="38100"/>
              <a:extrusionClr>
                <a:schemeClr val="tx1"/>
              </a:extrusionClr>
              <a:contourClr>
                <a:schemeClr val="bg1"/>
              </a:contourClr>
            </a:sp3d>
          </a:bodyPr>
          <a:lstStyle/>
          <a:p>
            <a:pPr algn="r">
              <a:defRPr/>
            </a:pPr>
            <a:r>
              <a:rPr lang="en-US" sz="3200" b="1" dirty="0" err="1">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Sirkulasi</a:t>
            </a:r>
            <a:r>
              <a:rPr lang="en-US" sz="32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 </a:t>
            </a:r>
            <a:r>
              <a:rPr lang="en-US" sz="3200" b="1" dirty="0" err="1">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Dokumen</a:t>
            </a:r>
            <a:br>
              <a:rPr lang="en-US" sz="32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br>
            <a:r>
              <a:rPr lang="en-US" sz="2400" b="1" i="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(Physical </a:t>
            </a:r>
            <a:r>
              <a:rPr lang="en-US" sz="2400" b="1" i="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sym typeface="Wingdings" pitchFamily="2" charset="2"/>
              </a:rPr>
              <a:t> </a:t>
            </a:r>
            <a:r>
              <a:rPr lang="en-US" sz="2400" b="1" i="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sequential)</a:t>
            </a:r>
            <a:endParaRPr lang="en-US" sz="3200" b="1" i="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endParaRPr>
          </a:p>
        </p:txBody>
      </p:sp>
      <p:sp>
        <p:nvSpPr>
          <p:cNvPr id="61443" name="Text Box 22">
            <a:extLst>
              <a:ext uri="{FF2B5EF4-FFF2-40B4-BE49-F238E27FC236}">
                <a16:creationId xmlns:a16="http://schemas.microsoft.com/office/drawing/2014/main" id="{7F1FA565-D322-4014-B81F-CD91992A802C}"/>
              </a:ext>
            </a:extLst>
          </p:cNvPr>
          <p:cNvSpPr txBox="1">
            <a:spLocks noChangeArrowheads="1"/>
          </p:cNvSpPr>
          <p:nvPr/>
        </p:nvSpPr>
        <p:spPr bwMode="auto">
          <a:xfrm>
            <a:off x="2832101" y="2012951"/>
            <a:ext cx="1920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600" i="1">
                <a:latin typeface="Arial" panose="020B0604020202020204" pitchFamily="34" charset="0"/>
                <a:cs typeface="Lucida Sans Unicode" panose="020B0602030504020204" pitchFamily="34" charset="0"/>
              </a:rPr>
              <a:t>Panitia</a:t>
            </a:r>
          </a:p>
        </p:txBody>
      </p:sp>
      <p:pic>
        <p:nvPicPr>
          <p:cNvPr id="61444" name="Picture 11" descr="MCj04326240000[1]">
            <a:extLst>
              <a:ext uri="{FF2B5EF4-FFF2-40B4-BE49-F238E27FC236}">
                <a16:creationId xmlns:a16="http://schemas.microsoft.com/office/drawing/2014/main" id="{45FA1304-32F6-45B3-9BEE-C3E5BBA81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775" y="2676526"/>
            <a:ext cx="7572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descr="C:\CLIP\MCj04339540000[1].png">
            <a:extLst>
              <a:ext uri="{FF2B5EF4-FFF2-40B4-BE49-F238E27FC236}">
                <a16:creationId xmlns:a16="http://schemas.microsoft.com/office/drawing/2014/main" id="{A86E56CD-1AEB-43E0-A32D-C63F2EF2D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775" y="2752726"/>
            <a:ext cx="75723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7" descr="MCj04326210000[1]">
            <a:extLst>
              <a:ext uri="{FF2B5EF4-FFF2-40B4-BE49-F238E27FC236}">
                <a16:creationId xmlns:a16="http://schemas.microsoft.com/office/drawing/2014/main" id="{28433D0D-0A37-4879-A229-E13FE7A7DE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3525" y="2676526"/>
            <a:ext cx="64928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5" descr="C:\CLIP\MCj04339530000[1].png">
            <a:extLst>
              <a:ext uri="{FF2B5EF4-FFF2-40B4-BE49-F238E27FC236}">
                <a16:creationId xmlns:a16="http://schemas.microsoft.com/office/drawing/2014/main" id="{498F7042-8FD6-4892-9FCC-B8F23901E9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9775" y="2676526"/>
            <a:ext cx="757238"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5" descr="MCj04326220000[1]">
            <a:extLst>
              <a:ext uri="{FF2B5EF4-FFF2-40B4-BE49-F238E27FC236}">
                <a16:creationId xmlns:a16="http://schemas.microsoft.com/office/drawing/2014/main" id="{18F9C93E-3D07-4EA8-9000-D16B5993E9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0614" y="2828926"/>
            <a:ext cx="6889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4">
            <a:extLst>
              <a:ext uri="{FF2B5EF4-FFF2-40B4-BE49-F238E27FC236}">
                <a16:creationId xmlns:a16="http://schemas.microsoft.com/office/drawing/2014/main" id="{94704E10-4051-4C20-B21B-C7542B3C10EB}"/>
              </a:ext>
            </a:extLst>
          </p:cNvPr>
          <p:cNvGrpSpPr/>
          <p:nvPr/>
        </p:nvGrpSpPr>
        <p:grpSpPr>
          <a:xfrm>
            <a:off x="6858000" y="3578037"/>
            <a:ext cx="457200" cy="649718"/>
            <a:chOff x="5562600" y="1905000"/>
            <a:chExt cx="838200" cy="1066800"/>
          </a:xfrm>
          <a:solidFill>
            <a:srgbClr val="FFC000"/>
          </a:solidFill>
          <a:effectLst>
            <a:outerShdw blurRad="165100" dist="88900" dir="2220000" algn="ctr" rotWithShape="0">
              <a:srgbClr val="FFC000"/>
            </a:outerShdw>
          </a:effectLst>
        </p:grpSpPr>
        <p:sp>
          <p:nvSpPr>
            <p:cNvPr id="33" name="Rectangle 32">
              <a:extLst>
                <a:ext uri="{FF2B5EF4-FFF2-40B4-BE49-F238E27FC236}">
                  <a16:creationId xmlns:a16="http://schemas.microsoft.com/office/drawing/2014/main" id="{C75C2853-C611-484D-A6CC-13858CDEC2FA}"/>
                </a:ext>
              </a:extLst>
            </p:cNvPr>
            <p:cNvSpPr/>
            <p:nvPr/>
          </p:nvSpPr>
          <p:spPr>
            <a:xfrm>
              <a:off x="5562600" y="1905000"/>
              <a:ext cx="838200" cy="1066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4" name="Flowchart: Manual Operation 33">
              <a:extLst>
                <a:ext uri="{FF2B5EF4-FFF2-40B4-BE49-F238E27FC236}">
                  <a16:creationId xmlns:a16="http://schemas.microsoft.com/office/drawing/2014/main" id="{3D106264-77AB-410A-B2C3-DAFA720724A5}"/>
                </a:ext>
              </a:extLst>
            </p:cNvPr>
            <p:cNvSpPr/>
            <p:nvPr/>
          </p:nvSpPr>
          <p:spPr>
            <a:xfrm>
              <a:off x="5562600" y="1905000"/>
              <a:ext cx="838200" cy="228600"/>
            </a:xfrm>
            <a:prstGeom prst="flowChartManualOperatio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grpSp>
        <p:nvGrpSpPr>
          <p:cNvPr id="3" name="Group 41">
            <a:extLst>
              <a:ext uri="{FF2B5EF4-FFF2-40B4-BE49-F238E27FC236}">
                <a16:creationId xmlns:a16="http://schemas.microsoft.com/office/drawing/2014/main" id="{ABECD09F-CCCC-406B-B68F-0E457BDB9010}"/>
              </a:ext>
            </a:extLst>
          </p:cNvPr>
          <p:cNvGrpSpPr/>
          <p:nvPr/>
        </p:nvGrpSpPr>
        <p:grpSpPr>
          <a:xfrm>
            <a:off x="3429000" y="3578037"/>
            <a:ext cx="457200" cy="649718"/>
            <a:chOff x="5562600" y="1905000"/>
            <a:chExt cx="838200" cy="1066800"/>
          </a:xfrm>
          <a:solidFill>
            <a:srgbClr val="FFC000"/>
          </a:solidFill>
          <a:effectLst>
            <a:outerShdw blurRad="165100" dist="88900" dir="2220000" algn="ctr" rotWithShape="0">
              <a:srgbClr val="FFC000"/>
            </a:outerShdw>
          </a:effectLst>
        </p:grpSpPr>
        <p:sp>
          <p:nvSpPr>
            <p:cNvPr id="43" name="Rectangle 42">
              <a:extLst>
                <a:ext uri="{FF2B5EF4-FFF2-40B4-BE49-F238E27FC236}">
                  <a16:creationId xmlns:a16="http://schemas.microsoft.com/office/drawing/2014/main" id="{F3D39383-5811-49BC-9CF1-354DF259BFC4}"/>
                </a:ext>
              </a:extLst>
            </p:cNvPr>
            <p:cNvSpPr/>
            <p:nvPr/>
          </p:nvSpPr>
          <p:spPr>
            <a:xfrm>
              <a:off x="5562600" y="1905000"/>
              <a:ext cx="838200" cy="1066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4" name="Flowchart: Manual Operation 43">
              <a:extLst>
                <a:ext uri="{FF2B5EF4-FFF2-40B4-BE49-F238E27FC236}">
                  <a16:creationId xmlns:a16="http://schemas.microsoft.com/office/drawing/2014/main" id="{AD88A147-97E7-4150-896F-1D2285A7199B}"/>
                </a:ext>
              </a:extLst>
            </p:cNvPr>
            <p:cNvSpPr/>
            <p:nvPr/>
          </p:nvSpPr>
          <p:spPr>
            <a:xfrm>
              <a:off x="5562600" y="1905000"/>
              <a:ext cx="838200" cy="228600"/>
            </a:xfrm>
            <a:prstGeom prst="flowChartManualOperatio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grpSp>
        <p:nvGrpSpPr>
          <p:cNvPr id="4" name="Group 47">
            <a:extLst>
              <a:ext uri="{FF2B5EF4-FFF2-40B4-BE49-F238E27FC236}">
                <a16:creationId xmlns:a16="http://schemas.microsoft.com/office/drawing/2014/main" id="{6FD2BD5D-3229-42F3-93AB-21281D17ED4C}"/>
              </a:ext>
            </a:extLst>
          </p:cNvPr>
          <p:cNvGrpSpPr/>
          <p:nvPr/>
        </p:nvGrpSpPr>
        <p:grpSpPr>
          <a:xfrm>
            <a:off x="4114800" y="3578037"/>
            <a:ext cx="457200" cy="649718"/>
            <a:chOff x="5562600" y="1905000"/>
            <a:chExt cx="838200" cy="1066800"/>
          </a:xfrm>
          <a:solidFill>
            <a:srgbClr val="FFC000"/>
          </a:solidFill>
          <a:effectLst>
            <a:outerShdw blurRad="165100" dist="88900" dir="2220000" algn="ctr" rotWithShape="0">
              <a:srgbClr val="FFC000"/>
            </a:outerShdw>
          </a:effectLst>
        </p:grpSpPr>
        <p:sp>
          <p:nvSpPr>
            <p:cNvPr id="49" name="Rectangle 48">
              <a:extLst>
                <a:ext uri="{FF2B5EF4-FFF2-40B4-BE49-F238E27FC236}">
                  <a16:creationId xmlns:a16="http://schemas.microsoft.com/office/drawing/2014/main" id="{8AD074C8-7704-4304-A8DA-DB09C267B1E8}"/>
                </a:ext>
              </a:extLst>
            </p:cNvPr>
            <p:cNvSpPr/>
            <p:nvPr/>
          </p:nvSpPr>
          <p:spPr>
            <a:xfrm>
              <a:off x="5562600" y="1905000"/>
              <a:ext cx="838200" cy="1066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0" name="Flowchart: Manual Operation 49">
              <a:extLst>
                <a:ext uri="{FF2B5EF4-FFF2-40B4-BE49-F238E27FC236}">
                  <a16:creationId xmlns:a16="http://schemas.microsoft.com/office/drawing/2014/main" id="{B98362E4-A322-4AB8-95B9-D67906C95C04}"/>
                </a:ext>
              </a:extLst>
            </p:cNvPr>
            <p:cNvSpPr/>
            <p:nvPr/>
          </p:nvSpPr>
          <p:spPr>
            <a:xfrm>
              <a:off x="5562600" y="1905000"/>
              <a:ext cx="838200" cy="228600"/>
            </a:xfrm>
            <a:prstGeom prst="flowChartManualOperatio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grpSp>
        <p:nvGrpSpPr>
          <p:cNvPr id="5" name="Group 50">
            <a:extLst>
              <a:ext uri="{FF2B5EF4-FFF2-40B4-BE49-F238E27FC236}">
                <a16:creationId xmlns:a16="http://schemas.microsoft.com/office/drawing/2014/main" id="{C418949C-DCBC-46C8-9AD2-4C583CC2425C}"/>
              </a:ext>
            </a:extLst>
          </p:cNvPr>
          <p:cNvGrpSpPr/>
          <p:nvPr/>
        </p:nvGrpSpPr>
        <p:grpSpPr>
          <a:xfrm>
            <a:off x="4953000" y="3578037"/>
            <a:ext cx="457200" cy="649718"/>
            <a:chOff x="5562600" y="1905000"/>
            <a:chExt cx="838200" cy="1066800"/>
          </a:xfrm>
          <a:solidFill>
            <a:srgbClr val="FFC000"/>
          </a:solidFill>
          <a:effectLst>
            <a:outerShdw blurRad="165100" dist="88900" dir="2220000" algn="ctr" rotWithShape="0">
              <a:srgbClr val="FFC000"/>
            </a:outerShdw>
          </a:effectLst>
        </p:grpSpPr>
        <p:sp>
          <p:nvSpPr>
            <p:cNvPr id="52" name="Rectangle 51">
              <a:extLst>
                <a:ext uri="{FF2B5EF4-FFF2-40B4-BE49-F238E27FC236}">
                  <a16:creationId xmlns:a16="http://schemas.microsoft.com/office/drawing/2014/main" id="{719AFEAE-E0BE-400B-8201-B4F46A728FE6}"/>
                </a:ext>
              </a:extLst>
            </p:cNvPr>
            <p:cNvSpPr/>
            <p:nvPr/>
          </p:nvSpPr>
          <p:spPr>
            <a:xfrm>
              <a:off x="5562600" y="1905000"/>
              <a:ext cx="838200" cy="1066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3" name="Flowchart: Manual Operation 52">
              <a:extLst>
                <a:ext uri="{FF2B5EF4-FFF2-40B4-BE49-F238E27FC236}">
                  <a16:creationId xmlns:a16="http://schemas.microsoft.com/office/drawing/2014/main" id="{78DEA7DC-2326-4E1F-BC0D-EA237689882F}"/>
                </a:ext>
              </a:extLst>
            </p:cNvPr>
            <p:cNvSpPr/>
            <p:nvPr/>
          </p:nvSpPr>
          <p:spPr>
            <a:xfrm>
              <a:off x="5562600" y="1905000"/>
              <a:ext cx="838200" cy="228600"/>
            </a:xfrm>
            <a:prstGeom prst="flowChartManualOperatio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grpSp>
        <p:nvGrpSpPr>
          <p:cNvPr id="6" name="Group 59">
            <a:extLst>
              <a:ext uri="{FF2B5EF4-FFF2-40B4-BE49-F238E27FC236}">
                <a16:creationId xmlns:a16="http://schemas.microsoft.com/office/drawing/2014/main" id="{3CA6A148-9533-4BA4-8792-3B84903999C2}"/>
              </a:ext>
            </a:extLst>
          </p:cNvPr>
          <p:cNvGrpSpPr/>
          <p:nvPr/>
        </p:nvGrpSpPr>
        <p:grpSpPr>
          <a:xfrm>
            <a:off x="8763000" y="3578037"/>
            <a:ext cx="457200" cy="649718"/>
            <a:chOff x="5562600" y="1905000"/>
            <a:chExt cx="838200" cy="1066800"/>
          </a:xfrm>
          <a:solidFill>
            <a:srgbClr val="FFC000"/>
          </a:solidFill>
          <a:effectLst>
            <a:outerShdw blurRad="165100" dist="88900" dir="2220000" algn="ctr" rotWithShape="0">
              <a:srgbClr val="FFC000"/>
            </a:outerShdw>
          </a:effectLst>
        </p:grpSpPr>
        <p:sp>
          <p:nvSpPr>
            <p:cNvPr id="61" name="Rectangle 60">
              <a:extLst>
                <a:ext uri="{FF2B5EF4-FFF2-40B4-BE49-F238E27FC236}">
                  <a16:creationId xmlns:a16="http://schemas.microsoft.com/office/drawing/2014/main" id="{2265FF2A-B887-484A-ADD6-7EBC4A148A5C}"/>
                </a:ext>
              </a:extLst>
            </p:cNvPr>
            <p:cNvSpPr/>
            <p:nvPr/>
          </p:nvSpPr>
          <p:spPr>
            <a:xfrm>
              <a:off x="5562600" y="1905000"/>
              <a:ext cx="838200" cy="1066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62" name="Flowchart: Manual Operation 61">
              <a:extLst>
                <a:ext uri="{FF2B5EF4-FFF2-40B4-BE49-F238E27FC236}">
                  <a16:creationId xmlns:a16="http://schemas.microsoft.com/office/drawing/2014/main" id="{20200DFF-96E9-47FC-8CF8-84441F08EA38}"/>
                </a:ext>
              </a:extLst>
            </p:cNvPr>
            <p:cNvSpPr/>
            <p:nvPr/>
          </p:nvSpPr>
          <p:spPr>
            <a:xfrm>
              <a:off x="5562600" y="1905000"/>
              <a:ext cx="838200" cy="228600"/>
            </a:xfrm>
            <a:prstGeom prst="flowChartManualOperatio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pic>
        <p:nvPicPr>
          <p:cNvPr id="61454" name="Picture 2" descr="C:\CLIP\MCj04326060000[1].png">
            <a:extLst>
              <a:ext uri="{FF2B5EF4-FFF2-40B4-BE49-F238E27FC236}">
                <a16:creationId xmlns:a16="http://schemas.microsoft.com/office/drawing/2014/main" id="{0F22C86B-41F1-430B-87FD-61C5B88946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9075" y="2524126"/>
            <a:ext cx="97313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5" name="Text Box 22">
            <a:extLst>
              <a:ext uri="{FF2B5EF4-FFF2-40B4-BE49-F238E27FC236}">
                <a16:creationId xmlns:a16="http://schemas.microsoft.com/office/drawing/2014/main" id="{2EAD6D32-719E-422F-9BA7-9697C22E134D}"/>
              </a:ext>
            </a:extLst>
          </p:cNvPr>
          <p:cNvSpPr txBox="1">
            <a:spLocks noChangeArrowheads="1"/>
          </p:cNvSpPr>
          <p:nvPr/>
        </p:nvSpPr>
        <p:spPr bwMode="auto">
          <a:xfrm>
            <a:off x="6092825" y="2009776"/>
            <a:ext cx="1919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400" i="1">
                <a:latin typeface="Arial" panose="020B0604020202020204" pitchFamily="34" charset="0"/>
                <a:cs typeface="Lucida Sans Unicode" panose="020B0602030504020204" pitchFamily="34" charset="0"/>
              </a:rPr>
              <a:t>Penerimaan Dokumen</a:t>
            </a:r>
          </a:p>
        </p:txBody>
      </p:sp>
      <p:sp>
        <p:nvSpPr>
          <p:cNvPr id="61456" name="Text Box 22">
            <a:extLst>
              <a:ext uri="{FF2B5EF4-FFF2-40B4-BE49-F238E27FC236}">
                <a16:creationId xmlns:a16="http://schemas.microsoft.com/office/drawing/2014/main" id="{EB993E8A-580C-43C7-91C6-45DEC3E5995B}"/>
              </a:ext>
            </a:extLst>
          </p:cNvPr>
          <p:cNvSpPr txBox="1">
            <a:spLocks noChangeArrowheads="1"/>
          </p:cNvSpPr>
          <p:nvPr/>
        </p:nvSpPr>
        <p:spPr bwMode="auto">
          <a:xfrm>
            <a:off x="7997825" y="2044701"/>
            <a:ext cx="1919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400" i="1">
                <a:latin typeface="Arial" panose="020B0604020202020204" pitchFamily="34" charset="0"/>
                <a:cs typeface="Lucida Sans Unicode" panose="020B0602030504020204" pitchFamily="34" charset="0"/>
              </a:rPr>
              <a:t>Penyedia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 -1.11111E-6 L -0.20833 -1.11111E-6 " pathEditMode="relative" rAng="0" ptsTypes="AA">
                                      <p:cBhvr>
                                        <p:cTn id="6" dur="2000" fill="hold"/>
                                        <p:tgtEl>
                                          <p:spTgt spid="6"/>
                                        </p:tgtEl>
                                        <p:attrNameLst>
                                          <p:attrName>ppt_x</p:attrName>
                                          <p:attrName>ppt_y</p:attrName>
                                        </p:attrNameLst>
                                      </p:cBhvr>
                                      <p:rCtr x="-10400" y="0"/>
                                    </p:animMotion>
                                  </p:childTnLst>
                                  <p:subTnLst>
                                    <p:set>
                                      <p:cBhvr override="childStyle">
                                        <p:cTn dur="1" fill="hold" display="0" masterRel="sameClick" afterEffect="1">
                                          <p:stCondLst>
                                            <p:cond evt="end" delay="0">
                                              <p:tn val="5"/>
                                            </p:cond>
                                          </p:stCondLst>
                                        </p:cTn>
                                        <p:tgtEl>
                                          <p:spTgt spid="6"/>
                                        </p:tgtEl>
                                        <p:attrNameLst>
                                          <p:attrName>style.visibility</p:attrName>
                                        </p:attrNameLst>
                                      </p:cBhvr>
                                      <p:to>
                                        <p:strVal val="hidden"/>
                                      </p:to>
                                    </p:set>
                                  </p:subTnLst>
                                </p:cTn>
                              </p:par>
                            </p:childTnLst>
                          </p:cTn>
                        </p:par>
                        <p:par>
                          <p:cTn id="7" fill="hold" nodeType="afterGroup">
                            <p:stCondLst>
                              <p:cond delay="200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0" presetClass="path" presetSubtype="0" accel="50000" decel="50000" fill="hold" nodeType="clickEffect">
                                  <p:stCondLst>
                                    <p:cond delay="0"/>
                                  </p:stCondLst>
                                  <p:childTnLst>
                                    <p:animMotion origin="layout" path="M -6.66667E-6 -1.11111E-6 L -0.20834 -1.11111E-6 " pathEditMode="relative" ptsTypes="AA">
                                      <p:cBhvr>
                                        <p:cTn id="13" dur="2000" fill="hold"/>
                                        <p:tgtEl>
                                          <p:spTgt spid="2"/>
                                        </p:tgtEl>
                                        <p:attrNameLst>
                                          <p:attrName>ppt_x</p:attrName>
                                          <p:attrName>ppt_y</p:attrName>
                                        </p:attrNameLst>
                                      </p:cBhvr>
                                    </p:animMotion>
                                  </p:childTnLst>
                                  <p:subTnLst>
                                    <p:set>
                                      <p:cBhvr override="childStyle">
                                        <p:cTn dur="1" fill="hold" display="0" masterRel="sameClick" afterEffect="1">
                                          <p:stCondLst>
                                            <p:cond evt="end" delay="0">
                                              <p:tn val="12"/>
                                            </p:cond>
                                          </p:stCondLst>
                                        </p:cTn>
                                        <p:tgtEl>
                                          <p:spTgt spid="2"/>
                                        </p:tgtEl>
                                        <p:attrNameLst>
                                          <p:attrName>style.visibility</p:attrName>
                                        </p:attrNameLst>
                                      </p:cBhvr>
                                      <p:to>
                                        <p:strVal val="hidden"/>
                                      </p:to>
                                    </p:set>
                                  </p:subTnLst>
                                </p:cTn>
                              </p:par>
                            </p:childTnLst>
                          </p:cTn>
                        </p:par>
                        <p:par>
                          <p:cTn id="14" fill="hold" nodeType="afterGroup">
                            <p:stCondLst>
                              <p:cond delay="2000"/>
                            </p:stCondLst>
                            <p:childTnLst>
                              <p:par>
                                <p:cTn id="15" presetID="1"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nodeType="clickEffect">
                                  <p:stCondLst>
                                    <p:cond delay="0"/>
                                  </p:stCondLst>
                                  <p:childTnLst>
                                    <p:animMotion origin="layout" path="M -3.33333E-6 -1.11111E-6 L -0.09166 -1.11111E-6 " pathEditMode="relative" rAng="0" ptsTypes="AA">
                                      <p:cBhvr>
                                        <p:cTn id="20" dur="2000" fill="hold"/>
                                        <p:tgtEl>
                                          <p:spTgt spid="5"/>
                                        </p:tgtEl>
                                        <p:attrNameLst>
                                          <p:attrName>ppt_x</p:attrName>
                                          <p:attrName>ppt_y</p:attrName>
                                        </p:attrNameLst>
                                      </p:cBhvr>
                                      <p:rCtr x="-4600" y="0"/>
                                    </p:animMotion>
                                  </p:childTnLst>
                                  <p:subTnLst>
                                    <p:set>
                                      <p:cBhvr override="childStyle">
                                        <p:cTn dur="1" fill="hold" display="0" masterRel="sameClick" afterEffect="1">
                                          <p:stCondLst>
                                            <p:cond evt="end" delay="0">
                                              <p:tn val="19"/>
                                            </p:cond>
                                          </p:stCondLst>
                                        </p:cTn>
                                        <p:tgtEl>
                                          <p:spTgt spid="5"/>
                                        </p:tgtEl>
                                        <p:attrNameLst>
                                          <p:attrName>style.visibility</p:attrName>
                                        </p:attrNameLst>
                                      </p:cBhvr>
                                      <p:to>
                                        <p:strVal val="hidden"/>
                                      </p:to>
                                    </p:set>
                                  </p:subTnLst>
                                </p:cTn>
                              </p:par>
                            </p:childTnLst>
                          </p:cTn>
                        </p:par>
                        <p:par>
                          <p:cTn id="21" fill="hold" nodeType="afterGroup">
                            <p:stCondLst>
                              <p:cond delay="2000"/>
                            </p:stCondLst>
                            <p:childTnLst>
                              <p:par>
                                <p:cTn id="22" presetID="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nodeType="clickEffect">
                                  <p:stCondLst>
                                    <p:cond delay="0"/>
                                  </p:stCondLst>
                                  <p:childTnLst>
                                    <p:animMotion origin="layout" path="M 3.33333E-6 -1.11111E-6 L -0.075 -1.11111E-6 " pathEditMode="relative" rAng="0" ptsTypes="AA">
                                      <p:cBhvr>
                                        <p:cTn id="27" dur="2000" fill="hold"/>
                                        <p:tgtEl>
                                          <p:spTgt spid="4"/>
                                        </p:tgtEl>
                                        <p:attrNameLst>
                                          <p:attrName>ppt_x</p:attrName>
                                          <p:attrName>ppt_y</p:attrName>
                                        </p:attrNameLst>
                                      </p:cBhvr>
                                      <p:rCtr x="-3800" y="0"/>
                                    </p:animMotion>
                                  </p:childTnLst>
                                  <p:subTnLst>
                                    <p:set>
                                      <p:cBhvr override="childStyle">
                                        <p:cTn dur="1" fill="hold" display="0" masterRel="sameClick" afterEffect="1">
                                          <p:stCondLst>
                                            <p:cond evt="end" delay="0">
                                              <p:tn val="26"/>
                                            </p:cond>
                                          </p:stCondLst>
                                        </p:cTn>
                                        <p:tgtEl>
                                          <p:spTgt spid="4"/>
                                        </p:tgtEl>
                                        <p:attrNameLst>
                                          <p:attrName>style.visibility</p:attrName>
                                        </p:attrNameLst>
                                      </p:cBhvr>
                                      <p:to>
                                        <p:strVal val="hidden"/>
                                      </p:to>
                                    </p:set>
                                  </p:subTnLst>
                                </p:cTn>
                              </p:par>
                            </p:childTnLst>
                          </p:cTn>
                        </p:par>
                        <p:par>
                          <p:cTn id="28" fill="hold" nodeType="afterGroup">
                            <p:stCondLst>
                              <p:cond delay="2000"/>
                            </p:stCondLst>
                            <p:childTnLst>
                              <p:par>
                                <p:cTn id="29" presetID="1"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6.66667E-6 -1.11111E-6 L -0.08334 -1.11111E-6 " pathEditMode="relative" ptsTypes="AA">
                                      <p:cBhvr>
                                        <p:cTn id="34"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descr="MCj04326220000[1]">
            <a:extLst>
              <a:ext uri="{FF2B5EF4-FFF2-40B4-BE49-F238E27FC236}">
                <a16:creationId xmlns:a16="http://schemas.microsoft.com/office/drawing/2014/main" id="{41E53EC2-301D-425A-BA71-742522938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1450" y="3190876"/>
            <a:ext cx="5984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7" descr="MCj04326210000[1]">
            <a:extLst>
              <a:ext uri="{FF2B5EF4-FFF2-40B4-BE49-F238E27FC236}">
                <a16:creationId xmlns:a16="http://schemas.microsoft.com/office/drawing/2014/main" id="{DAA412EE-3521-4AB8-9073-DF688150F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3763963"/>
            <a:ext cx="5651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9" descr="j0431616">
            <a:extLst>
              <a:ext uri="{FF2B5EF4-FFF2-40B4-BE49-F238E27FC236}">
                <a16:creationId xmlns:a16="http://schemas.microsoft.com/office/drawing/2014/main" id="{FB46C939-57C5-47B0-93EF-2A25BED4DEEF}"/>
              </a:ext>
            </a:extLst>
          </p:cNvPr>
          <p:cNvPicPr>
            <a:picLocks noChangeAspect="1" noChangeArrowheads="1"/>
          </p:cNvPicPr>
          <p:nvPr/>
        </p:nvPicPr>
        <p:blipFill>
          <a:blip r:embed="rId5"/>
          <a:srcRect/>
          <a:stretch>
            <a:fillRect/>
          </a:stretch>
        </p:blipFill>
        <p:spPr bwMode="auto">
          <a:xfrm>
            <a:off x="5227638" y="2387600"/>
            <a:ext cx="1230312" cy="1049338"/>
          </a:xfrm>
          <a:prstGeom prst="rect">
            <a:avLst/>
          </a:prstGeom>
          <a:ln>
            <a:noFill/>
          </a:ln>
          <a:effectLst>
            <a:outerShdw blurRad="292100" dist="139700" dir="2700000" algn="tl" rotWithShape="0">
              <a:srgbClr val="333333">
                <a:alpha val="65000"/>
              </a:srgbClr>
            </a:outerShdw>
          </a:effectLst>
        </p:spPr>
      </p:pic>
      <p:pic>
        <p:nvPicPr>
          <p:cNvPr id="63493" name="Picture 11" descr="MCj04326240000[1]">
            <a:extLst>
              <a:ext uri="{FF2B5EF4-FFF2-40B4-BE49-F238E27FC236}">
                <a16:creationId xmlns:a16="http://schemas.microsoft.com/office/drawing/2014/main" id="{A52E98C4-EC9F-4D11-B95C-630AC024FF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2627314"/>
            <a:ext cx="5969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12" descr="MCj04325650000[1]">
            <a:extLst>
              <a:ext uri="{FF2B5EF4-FFF2-40B4-BE49-F238E27FC236}">
                <a16:creationId xmlns:a16="http://schemas.microsoft.com/office/drawing/2014/main" id="{4560BEB0-2BBE-4B37-916D-E0E3D5FDED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2189" y="3398838"/>
            <a:ext cx="763587"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7" descr="MCj04326460000[1]">
            <a:extLst>
              <a:ext uri="{FF2B5EF4-FFF2-40B4-BE49-F238E27FC236}">
                <a16:creationId xmlns:a16="http://schemas.microsoft.com/office/drawing/2014/main" id="{02C98569-2E9D-45A1-8EEA-4332C639FC72}"/>
              </a:ext>
            </a:extLst>
          </p:cNvPr>
          <p:cNvPicPr>
            <a:picLocks noChangeAspect="1" noChangeArrowheads="1"/>
          </p:cNvPicPr>
          <p:nvPr/>
        </p:nvPicPr>
        <p:blipFill>
          <a:blip r:embed="rId8"/>
          <a:srcRect/>
          <a:stretch>
            <a:fillRect/>
          </a:stretch>
        </p:blipFill>
        <p:spPr bwMode="auto">
          <a:xfrm>
            <a:off x="3651250" y="2627313"/>
            <a:ext cx="700088" cy="596900"/>
          </a:xfrm>
          <a:prstGeom prst="rect">
            <a:avLst/>
          </a:prstGeom>
          <a:ln>
            <a:noFill/>
          </a:ln>
          <a:effectLst>
            <a:outerShdw blurRad="292100" dist="139700" dir="2700000" algn="tl" rotWithShape="0">
              <a:srgbClr val="333333">
                <a:alpha val="65000"/>
              </a:srgbClr>
            </a:outerShdw>
          </a:effectLst>
        </p:spPr>
      </p:pic>
      <p:sp>
        <p:nvSpPr>
          <p:cNvPr id="63496" name="Text Box 23">
            <a:extLst>
              <a:ext uri="{FF2B5EF4-FFF2-40B4-BE49-F238E27FC236}">
                <a16:creationId xmlns:a16="http://schemas.microsoft.com/office/drawing/2014/main" id="{D06B4C64-888F-4668-BEBF-AE0A2C4F0E74}"/>
              </a:ext>
            </a:extLst>
          </p:cNvPr>
          <p:cNvSpPr txBox="1">
            <a:spLocks noChangeArrowheads="1"/>
          </p:cNvSpPr>
          <p:nvPr/>
        </p:nvSpPr>
        <p:spPr bwMode="auto">
          <a:xfrm>
            <a:off x="5016500" y="1792289"/>
            <a:ext cx="17351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600" i="1">
                <a:latin typeface="Arial" panose="020B0604020202020204" pitchFamily="34" charset="0"/>
                <a:cs typeface="Lucida Sans Unicode" panose="020B0602030504020204" pitchFamily="34" charset="0"/>
              </a:rPr>
              <a:t>e_ Procurement server</a:t>
            </a:r>
          </a:p>
        </p:txBody>
      </p:sp>
      <p:grpSp>
        <p:nvGrpSpPr>
          <p:cNvPr id="63497" name="Group 58">
            <a:extLst>
              <a:ext uri="{FF2B5EF4-FFF2-40B4-BE49-F238E27FC236}">
                <a16:creationId xmlns:a16="http://schemas.microsoft.com/office/drawing/2014/main" id="{38C9A2B3-9CEA-4AEA-ABDA-348DBBE0E1E6}"/>
              </a:ext>
            </a:extLst>
          </p:cNvPr>
          <p:cNvGrpSpPr>
            <a:grpSpLocks/>
          </p:cNvGrpSpPr>
          <p:nvPr/>
        </p:nvGrpSpPr>
        <p:grpSpPr bwMode="auto">
          <a:xfrm>
            <a:off x="7294564" y="3235325"/>
            <a:ext cx="949325" cy="692150"/>
            <a:chOff x="5410200" y="4038600"/>
            <a:chExt cx="949549" cy="560532"/>
          </a:xfrm>
        </p:grpSpPr>
        <p:pic>
          <p:nvPicPr>
            <p:cNvPr id="5133" name="Picture 16" descr="MCBD18185_0000[1]">
              <a:extLst>
                <a:ext uri="{FF2B5EF4-FFF2-40B4-BE49-F238E27FC236}">
                  <a16:creationId xmlns:a16="http://schemas.microsoft.com/office/drawing/2014/main" id="{8D5DBAD2-5C14-4D0F-8234-7C2C7D00FE2E}"/>
                </a:ext>
              </a:extLst>
            </p:cNvPr>
            <p:cNvPicPr>
              <a:picLocks noChangeAspect="1" noChangeArrowheads="1"/>
            </p:cNvPicPr>
            <p:nvPr/>
          </p:nvPicPr>
          <p:blipFill>
            <a:blip r:embed="rId9"/>
            <a:srcRect/>
            <a:stretch>
              <a:fillRect/>
            </a:stretch>
          </p:blipFill>
          <p:spPr bwMode="auto">
            <a:xfrm>
              <a:off x="5410200" y="4038600"/>
              <a:ext cx="949549" cy="560532"/>
            </a:xfrm>
            <a:prstGeom prst="rect">
              <a:avLst/>
            </a:prstGeom>
            <a:ln>
              <a:noFill/>
            </a:ln>
            <a:effectLst>
              <a:outerShdw blurRad="292100" dist="139700" dir="2700000" algn="tl" rotWithShape="0">
                <a:srgbClr val="333333">
                  <a:alpha val="65000"/>
                </a:srgbClr>
              </a:outerShdw>
            </a:effectLst>
          </p:spPr>
        </p:pic>
        <p:sp>
          <p:nvSpPr>
            <p:cNvPr id="63515" name="Text Box 24">
              <a:extLst>
                <a:ext uri="{FF2B5EF4-FFF2-40B4-BE49-F238E27FC236}">
                  <a16:creationId xmlns:a16="http://schemas.microsoft.com/office/drawing/2014/main" id="{C0386DFF-FF0A-4A1A-8815-519A0EF08336}"/>
                </a:ext>
              </a:extLst>
            </p:cNvPr>
            <p:cNvSpPr txBox="1">
              <a:spLocks noChangeArrowheads="1"/>
            </p:cNvSpPr>
            <p:nvPr/>
          </p:nvSpPr>
          <p:spPr bwMode="auto">
            <a:xfrm>
              <a:off x="5410200" y="4114800"/>
              <a:ext cx="936577" cy="27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600" i="1">
                  <a:solidFill>
                    <a:schemeClr val="bg1"/>
                  </a:solidFill>
                  <a:latin typeface="Arial" panose="020B0604020202020204" pitchFamily="34" charset="0"/>
                  <a:cs typeface="Lucida Sans Unicode" panose="020B0602030504020204" pitchFamily="34" charset="0"/>
                </a:rPr>
                <a:t>Internet</a:t>
              </a:r>
            </a:p>
          </p:txBody>
        </p:sp>
      </p:grpSp>
      <p:sp>
        <p:nvSpPr>
          <p:cNvPr id="63498" name="Text Box 26">
            <a:extLst>
              <a:ext uri="{FF2B5EF4-FFF2-40B4-BE49-F238E27FC236}">
                <a16:creationId xmlns:a16="http://schemas.microsoft.com/office/drawing/2014/main" id="{AD6BB862-F049-43E5-B11E-64DCE3B9E8A8}"/>
              </a:ext>
            </a:extLst>
          </p:cNvPr>
          <p:cNvSpPr txBox="1">
            <a:spLocks noChangeArrowheads="1"/>
          </p:cNvSpPr>
          <p:nvPr/>
        </p:nvSpPr>
        <p:spPr bwMode="auto">
          <a:xfrm>
            <a:off x="7985125" y="2500313"/>
            <a:ext cx="185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600" i="1">
                <a:latin typeface="Arial" panose="020B0604020202020204" pitchFamily="34" charset="0"/>
                <a:cs typeface="Lucida Sans Unicode" panose="020B0602030504020204" pitchFamily="34" charset="0"/>
              </a:rPr>
              <a:t>Terminal Penyedia</a:t>
            </a:r>
          </a:p>
        </p:txBody>
      </p:sp>
      <p:sp>
        <p:nvSpPr>
          <p:cNvPr id="63499" name="Text Box 22">
            <a:extLst>
              <a:ext uri="{FF2B5EF4-FFF2-40B4-BE49-F238E27FC236}">
                <a16:creationId xmlns:a16="http://schemas.microsoft.com/office/drawing/2014/main" id="{A04A0879-C61A-4835-899C-F0D91B6E746C}"/>
              </a:ext>
            </a:extLst>
          </p:cNvPr>
          <p:cNvSpPr txBox="1">
            <a:spLocks noChangeArrowheads="1"/>
          </p:cNvSpPr>
          <p:nvPr/>
        </p:nvSpPr>
        <p:spPr bwMode="auto">
          <a:xfrm>
            <a:off x="2695576" y="1985964"/>
            <a:ext cx="1579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600" i="1">
                <a:latin typeface="Arial" panose="020B0604020202020204" pitchFamily="34" charset="0"/>
                <a:cs typeface="Lucida Sans Unicode" panose="020B0602030504020204" pitchFamily="34" charset="0"/>
              </a:rPr>
              <a:t>Panitia</a:t>
            </a:r>
          </a:p>
        </p:txBody>
      </p:sp>
      <p:pic>
        <p:nvPicPr>
          <p:cNvPr id="46" name="Picture 17" descr="MCj04326460000[1]">
            <a:extLst>
              <a:ext uri="{FF2B5EF4-FFF2-40B4-BE49-F238E27FC236}">
                <a16:creationId xmlns:a16="http://schemas.microsoft.com/office/drawing/2014/main" id="{BC397026-695D-4B0C-BBDE-C922AEC0D187}"/>
              </a:ext>
            </a:extLst>
          </p:cNvPr>
          <p:cNvPicPr>
            <a:picLocks noChangeAspect="1" noChangeArrowheads="1"/>
          </p:cNvPicPr>
          <p:nvPr/>
        </p:nvPicPr>
        <p:blipFill>
          <a:blip r:embed="rId8"/>
          <a:srcRect/>
          <a:stretch>
            <a:fillRect/>
          </a:stretch>
        </p:blipFill>
        <p:spPr bwMode="auto">
          <a:xfrm>
            <a:off x="3651250" y="3611563"/>
            <a:ext cx="700088" cy="596900"/>
          </a:xfrm>
          <a:prstGeom prst="rect">
            <a:avLst/>
          </a:prstGeom>
          <a:ln>
            <a:noFill/>
          </a:ln>
          <a:effectLst>
            <a:outerShdw blurRad="292100" dist="139700" dir="2700000" algn="tl" rotWithShape="0">
              <a:srgbClr val="333333">
                <a:alpha val="65000"/>
              </a:srgbClr>
            </a:outerShdw>
          </a:effectLst>
        </p:spPr>
      </p:pic>
      <p:pic>
        <p:nvPicPr>
          <p:cNvPr id="63501" name="Picture 4" descr="C:\CLIP\MCj04339540000[1].png">
            <a:extLst>
              <a:ext uri="{FF2B5EF4-FFF2-40B4-BE49-F238E27FC236}">
                <a16:creationId xmlns:a16="http://schemas.microsoft.com/office/drawing/2014/main" id="{CD7050E4-C8B4-44F7-B915-7D3D4C867A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0739" y="5014913"/>
            <a:ext cx="657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2" name="Picture 5" descr="C:\CLIP\MCj04339530000[1].png">
            <a:extLst>
              <a:ext uri="{FF2B5EF4-FFF2-40B4-BE49-F238E27FC236}">
                <a16:creationId xmlns:a16="http://schemas.microsoft.com/office/drawing/2014/main" id="{C844AFC0-0E3A-49C5-9D9E-2FA7349E2F8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5501" y="4610101"/>
            <a:ext cx="6588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7" descr="MCj04326460000[1]">
            <a:extLst>
              <a:ext uri="{FF2B5EF4-FFF2-40B4-BE49-F238E27FC236}">
                <a16:creationId xmlns:a16="http://schemas.microsoft.com/office/drawing/2014/main" id="{7EB74879-3F26-419F-973C-E00BD44C9F47}"/>
              </a:ext>
            </a:extLst>
          </p:cNvPr>
          <p:cNvPicPr>
            <a:picLocks noChangeAspect="1" noChangeArrowheads="1"/>
          </p:cNvPicPr>
          <p:nvPr/>
        </p:nvPicPr>
        <p:blipFill>
          <a:blip r:embed="rId8"/>
          <a:srcRect/>
          <a:stretch>
            <a:fillRect/>
          </a:stretch>
        </p:blipFill>
        <p:spPr bwMode="auto">
          <a:xfrm>
            <a:off x="3816350" y="4305300"/>
            <a:ext cx="698500" cy="596900"/>
          </a:xfrm>
          <a:prstGeom prst="rect">
            <a:avLst/>
          </a:prstGeom>
          <a:ln>
            <a:noFill/>
          </a:ln>
          <a:effectLst>
            <a:outerShdw blurRad="292100" dist="139700" dir="2700000" algn="tl" rotWithShape="0">
              <a:srgbClr val="333333">
                <a:alpha val="65000"/>
              </a:srgbClr>
            </a:outerShdw>
          </a:effectLst>
        </p:spPr>
      </p:pic>
      <p:pic>
        <p:nvPicPr>
          <p:cNvPr id="56" name="Picture 17" descr="MCj04326460000[1]">
            <a:extLst>
              <a:ext uri="{FF2B5EF4-FFF2-40B4-BE49-F238E27FC236}">
                <a16:creationId xmlns:a16="http://schemas.microsoft.com/office/drawing/2014/main" id="{2443D957-C7B0-40E9-A9C0-6B634F8440D6}"/>
              </a:ext>
            </a:extLst>
          </p:cNvPr>
          <p:cNvPicPr>
            <a:picLocks noChangeAspect="1" noChangeArrowheads="1"/>
          </p:cNvPicPr>
          <p:nvPr/>
        </p:nvPicPr>
        <p:blipFill>
          <a:blip r:embed="rId8"/>
          <a:srcRect/>
          <a:stretch>
            <a:fillRect/>
          </a:stretch>
        </p:blipFill>
        <p:spPr bwMode="auto">
          <a:xfrm>
            <a:off x="5003800" y="4633913"/>
            <a:ext cx="698500" cy="596900"/>
          </a:xfrm>
          <a:prstGeom prst="rect">
            <a:avLst/>
          </a:prstGeom>
          <a:ln>
            <a:noFill/>
          </a:ln>
          <a:effectLst>
            <a:outerShdw blurRad="292100" dist="139700" dir="2700000" algn="tl" rotWithShape="0">
              <a:srgbClr val="333333">
                <a:alpha val="65000"/>
              </a:srgbClr>
            </a:outerShdw>
          </a:effectLst>
        </p:spPr>
      </p:pic>
      <p:pic>
        <p:nvPicPr>
          <p:cNvPr id="1027" name="Picture 3" descr="C:\CLIP\MCj04352410000[1].png">
            <a:extLst>
              <a:ext uri="{FF2B5EF4-FFF2-40B4-BE49-F238E27FC236}">
                <a16:creationId xmlns:a16="http://schemas.microsoft.com/office/drawing/2014/main" id="{7E8B7876-8436-4BBD-B349-B932C8D3F422}"/>
              </a:ext>
            </a:extLst>
          </p:cNvPr>
          <p:cNvPicPr>
            <a:picLocks noChangeAspect="1" noChangeArrowheads="1"/>
          </p:cNvPicPr>
          <p:nvPr/>
        </p:nvPicPr>
        <p:blipFill>
          <a:blip r:embed="rId12"/>
          <a:srcRect/>
          <a:stretch>
            <a:fillRect/>
          </a:stretch>
        </p:blipFill>
        <p:spPr bwMode="auto">
          <a:xfrm>
            <a:off x="8626475" y="3952876"/>
            <a:ext cx="877888" cy="377825"/>
          </a:xfrm>
          <a:prstGeom prst="rect">
            <a:avLst/>
          </a:prstGeom>
          <a:ln>
            <a:noFill/>
          </a:ln>
          <a:effectLst>
            <a:outerShdw blurRad="292100" dist="139700" dir="2700000" algn="tl" rotWithShape="0">
              <a:srgbClr val="66FF66">
                <a:alpha val="65000"/>
              </a:srgbClr>
            </a:outerShdw>
          </a:effectLst>
        </p:spPr>
      </p:pic>
      <p:pic>
        <p:nvPicPr>
          <p:cNvPr id="58" name="Picture 3" descr="C:\CLIP\MCj04352410000[1].png">
            <a:extLst>
              <a:ext uri="{FF2B5EF4-FFF2-40B4-BE49-F238E27FC236}">
                <a16:creationId xmlns:a16="http://schemas.microsoft.com/office/drawing/2014/main" id="{FAF09132-62D8-4A76-8E16-E26DEE7751F4}"/>
              </a:ext>
            </a:extLst>
          </p:cNvPr>
          <p:cNvPicPr>
            <a:picLocks noChangeAspect="1" noChangeArrowheads="1"/>
          </p:cNvPicPr>
          <p:nvPr/>
        </p:nvPicPr>
        <p:blipFill>
          <a:blip r:embed="rId12"/>
          <a:srcRect/>
          <a:stretch>
            <a:fillRect/>
          </a:stretch>
        </p:blipFill>
        <p:spPr bwMode="auto">
          <a:xfrm>
            <a:off x="8626475" y="3952876"/>
            <a:ext cx="877888" cy="377825"/>
          </a:xfrm>
          <a:prstGeom prst="rect">
            <a:avLst/>
          </a:prstGeom>
          <a:ln>
            <a:noFill/>
          </a:ln>
          <a:effectLst>
            <a:outerShdw blurRad="292100" dist="139700" dir="2700000" algn="tl" rotWithShape="0">
              <a:srgbClr val="66FF66">
                <a:alpha val="65000"/>
              </a:srgbClr>
            </a:outerShdw>
          </a:effectLst>
        </p:spPr>
      </p:pic>
      <p:pic>
        <p:nvPicPr>
          <p:cNvPr id="63" name="Picture 3" descr="C:\CLIP\MCj04352410000[1].png">
            <a:extLst>
              <a:ext uri="{FF2B5EF4-FFF2-40B4-BE49-F238E27FC236}">
                <a16:creationId xmlns:a16="http://schemas.microsoft.com/office/drawing/2014/main" id="{117361E5-5760-4C62-A69E-ECB51577356F}"/>
              </a:ext>
            </a:extLst>
          </p:cNvPr>
          <p:cNvPicPr>
            <a:picLocks noChangeAspect="1" noChangeArrowheads="1"/>
          </p:cNvPicPr>
          <p:nvPr/>
        </p:nvPicPr>
        <p:blipFill>
          <a:blip r:embed="rId12"/>
          <a:srcRect/>
          <a:stretch>
            <a:fillRect/>
          </a:stretch>
        </p:blipFill>
        <p:spPr bwMode="auto">
          <a:xfrm>
            <a:off x="5803900" y="2406650"/>
            <a:ext cx="877888" cy="376238"/>
          </a:xfrm>
          <a:prstGeom prst="rect">
            <a:avLst/>
          </a:prstGeom>
          <a:noFill/>
          <a:effectLst>
            <a:outerShdw blurRad="254000" dist="139700" dir="3900000" algn="ctr" rotWithShape="0">
              <a:srgbClr val="66FF66">
                <a:alpha val="38000"/>
              </a:srgbClr>
            </a:outerShdw>
          </a:effectLst>
        </p:spPr>
      </p:pic>
      <p:pic>
        <p:nvPicPr>
          <p:cNvPr id="68" name="Picture 3" descr="C:\CLIP\MCj04352410000[1].png">
            <a:extLst>
              <a:ext uri="{FF2B5EF4-FFF2-40B4-BE49-F238E27FC236}">
                <a16:creationId xmlns:a16="http://schemas.microsoft.com/office/drawing/2014/main" id="{9FF6C766-4E03-4CD6-9A52-6BFA158034FE}"/>
              </a:ext>
            </a:extLst>
          </p:cNvPr>
          <p:cNvPicPr>
            <a:picLocks noChangeAspect="1" noChangeArrowheads="1"/>
          </p:cNvPicPr>
          <p:nvPr/>
        </p:nvPicPr>
        <p:blipFill>
          <a:blip r:embed="rId12"/>
          <a:srcRect/>
          <a:stretch>
            <a:fillRect/>
          </a:stretch>
        </p:blipFill>
        <p:spPr bwMode="auto">
          <a:xfrm>
            <a:off x="5803900" y="2406650"/>
            <a:ext cx="877888" cy="376238"/>
          </a:xfrm>
          <a:prstGeom prst="rect">
            <a:avLst/>
          </a:prstGeom>
          <a:noFill/>
          <a:effectLst>
            <a:outerShdw blurRad="254000" dist="139700" dir="3900000" algn="ctr" rotWithShape="0">
              <a:srgbClr val="66FF66">
                <a:alpha val="38000"/>
              </a:srgbClr>
            </a:outerShdw>
          </a:effectLst>
        </p:spPr>
      </p:pic>
      <p:pic>
        <p:nvPicPr>
          <p:cNvPr id="69" name="Picture 3" descr="C:\CLIP\MCj04352410000[1].png">
            <a:extLst>
              <a:ext uri="{FF2B5EF4-FFF2-40B4-BE49-F238E27FC236}">
                <a16:creationId xmlns:a16="http://schemas.microsoft.com/office/drawing/2014/main" id="{8AB898E1-3D5B-4784-B099-888F30239060}"/>
              </a:ext>
            </a:extLst>
          </p:cNvPr>
          <p:cNvPicPr>
            <a:picLocks noChangeAspect="1" noChangeArrowheads="1"/>
          </p:cNvPicPr>
          <p:nvPr/>
        </p:nvPicPr>
        <p:blipFill>
          <a:blip r:embed="rId12"/>
          <a:srcRect/>
          <a:stretch>
            <a:fillRect/>
          </a:stretch>
        </p:blipFill>
        <p:spPr bwMode="auto">
          <a:xfrm>
            <a:off x="5803900" y="2406650"/>
            <a:ext cx="877888" cy="376238"/>
          </a:xfrm>
          <a:prstGeom prst="rect">
            <a:avLst/>
          </a:prstGeom>
          <a:noFill/>
          <a:effectLst>
            <a:outerShdw blurRad="254000" dist="139700" dir="3900000" algn="ctr" rotWithShape="0">
              <a:srgbClr val="66FF66">
                <a:alpha val="38000"/>
              </a:srgbClr>
            </a:outerShdw>
          </a:effectLst>
        </p:spPr>
      </p:pic>
      <p:pic>
        <p:nvPicPr>
          <p:cNvPr id="70" name="Picture 3" descr="C:\CLIP\MCj04352410000[1].png">
            <a:extLst>
              <a:ext uri="{FF2B5EF4-FFF2-40B4-BE49-F238E27FC236}">
                <a16:creationId xmlns:a16="http://schemas.microsoft.com/office/drawing/2014/main" id="{A81708FB-5CF4-42BB-A0A8-9E3F9884A857}"/>
              </a:ext>
            </a:extLst>
          </p:cNvPr>
          <p:cNvPicPr>
            <a:picLocks noChangeAspect="1" noChangeArrowheads="1"/>
          </p:cNvPicPr>
          <p:nvPr/>
        </p:nvPicPr>
        <p:blipFill>
          <a:blip r:embed="rId12"/>
          <a:srcRect/>
          <a:stretch>
            <a:fillRect/>
          </a:stretch>
        </p:blipFill>
        <p:spPr bwMode="auto">
          <a:xfrm>
            <a:off x="5803900" y="2406650"/>
            <a:ext cx="877888" cy="376238"/>
          </a:xfrm>
          <a:prstGeom prst="rect">
            <a:avLst/>
          </a:prstGeom>
          <a:ln>
            <a:noFill/>
          </a:ln>
          <a:effectLst>
            <a:outerShdw blurRad="254000" dist="139700" dir="3900000" algn="ctr" rotWithShape="0">
              <a:srgbClr val="66FF66">
                <a:alpha val="38000"/>
              </a:srgbClr>
            </a:outerShdw>
          </a:effectLst>
        </p:spPr>
      </p:pic>
      <p:pic>
        <p:nvPicPr>
          <p:cNvPr id="71" name="Picture 3" descr="C:\CLIP\MCj04352410000[1].png">
            <a:extLst>
              <a:ext uri="{FF2B5EF4-FFF2-40B4-BE49-F238E27FC236}">
                <a16:creationId xmlns:a16="http://schemas.microsoft.com/office/drawing/2014/main" id="{FE96CB88-9DC2-4540-9BCC-A134C2A20218}"/>
              </a:ext>
            </a:extLst>
          </p:cNvPr>
          <p:cNvPicPr>
            <a:picLocks noChangeAspect="1" noChangeArrowheads="1"/>
          </p:cNvPicPr>
          <p:nvPr/>
        </p:nvPicPr>
        <p:blipFill>
          <a:blip r:embed="rId12"/>
          <a:srcRect/>
          <a:stretch>
            <a:fillRect/>
          </a:stretch>
        </p:blipFill>
        <p:spPr bwMode="auto">
          <a:xfrm>
            <a:off x="5803900" y="2406650"/>
            <a:ext cx="877888" cy="376238"/>
          </a:xfrm>
          <a:prstGeom prst="rect">
            <a:avLst/>
          </a:prstGeom>
          <a:ln>
            <a:noFill/>
          </a:ln>
          <a:effectLst>
            <a:outerShdw blurRad="254000" dist="139700" dir="3900000" algn="ctr" rotWithShape="0">
              <a:srgbClr val="66FF66">
                <a:alpha val="38000"/>
              </a:srgbClr>
            </a:outerShdw>
          </a:effectLst>
        </p:spPr>
      </p:pic>
      <p:sp>
        <p:nvSpPr>
          <p:cNvPr id="29" name="TextBox 28">
            <a:extLst>
              <a:ext uri="{FF2B5EF4-FFF2-40B4-BE49-F238E27FC236}">
                <a16:creationId xmlns:a16="http://schemas.microsoft.com/office/drawing/2014/main" id="{4EF5867C-42AE-4BEB-99FF-4A92771CBD8A}"/>
              </a:ext>
            </a:extLst>
          </p:cNvPr>
          <p:cNvSpPr txBox="1">
            <a:spLocks noChangeArrowheads="1"/>
          </p:cNvSpPr>
          <p:nvPr/>
        </p:nvSpPr>
        <p:spPr bwMode="auto">
          <a:xfrm>
            <a:off x="6681788" y="4932364"/>
            <a:ext cx="29019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pPr>
            <a:r>
              <a:rPr lang="en-US" altLang="en-US" sz="1800">
                <a:latin typeface="Arial" panose="020B0604020202020204" pitchFamily="34" charset="0"/>
                <a:cs typeface="Lucida Sans Unicode" panose="020B0602030504020204" pitchFamily="34" charset="0"/>
              </a:rPr>
              <a:t>Keaslian </a:t>
            </a:r>
            <a:r>
              <a:rPr lang="en-US" altLang="en-US" sz="1800" i="1">
                <a:latin typeface="Arial" panose="020B0604020202020204" pitchFamily="34" charset="0"/>
                <a:cs typeface="Lucida Sans Unicode" panose="020B0602030504020204" pitchFamily="34" charset="0"/>
              </a:rPr>
              <a:t>(cross check)</a:t>
            </a:r>
          </a:p>
          <a:p>
            <a:pPr eaLnBrk="1" hangingPunct="1">
              <a:lnSpc>
                <a:spcPct val="100000"/>
              </a:lnSpc>
              <a:spcBef>
                <a:spcPct val="0"/>
              </a:spcBef>
            </a:pPr>
            <a:r>
              <a:rPr lang="en-US" altLang="en-US" sz="1800">
                <a:latin typeface="Arial" panose="020B0604020202020204" pitchFamily="34" charset="0"/>
                <a:cs typeface="Lucida Sans Unicode" panose="020B0602030504020204" pitchFamily="34" charset="0"/>
              </a:rPr>
              <a:t>Kemudahan audit</a:t>
            </a:r>
          </a:p>
          <a:p>
            <a:pPr eaLnBrk="1" hangingPunct="1">
              <a:lnSpc>
                <a:spcPct val="100000"/>
              </a:lnSpc>
              <a:spcBef>
                <a:spcPct val="0"/>
              </a:spcBef>
            </a:pPr>
            <a:r>
              <a:rPr lang="en-US" altLang="en-US" sz="1800">
                <a:latin typeface="Arial" panose="020B0604020202020204" pitchFamily="34" charset="0"/>
                <a:cs typeface="Lucida Sans Unicode" panose="020B0602030504020204" pitchFamily="34" charset="0"/>
              </a:rPr>
              <a:t>Transparan</a:t>
            </a:r>
          </a:p>
        </p:txBody>
      </p:sp>
      <p:sp>
        <p:nvSpPr>
          <p:cNvPr id="31" name="Title 30">
            <a:extLst>
              <a:ext uri="{FF2B5EF4-FFF2-40B4-BE49-F238E27FC236}">
                <a16:creationId xmlns:a16="http://schemas.microsoft.com/office/drawing/2014/main" id="{28AC62F9-A4DB-4811-9631-03125B18C9AC}"/>
              </a:ext>
            </a:extLst>
          </p:cNvPr>
          <p:cNvSpPr>
            <a:spLocks noGrp="1"/>
          </p:cNvSpPr>
          <p:nvPr>
            <p:ph type="title" idx="4294967295"/>
          </p:nvPr>
        </p:nvSpPr>
        <p:spPr>
          <a:xfrm>
            <a:off x="2842334" y="248006"/>
            <a:ext cx="7467600" cy="1143000"/>
          </a:xfrm>
          <a:ln>
            <a:miter lim="800000"/>
            <a:headEnd/>
            <a:tailEnd/>
          </a:ln>
        </p:spPr>
        <p:txBody>
          <a:bodyPr vert="horz" lIns="45720" tIns="45720" rIns="45720" bIns="45720" rtlCol="0" anchor="ctr">
            <a:noAutofit/>
            <a:scene3d>
              <a:camera prst="orthographicFront"/>
              <a:lightRig rig="threePt" dir="t">
                <a:rot lat="0" lon="0" rev="4800000"/>
              </a:lightRig>
            </a:scene3d>
            <a:sp3d extrusionH="57150" contourW="12700">
              <a:bevelT w="25400" h="38100"/>
              <a:extrusionClr>
                <a:schemeClr val="tx1"/>
              </a:extrusionClr>
              <a:contourClr>
                <a:schemeClr val="bg1"/>
              </a:contourClr>
            </a:sp3d>
          </a:bodyPr>
          <a:lstStyle/>
          <a:p>
            <a:pPr algn="r">
              <a:defRPr/>
            </a:pPr>
            <a:r>
              <a:rPr lang="en-US" sz="2800" b="1" dirty="0" err="1">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Sirkulasi</a:t>
            </a:r>
            <a:r>
              <a:rPr lang="en-US" sz="28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 </a:t>
            </a:r>
            <a:r>
              <a:rPr lang="en-US" sz="2800" b="1" dirty="0" err="1">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Dokumen</a:t>
            </a:r>
            <a:br>
              <a:rPr lang="en-US" sz="28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br>
            <a:r>
              <a:rPr lang="en-US" sz="28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(electronic </a:t>
            </a:r>
            <a:r>
              <a:rPr lang="en-US" sz="28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sym typeface="Wingdings" pitchFamily="2" charset="2"/>
              </a:rPr>
              <a:t></a:t>
            </a:r>
            <a:r>
              <a:rPr lang="en-US" sz="28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 parallel)</a:t>
            </a:r>
            <a:br>
              <a:rPr lang="en-US" sz="28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br>
            <a:endParaRPr lang="en-US" sz="28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2.77778E-6 4.81481E-6 L -0.30868 -0.2257 " pathEditMode="relative" rAng="0" ptsTypes="AA">
                                      <p:cBhvr>
                                        <p:cTn id="6" dur="2000" fill="hold"/>
                                        <p:tgtEl>
                                          <p:spTgt spid="58"/>
                                        </p:tgtEl>
                                        <p:attrNameLst>
                                          <p:attrName>ppt_x</p:attrName>
                                          <p:attrName>ppt_y</p:attrName>
                                        </p:attrNameLst>
                                      </p:cBhvr>
                                      <p:rCtr x="-15400" y="-11300"/>
                                    </p:animMotion>
                                  </p:childTnLst>
                                  <p:subTnLst>
                                    <p:set>
                                      <p:cBhvr override="childStyle">
                                        <p:cTn dur="1" fill="hold" display="0" masterRel="sameClick" afterEffect="1">
                                          <p:stCondLst>
                                            <p:cond evt="end" delay="0">
                                              <p:tn val="5"/>
                                            </p:cond>
                                          </p:stCondLst>
                                        </p:cTn>
                                        <p:tgtEl>
                                          <p:spTgt spid="58"/>
                                        </p:tgtEl>
                                        <p:attrNameLst>
                                          <p:attrName>style.visibility</p:attrName>
                                        </p:attrNameLst>
                                      </p:cBhvr>
                                      <p:to>
                                        <p:strVal val="hidden"/>
                                      </p:to>
                                    </p:set>
                                  </p:subTnLst>
                                </p:cTn>
                              </p:par>
                            </p:childTnLst>
                          </p:cTn>
                        </p:par>
                        <p:par>
                          <p:cTn id="7" fill="hold" nodeType="afterGroup">
                            <p:stCondLst>
                              <p:cond delay="2000"/>
                            </p:stCondLst>
                            <p:childTnLst>
                              <p:par>
                                <p:cTn id="8" presetID="1" presetClass="entr" presetSubtype="0" fill="hold" nodeType="afterEffect">
                                  <p:stCondLst>
                                    <p:cond delay="0"/>
                                  </p:stCondLst>
                                  <p:childTnLst>
                                    <p:set>
                                      <p:cBhvr>
                                        <p:cTn id="9" dur="1" fill="hold">
                                          <p:stCondLst>
                                            <p:cond delay="0"/>
                                          </p:stCondLst>
                                        </p:cTn>
                                        <p:tgtEl>
                                          <p:spTgt spid="68"/>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nodeType="clickEffect">
                                  <p:stCondLst>
                                    <p:cond delay="0"/>
                                  </p:stCondLst>
                                  <p:childTnLst>
                                    <p:animMotion origin="layout" path="M -2.22222E-6 -7.40741E-7 L -0.26128 0.03287 " pathEditMode="relative" rAng="0" ptsTypes="AA">
                                      <p:cBhvr>
                                        <p:cTn id="16" dur="2000" fill="hold"/>
                                        <p:tgtEl>
                                          <p:spTgt spid="63"/>
                                        </p:tgtEl>
                                        <p:attrNameLst>
                                          <p:attrName>ppt_x</p:attrName>
                                          <p:attrName>ppt_y</p:attrName>
                                        </p:attrNameLst>
                                      </p:cBhvr>
                                      <p:rCtr x="-13100" y="1600"/>
                                    </p:animMotion>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0" presetClass="path" presetSubtype="0" accel="50000" decel="50000" fill="hold" nodeType="withEffect">
                                  <p:stCondLst>
                                    <p:cond delay="0"/>
                                  </p:stCondLst>
                                  <p:childTnLst>
                                    <p:animMotion origin="layout" path="M 3.33333E-6 -7.40741E-7 L -0.25573 0.17778 " pathEditMode="relative" rAng="0" ptsTypes="AA">
                                      <p:cBhvr>
                                        <p:cTn id="20" dur="2000" fill="hold"/>
                                        <p:tgtEl>
                                          <p:spTgt spid="69"/>
                                        </p:tgtEl>
                                        <p:attrNameLst>
                                          <p:attrName>ppt_x</p:attrName>
                                          <p:attrName>ppt_y</p:attrName>
                                        </p:attrNameLst>
                                      </p:cBhvr>
                                      <p:rCtr x="-12800" y="8900"/>
                                    </p:animMotion>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0" presetClass="path" presetSubtype="0" accel="50000" decel="50000" fill="hold" nodeType="withEffect">
                                  <p:stCondLst>
                                    <p:cond delay="0"/>
                                  </p:stCondLst>
                                  <p:childTnLst>
                                    <p:animMotion origin="layout" path="M 3.33333E-6 -7.40741E-7 L -0.21511 0.29954 " pathEditMode="relative" rAng="0" ptsTypes="AA">
                                      <p:cBhvr>
                                        <p:cTn id="24" dur="2000" fill="hold"/>
                                        <p:tgtEl>
                                          <p:spTgt spid="70"/>
                                        </p:tgtEl>
                                        <p:attrNameLst>
                                          <p:attrName>ppt_x</p:attrName>
                                          <p:attrName>ppt_y</p:attrName>
                                        </p:attrNameLst>
                                      </p:cBhvr>
                                      <p:rCtr x="-10800" y="15000"/>
                                    </p:animMotion>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2.22222E-6 -7.40741E-7 L -0.10764 0.35833 " pathEditMode="relative" rAng="0" ptsTypes="AA">
                                      <p:cBhvr>
                                        <p:cTn id="28" dur="2000" fill="hold"/>
                                        <p:tgtEl>
                                          <p:spTgt spid="71"/>
                                        </p:tgtEl>
                                        <p:attrNameLst>
                                          <p:attrName>ppt_x</p:attrName>
                                          <p:attrName>ppt_y</p:attrName>
                                        </p:attrNameLst>
                                      </p:cBhvr>
                                      <p:rCtr x="-5400" y="17900"/>
                                    </p:animMotion>
                                  </p:childTnLst>
                                </p:cTn>
                              </p:par>
                            </p:childTnLst>
                          </p:cTn>
                        </p:par>
                        <p:par>
                          <p:cTn id="29" fill="hold" nodeType="afterGroup">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rapezoid 50">
            <a:extLst>
              <a:ext uri="{FF2B5EF4-FFF2-40B4-BE49-F238E27FC236}">
                <a16:creationId xmlns:a16="http://schemas.microsoft.com/office/drawing/2014/main" id="{79D7D01F-9ACA-4753-AE6A-32F20FEAC039}"/>
              </a:ext>
            </a:extLst>
          </p:cNvPr>
          <p:cNvSpPr/>
          <p:nvPr/>
        </p:nvSpPr>
        <p:spPr>
          <a:xfrm>
            <a:off x="3097213" y="3409950"/>
            <a:ext cx="1504950" cy="300038"/>
          </a:xfrm>
          <a:prstGeom prst="trapezoid">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2" name="Rectangle 2">
            <a:extLst>
              <a:ext uri="{FF2B5EF4-FFF2-40B4-BE49-F238E27FC236}">
                <a16:creationId xmlns:a16="http://schemas.microsoft.com/office/drawing/2014/main" id="{272CFD5F-5726-4E5A-9123-C0DFF528CB74}"/>
              </a:ext>
            </a:extLst>
          </p:cNvPr>
          <p:cNvSpPr>
            <a:spLocks noGrp="1" noChangeArrowheads="1"/>
          </p:cNvSpPr>
          <p:nvPr>
            <p:ph type="title" idx="4294967295"/>
          </p:nvPr>
        </p:nvSpPr>
        <p:spPr>
          <a:xfrm>
            <a:off x="1981200" y="141514"/>
            <a:ext cx="8229600" cy="776224"/>
          </a:xfrm>
          <a:ln>
            <a:miter lim="800000"/>
            <a:headEnd/>
            <a:tailEnd/>
          </a:ln>
        </p:spPr>
        <p:txBody>
          <a:bodyPr vert="horz" lIns="45720" tIns="45720" rIns="45720" bIns="45720" rtlCol="0" anchor="ctr">
            <a:noAutofit/>
            <a:scene3d>
              <a:camera prst="orthographicFront"/>
              <a:lightRig rig="threePt" dir="t">
                <a:rot lat="0" lon="0" rev="4800000"/>
              </a:lightRig>
            </a:scene3d>
            <a:sp3d extrusionH="57150" contourW="12700">
              <a:bevelT w="25400" h="38100"/>
              <a:extrusionClr>
                <a:schemeClr val="tx1"/>
              </a:extrusionClr>
              <a:contourClr>
                <a:schemeClr val="bg1"/>
              </a:contourClr>
            </a:sp3d>
          </a:bodyPr>
          <a:lstStyle/>
          <a:p>
            <a:pPr algn="r">
              <a:defRPr/>
            </a:pPr>
            <a:r>
              <a:rPr lang="en-US" sz="3600" b="1" dirty="0" err="1">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Lebih</a:t>
            </a:r>
            <a:r>
              <a:rPr lang="en-US" sz="36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 </a:t>
            </a:r>
            <a:r>
              <a:rPr lang="en-US" sz="3600" b="1" dirty="0" err="1">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rPr>
              <a:t>Aman</a:t>
            </a:r>
            <a:endParaRPr lang="en-US" sz="3600" b="1" dirty="0">
              <a:ln w="6350">
                <a:noFill/>
              </a:ln>
              <a:solidFill>
                <a:srgbClr val="FFC000"/>
              </a:solidFill>
              <a:effectLst>
                <a:outerShdw blurRad="127000" dist="200000" dir="2700000" algn="tl" rotWithShape="0">
                  <a:schemeClr val="bg1"/>
                </a:outerShdw>
              </a:effectLst>
              <a:latin typeface="Arial Rounded MT Bold" pitchFamily="34" charset="0"/>
              <a:cs typeface="Lucida Sans Unicode" pitchFamily="34" charset="0"/>
            </a:endParaRPr>
          </a:p>
        </p:txBody>
      </p:sp>
      <p:pic>
        <p:nvPicPr>
          <p:cNvPr id="24" name="Picture 3" descr="C:\CLIP\MCj04352410000[1].png">
            <a:extLst>
              <a:ext uri="{FF2B5EF4-FFF2-40B4-BE49-F238E27FC236}">
                <a16:creationId xmlns:a16="http://schemas.microsoft.com/office/drawing/2014/main" id="{5FC9E7C5-FC20-4C4B-9F2E-410522BF5F4D}"/>
              </a:ext>
            </a:extLst>
          </p:cNvPr>
          <p:cNvPicPr>
            <a:picLocks noChangeAspect="1" noChangeArrowheads="1"/>
          </p:cNvPicPr>
          <p:nvPr/>
        </p:nvPicPr>
        <p:blipFill>
          <a:blip r:embed="rId3"/>
          <a:srcRect/>
          <a:stretch>
            <a:fillRect/>
          </a:stretch>
        </p:blipFill>
        <p:spPr bwMode="auto">
          <a:xfrm>
            <a:off x="6380163" y="1900239"/>
            <a:ext cx="1041400" cy="446087"/>
          </a:xfrm>
          <a:prstGeom prst="rect">
            <a:avLst/>
          </a:prstGeom>
          <a:ln>
            <a:noFill/>
          </a:ln>
          <a:effectLst>
            <a:outerShdw blurRad="177800" dist="139700" dir="2700000" algn="ctr" rotWithShape="0">
              <a:srgbClr val="66FF66">
                <a:alpha val="61000"/>
              </a:srgbClr>
            </a:outerShdw>
          </a:effectLst>
        </p:spPr>
      </p:pic>
      <p:pic>
        <p:nvPicPr>
          <p:cNvPr id="25" name="Picture 3" descr="C:\CLIP\MCj04352410000[1].png">
            <a:extLst>
              <a:ext uri="{FF2B5EF4-FFF2-40B4-BE49-F238E27FC236}">
                <a16:creationId xmlns:a16="http://schemas.microsoft.com/office/drawing/2014/main" id="{F9F419D9-5A92-4F9B-8FA1-A6A4805A5E07}"/>
              </a:ext>
            </a:extLst>
          </p:cNvPr>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7983045" y="3178628"/>
            <a:ext cx="1040428" cy="446315"/>
          </a:xfrm>
          <a:prstGeom prst="rect">
            <a:avLst/>
          </a:prstGeom>
          <a:solidFill>
            <a:srgbClr val="FF0000"/>
          </a:solidFill>
          <a:effectLst>
            <a:outerShdw blurRad="177800" dist="165100" dir="4140000" sx="97000" sy="97000" algn="tr" rotWithShape="0">
              <a:srgbClr val="66FF66">
                <a:alpha val="55000"/>
              </a:srgbClr>
            </a:outerShdw>
          </a:effectLst>
        </p:spPr>
      </p:pic>
      <p:sp>
        <p:nvSpPr>
          <p:cNvPr id="26" name="Rounded Rectangle 25">
            <a:extLst>
              <a:ext uri="{FF2B5EF4-FFF2-40B4-BE49-F238E27FC236}">
                <a16:creationId xmlns:a16="http://schemas.microsoft.com/office/drawing/2014/main" id="{29E416F4-5A28-4019-BC44-601564555F00}"/>
              </a:ext>
            </a:extLst>
          </p:cNvPr>
          <p:cNvSpPr/>
          <p:nvPr/>
        </p:nvSpPr>
        <p:spPr>
          <a:xfrm>
            <a:off x="7773743" y="1638299"/>
            <a:ext cx="1646215" cy="1066800"/>
          </a:xfrm>
          <a:prstGeom prst="roundRect">
            <a:avLst/>
          </a:prstGeom>
          <a:solidFill>
            <a:srgbClr val="FFC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Encryption</a:t>
            </a:r>
          </a:p>
        </p:txBody>
      </p:sp>
      <p:sp>
        <p:nvSpPr>
          <p:cNvPr id="27" name="TextBox 26">
            <a:extLst>
              <a:ext uri="{FF2B5EF4-FFF2-40B4-BE49-F238E27FC236}">
                <a16:creationId xmlns:a16="http://schemas.microsoft.com/office/drawing/2014/main" id="{74F07008-ACE7-4488-9F0A-59EFDD3CAC48}"/>
              </a:ext>
            </a:extLst>
          </p:cNvPr>
          <p:cNvSpPr txBox="1">
            <a:spLocks noChangeArrowheads="1"/>
          </p:cNvSpPr>
          <p:nvPr/>
        </p:nvSpPr>
        <p:spPr bwMode="auto">
          <a:xfrm>
            <a:off x="7907339" y="1050925"/>
            <a:ext cx="1233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latin typeface="Arial" panose="020B0604020202020204" pitchFamily="34" charset="0"/>
                <a:cs typeface="Lucida Sans Unicode" panose="020B0602030504020204" pitchFamily="34" charset="0"/>
              </a:rPr>
              <a:t>Password</a:t>
            </a:r>
          </a:p>
        </p:txBody>
      </p:sp>
      <p:sp>
        <p:nvSpPr>
          <p:cNvPr id="28" name="Rounded Rectangle 27">
            <a:extLst>
              <a:ext uri="{FF2B5EF4-FFF2-40B4-BE49-F238E27FC236}">
                <a16:creationId xmlns:a16="http://schemas.microsoft.com/office/drawing/2014/main" id="{E89DD640-A771-4320-9FEA-69157392C2EB}"/>
              </a:ext>
            </a:extLst>
          </p:cNvPr>
          <p:cNvSpPr/>
          <p:nvPr/>
        </p:nvSpPr>
        <p:spPr>
          <a:xfrm>
            <a:off x="7773743" y="4392385"/>
            <a:ext cx="1646215" cy="1066800"/>
          </a:xfrm>
          <a:prstGeom prst="roundRect">
            <a:avLst/>
          </a:prstGeom>
          <a:solidFill>
            <a:srgbClr val="92D050"/>
          </a:solidFill>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solidFill>
                  <a:schemeClr val="tx1"/>
                </a:solidFill>
              </a:rPr>
              <a:t>Decryption</a:t>
            </a:r>
          </a:p>
        </p:txBody>
      </p:sp>
      <p:sp>
        <p:nvSpPr>
          <p:cNvPr id="65549" name="TextBox 28">
            <a:extLst>
              <a:ext uri="{FF2B5EF4-FFF2-40B4-BE49-F238E27FC236}">
                <a16:creationId xmlns:a16="http://schemas.microsoft.com/office/drawing/2014/main" id="{3782744C-83C7-4E23-A3A2-A510D68772D6}"/>
              </a:ext>
            </a:extLst>
          </p:cNvPr>
          <p:cNvSpPr txBox="1">
            <a:spLocks noChangeArrowheads="1"/>
          </p:cNvSpPr>
          <p:nvPr/>
        </p:nvSpPr>
        <p:spPr bwMode="auto">
          <a:xfrm>
            <a:off x="7907339" y="1050925"/>
            <a:ext cx="1233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latin typeface="Arial" panose="020B0604020202020204" pitchFamily="34" charset="0"/>
                <a:cs typeface="Lucida Sans Unicode" panose="020B0602030504020204" pitchFamily="34" charset="0"/>
              </a:rPr>
              <a:t>Password</a:t>
            </a:r>
          </a:p>
        </p:txBody>
      </p:sp>
      <p:pic>
        <p:nvPicPr>
          <p:cNvPr id="30" name="Picture 3" descr="C:\CLIP\MCj04352410000[1].png">
            <a:extLst>
              <a:ext uri="{FF2B5EF4-FFF2-40B4-BE49-F238E27FC236}">
                <a16:creationId xmlns:a16="http://schemas.microsoft.com/office/drawing/2014/main" id="{40EF10D6-0A36-47DB-9071-5D3D594FED44}"/>
              </a:ext>
            </a:extLst>
          </p:cNvPr>
          <p:cNvPicPr>
            <a:picLocks noChangeAspect="1" noChangeArrowheads="1"/>
          </p:cNvPicPr>
          <p:nvPr/>
        </p:nvPicPr>
        <p:blipFill>
          <a:blip r:embed="rId3"/>
          <a:srcRect/>
          <a:stretch>
            <a:fillRect/>
          </a:stretch>
        </p:blipFill>
        <p:spPr bwMode="auto">
          <a:xfrm>
            <a:off x="6380163" y="1900239"/>
            <a:ext cx="1041400" cy="446087"/>
          </a:xfrm>
          <a:prstGeom prst="rect">
            <a:avLst/>
          </a:prstGeom>
          <a:ln>
            <a:noFill/>
          </a:ln>
          <a:effectLst>
            <a:outerShdw blurRad="177800" dist="139700" dir="2700000" algn="ctr" rotWithShape="0">
              <a:srgbClr val="66FF66">
                <a:alpha val="61000"/>
              </a:srgbClr>
            </a:outerShdw>
          </a:effectLst>
        </p:spPr>
      </p:pic>
      <p:sp>
        <p:nvSpPr>
          <p:cNvPr id="31" name="TextBox 30">
            <a:extLst>
              <a:ext uri="{FF2B5EF4-FFF2-40B4-BE49-F238E27FC236}">
                <a16:creationId xmlns:a16="http://schemas.microsoft.com/office/drawing/2014/main" id="{479FD661-93CD-46F6-87BB-8D8896A24407}"/>
              </a:ext>
            </a:extLst>
          </p:cNvPr>
          <p:cNvSpPr txBox="1">
            <a:spLocks noChangeArrowheads="1"/>
          </p:cNvSpPr>
          <p:nvPr/>
        </p:nvSpPr>
        <p:spPr bwMode="auto">
          <a:xfrm>
            <a:off x="7983539" y="5819775"/>
            <a:ext cx="1233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latin typeface="Arial" panose="020B0604020202020204" pitchFamily="34" charset="0"/>
                <a:cs typeface="Lucida Sans Unicode" panose="020B0602030504020204" pitchFamily="34" charset="0"/>
              </a:rPr>
              <a:t>Password</a:t>
            </a:r>
          </a:p>
        </p:txBody>
      </p:sp>
      <p:pic>
        <p:nvPicPr>
          <p:cNvPr id="32" name="Picture 3" descr="C:\CLIP\MCj04352410000[1].png">
            <a:extLst>
              <a:ext uri="{FF2B5EF4-FFF2-40B4-BE49-F238E27FC236}">
                <a16:creationId xmlns:a16="http://schemas.microsoft.com/office/drawing/2014/main" id="{58984846-975B-4FE2-98AB-D5CEAEAAF97D}"/>
              </a:ext>
            </a:extLst>
          </p:cNvPr>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7983045" y="3178628"/>
            <a:ext cx="1040428" cy="446315"/>
          </a:xfrm>
          <a:prstGeom prst="rect">
            <a:avLst/>
          </a:prstGeom>
          <a:solidFill>
            <a:srgbClr val="FF0000"/>
          </a:solidFill>
          <a:ln>
            <a:noFill/>
          </a:ln>
          <a:effectLst>
            <a:outerShdw blurRad="177800" dist="165100" dir="4140000" sx="97000" sy="97000" algn="tr" rotWithShape="0">
              <a:srgbClr val="66FF66">
                <a:alpha val="55000"/>
              </a:srgbClr>
            </a:outerShdw>
          </a:effectLst>
        </p:spPr>
      </p:pic>
      <p:pic>
        <p:nvPicPr>
          <p:cNvPr id="33" name="Picture 3" descr="C:\CLIP\MCj04352410000[1].png">
            <a:extLst>
              <a:ext uri="{FF2B5EF4-FFF2-40B4-BE49-F238E27FC236}">
                <a16:creationId xmlns:a16="http://schemas.microsoft.com/office/drawing/2014/main" id="{091F9163-1999-4845-9D5C-9B365CF0EACC}"/>
              </a:ext>
            </a:extLst>
          </p:cNvPr>
          <p:cNvPicPr>
            <a:picLocks noChangeAspect="1" noChangeArrowheads="1"/>
          </p:cNvPicPr>
          <p:nvPr/>
        </p:nvPicPr>
        <p:blipFill>
          <a:blip r:embed="rId3"/>
          <a:srcRect/>
          <a:stretch>
            <a:fillRect/>
          </a:stretch>
        </p:blipFill>
        <p:spPr bwMode="auto">
          <a:xfrm>
            <a:off x="6413501" y="4849814"/>
            <a:ext cx="1039813" cy="446087"/>
          </a:xfrm>
          <a:prstGeom prst="rect">
            <a:avLst/>
          </a:prstGeom>
          <a:ln>
            <a:noFill/>
          </a:ln>
          <a:effectLst>
            <a:outerShdw blurRad="139700" dist="139700" dir="2700000" algn="ctr" rotWithShape="0">
              <a:srgbClr val="66FF66"/>
            </a:outerShdw>
          </a:effectLst>
        </p:spPr>
      </p:pic>
      <p:grpSp>
        <p:nvGrpSpPr>
          <p:cNvPr id="2" name="Group 48">
            <a:extLst>
              <a:ext uri="{FF2B5EF4-FFF2-40B4-BE49-F238E27FC236}">
                <a16:creationId xmlns:a16="http://schemas.microsoft.com/office/drawing/2014/main" id="{A553E851-F03C-4289-839A-149A041166B4}"/>
              </a:ext>
            </a:extLst>
          </p:cNvPr>
          <p:cNvGrpSpPr/>
          <p:nvPr/>
        </p:nvGrpSpPr>
        <p:grpSpPr>
          <a:xfrm>
            <a:off x="3272584" y="1523396"/>
            <a:ext cx="1153886" cy="1395350"/>
            <a:chOff x="914400" y="946666"/>
            <a:chExt cx="1992086" cy="2721820"/>
          </a:xfrm>
          <a:solidFill>
            <a:schemeClr val="bg1"/>
          </a:solidFill>
          <a:effectLst>
            <a:outerShdw blurRad="292100" dist="101600" algn="ctr" rotWithShape="0">
              <a:srgbClr val="00B0F0"/>
            </a:outerShdw>
          </a:effectLst>
        </p:grpSpPr>
        <p:sp>
          <p:nvSpPr>
            <p:cNvPr id="34" name="Rectangle 33">
              <a:extLst>
                <a:ext uri="{FF2B5EF4-FFF2-40B4-BE49-F238E27FC236}">
                  <a16:creationId xmlns:a16="http://schemas.microsoft.com/office/drawing/2014/main" id="{76093D07-0D91-4ADE-87E3-AB986915A0C9}"/>
                </a:ext>
              </a:extLst>
            </p:cNvPr>
            <p:cNvSpPr/>
            <p:nvPr/>
          </p:nvSpPr>
          <p:spPr>
            <a:xfrm>
              <a:off x="914400" y="946666"/>
              <a:ext cx="1992086" cy="2721820"/>
            </a:xfrm>
            <a:prstGeom prst="rect">
              <a:avLst/>
            </a:prstGeom>
            <a:solidFill>
              <a:srgbClr val="FFCC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36" name="Straight Connector 35">
              <a:extLst>
                <a:ext uri="{FF2B5EF4-FFF2-40B4-BE49-F238E27FC236}">
                  <a16:creationId xmlns:a16="http://schemas.microsoft.com/office/drawing/2014/main" id="{0C9ED690-6F7E-45B2-B544-99284F54C7C1}"/>
                </a:ext>
              </a:extLst>
            </p:cNvPr>
            <p:cNvCxnSpPr/>
            <p:nvPr/>
          </p:nvCxnSpPr>
          <p:spPr>
            <a:xfrm>
              <a:off x="1230086" y="1426028"/>
              <a:ext cx="664028"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BDA7274-B225-42A5-B63C-C2AF282BC050}"/>
                </a:ext>
              </a:extLst>
            </p:cNvPr>
            <p:cNvCxnSpPr/>
            <p:nvPr/>
          </p:nvCxnSpPr>
          <p:spPr>
            <a:xfrm>
              <a:off x="1230086" y="1578428"/>
              <a:ext cx="914400"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9698866-19D8-4131-8E07-C017B93EB448}"/>
                </a:ext>
              </a:extLst>
            </p:cNvPr>
            <p:cNvCxnSpPr/>
            <p:nvPr/>
          </p:nvCxnSpPr>
          <p:spPr>
            <a:xfrm>
              <a:off x="1230086" y="1732416"/>
              <a:ext cx="838200"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3ABAF9E-91E7-4DE5-AC49-3D72995ACBC8}"/>
                </a:ext>
              </a:extLst>
            </p:cNvPr>
            <p:cNvCxnSpPr/>
            <p:nvPr/>
          </p:nvCxnSpPr>
          <p:spPr>
            <a:xfrm flipV="1">
              <a:off x="1230086" y="1872343"/>
              <a:ext cx="1186543" cy="12473"/>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090DE7-4F3B-42AF-A9AC-9808F280A224}"/>
                </a:ext>
              </a:extLst>
            </p:cNvPr>
            <p:cNvCxnSpPr/>
            <p:nvPr/>
          </p:nvCxnSpPr>
          <p:spPr>
            <a:xfrm>
              <a:off x="1240970" y="2035628"/>
              <a:ext cx="827316"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26390A-426B-45D7-AA50-1760C0E3151A}"/>
                </a:ext>
              </a:extLst>
            </p:cNvPr>
            <p:cNvCxnSpPr/>
            <p:nvPr/>
          </p:nvCxnSpPr>
          <p:spPr>
            <a:xfrm>
              <a:off x="1230086" y="2188028"/>
              <a:ext cx="664028"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7C5CA4C-4843-4B9E-801F-18D3631C8D7E}"/>
                </a:ext>
              </a:extLst>
            </p:cNvPr>
            <p:cNvCxnSpPr/>
            <p:nvPr/>
          </p:nvCxnSpPr>
          <p:spPr>
            <a:xfrm>
              <a:off x="1240970" y="2342016"/>
              <a:ext cx="1175659"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7C778918-20EE-4F3B-A37A-E848DC2153A7}"/>
              </a:ext>
            </a:extLst>
          </p:cNvPr>
          <p:cNvSpPr/>
          <p:nvPr/>
        </p:nvSpPr>
        <p:spPr>
          <a:xfrm>
            <a:off x="3097213" y="3709988"/>
            <a:ext cx="1504950" cy="1981200"/>
          </a:xfrm>
          <a:prstGeom prst="rect">
            <a:avLst/>
          </a:prstGeom>
          <a:solidFill>
            <a:srgbClr val="FFC000"/>
          </a:solidFill>
          <a:ln>
            <a:solidFill>
              <a:schemeClr val="tx1"/>
            </a:solidFill>
          </a:ln>
          <a:effectLst>
            <a:outerShdw blurRad="241300" dist="190500" dir="3300000" algn="ctr" rotWithShape="0">
              <a:srgbClr val="FFC000">
                <a:alpha val="67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Trapezoid 51">
            <a:extLst>
              <a:ext uri="{FF2B5EF4-FFF2-40B4-BE49-F238E27FC236}">
                <a16:creationId xmlns:a16="http://schemas.microsoft.com/office/drawing/2014/main" id="{51807757-4DCB-4BA1-ACD6-7D5E727A7625}"/>
              </a:ext>
            </a:extLst>
          </p:cNvPr>
          <p:cNvSpPr/>
          <p:nvPr/>
        </p:nvSpPr>
        <p:spPr>
          <a:xfrm flipV="1">
            <a:off x="3097213" y="3709989"/>
            <a:ext cx="1504950" cy="301625"/>
          </a:xfrm>
          <a:prstGeom prst="trapezoid">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a:extLst>
              <a:ext uri="{FF2B5EF4-FFF2-40B4-BE49-F238E27FC236}">
                <a16:creationId xmlns:a16="http://schemas.microsoft.com/office/drawing/2014/main" id="{ADE057E4-8B53-4451-AAB2-BCFF2BB0D8CD}"/>
              </a:ext>
            </a:extLst>
          </p:cNvPr>
          <p:cNvSpPr/>
          <p:nvPr/>
        </p:nvSpPr>
        <p:spPr>
          <a:xfrm>
            <a:off x="3689351" y="3894138"/>
            <a:ext cx="301625" cy="23495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a:extLst>
              <a:ext uri="{FF2B5EF4-FFF2-40B4-BE49-F238E27FC236}">
                <a16:creationId xmlns:a16="http://schemas.microsoft.com/office/drawing/2014/main" id="{F175FA47-F0CD-4505-B533-AAFDD2E01E3C}"/>
              </a:ext>
            </a:extLst>
          </p:cNvPr>
          <p:cNvCxnSpPr/>
          <p:nvPr/>
        </p:nvCxnSpPr>
        <p:spPr>
          <a:xfrm rot="16200000" flipH="1">
            <a:off x="3092451" y="3944938"/>
            <a:ext cx="5184775"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559" name="TextBox 36">
            <a:extLst>
              <a:ext uri="{FF2B5EF4-FFF2-40B4-BE49-F238E27FC236}">
                <a16:creationId xmlns:a16="http://schemas.microsoft.com/office/drawing/2014/main" id="{A58A041E-F4AF-4B06-B651-D2E003C3264D}"/>
              </a:ext>
            </a:extLst>
          </p:cNvPr>
          <p:cNvSpPr txBox="1">
            <a:spLocks noChangeArrowheads="1"/>
          </p:cNvSpPr>
          <p:nvPr/>
        </p:nvSpPr>
        <p:spPr bwMode="auto">
          <a:xfrm>
            <a:off x="7983539" y="5819775"/>
            <a:ext cx="1233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latin typeface="Arial" panose="020B0604020202020204" pitchFamily="34" charset="0"/>
                <a:cs typeface="Lucida Sans Unicode" panose="020B0602030504020204" pitchFamily="34" charset="0"/>
              </a:rPr>
              <a:t>Password</a:t>
            </a:r>
          </a:p>
        </p:txBody>
      </p:sp>
      <p:sp>
        <p:nvSpPr>
          <p:cNvPr id="65560" name="Text Box 24">
            <a:extLst>
              <a:ext uri="{FF2B5EF4-FFF2-40B4-BE49-F238E27FC236}">
                <a16:creationId xmlns:a16="http://schemas.microsoft.com/office/drawing/2014/main" id="{25E79773-1CAC-417D-9290-83210CF6E3CE}"/>
              </a:ext>
            </a:extLst>
          </p:cNvPr>
          <p:cNvSpPr txBox="1">
            <a:spLocks noChangeArrowheads="1"/>
          </p:cNvSpPr>
          <p:nvPr/>
        </p:nvSpPr>
        <p:spPr bwMode="auto">
          <a:xfrm>
            <a:off x="2755901" y="503238"/>
            <a:ext cx="2678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a:solidFill>
                  <a:srgbClr val="FF9900"/>
                </a:solidFill>
                <a:latin typeface="Arial" panose="020B0604020202020204" pitchFamily="34" charset="0"/>
                <a:cs typeface="Lucida Sans Unicode" panose="020B0602030504020204" pitchFamily="34" charset="0"/>
              </a:rPr>
              <a:t>Konvensional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61111E-6 4.81481E-6 L 3.61111E-6 0.38101 " pathEditMode="relative" ptsTypes="AA">
                                      <p:cBhvr>
                                        <p:cTn id="6" dur="2000" fill="hold"/>
                                        <p:tgtEl>
                                          <p:spTgt spid="2"/>
                                        </p:tgtEl>
                                        <p:attrNameLst>
                                          <p:attrName>ppt_x</p:attrName>
                                          <p:attrName>ppt_y</p:attrName>
                                        </p:attrNameLst>
                                      </p:cBhvr>
                                    </p:animMotion>
                                  </p:childTnLst>
                                </p:cTn>
                              </p:par>
                            </p:childTnLst>
                          </p:cTn>
                        </p:par>
                        <p:par>
                          <p:cTn id="7" fill="hold" nodeType="afterGroup">
                            <p:stCondLst>
                              <p:cond delay="2000"/>
                            </p:stCondLst>
                            <p:childTnLst>
                              <p:par>
                                <p:cTn id="8" presetID="22" presetClass="exit" presetSubtype="1" fill="hold" nodeType="afterEffect">
                                  <p:stCondLst>
                                    <p:cond delay="0"/>
                                  </p:stCondLst>
                                  <p:childTnLst>
                                    <p:animEffect transition="out" filter="wipe(up)">
                                      <p:cBhvr>
                                        <p:cTn id="9" dur="500"/>
                                        <p:tgtEl>
                                          <p:spTgt spid="51"/>
                                        </p:tgtEl>
                                      </p:cBhvr>
                                    </p:animEffect>
                                    <p:set>
                                      <p:cBhvr>
                                        <p:cTn id="10" dur="1" fill="hold">
                                          <p:stCondLst>
                                            <p:cond delay="499"/>
                                          </p:stCondLst>
                                        </p:cTn>
                                        <p:tgtEl>
                                          <p:spTgt spid="51"/>
                                        </p:tgtEl>
                                        <p:attrNameLst>
                                          <p:attrName>style.visibility</p:attrName>
                                        </p:attrNameLst>
                                      </p:cBhvr>
                                      <p:to>
                                        <p:strVal val="hidden"/>
                                      </p:to>
                                    </p:set>
                                  </p:childTnLst>
                                </p:cTn>
                              </p:par>
                              <p:par>
                                <p:cTn id="11" presetID="12" presetClass="entr" presetSubtype="1"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slide(fromTop)">
                                      <p:cBhvr>
                                        <p:cTn id="13" dur="500"/>
                                        <p:tgtEl>
                                          <p:spTgt spid="52"/>
                                        </p:tgtEl>
                                      </p:cBhvr>
                                    </p:animEffect>
                                  </p:childTnLst>
                                </p:cTn>
                              </p:par>
                            </p:childTnLst>
                          </p:cTn>
                        </p:par>
                        <p:par>
                          <p:cTn id="14" fill="hold" nodeType="afterGroup">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up)">
                                      <p:cBhvr>
                                        <p:cTn id="17" dur="500"/>
                                        <p:tgtEl>
                                          <p:spTgt spid="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0" presetClass="path" presetSubtype="0" accel="50000" decel="50000" fill="hold" nodeType="clickEffect">
                                  <p:stCondLst>
                                    <p:cond delay="0"/>
                                  </p:stCondLst>
                                  <p:childTnLst>
                                    <p:animMotion origin="layout" path="M -4.44444E-6 -5.55556E-6 C 0.04271 -0.00116 0.08559 -0.00232 0.10955 -5.55556E-6 C 0.13351 0.00231 0.13403 0.00416 0.14393 0.01435 C 0.15382 0.02453 0.16337 0.03425 0.16893 0.0618 C 0.17448 0.08935 0.17587 0.13425 0.17726 0.17939 " pathEditMode="relative" ptsTypes="aaaaA">
                                      <p:cBhvr>
                                        <p:cTn id="21" dur="2000" fill="hold"/>
                                        <p:tgtEl>
                                          <p:spTgt spid="24"/>
                                        </p:tgtEl>
                                        <p:attrNameLst>
                                          <p:attrName>ppt_x</p:attrName>
                                          <p:attrName>ppt_y</p:attrName>
                                        </p:attrNameLst>
                                      </p:cBhvr>
                                    </p:animMotion>
                                  </p:childTnLst>
                                  <p:subTnLst>
                                    <p:set>
                                      <p:cBhvr override="childStyle">
                                        <p:cTn dur="1" fill="hold" display="0" masterRel="sameClick" afterEffect="1">
                                          <p:stCondLst>
                                            <p:cond evt="end" delay="0">
                                              <p:tn val="20"/>
                                            </p:cond>
                                          </p:stCondLst>
                                        </p:cTn>
                                        <p:tgtEl>
                                          <p:spTgt spid="24"/>
                                        </p:tgtEl>
                                        <p:attrNameLst>
                                          <p:attrName>style.visibility</p:attrName>
                                        </p:attrNameLst>
                                      </p:cBhvr>
                                      <p:to>
                                        <p:strVal val="hidden"/>
                                      </p:to>
                                    </p:set>
                                  </p:subTnLst>
                                </p:cTn>
                              </p:par>
                              <p:par>
                                <p:cTn id="22" presetID="0" presetClass="path" presetSubtype="0" accel="50000" decel="50000" fill="hold" grpId="0" nodeType="withEffect">
                                  <p:stCondLst>
                                    <p:cond delay="0"/>
                                  </p:stCondLst>
                                  <p:childTnLst>
                                    <p:animMotion origin="layout" path="M 7.22222E-6 -7.40741E-7 L 7.22222E-6 0.12361 " pathEditMode="relative" ptsTypes="AA">
                                      <p:cBhvr>
                                        <p:cTn id="23" dur="2000" fill="hold"/>
                                        <p:tgtEl>
                                          <p:spTgt spid="27"/>
                                        </p:tgtEl>
                                        <p:attrNameLst>
                                          <p:attrName>ppt_x</p:attrName>
                                          <p:attrName>ppt_y</p:attrName>
                                        </p:attrNameLst>
                                      </p:cBhvr>
                                    </p:animMotion>
                                  </p:childTnLst>
                                  <p:subTnLst>
                                    <p:set>
                                      <p:cBhvr override="childStyle">
                                        <p:cTn dur="1" fill="hold" display="0" masterRel="sameClick" afterEffect="1">
                                          <p:stCondLst>
                                            <p:cond evt="end" delay="0">
                                              <p:tn val="22"/>
                                            </p:cond>
                                          </p:stCondLst>
                                        </p:cTn>
                                        <p:tgtEl>
                                          <p:spTgt spid="27"/>
                                        </p:tgtEl>
                                        <p:attrNameLst>
                                          <p:attrName>style.visibility</p:attrName>
                                        </p:attrNameLst>
                                      </p:cBhvr>
                                      <p:to>
                                        <p:strVal val="hidden"/>
                                      </p:to>
                                    </p:set>
                                  </p:subTnLst>
                                </p:cTn>
                              </p:par>
                            </p:childTnLst>
                          </p:cTn>
                        </p:par>
                        <p:par>
                          <p:cTn id="24" fill="hold" nodeType="afterGroup">
                            <p:stCondLst>
                              <p:cond delay="2000"/>
                            </p:stCondLst>
                            <p:childTnLst>
                              <p:par>
                                <p:cTn id="25" presetID="1"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2.5E-6 -1.11111E-6 C 0.00121 0.06829 0.0026 0.13681 -2.5E-6 0.17292 C -0.0026 0.20903 -0.00903 0.20625 -0.01563 0.21736 C -0.02222 0.22848 -0.0132 0.23542 -0.03941 0.23959 C -0.06563 0.24375 -0.11927 0.24329 -0.17274 0.24283 " pathEditMode="relative" ptsTypes="aaaaA">
                                      <p:cBhvr>
                                        <p:cTn id="33" dur="2000" fill="hold"/>
                                        <p:tgtEl>
                                          <p:spTgt spid="32"/>
                                        </p:tgtEl>
                                        <p:attrNameLst>
                                          <p:attrName>ppt_x</p:attrName>
                                          <p:attrName>ppt_y</p:attrName>
                                        </p:attrNameLst>
                                      </p:cBhvr>
                                    </p:animMotion>
                                  </p:childTnLst>
                                  <p:subTnLst>
                                    <p:set>
                                      <p:cBhvr override="childStyle">
                                        <p:cTn dur="1" fill="hold" display="0" masterRel="sameClick" afterEffect="1">
                                          <p:stCondLst>
                                            <p:cond evt="end" delay="0">
                                              <p:tn val="32"/>
                                            </p:cond>
                                          </p:stCondLst>
                                        </p:cTn>
                                        <p:tgtEl>
                                          <p:spTgt spid="32"/>
                                        </p:tgtEl>
                                        <p:attrNameLst>
                                          <p:attrName>style.visibility</p:attrName>
                                        </p:attrNameLst>
                                      </p:cBhvr>
                                      <p:to>
                                        <p:strVal val="hidden"/>
                                      </p:to>
                                    </p:set>
                                  </p:subTnLst>
                                </p:cTn>
                              </p:par>
                              <p:par>
                                <p:cTn id="34" presetID="0" presetClass="path" presetSubtype="0" accel="50000" decel="50000" fill="hold" grpId="0" nodeType="withEffect">
                                  <p:stCondLst>
                                    <p:cond delay="0"/>
                                  </p:stCondLst>
                                  <p:childTnLst>
                                    <p:animMotion origin="layout" path="M -3.88889E-6 -1.11111E-6 L -3.88889E-6 -0.13426 " pathEditMode="relative" ptsTypes="AA">
                                      <p:cBhvr>
                                        <p:cTn id="35" dur="2000" fill="hold"/>
                                        <p:tgtEl>
                                          <p:spTgt spid="31"/>
                                        </p:tgtEl>
                                        <p:attrNameLst>
                                          <p:attrName>ppt_x</p:attrName>
                                          <p:attrName>ppt_y</p:attrName>
                                        </p:attrNameLst>
                                      </p:cBhvr>
                                    </p:animMotion>
                                  </p:childTnLst>
                                  <p:subTnLst>
                                    <p:set>
                                      <p:cBhvr override="childStyle">
                                        <p:cTn dur="1" fill="hold" display="0" masterRel="sameClick" afterEffect="1">
                                          <p:stCondLst>
                                            <p:cond evt="end" delay="0">
                                              <p:tn val="34"/>
                                            </p:cond>
                                          </p:stCondLst>
                                        </p:cTn>
                                        <p:tgtEl>
                                          <p:spTgt spid="31"/>
                                        </p:tgtEl>
                                        <p:attrNameLst>
                                          <p:attrName>style.visibility</p:attrName>
                                        </p:attrNameLst>
                                      </p:cBhvr>
                                      <p:to>
                                        <p:strVal val="hidden"/>
                                      </p:to>
                                    </p:set>
                                  </p:subTnLst>
                                </p:cTn>
                              </p:par>
                            </p:childTnLst>
                          </p:cTn>
                        </p:par>
                        <p:par>
                          <p:cTn id="36" fill="hold" nodeType="afterGroup">
                            <p:stCondLst>
                              <p:cond delay="2000"/>
                            </p:stCondLst>
                            <p:childTnLst>
                              <p:par>
                                <p:cTn id="37" presetID="1" presetClass="entr" presetSubtype="0"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a:extLst>
              <a:ext uri="{FF2B5EF4-FFF2-40B4-BE49-F238E27FC236}">
                <a16:creationId xmlns:a16="http://schemas.microsoft.com/office/drawing/2014/main" id="{BC4AECEC-FAE3-4998-8B5C-0307BA7DA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97238">
            <a:off x="5181600" y="54102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a:extLst>
              <a:ext uri="{FF2B5EF4-FFF2-40B4-BE49-F238E27FC236}">
                <a16:creationId xmlns:a16="http://schemas.microsoft.com/office/drawing/2014/main" id="{3FEBE1D7-0C12-42DD-9BDE-B9C828BDB8EB}"/>
              </a:ext>
            </a:extLst>
          </p:cNvPr>
          <p:cNvSpPr>
            <a:spLocks noGrp="1" noChangeArrowheads="1"/>
          </p:cNvSpPr>
          <p:nvPr>
            <p:ph type="body" idx="4294967295"/>
          </p:nvPr>
        </p:nvSpPr>
        <p:spPr>
          <a:xfrm>
            <a:off x="2143126" y="1052513"/>
            <a:ext cx="8220075" cy="5472112"/>
          </a:xfrm>
        </p:spPr>
        <p:txBody>
          <a:bodyPr>
            <a:normAutofit lnSpcReduction="10000"/>
          </a:bodyPr>
          <a:lstStyle/>
          <a:p>
            <a:pPr marL="457200" indent="-392113" algn="just">
              <a:defRPr/>
            </a:pPr>
            <a:r>
              <a:rPr lang="en-US" sz="2100" b="1">
                <a:effectLst>
                  <a:outerShdw blurRad="38100" dist="38100" dir="2700000" algn="tl">
                    <a:srgbClr val="000000"/>
                  </a:outerShdw>
                </a:effectLst>
                <a:latin typeface="Garamond" pitchFamily="18" charset="0"/>
              </a:rPr>
              <a:t>Undang-Undang No. 11 Tahun 2008</a:t>
            </a:r>
            <a:r>
              <a:rPr lang="en-US" sz="2100">
                <a:effectLst>
                  <a:outerShdw blurRad="38100" dist="38100" dir="2700000" algn="tl">
                    <a:srgbClr val="000000"/>
                  </a:outerShdw>
                </a:effectLst>
                <a:latin typeface="Garamond" pitchFamily="18" charset="0"/>
              </a:rPr>
              <a:t>, tentang Informasi dan Transaksi Elektronik;</a:t>
            </a:r>
          </a:p>
          <a:p>
            <a:pPr marL="457200" indent="-392113" algn="just">
              <a:defRPr/>
            </a:pPr>
            <a:r>
              <a:rPr lang="en-US" sz="2100" b="1">
                <a:effectLst>
                  <a:outerShdw blurRad="38100" dist="38100" dir="2700000" algn="tl">
                    <a:srgbClr val="000000"/>
                  </a:outerShdw>
                </a:effectLst>
                <a:latin typeface="Garamond" pitchFamily="18" charset="0"/>
              </a:rPr>
              <a:t>Undang-Undang No. 14 Tahun 2008</a:t>
            </a:r>
            <a:r>
              <a:rPr lang="en-US" sz="2100">
                <a:effectLst>
                  <a:outerShdw blurRad="38100" dist="38100" dir="2700000" algn="tl">
                    <a:srgbClr val="000000"/>
                  </a:outerShdw>
                </a:effectLst>
                <a:latin typeface="Garamond" pitchFamily="18" charset="0"/>
              </a:rPr>
              <a:t> tentang Keterbukaan Informasi Publik;</a:t>
            </a:r>
          </a:p>
          <a:p>
            <a:pPr marL="457200" indent="-392113" algn="just">
              <a:defRPr/>
            </a:pPr>
            <a:r>
              <a:rPr lang="en-US" sz="2100" b="1">
                <a:effectLst>
                  <a:outerShdw blurRad="38100" dist="38100" dir="2700000" algn="tl">
                    <a:srgbClr val="000000"/>
                  </a:outerShdw>
                </a:effectLst>
                <a:latin typeface="Garamond" pitchFamily="18" charset="0"/>
              </a:rPr>
              <a:t>Perpres No. 8 tahun 2006</a:t>
            </a:r>
            <a:r>
              <a:rPr lang="en-US" sz="2100">
                <a:effectLst>
                  <a:outerShdw blurRad="38100" dist="38100" dir="2700000" algn="tl">
                    <a:srgbClr val="000000"/>
                  </a:outerShdw>
                </a:effectLst>
                <a:latin typeface="Garamond" pitchFamily="18" charset="0"/>
              </a:rPr>
              <a:t>, tentang Perubahan Keempat atas Keputusan Presiden No. 8</a:t>
            </a:r>
            <a:r>
              <a:rPr lang="id-ID" sz="2100">
                <a:effectLst>
                  <a:outerShdw blurRad="38100" dist="38100" dir="2700000" algn="tl">
                    <a:srgbClr val="000000"/>
                  </a:outerShdw>
                </a:effectLst>
                <a:latin typeface="Garamond" pitchFamily="18" charset="0"/>
              </a:rPr>
              <a:t>0</a:t>
            </a:r>
            <a:r>
              <a:rPr lang="en-US" sz="2100">
                <a:effectLst>
                  <a:outerShdw blurRad="38100" dist="38100" dir="2700000" algn="tl">
                    <a:srgbClr val="000000"/>
                  </a:outerShdw>
                </a:effectLst>
                <a:latin typeface="Garamond" pitchFamily="18" charset="0"/>
              </a:rPr>
              <a:t> Tahun 2003 (tentang Pedoman Pelaksanaan Pengadaan Barang/Jasa Pemerintah);</a:t>
            </a:r>
          </a:p>
          <a:p>
            <a:pPr marL="457200" indent="-392113" algn="just">
              <a:defRPr/>
            </a:pPr>
            <a:r>
              <a:rPr lang="en-US" sz="2100" b="1">
                <a:effectLst>
                  <a:outerShdw blurRad="38100" dist="38100" dir="2700000" algn="tl">
                    <a:srgbClr val="000000"/>
                  </a:outerShdw>
                </a:effectLst>
                <a:latin typeface="Garamond" pitchFamily="18" charset="0"/>
              </a:rPr>
              <a:t>Perpres No. 106/2007</a:t>
            </a:r>
            <a:r>
              <a:rPr lang="en-US" sz="2100">
                <a:effectLst>
                  <a:outerShdw blurRad="38100" dist="38100" dir="2700000" algn="tl">
                    <a:srgbClr val="000000"/>
                  </a:outerShdw>
                </a:effectLst>
                <a:latin typeface="Garamond" pitchFamily="18" charset="0"/>
              </a:rPr>
              <a:t> tentang LKPP;</a:t>
            </a:r>
          </a:p>
          <a:p>
            <a:pPr marL="457200" indent="-392113" algn="just">
              <a:defRPr/>
            </a:pPr>
            <a:r>
              <a:rPr lang="en-US" sz="2100" b="1">
                <a:effectLst>
                  <a:outerShdw blurRad="38100" dist="38100" dir="2700000" algn="tl">
                    <a:srgbClr val="000000"/>
                  </a:outerShdw>
                </a:effectLst>
                <a:latin typeface="Garamond" pitchFamily="18" charset="0"/>
              </a:rPr>
              <a:t>Keppres No. 80 Tahun 2003</a:t>
            </a:r>
            <a:r>
              <a:rPr lang="en-US" sz="2100">
                <a:effectLst>
                  <a:outerShdw blurRad="38100" dist="38100" dir="2700000" algn="tl">
                    <a:srgbClr val="000000"/>
                  </a:outerShdw>
                </a:effectLst>
                <a:latin typeface="Garamond" pitchFamily="18" charset="0"/>
              </a:rPr>
              <a:t>, tentang Pedoman Pelaksanaan Pengadaan Barang dan Jasa Pemerintah;</a:t>
            </a:r>
          </a:p>
          <a:p>
            <a:pPr marL="457200" indent="-392113" algn="just">
              <a:defRPr/>
            </a:pPr>
            <a:r>
              <a:rPr lang="en-US" sz="2100" b="1">
                <a:effectLst>
                  <a:outerShdw blurRad="38100" dist="38100" dir="2700000" algn="tl">
                    <a:srgbClr val="000000"/>
                  </a:outerShdw>
                </a:effectLst>
                <a:latin typeface="Garamond" pitchFamily="18" charset="0"/>
              </a:rPr>
              <a:t>Inpres No. 5 Tahun 2003</a:t>
            </a:r>
            <a:r>
              <a:rPr lang="en-US" sz="2100">
                <a:effectLst>
                  <a:outerShdw blurRad="38100" dist="38100" dir="2700000" algn="tl">
                    <a:srgbClr val="000000"/>
                  </a:outerShdw>
                </a:effectLst>
                <a:latin typeface="Garamond" pitchFamily="18" charset="0"/>
              </a:rPr>
              <a:t>, tentang Paket Kebijakan Ekonomi Menjelang dan Sesudah Berakhirnya Program Kerjasama Dengan International Monetary Fund;</a:t>
            </a:r>
          </a:p>
          <a:p>
            <a:pPr marL="457200" indent="-392113" algn="just">
              <a:defRPr/>
            </a:pPr>
            <a:r>
              <a:rPr lang="en-US" sz="2100" b="1">
                <a:effectLst>
                  <a:outerShdw blurRad="38100" dist="38100" dir="2700000" algn="tl">
                    <a:srgbClr val="000000"/>
                  </a:outerShdw>
                </a:effectLst>
                <a:latin typeface="Garamond" pitchFamily="18" charset="0"/>
              </a:rPr>
              <a:t>Inpres No. 5 Tahun 2004</a:t>
            </a:r>
            <a:r>
              <a:rPr lang="en-US" sz="2100">
                <a:effectLst>
                  <a:outerShdw blurRad="38100" dist="38100" dir="2700000" algn="tl">
                    <a:srgbClr val="000000"/>
                  </a:outerShdw>
                </a:effectLst>
                <a:latin typeface="Garamond" pitchFamily="18" charset="0"/>
              </a:rPr>
              <a:t>, tentang Percepatan Pemberantasan Korupsi;</a:t>
            </a:r>
          </a:p>
          <a:p>
            <a:pPr marL="457200" indent="-392113" algn="just">
              <a:defRPr/>
            </a:pPr>
            <a:r>
              <a:rPr lang="en-US" sz="2100" b="1">
                <a:effectLst>
                  <a:outerShdw blurRad="38100" dist="38100" dir="2700000" algn="tl">
                    <a:srgbClr val="000000"/>
                  </a:outerShdw>
                </a:effectLst>
                <a:latin typeface="Garamond" pitchFamily="18" charset="0"/>
              </a:rPr>
              <a:t>Inpres No. 5 Tahun 2008</a:t>
            </a:r>
            <a:r>
              <a:rPr lang="en-US" sz="2100">
                <a:effectLst>
                  <a:outerShdw blurRad="38100" dist="38100" dir="2700000" algn="tl">
                    <a:srgbClr val="000000"/>
                  </a:outerShdw>
                </a:effectLst>
                <a:latin typeface="Garamond" pitchFamily="18" charset="0"/>
              </a:rPr>
              <a:t> tentang Fokus Pembangunan Ekonomi 2008-2009.</a:t>
            </a:r>
          </a:p>
          <a:p>
            <a:pPr marL="457200" indent="-392113" algn="just">
              <a:defRPr/>
            </a:pPr>
            <a:endParaRPr lang="en-US" sz="2100">
              <a:effectLst>
                <a:outerShdw blurRad="38100" dist="38100" dir="2700000" algn="tl">
                  <a:srgbClr val="000000"/>
                </a:outerShdw>
              </a:effectLst>
              <a:latin typeface="Garamond" pitchFamily="18" charset="0"/>
            </a:endParaRPr>
          </a:p>
          <a:p>
            <a:pPr lvl="1" algn="just" eaLnBrk="1" hangingPunct="1">
              <a:buFont typeface="Verdana" pitchFamily="32" charset="0"/>
              <a:buNone/>
              <a:defRPr/>
            </a:pPr>
            <a:endParaRPr lang="en-US">
              <a:effectLst>
                <a:outerShdw blurRad="38100" dist="38100" dir="2700000" algn="tl">
                  <a:srgbClr val="000000"/>
                </a:outerShdw>
              </a:effectLst>
              <a:latin typeface="Century Gothic" pitchFamily="34" charset="0"/>
            </a:endParaRPr>
          </a:p>
        </p:txBody>
      </p:sp>
      <p:sp>
        <p:nvSpPr>
          <p:cNvPr id="67588" name="Rectangle 2">
            <a:extLst>
              <a:ext uri="{FF2B5EF4-FFF2-40B4-BE49-F238E27FC236}">
                <a16:creationId xmlns:a16="http://schemas.microsoft.com/office/drawing/2014/main" id="{43A2A45E-4C5D-4804-A327-FA9E60BBFA6A}"/>
              </a:ext>
            </a:extLst>
          </p:cNvPr>
          <p:cNvSpPr txBox="1">
            <a:spLocks noChangeArrowheads="1"/>
          </p:cNvSpPr>
          <p:nvPr/>
        </p:nvSpPr>
        <p:spPr bwMode="white">
          <a:xfrm>
            <a:off x="2279651" y="381000"/>
            <a:ext cx="41767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a:solidFill>
                  <a:srgbClr val="FFC000"/>
                </a:solidFill>
                <a:latin typeface="Arial" panose="020B0604020202020204" pitchFamily="34" charset="0"/>
                <a:cs typeface="Lucida Sans Unicode" panose="020B0602030504020204" pitchFamily="34" charset="0"/>
              </a:rPr>
              <a:t>Dasar Hukum (Pusat)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5" descr="BappenasLPSE">
            <a:extLst>
              <a:ext uri="{FF2B5EF4-FFF2-40B4-BE49-F238E27FC236}">
                <a16:creationId xmlns:a16="http://schemas.microsoft.com/office/drawing/2014/main" id="{E0DFAB2E-9B18-4869-B6B4-4AB344B00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1" y="228600"/>
            <a:ext cx="2200275"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4">
            <a:extLst>
              <a:ext uri="{FF2B5EF4-FFF2-40B4-BE49-F238E27FC236}">
                <a16:creationId xmlns:a16="http://schemas.microsoft.com/office/drawing/2014/main" id="{8F515ED3-7151-4091-ABE8-9CEB9A7C3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97238">
            <a:off x="5181600" y="54102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3">
            <a:extLst>
              <a:ext uri="{FF2B5EF4-FFF2-40B4-BE49-F238E27FC236}">
                <a16:creationId xmlns:a16="http://schemas.microsoft.com/office/drawing/2014/main" id="{D5B76E2C-7884-4415-80EB-C6858453B78B}"/>
              </a:ext>
            </a:extLst>
          </p:cNvPr>
          <p:cNvSpPr>
            <a:spLocks noGrp="1" noChangeArrowheads="1"/>
          </p:cNvSpPr>
          <p:nvPr>
            <p:ph type="body" idx="4294967295"/>
          </p:nvPr>
        </p:nvSpPr>
        <p:spPr>
          <a:xfrm>
            <a:off x="1774826" y="1295400"/>
            <a:ext cx="8588375" cy="4724400"/>
          </a:xfrm>
        </p:spPr>
        <p:txBody>
          <a:bodyPr>
            <a:normAutofit/>
          </a:bodyPr>
          <a:lstStyle/>
          <a:p>
            <a:pPr marL="457200" indent="-457200" algn="just">
              <a:lnSpc>
                <a:spcPct val="80000"/>
              </a:lnSpc>
              <a:defRPr/>
            </a:pPr>
            <a:r>
              <a:rPr lang="en-US" b="1">
                <a:effectLst>
                  <a:outerShdw blurRad="38100" dist="38100" dir="2700000" algn="tl">
                    <a:srgbClr val="000000"/>
                  </a:outerShdw>
                </a:effectLst>
                <a:latin typeface="Garamond" pitchFamily="18" charset="0"/>
              </a:rPr>
              <a:t>Pergub No. 34 Tahun 2008 tentang Rencana Aksi Daerah Pemberantasan Korupsi (RAD-PK)</a:t>
            </a:r>
          </a:p>
          <a:p>
            <a:pPr marL="457200" indent="-457200" algn="just">
              <a:lnSpc>
                <a:spcPct val="80000"/>
              </a:lnSpc>
              <a:defRPr/>
            </a:pPr>
            <a:r>
              <a:rPr lang="en-US" b="1">
                <a:effectLst>
                  <a:outerShdw blurRad="38100" dist="38100" dir="2700000" algn="tl">
                    <a:srgbClr val="000000"/>
                  </a:outerShdw>
                </a:effectLst>
                <a:latin typeface="Garamond" pitchFamily="18" charset="0"/>
              </a:rPr>
              <a:t>Pergub No. 35 Tahun 2008</a:t>
            </a:r>
            <a:r>
              <a:rPr lang="en-US">
                <a:effectLst>
                  <a:outerShdw blurRad="38100" dist="38100" dir="2700000" algn="tl">
                    <a:srgbClr val="000000"/>
                  </a:outerShdw>
                </a:effectLst>
                <a:latin typeface="Garamond" pitchFamily="18" charset="0"/>
              </a:rPr>
              <a:t>, tentang Pedoman Pelaksanaan Pengadaan Barang dan Jasa secara Elektronik;</a:t>
            </a:r>
          </a:p>
          <a:p>
            <a:pPr marL="457200" indent="-457200" algn="just">
              <a:lnSpc>
                <a:spcPct val="80000"/>
              </a:lnSpc>
              <a:defRPr/>
            </a:pPr>
            <a:r>
              <a:rPr lang="en-US" b="1">
                <a:effectLst>
                  <a:outerShdw blurRad="38100" dist="38100" dir="2700000" algn="tl">
                    <a:srgbClr val="000000"/>
                  </a:outerShdw>
                </a:effectLst>
                <a:latin typeface="Garamond" pitchFamily="18" charset="0"/>
              </a:rPr>
              <a:t>Pergub No. 44 Tahun 2008</a:t>
            </a:r>
            <a:r>
              <a:rPr lang="en-US">
                <a:effectLst>
                  <a:outerShdw blurRad="38100" dist="38100" dir="2700000" algn="tl">
                    <a:srgbClr val="000000"/>
                  </a:outerShdw>
                </a:effectLst>
                <a:latin typeface="Garamond" pitchFamily="18" charset="0"/>
              </a:rPr>
              <a:t>, tentang Perubahan atas Pergub No. 35 Tahun 2008 tentang Pedoman Pelaksanaan Pengadaan Barang dan Jasa secara Elektronik;</a:t>
            </a:r>
          </a:p>
          <a:p>
            <a:pPr marL="457200" indent="-457200" algn="just">
              <a:lnSpc>
                <a:spcPct val="80000"/>
              </a:lnSpc>
              <a:buNone/>
              <a:defRPr/>
            </a:pPr>
            <a:endParaRPr lang="en-US">
              <a:effectLst>
                <a:outerShdw blurRad="38100" dist="38100" dir="2700000" algn="tl">
                  <a:srgbClr val="000000"/>
                </a:outerShdw>
              </a:effectLst>
              <a:latin typeface="Garamond" pitchFamily="18" charset="0"/>
            </a:endParaRPr>
          </a:p>
          <a:p>
            <a:pPr marL="457200" indent="-457200" algn="just">
              <a:lnSpc>
                <a:spcPct val="80000"/>
              </a:lnSpc>
              <a:buNone/>
              <a:defRPr/>
            </a:pPr>
            <a:endParaRPr lang="en-US">
              <a:effectLst>
                <a:outerShdw blurRad="38100" dist="38100" dir="2700000" algn="tl">
                  <a:srgbClr val="000000"/>
                </a:outerShdw>
              </a:effectLst>
              <a:latin typeface="Garamond" pitchFamily="18" charset="0"/>
            </a:endParaRPr>
          </a:p>
          <a:p>
            <a:pPr marL="742950" lvl="1" algn="just">
              <a:lnSpc>
                <a:spcPct val="80000"/>
              </a:lnSpc>
              <a:buFont typeface="Verdana" pitchFamily="32" charset="0"/>
              <a:buChar char="›"/>
              <a:defRPr/>
            </a:pPr>
            <a:endParaRPr lang="en-US">
              <a:effectLst>
                <a:outerShdw blurRad="38100" dist="38100" dir="2700000" algn="tl">
                  <a:srgbClr val="000000"/>
                </a:outerShdw>
              </a:effectLst>
              <a:latin typeface="Century Gothic" pitchFamily="34" charset="0"/>
            </a:endParaRPr>
          </a:p>
        </p:txBody>
      </p:sp>
      <p:sp>
        <p:nvSpPr>
          <p:cNvPr id="69637" name="Rectangle 2">
            <a:extLst>
              <a:ext uri="{FF2B5EF4-FFF2-40B4-BE49-F238E27FC236}">
                <a16:creationId xmlns:a16="http://schemas.microsoft.com/office/drawing/2014/main" id="{DF0731F2-A0A2-4706-8357-C0D10A43C261}"/>
              </a:ext>
            </a:extLst>
          </p:cNvPr>
          <p:cNvSpPr txBox="1">
            <a:spLocks noChangeArrowheads="1"/>
          </p:cNvSpPr>
          <p:nvPr/>
        </p:nvSpPr>
        <p:spPr bwMode="white">
          <a:xfrm>
            <a:off x="2133600" y="381000"/>
            <a:ext cx="4249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a:solidFill>
                  <a:srgbClr val="FFC000"/>
                </a:solidFill>
                <a:latin typeface="Arial" panose="020B0604020202020204" pitchFamily="34" charset="0"/>
                <a:cs typeface="Lucida Sans Unicode" panose="020B0602030504020204" pitchFamily="34" charset="0"/>
              </a:rPr>
              <a:t>Dasar Hukum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79D65ED-E629-4794-A2CC-2C013D7843A6}"/>
              </a:ext>
            </a:extLst>
          </p:cNvPr>
          <p:cNvSpPr>
            <a:spLocks noGrp="1" noChangeArrowheads="1"/>
          </p:cNvSpPr>
          <p:nvPr>
            <p:ph type="title" idx="4294967295"/>
          </p:nvPr>
        </p:nvSpPr>
        <p:spPr>
          <a:xfrm>
            <a:off x="2286000" y="0"/>
            <a:ext cx="7239000" cy="1219200"/>
          </a:xfrm>
          <a:noFill/>
        </p:spPr>
        <p:txBody>
          <a:bodyPr/>
          <a:lstStyle/>
          <a:p>
            <a:pPr eaLnBrk="1" hangingPunct="1"/>
            <a:r>
              <a:rPr lang="en-US" altLang="en-US" sz="2100" b="1">
                <a:solidFill>
                  <a:srgbClr val="FF0000"/>
                </a:solidFill>
                <a:latin typeface="Verdana" panose="020B0604030504040204" pitchFamily="34" charset="0"/>
              </a:rPr>
              <a:t>PRINSIP-PRINSIP DASAR  </a:t>
            </a:r>
            <a:br>
              <a:rPr lang="en-US" altLang="en-US" sz="2100" b="1">
                <a:solidFill>
                  <a:srgbClr val="FF0000"/>
                </a:solidFill>
                <a:latin typeface="Verdana" panose="020B0604030504040204" pitchFamily="34" charset="0"/>
              </a:rPr>
            </a:br>
            <a:r>
              <a:rPr lang="en-US" altLang="en-US" sz="2100" b="1" i="1">
                <a:solidFill>
                  <a:srgbClr val="FF0000"/>
                </a:solidFill>
                <a:latin typeface="Verdana" panose="020B0604030504040204" pitchFamily="34" charset="0"/>
              </a:rPr>
              <a:t>e-PROCUREMENT</a:t>
            </a:r>
          </a:p>
        </p:txBody>
      </p:sp>
      <p:sp>
        <p:nvSpPr>
          <p:cNvPr id="71683" name="Text Box 3">
            <a:extLst>
              <a:ext uri="{FF2B5EF4-FFF2-40B4-BE49-F238E27FC236}">
                <a16:creationId xmlns:a16="http://schemas.microsoft.com/office/drawing/2014/main" id="{E68D008C-6B29-4310-895A-FE744D7AF96C}"/>
              </a:ext>
            </a:extLst>
          </p:cNvPr>
          <p:cNvSpPr txBox="1">
            <a:spLocks noChangeArrowheads="1"/>
          </p:cNvSpPr>
          <p:nvPr/>
        </p:nvSpPr>
        <p:spPr bwMode="auto">
          <a:xfrm>
            <a:off x="3184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678" name="AutoShape 46">
            <a:extLst>
              <a:ext uri="{FF2B5EF4-FFF2-40B4-BE49-F238E27FC236}">
                <a16:creationId xmlns:a16="http://schemas.microsoft.com/office/drawing/2014/main" id="{5707F398-3561-49BC-AD9B-127EBD7AFD78}"/>
              </a:ext>
            </a:extLst>
          </p:cNvPr>
          <p:cNvSpPr>
            <a:spLocks noChangeArrowheads="1"/>
          </p:cNvSpPr>
          <p:nvPr/>
        </p:nvSpPr>
        <p:spPr bwMode="ltGray">
          <a:xfrm rot="5400000">
            <a:off x="-1127125" y="1603375"/>
            <a:ext cx="52816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en-US">
              <a:latin typeface="Arial" charset="0"/>
              <a:cs typeface="Arial" charset="0"/>
            </a:endParaRPr>
          </a:p>
        </p:txBody>
      </p:sp>
      <p:sp>
        <p:nvSpPr>
          <p:cNvPr id="69679" name="AutoShape 47">
            <a:extLst>
              <a:ext uri="{FF2B5EF4-FFF2-40B4-BE49-F238E27FC236}">
                <a16:creationId xmlns:a16="http://schemas.microsoft.com/office/drawing/2014/main" id="{8A79BC0A-C8F6-48C9-97BA-65BAE5825ADA}"/>
              </a:ext>
            </a:extLst>
          </p:cNvPr>
          <p:cNvSpPr>
            <a:spLocks noChangeArrowheads="1"/>
          </p:cNvSpPr>
          <p:nvPr/>
        </p:nvSpPr>
        <p:spPr bwMode="ltGray">
          <a:xfrm rot="5400000" flipH="1">
            <a:off x="-492918" y="1910557"/>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headEnd/>
            <a:tailEnd/>
          </a:ln>
          <a:effectLst/>
        </p:spPr>
        <p:txBody>
          <a:bodyPr wrap="none" anchor="ctr"/>
          <a:lstStyle/>
          <a:p>
            <a:pPr>
              <a:defRPr/>
            </a:pPr>
            <a:endParaRPr lang="en-US">
              <a:latin typeface="Arial" charset="0"/>
              <a:cs typeface="Arial" charset="0"/>
            </a:endParaRPr>
          </a:p>
        </p:txBody>
      </p:sp>
      <p:sp>
        <p:nvSpPr>
          <p:cNvPr id="71686" name="AutoShape 48">
            <a:extLst>
              <a:ext uri="{FF2B5EF4-FFF2-40B4-BE49-F238E27FC236}">
                <a16:creationId xmlns:a16="http://schemas.microsoft.com/office/drawing/2014/main" id="{017BA22C-09FA-4908-9344-51281893765A}"/>
              </a:ext>
            </a:extLst>
          </p:cNvPr>
          <p:cNvSpPr>
            <a:spLocks noChangeArrowheads="1"/>
          </p:cNvSpPr>
          <p:nvPr/>
        </p:nvSpPr>
        <p:spPr bwMode="gray">
          <a:xfrm>
            <a:off x="3962400" y="398780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Arial" panose="020B0604020202020204" pitchFamily="34" charset="0"/>
                <a:cs typeface="Arial" panose="020B0604020202020204" pitchFamily="34" charset="0"/>
              </a:rPr>
              <a:t>Adil &amp; Non-diskriminatif</a:t>
            </a:r>
          </a:p>
        </p:txBody>
      </p:sp>
      <p:sp>
        <p:nvSpPr>
          <p:cNvPr id="71687" name="AutoShape 49">
            <a:extLst>
              <a:ext uri="{FF2B5EF4-FFF2-40B4-BE49-F238E27FC236}">
                <a16:creationId xmlns:a16="http://schemas.microsoft.com/office/drawing/2014/main" id="{27EC1B69-67F8-4AB9-89A7-14AF49BCFC20}"/>
              </a:ext>
            </a:extLst>
          </p:cNvPr>
          <p:cNvSpPr>
            <a:spLocks noChangeArrowheads="1"/>
          </p:cNvSpPr>
          <p:nvPr/>
        </p:nvSpPr>
        <p:spPr bwMode="gray">
          <a:xfrm>
            <a:off x="3962400" y="329565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Arial" panose="020B0604020202020204" pitchFamily="34" charset="0"/>
                <a:cs typeface="Arial" panose="020B0604020202020204" pitchFamily="34" charset="0"/>
              </a:rPr>
              <a:t>Transparansi</a:t>
            </a:r>
          </a:p>
        </p:txBody>
      </p:sp>
      <p:sp>
        <p:nvSpPr>
          <p:cNvPr id="71688" name="AutoShape 50">
            <a:extLst>
              <a:ext uri="{FF2B5EF4-FFF2-40B4-BE49-F238E27FC236}">
                <a16:creationId xmlns:a16="http://schemas.microsoft.com/office/drawing/2014/main" id="{BE592F00-432C-4FEE-8B18-0226937C4B86}"/>
              </a:ext>
            </a:extLst>
          </p:cNvPr>
          <p:cNvSpPr>
            <a:spLocks noChangeArrowheads="1"/>
          </p:cNvSpPr>
          <p:nvPr/>
        </p:nvSpPr>
        <p:spPr bwMode="gray">
          <a:xfrm>
            <a:off x="3733800" y="261620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Arial" panose="020B0604020202020204" pitchFamily="34" charset="0"/>
                <a:cs typeface="Arial" panose="020B0604020202020204" pitchFamily="34" charset="0"/>
              </a:rPr>
              <a:t>Akuntabilitas</a:t>
            </a:r>
          </a:p>
        </p:txBody>
      </p:sp>
      <p:sp>
        <p:nvSpPr>
          <p:cNvPr id="71689" name="AutoShape 51">
            <a:extLst>
              <a:ext uri="{FF2B5EF4-FFF2-40B4-BE49-F238E27FC236}">
                <a16:creationId xmlns:a16="http://schemas.microsoft.com/office/drawing/2014/main" id="{73FC5FD1-25AE-41A3-8574-6A12406A94E8}"/>
              </a:ext>
            </a:extLst>
          </p:cNvPr>
          <p:cNvSpPr>
            <a:spLocks noChangeArrowheads="1"/>
          </p:cNvSpPr>
          <p:nvPr/>
        </p:nvSpPr>
        <p:spPr bwMode="gray">
          <a:xfrm>
            <a:off x="3429000" y="198120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Arial" panose="020B0604020202020204" pitchFamily="34" charset="0"/>
                <a:cs typeface="Arial" panose="020B0604020202020204" pitchFamily="34" charset="0"/>
              </a:rPr>
              <a:t>Efektifitas</a:t>
            </a:r>
          </a:p>
        </p:txBody>
      </p:sp>
      <p:sp>
        <p:nvSpPr>
          <p:cNvPr id="71690" name="AutoShape 52">
            <a:extLst>
              <a:ext uri="{FF2B5EF4-FFF2-40B4-BE49-F238E27FC236}">
                <a16:creationId xmlns:a16="http://schemas.microsoft.com/office/drawing/2014/main" id="{080637B4-002F-4F13-BBB2-B02F43BFBB23}"/>
              </a:ext>
            </a:extLst>
          </p:cNvPr>
          <p:cNvSpPr>
            <a:spLocks noChangeArrowheads="1"/>
          </p:cNvSpPr>
          <p:nvPr/>
        </p:nvSpPr>
        <p:spPr bwMode="gray">
          <a:xfrm>
            <a:off x="2527300" y="132080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Arial" panose="020B0604020202020204" pitchFamily="34" charset="0"/>
                <a:cs typeface="Arial" panose="020B0604020202020204" pitchFamily="34" charset="0"/>
              </a:rPr>
              <a:t>Efisiensi</a:t>
            </a:r>
          </a:p>
        </p:txBody>
      </p:sp>
      <p:grpSp>
        <p:nvGrpSpPr>
          <p:cNvPr id="71691" name="Group 53">
            <a:extLst>
              <a:ext uri="{FF2B5EF4-FFF2-40B4-BE49-F238E27FC236}">
                <a16:creationId xmlns:a16="http://schemas.microsoft.com/office/drawing/2014/main" id="{E7EB7E8C-0CDF-497D-9F72-4FAA892BC43C}"/>
              </a:ext>
            </a:extLst>
          </p:cNvPr>
          <p:cNvGrpSpPr>
            <a:grpSpLocks/>
          </p:cNvGrpSpPr>
          <p:nvPr/>
        </p:nvGrpSpPr>
        <p:grpSpPr bwMode="auto">
          <a:xfrm>
            <a:off x="2209800" y="1340578"/>
            <a:ext cx="381000" cy="519245"/>
            <a:chOff x="2078" y="1387"/>
            <a:chExt cx="1615" cy="2201"/>
          </a:xfrm>
        </p:grpSpPr>
        <p:sp>
          <p:nvSpPr>
            <p:cNvPr id="71744" name="Oval 54">
              <a:extLst>
                <a:ext uri="{FF2B5EF4-FFF2-40B4-BE49-F238E27FC236}">
                  <a16:creationId xmlns:a16="http://schemas.microsoft.com/office/drawing/2014/main" id="{1CE93EB3-9BD9-4507-8A78-9899D0CA5865}"/>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1745" name="Oval 55">
              <a:extLst>
                <a:ext uri="{FF2B5EF4-FFF2-40B4-BE49-F238E27FC236}">
                  <a16:creationId xmlns:a16="http://schemas.microsoft.com/office/drawing/2014/main" id="{5870D147-DE42-4B9D-A746-1EBBF6B4C406}"/>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688" name="Oval 56">
              <a:extLst>
                <a:ext uri="{FF2B5EF4-FFF2-40B4-BE49-F238E27FC236}">
                  <a16:creationId xmlns:a16="http://schemas.microsoft.com/office/drawing/2014/main" id="{B2B514C2-BD6B-4CB4-94F0-E8C0A5CB727F}"/>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71747" name="Oval 57">
              <a:extLst>
                <a:ext uri="{FF2B5EF4-FFF2-40B4-BE49-F238E27FC236}">
                  <a16:creationId xmlns:a16="http://schemas.microsoft.com/office/drawing/2014/main" id="{99A5B7A5-7A03-4091-9758-45E32635E38F}"/>
                </a:ext>
              </a:extLst>
            </p:cNvPr>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690" name="Oval 58">
              <a:extLst>
                <a:ext uri="{FF2B5EF4-FFF2-40B4-BE49-F238E27FC236}">
                  <a16:creationId xmlns:a16="http://schemas.microsoft.com/office/drawing/2014/main" id="{1A9E84C1-E6B5-44FC-9DE0-446D4490D981}"/>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71749" name="Oval 59">
              <a:extLst>
                <a:ext uri="{FF2B5EF4-FFF2-40B4-BE49-F238E27FC236}">
                  <a16:creationId xmlns:a16="http://schemas.microsoft.com/office/drawing/2014/main" id="{A731E6F1-241E-4E8B-B9FF-0E586F86E5A5}"/>
                </a:ext>
              </a:extLst>
            </p:cNvPr>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grpSp>
        <p:nvGrpSpPr>
          <p:cNvPr id="71692" name="Group 60">
            <a:extLst>
              <a:ext uri="{FF2B5EF4-FFF2-40B4-BE49-F238E27FC236}">
                <a16:creationId xmlns:a16="http://schemas.microsoft.com/office/drawing/2014/main" id="{722AD90E-5FA5-406E-83B1-9A07730E5283}"/>
              </a:ext>
            </a:extLst>
          </p:cNvPr>
          <p:cNvGrpSpPr>
            <a:grpSpLocks/>
          </p:cNvGrpSpPr>
          <p:nvPr/>
        </p:nvGrpSpPr>
        <p:grpSpPr bwMode="auto">
          <a:xfrm>
            <a:off x="3124200" y="2018441"/>
            <a:ext cx="381000" cy="519245"/>
            <a:chOff x="2078" y="1387"/>
            <a:chExt cx="1615" cy="2201"/>
          </a:xfrm>
        </p:grpSpPr>
        <p:sp>
          <p:nvSpPr>
            <p:cNvPr id="71738" name="Oval 61">
              <a:extLst>
                <a:ext uri="{FF2B5EF4-FFF2-40B4-BE49-F238E27FC236}">
                  <a16:creationId xmlns:a16="http://schemas.microsoft.com/office/drawing/2014/main" id="{5AF90D7D-FE8D-499C-A25F-466A7A9B71FA}"/>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1739" name="Oval 62">
              <a:extLst>
                <a:ext uri="{FF2B5EF4-FFF2-40B4-BE49-F238E27FC236}">
                  <a16:creationId xmlns:a16="http://schemas.microsoft.com/office/drawing/2014/main" id="{863485DF-BD33-4DB7-8664-589DFC46B08C}"/>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695" name="Oval 63">
              <a:extLst>
                <a:ext uri="{FF2B5EF4-FFF2-40B4-BE49-F238E27FC236}">
                  <a16:creationId xmlns:a16="http://schemas.microsoft.com/office/drawing/2014/main" id="{792826E5-1A2F-4C3D-8D14-B4BE5434F964}"/>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71741" name="Oval 64">
              <a:extLst>
                <a:ext uri="{FF2B5EF4-FFF2-40B4-BE49-F238E27FC236}">
                  <a16:creationId xmlns:a16="http://schemas.microsoft.com/office/drawing/2014/main" id="{A343A4E4-CB0E-420E-81A2-8409E0F5F5FE}"/>
                </a:ext>
              </a:extLst>
            </p:cNvPr>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697" name="Oval 65">
              <a:extLst>
                <a:ext uri="{FF2B5EF4-FFF2-40B4-BE49-F238E27FC236}">
                  <a16:creationId xmlns:a16="http://schemas.microsoft.com/office/drawing/2014/main" id="{29EFBEBC-4EE0-4232-8B0D-C46294A9B5E5}"/>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71743" name="Oval 66">
              <a:extLst>
                <a:ext uri="{FF2B5EF4-FFF2-40B4-BE49-F238E27FC236}">
                  <a16:creationId xmlns:a16="http://schemas.microsoft.com/office/drawing/2014/main" id="{AA9D4960-01F1-43AA-BD17-C8EEB97F6AC9}"/>
                </a:ext>
              </a:extLst>
            </p:cNvPr>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grpSp>
        <p:nvGrpSpPr>
          <p:cNvPr id="71693" name="Group 67">
            <a:extLst>
              <a:ext uri="{FF2B5EF4-FFF2-40B4-BE49-F238E27FC236}">
                <a16:creationId xmlns:a16="http://schemas.microsoft.com/office/drawing/2014/main" id="{DE315D58-E2E7-4D79-A490-12DA6ACCB65D}"/>
              </a:ext>
            </a:extLst>
          </p:cNvPr>
          <p:cNvGrpSpPr>
            <a:grpSpLocks/>
          </p:cNvGrpSpPr>
          <p:nvPr/>
        </p:nvGrpSpPr>
        <p:grpSpPr bwMode="auto">
          <a:xfrm>
            <a:off x="3429000" y="2623278"/>
            <a:ext cx="381000" cy="519245"/>
            <a:chOff x="2078" y="1387"/>
            <a:chExt cx="1615" cy="2201"/>
          </a:xfrm>
        </p:grpSpPr>
        <p:sp>
          <p:nvSpPr>
            <p:cNvPr id="71732" name="Oval 68">
              <a:extLst>
                <a:ext uri="{FF2B5EF4-FFF2-40B4-BE49-F238E27FC236}">
                  <a16:creationId xmlns:a16="http://schemas.microsoft.com/office/drawing/2014/main" id="{906E7D5F-3945-4C3F-8681-982388231381}"/>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1733" name="Oval 69">
              <a:extLst>
                <a:ext uri="{FF2B5EF4-FFF2-40B4-BE49-F238E27FC236}">
                  <a16:creationId xmlns:a16="http://schemas.microsoft.com/office/drawing/2014/main" id="{D4C9C249-5D56-4809-97A5-C6A56C929380}"/>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702" name="Oval 70">
              <a:extLst>
                <a:ext uri="{FF2B5EF4-FFF2-40B4-BE49-F238E27FC236}">
                  <a16:creationId xmlns:a16="http://schemas.microsoft.com/office/drawing/2014/main" id="{769C9FAD-7016-4D3D-BB5F-12CC5A0FEFC8}"/>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71735" name="Oval 71">
              <a:extLst>
                <a:ext uri="{FF2B5EF4-FFF2-40B4-BE49-F238E27FC236}">
                  <a16:creationId xmlns:a16="http://schemas.microsoft.com/office/drawing/2014/main" id="{4A6F1F53-1ED1-4982-A1F5-50855B7D89EF}"/>
                </a:ext>
              </a:extLst>
            </p:cNvPr>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704" name="Oval 72">
              <a:extLst>
                <a:ext uri="{FF2B5EF4-FFF2-40B4-BE49-F238E27FC236}">
                  <a16:creationId xmlns:a16="http://schemas.microsoft.com/office/drawing/2014/main" id="{2E993204-1297-487D-A7DF-CB30E388BE45}"/>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71737" name="Oval 73">
              <a:extLst>
                <a:ext uri="{FF2B5EF4-FFF2-40B4-BE49-F238E27FC236}">
                  <a16:creationId xmlns:a16="http://schemas.microsoft.com/office/drawing/2014/main" id="{3DB45A37-64CD-402C-A686-379C827DB0D8}"/>
                </a:ext>
              </a:extLst>
            </p:cNvPr>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grpSp>
        <p:nvGrpSpPr>
          <p:cNvPr id="71694" name="Group 74">
            <a:extLst>
              <a:ext uri="{FF2B5EF4-FFF2-40B4-BE49-F238E27FC236}">
                <a16:creationId xmlns:a16="http://schemas.microsoft.com/office/drawing/2014/main" id="{7BD8A3CA-8DAC-4A3D-982F-E5A2D556661F}"/>
              </a:ext>
            </a:extLst>
          </p:cNvPr>
          <p:cNvGrpSpPr>
            <a:grpSpLocks/>
          </p:cNvGrpSpPr>
          <p:nvPr/>
        </p:nvGrpSpPr>
        <p:grpSpPr bwMode="auto">
          <a:xfrm>
            <a:off x="3625850" y="3328128"/>
            <a:ext cx="381000" cy="519245"/>
            <a:chOff x="2078" y="1387"/>
            <a:chExt cx="1615" cy="2201"/>
          </a:xfrm>
        </p:grpSpPr>
        <p:sp>
          <p:nvSpPr>
            <p:cNvPr id="71726" name="Oval 75">
              <a:extLst>
                <a:ext uri="{FF2B5EF4-FFF2-40B4-BE49-F238E27FC236}">
                  <a16:creationId xmlns:a16="http://schemas.microsoft.com/office/drawing/2014/main" id="{9C8E76A4-9B1B-43E2-B738-7E547D8290AB}"/>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1727" name="Oval 76">
              <a:extLst>
                <a:ext uri="{FF2B5EF4-FFF2-40B4-BE49-F238E27FC236}">
                  <a16:creationId xmlns:a16="http://schemas.microsoft.com/office/drawing/2014/main" id="{F300B8E9-585F-4AC2-8C7A-27D99C2CDBA6}"/>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709" name="Oval 77">
              <a:extLst>
                <a:ext uri="{FF2B5EF4-FFF2-40B4-BE49-F238E27FC236}">
                  <a16:creationId xmlns:a16="http://schemas.microsoft.com/office/drawing/2014/main" id="{8A6B8FB9-DADE-4845-993E-D7D4E61C1B6B}"/>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71729" name="Oval 78">
              <a:extLst>
                <a:ext uri="{FF2B5EF4-FFF2-40B4-BE49-F238E27FC236}">
                  <a16:creationId xmlns:a16="http://schemas.microsoft.com/office/drawing/2014/main" id="{4039C2EE-FD5B-4B83-A59E-BD37A0F7B408}"/>
                </a:ext>
              </a:extLst>
            </p:cNvPr>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711" name="Oval 79">
              <a:extLst>
                <a:ext uri="{FF2B5EF4-FFF2-40B4-BE49-F238E27FC236}">
                  <a16:creationId xmlns:a16="http://schemas.microsoft.com/office/drawing/2014/main" id="{7217F4BE-ECF8-4709-B820-DD57A17C94D4}"/>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71731" name="Oval 80">
              <a:extLst>
                <a:ext uri="{FF2B5EF4-FFF2-40B4-BE49-F238E27FC236}">
                  <a16:creationId xmlns:a16="http://schemas.microsoft.com/office/drawing/2014/main" id="{9BD5EB16-4DC5-4DE7-8FEE-89107B45D6DB}"/>
                </a:ext>
              </a:extLst>
            </p:cNvPr>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grpSp>
        <p:nvGrpSpPr>
          <p:cNvPr id="71695" name="Group 81">
            <a:extLst>
              <a:ext uri="{FF2B5EF4-FFF2-40B4-BE49-F238E27FC236}">
                <a16:creationId xmlns:a16="http://schemas.microsoft.com/office/drawing/2014/main" id="{5764525E-C1EF-40FB-BD06-E85A9A78E0A1}"/>
              </a:ext>
            </a:extLst>
          </p:cNvPr>
          <p:cNvGrpSpPr>
            <a:grpSpLocks/>
          </p:cNvGrpSpPr>
          <p:nvPr/>
        </p:nvGrpSpPr>
        <p:grpSpPr bwMode="auto">
          <a:xfrm>
            <a:off x="3663950" y="3967891"/>
            <a:ext cx="355600" cy="519245"/>
            <a:chOff x="2078" y="1387"/>
            <a:chExt cx="1615" cy="2201"/>
          </a:xfrm>
        </p:grpSpPr>
        <p:sp>
          <p:nvSpPr>
            <p:cNvPr id="71720" name="Oval 82">
              <a:extLst>
                <a:ext uri="{FF2B5EF4-FFF2-40B4-BE49-F238E27FC236}">
                  <a16:creationId xmlns:a16="http://schemas.microsoft.com/office/drawing/2014/main" id="{BDB7D58E-ACBA-4F5F-960E-ADE1848121A5}"/>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1721" name="Oval 83">
              <a:extLst>
                <a:ext uri="{FF2B5EF4-FFF2-40B4-BE49-F238E27FC236}">
                  <a16:creationId xmlns:a16="http://schemas.microsoft.com/office/drawing/2014/main" id="{1FD6141C-BC37-4C7D-8418-DE0A7CD01C15}"/>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716" name="Oval 84">
              <a:extLst>
                <a:ext uri="{FF2B5EF4-FFF2-40B4-BE49-F238E27FC236}">
                  <a16:creationId xmlns:a16="http://schemas.microsoft.com/office/drawing/2014/main" id="{7F848744-17BB-404B-AE9B-8D91FB3C5521}"/>
                </a:ext>
              </a:extLst>
            </p:cNvPr>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71723" name="Oval 85">
              <a:extLst>
                <a:ext uri="{FF2B5EF4-FFF2-40B4-BE49-F238E27FC236}">
                  <a16:creationId xmlns:a16="http://schemas.microsoft.com/office/drawing/2014/main" id="{9B43BBB1-820B-434A-8DC9-8DA02CD7451A}"/>
                </a:ext>
              </a:extLst>
            </p:cNvPr>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9718" name="Oval 86">
              <a:extLst>
                <a:ext uri="{FF2B5EF4-FFF2-40B4-BE49-F238E27FC236}">
                  <a16:creationId xmlns:a16="http://schemas.microsoft.com/office/drawing/2014/main" id="{DF9E451B-4333-4957-BC44-E7DF497835F1}"/>
                </a:ext>
              </a:extLst>
            </p:cNvPr>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71725" name="Oval 87">
              <a:extLst>
                <a:ext uri="{FF2B5EF4-FFF2-40B4-BE49-F238E27FC236}">
                  <a16:creationId xmlns:a16="http://schemas.microsoft.com/office/drawing/2014/main" id="{013EE95D-484A-45AE-8817-EA15D2290001}"/>
                </a:ext>
              </a:extLst>
            </p:cNvPr>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sp>
        <p:nvSpPr>
          <p:cNvPr id="71696" name="AutoShape 52">
            <a:extLst>
              <a:ext uri="{FF2B5EF4-FFF2-40B4-BE49-F238E27FC236}">
                <a16:creationId xmlns:a16="http://schemas.microsoft.com/office/drawing/2014/main" id="{745AE609-B4E8-4FC0-AD58-A8C6D6E44E6A}"/>
              </a:ext>
            </a:extLst>
          </p:cNvPr>
          <p:cNvSpPr>
            <a:spLocks noChangeArrowheads="1"/>
          </p:cNvSpPr>
          <p:nvPr/>
        </p:nvSpPr>
        <p:spPr bwMode="gray">
          <a:xfrm>
            <a:off x="3790950" y="472440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Arial" panose="020B0604020202020204" pitchFamily="34" charset="0"/>
                <a:cs typeface="Arial" panose="020B0604020202020204" pitchFamily="34" charset="0"/>
              </a:rPr>
              <a:t>Terbuka &amp; Persaingan Sehat</a:t>
            </a:r>
          </a:p>
        </p:txBody>
      </p:sp>
      <p:grpSp>
        <p:nvGrpSpPr>
          <p:cNvPr id="71697" name="Group 53">
            <a:extLst>
              <a:ext uri="{FF2B5EF4-FFF2-40B4-BE49-F238E27FC236}">
                <a16:creationId xmlns:a16="http://schemas.microsoft.com/office/drawing/2014/main" id="{9F2B5193-525C-49BA-A88D-0F0C569D569D}"/>
              </a:ext>
            </a:extLst>
          </p:cNvPr>
          <p:cNvGrpSpPr>
            <a:grpSpLocks/>
          </p:cNvGrpSpPr>
          <p:nvPr/>
        </p:nvGrpSpPr>
        <p:grpSpPr bwMode="auto">
          <a:xfrm>
            <a:off x="3473450" y="4744178"/>
            <a:ext cx="381000" cy="519245"/>
            <a:chOff x="2078" y="1387"/>
            <a:chExt cx="1615" cy="2201"/>
          </a:xfrm>
        </p:grpSpPr>
        <p:sp>
          <p:nvSpPr>
            <p:cNvPr id="71714" name="Oval 54">
              <a:extLst>
                <a:ext uri="{FF2B5EF4-FFF2-40B4-BE49-F238E27FC236}">
                  <a16:creationId xmlns:a16="http://schemas.microsoft.com/office/drawing/2014/main" id="{361A88A3-0F26-4D09-A0CA-264D16F500F4}"/>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1715" name="Oval 55">
              <a:extLst>
                <a:ext uri="{FF2B5EF4-FFF2-40B4-BE49-F238E27FC236}">
                  <a16:creationId xmlns:a16="http://schemas.microsoft.com/office/drawing/2014/main" id="{1F2DFF62-7869-42A0-BA8B-E23EED25A9C1}"/>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53" name="Oval 56">
              <a:extLst>
                <a:ext uri="{FF2B5EF4-FFF2-40B4-BE49-F238E27FC236}">
                  <a16:creationId xmlns:a16="http://schemas.microsoft.com/office/drawing/2014/main" id="{3451119F-808E-44ED-9848-713B25494799}"/>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71717" name="Oval 57">
              <a:extLst>
                <a:ext uri="{FF2B5EF4-FFF2-40B4-BE49-F238E27FC236}">
                  <a16:creationId xmlns:a16="http://schemas.microsoft.com/office/drawing/2014/main" id="{DF94AF2E-06DB-4151-8EDB-8DDEED3F8A17}"/>
                </a:ext>
              </a:extLst>
            </p:cNvPr>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55" name="Oval 58">
              <a:extLst>
                <a:ext uri="{FF2B5EF4-FFF2-40B4-BE49-F238E27FC236}">
                  <a16:creationId xmlns:a16="http://schemas.microsoft.com/office/drawing/2014/main" id="{8FC428F0-4C2E-4333-A915-5FF4404CF7C3}"/>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71719" name="Oval 59">
              <a:extLst>
                <a:ext uri="{FF2B5EF4-FFF2-40B4-BE49-F238E27FC236}">
                  <a16:creationId xmlns:a16="http://schemas.microsoft.com/office/drawing/2014/main" id="{5D3C6764-BF47-4DE3-A910-35A5F3A1D861}"/>
                </a:ext>
              </a:extLst>
            </p:cNvPr>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sp>
        <p:nvSpPr>
          <p:cNvPr id="56" name="AutoShape 51">
            <a:extLst>
              <a:ext uri="{FF2B5EF4-FFF2-40B4-BE49-F238E27FC236}">
                <a16:creationId xmlns:a16="http://schemas.microsoft.com/office/drawing/2014/main" id="{1B2FE0EE-03CE-4DFE-B905-46311FA55F10}"/>
              </a:ext>
            </a:extLst>
          </p:cNvPr>
          <p:cNvSpPr>
            <a:spLocks noChangeArrowheads="1"/>
          </p:cNvSpPr>
          <p:nvPr/>
        </p:nvSpPr>
        <p:spPr bwMode="gray">
          <a:xfrm>
            <a:off x="3352800" y="5410200"/>
            <a:ext cx="4419600" cy="508000"/>
          </a:xfrm>
          <a:prstGeom prst="roundRect">
            <a:avLst>
              <a:gd name="adj" fmla="val 50000"/>
            </a:avLst>
          </a:prstGeom>
          <a:noFill/>
          <a:ln w="28575" algn="ctr">
            <a:solidFill>
              <a:schemeClr val="bg2"/>
            </a:solidFill>
            <a:round/>
            <a:headEnd/>
            <a:tailEnd/>
          </a:ln>
        </p:spPr>
        <p:txBody>
          <a:bodyPr wrap="none" anchor="ctr"/>
          <a:lstStyle/>
          <a:p>
            <a:pPr>
              <a:defRPr/>
            </a:pPr>
            <a:r>
              <a:rPr lang="en-US" b="1">
                <a:latin typeface="+mj-lt"/>
                <a:cs typeface="Arial" charset="0"/>
              </a:rPr>
              <a:t>Interoperabilitas</a:t>
            </a:r>
          </a:p>
        </p:txBody>
      </p:sp>
      <p:grpSp>
        <p:nvGrpSpPr>
          <p:cNvPr id="71699" name="Group 60">
            <a:extLst>
              <a:ext uri="{FF2B5EF4-FFF2-40B4-BE49-F238E27FC236}">
                <a16:creationId xmlns:a16="http://schemas.microsoft.com/office/drawing/2014/main" id="{C20BA3DB-9F45-4532-AA3A-256DEBFBC2E2}"/>
              </a:ext>
            </a:extLst>
          </p:cNvPr>
          <p:cNvGrpSpPr>
            <a:grpSpLocks/>
          </p:cNvGrpSpPr>
          <p:nvPr/>
        </p:nvGrpSpPr>
        <p:grpSpPr bwMode="auto">
          <a:xfrm>
            <a:off x="3048000" y="5447441"/>
            <a:ext cx="381000" cy="519245"/>
            <a:chOff x="2078" y="1387"/>
            <a:chExt cx="1615" cy="2201"/>
          </a:xfrm>
        </p:grpSpPr>
        <p:sp>
          <p:nvSpPr>
            <p:cNvPr id="71708" name="Oval 61">
              <a:extLst>
                <a:ext uri="{FF2B5EF4-FFF2-40B4-BE49-F238E27FC236}">
                  <a16:creationId xmlns:a16="http://schemas.microsoft.com/office/drawing/2014/main" id="{1923115D-7614-47CF-9162-BA8654316751}"/>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1709" name="Oval 62">
              <a:extLst>
                <a:ext uri="{FF2B5EF4-FFF2-40B4-BE49-F238E27FC236}">
                  <a16:creationId xmlns:a16="http://schemas.microsoft.com/office/drawing/2014/main" id="{DA7E61C1-0FDC-4A67-958D-DD3B950DF69C}"/>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0" name="Oval 63">
              <a:extLst>
                <a:ext uri="{FF2B5EF4-FFF2-40B4-BE49-F238E27FC236}">
                  <a16:creationId xmlns:a16="http://schemas.microsoft.com/office/drawing/2014/main" id="{8EFEA797-ED5D-42BB-8D90-D8D7A7D8367B}"/>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71711" name="Oval 64">
              <a:extLst>
                <a:ext uri="{FF2B5EF4-FFF2-40B4-BE49-F238E27FC236}">
                  <a16:creationId xmlns:a16="http://schemas.microsoft.com/office/drawing/2014/main" id="{48C4CF73-3956-46ED-8BC7-190148A38DE9}"/>
                </a:ext>
              </a:extLst>
            </p:cNvPr>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2" name="Oval 65">
              <a:extLst>
                <a:ext uri="{FF2B5EF4-FFF2-40B4-BE49-F238E27FC236}">
                  <a16:creationId xmlns:a16="http://schemas.microsoft.com/office/drawing/2014/main" id="{9E6ABAAF-7D65-4EBD-B667-78E345B23743}"/>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71713" name="Oval 66">
              <a:extLst>
                <a:ext uri="{FF2B5EF4-FFF2-40B4-BE49-F238E27FC236}">
                  <a16:creationId xmlns:a16="http://schemas.microsoft.com/office/drawing/2014/main" id="{30A38A47-4A6D-458F-9631-B817148BAAB7}"/>
                </a:ext>
              </a:extLst>
            </p:cNvPr>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sp>
        <p:nvSpPr>
          <p:cNvPr id="71700" name="AutoShape 50">
            <a:extLst>
              <a:ext uri="{FF2B5EF4-FFF2-40B4-BE49-F238E27FC236}">
                <a16:creationId xmlns:a16="http://schemas.microsoft.com/office/drawing/2014/main" id="{62FE11B0-2D7D-447F-8D15-011A42EFB111}"/>
              </a:ext>
            </a:extLst>
          </p:cNvPr>
          <p:cNvSpPr>
            <a:spLocks noChangeArrowheads="1"/>
          </p:cNvSpPr>
          <p:nvPr/>
        </p:nvSpPr>
        <p:spPr bwMode="gray">
          <a:xfrm>
            <a:off x="2590800" y="609600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Arial" panose="020B0604020202020204" pitchFamily="34" charset="0"/>
                <a:cs typeface="Arial" panose="020B0604020202020204" pitchFamily="34" charset="0"/>
              </a:rPr>
              <a:t>Jaminan Keamanan Data</a:t>
            </a:r>
          </a:p>
        </p:txBody>
      </p:sp>
      <p:grpSp>
        <p:nvGrpSpPr>
          <p:cNvPr id="71701" name="Group 67">
            <a:extLst>
              <a:ext uri="{FF2B5EF4-FFF2-40B4-BE49-F238E27FC236}">
                <a16:creationId xmlns:a16="http://schemas.microsoft.com/office/drawing/2014/main" id="{6A647DAA-F77E-428A-85D4-129BE06071C6}"/>
              </a:ext>
            </a:extLst>
          </p:cNvPr>
          <p:cNvGrpSpPr>
            <a:grpSpLocks/>
          </p:cNvGrpSpPr>
          <p:nvPr/>
        </p:nvGrpSpPr>
        <p:grpSpPr bwMode="auto">
          <a:xfrm>
            <a:off x="2286000" y="6103078"/>
            <a:ext cx="381000" cy="519245"/>
            <a:chOff x="2078" y="1387"/>
            <a:chExt cx="1615" cy="2201"/>
          </a:xfrm>
        </p:grpSpPr>
        <p:sp>
          <p:nvSpPr>
            <p:cNvPr id="71702" name="Oval 68">
              <a:extLst>
                <a:ext uri="{FF2B5EF4-FFF2-40B4-BE49-F238E27FC236}">
                  <a16:creationId xmlns:a16="http://schemas.microsoft.com/office/drawing/2014/main" id="{BD1AF217-1482-445E-A84E-71984B954052}"/>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1703" name="Oval 69">
              <a:extLst>
                <a:ext uri="{FF2B5EF4-FFF2-40B4-BE49-F238E27FC236}">
                  <a16:creationId xmlns:a16="http://schemas.microsoft.com/office/drawing/2014/main" id="{2087A200-E838-4477-800E-5649289CF0C6}"/>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68" name="Oval 70">
              <a:extLst>
                <a:ext uri="{FF2B5EF4-FFF2-40B4-BE49-F238E27FC236}">
                  <a16:creationId xmlns:a16="http://schemas.microsoft.com/office/drawing/2014/main" id="{3A9A3B24-BB5A-40B4-8020-39762E20ED1F}"/>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71705" name="Oval 71">
              <a:extLst>
                <a:ext uri="{FF2B5EF4-FFF2-40B4-BE49-F238E27FC236}">
                  <a16:creationId xmlns:a16="http://schemas.microsoft.com/office/drawing/2014/main" id="{34475B66-9DAE-4879-984E-46BD2D3917CF}"/>
                </a:ext>
              </a:extLst>
            </p:cNvPr>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0" name="Oval 72">
              <a:extLst>
                <a:ext uri="{FF2B5EF4-FFF2-40B4-BE49-F238E27FC236}">
                  <a16:creationId xmlns:a16="http://schemas.microsoft.com/office/drawing/2014/main" id="{22A93E3E-99A0-4240-B3C5-D96511DCF9AE}"/>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71707" name="Oval 73">
              <a:extLst>
                <a:ext uri="{FF2B5EF4-FFF2-40B4-BE49-F238E27FC236}">
                  <a16:creationId xmlns:a16="http://schemas.microsoft.com/office/drawing/2014/main" id="{26805A85-D286-4B95-BFF5-DF4A24EDF2F8}"/>
                </a:ext>
              </a:extLst>
            </p:cNvPr>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DAFB493C-C693-4F88-8304-5B3BEA8B1F7B}"/>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sz="2400">
                <a:solidFill>
                  <a:schemeClr val="bg1"/>
                </a:solidFill>
                <a:cs typeface="Times New Roman" panose="02020603050405020304" pitchFamily="18" charset="0"/>
              </a:rPr>
              <a:t>SINERGI E-GOVERNMENT </a:t>
            </a:r>
            <a:br>
              <a:rPr lang="id-ID" altLang="en-US" sz="2400">
                <a:solidFill>
                  <a:schemeClr val="bg1"/>
                </a:solidFill>
                <a:cs typeface="Times New Roman" panose="02020603050405020304" pitchFamily="18" charset="0"/>
              </a:rPr>
            </a:br>
            <a:r>
              <a:rPr lang="id-ID" altLang="en-US" sz="2400">
                <a:solidFill>
                  <a:schemeClr val="bg1"/>
                </a:solidFill>
                <a:cs typeface="Times New Roman" panose="02020603050405020304" pitchFamily="18" charset="0"/>
              </a:rPr>
              <a:t>DALAM PENGELOLAAN URUSAN PUBLIK</a:t>
            </a:r>
            <a:endParaRPr lang="id-ID" altLang="en-US" sz="2400">
              <a:solidFill>
                <a:schemeClr val="bg1"/>
              </a:solidFill>
            </a:endParaRPr>
          </a:p>
        </p:txBody>
      </p:sp>
      <p:sp>
        <p:nvSpPr>
          <p:cNvPr id="10243" name="Content Placeholder 2">
            <a:extLst>
              <a:ext uri="{FF2B5EF4-FFF2-40B4-BE49-F238E27FC236}">
                <a16:creationId xmlns:a16="http://schemas.microsoft.com/office/drawing/2014/main" id="{9BA3CE0E-58BF-470D-9205-B184618262CA}"/>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endParaRPr lang="id-ID" altLang="en-US"/>
          </a:p>
        </p:txBody>
      </p:sp>
      <p:grpSp>
        <p:nvGrpSpPr>
          <p:cNvPr id="10244" name="Group 4">
            <a:extLst>
              <a:ext uri="{FF2B5EF4-FFF2-40B4-BE49-F238E27FC236}">
                <a16:creationId xmlns:a16="http://schemas.microsoft.com/office/drawing/2014/main" id="{3672E17A-1C95-4CEC-A1FE-5A2423AFDFD7}"/>
              </a:ext>
            </a:extLst>
          </p:cNvPr>
          <p:cNvGrpSpPr>
            <a:grpSpLocks noChangeAspect="1"/>
          </p:cNvGrpSpPr>
          <p:nvPr/>
        </p:nvGrpSpPr>
        <p:grpSpPr bwMode="auto">
          <a:xfrm>
            <a:off x="1487487" y="1773239"/>
            <a:ext cx="8364538" cy="3794125"/>
            <a:chOff x="3270" y="5848"/>
            <a:chExt cx="7051" cy="2082"/>
          </a:xfrm>
        </p:grpSpPr>
        <p:sp>
          <p:nvSpPr>
            <p:cNvPr id="10245" name="AutoShape 8">
              <a:extLst>
                <a:ext uri="{FF2B5EF4-FFF2-40B4-BE49-F238E27FC236}">
                  <a16:creationId xmlns:a16="http://schemas.microsoft.com/office/drawing/2014/main" id="{F188E397-360A-418B-A63E-1624A774752A}"/>
                </a:ext>
              </a:extLst>
            </p:cNvPr>
            <p:cNvSpPr>
              <a:spLocks noChangeAspect="1" noChangeArrowheads="1" noTextEdit="1"/>
            </p:cNvSpPr>
            <p:nvPr/>
          </p:nvSpPr>
          <p:spPr bwMode="auto">
            <a:xfrm>
              <a:off x="3270" y="5848"/>
              <a:ext cx="7051" cy="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sp>
          <p:nvSpPr>
            <p:cNvPr id="10246" name="Oval 7">
              <a:extLst>
                <a:ext uri="{FF2B5EF4-FFF2-40B4-BE49-F238E27FC236}">
                  <a16:creationId xmlns:a16="http://schemas.microsoft.com/office/drawing/2014/main" id="{7B078BAA-4485-477E-8EA9-976BF7A7582D}"/>
                </a:ext>
              </a:extLst>
            </p:cNvPr>
            <p:cNvSpPr>
              <a:spLocks noChangeArrowheads="1"/>
            </p:cNvSpPr>
            <p:nvPr/>
          </p:nvSpPr>
          <p:spPr bwMode="auto">
            <a:xfrm>
              <a:off x="6120" y="6002"/>
              <a:ext cx="2400" cy="1080"/>
            </a:xfrm>
            <a:prstGeom prst="ellipse">
              <a:avLst/>
            </a:prstGeom>
            <a:solidFill>
              <a:srgbClr val="FFFF99"/>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600">
                  <a:cs typeface="Times New Roman" panose="02020603050405020304" pitchFamily="18" charset="0"/>
                </a:rPr>
                <a:t>Improved process: e - Administration</a:t>
              </a:r>
              <a:endParaRPr lang="en-US" altLang="en-US" sz="1600"/>
            </a:p>
          </p:txBody>
        </p:sp>
        <p:sp>
          <p:nvSpPr>
            <p:cNvPr id="10247" name="Oval 6">
              <a:extLst>
                <a:ext uri="{FF2B5EF4-FFF2-40B4-BE49-F238E27FC236}">
                  <a16:creationId xmlns:a16="http://schemas.microsoft.com/office/drawing/2014/main" id="{16592A2F-C459-4056-8C64-8AD8726DC4C5}"/>
                </a:ext>
              </a:extLst>
            </p:cNvPr>
            <p:cNvSpPr>
              <a:spLocks noChangeArrowheads="1"/>
            </p:cNvSpPr>
            <p:nvPr/>
          </p:nvSpPr>
          <p:spPr bwMode="auto">
            <a:xfrm>
              <a:off x="4620" y="6619"/>
              <a:ext cx="2701" cy="1080"/>
            </a:xfrm>
            <a:prstGeom prst="ellipse">
              <a:avLst/>
            </a:prstGeom>
            <a:solidFill>
              <a:srgbClr val="CCFFCC"/>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800">
                  <a:cs typeface="Times New Roman" panose="02020603050405020304" pitchFamily="18" charset="0"/>
                </a:rPr>
                <a:t>External interations:</a:t>
              </a:r>
              <a:endParaRPr lang="id-ID" altLang="en-US" sz="1800"/>
            </a:p>
            <a:p>
              <a:pPr algn="ctr">
                <a:lnSpc>
                  <a:spcPct val="100000"/>
                </a:lnSpc>
                <a:spcBef>
                  <a:spcPct val="0"/>
                </a:spcBef>
                <a:buFontTx/>
                <a:buNone/>
              </a:pPr>
              <a:r>
                <a:rPr lang="en-US" altLang="en-US" sz="1800">
                  <a:cs typeface="Times New Roman" panose="02020603050405020304" pitchFamily="18" charset="0"/>
                </a:rPr>
                <a:t>e - Society</a:t>
              </a:r>
              <a:endParaRPr lang="en-US" altLang="en-US" sz="1800"/>
            </a:p>
          </p:txBody>
        </p:sp>
        <p:sp>
          <p:nvSpPr>
            <p:cNvPr id="10248" name="Oval 5">
              <a:extLst>
                <a:ext uri="{FF2B5EF4-FFF2-40B4-BE49-F238E27FC236}">
                  <a16:creationId xmlns:a16="http://schemas.microsoft.com/office/drawing/2014/main" id="{3D40D9B5-A704-487C-AC60-F22AB32C0A66}"/>
                </a:ext>
              </a:extLst>
            </p:cNvPr>
            <p:cNvSpPr>
              <a:spLocks noChangeArrowheads="1"/>
            </p:cNvSpPr>
            <p:nvPr/>
          </p:nvSpPr>
          <p:spPr bwMode="auto">
            <a:xfrm>
              <a:off x="6871" y="6773"/>
              <a:ext cx="2699" cy="1080"/>
            </a:xfrm>
            <a:prstGeom prst="ellipse">
              <a:avLst/>
            </a:prstGeom>
            <a:solidFill>
              <a:srgbClr val="CCEC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id-ID" altLang="en-US" sz="1800">
                  <a:cs typeface="Times New Roman" panose="02020603050405020304" pitchFamily="18" charset="0"/>
                </a:rPr>
                <a:t>Co</a:t>
              </a:r>
              <a:r>
                <a:rPr lang="en-US" altLang="en-US" sz="1800">
                  <a:cs typeface="Times New Roman" panose="02020603050405020304" pitchFamily="18" charset="0"/>
                </a:rPr>
                <a:t>nnected Citizens: e- Citizens &amp; </a:t>
              </a:r>
              <a:endParaRPr lang="en-GB" altLang="en-US" sz="1800"/>
            </a:p>
            <a:p>
              <a:pPr algn="ctr">
                <a:lnSpc>
                  <a:spcPct val="100000"/>
                </a:lnSpc>
                <a:spcBef>
                  <a:spcPct val="0"/>
                </a:spcBef>
                <a:buFontTx/>
                <a:buNone/>
              </a:pPr>
              <a:r>
                <a:rPr lang="en-US" altLang="en-US" sz="1800">
                  <a:cs typeface="Times New Roman" panose="02020603050405020304" pitchFamily="18" charset="0"/>
                </a:rPr>
                <a:t>e- Services</a:t>
              </a:r>
              <a:endParaRPr lang="en-US" altLang="en-US" sz="180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F3D16B7-8534-4C90-8602-BEEA337800A2}"/>
              </a:ext>
            </a:extLst>
          </p:cNvPr>
          <p:cNvGrpSpPr>
            <a:grpSpLocks/>
          </p:cNvGrpSpPr>
          <p:nvPr/>
        </p:nvGrpSpPr>
        <p:grpSpPr bwMode="auto">
          <a:xfrm>
            <a:off x="1557338" y="1231900"/>
            <a:ext cx="9110662" cy="5092700"/>
            <a:chOff x="21" y="1112"/>
            <a:chExt cx="5739" cy="3208"/>
          </a:xfrm>
        </p:grpSpPr>
        <p:grpSp>
          <p:nvGrpSpPr>
            <p:cNvPr id="73738" name="Group 3">
              <a:extLst>
                <a:ext uri="{FF2B5EF4-FFF2-40B4-BE49-F238E27FC236}">
                  <a16:creationId xmlns:a16="http://schemas.microsoft.com/office/drawing/2014/main" id="{B9CEB9E3-6131-4CC8-888D-C6D08ECB67D1}"/>
                </a:ext>
              </a:extLst>
            </p:cNvPr>
            <p:cNvGrpSpPr>
              <a:grpSpLocks/>
            </p:cNvGrpSpPr>
            <p:nvPr/>
          </p:nvGrpSpPr>
          <p:grpSpPr bwMode="auto">
            <a:xfrm>
              <a:off x="4512" y="1112"/>
              <a:ext cx="1234" cy="452"/>
              <a:chOff x="3700" y="1682"/>
              <a:chExt cx="1363" cy="1800"/>
            </a:xfrm>
          </p:grpSpPr>
          <p:sp>
            <p:nvSpPr>
              <p:cNvPr id="73830" name="AutoShape 4">
                <a:extLst>
                  <a:ext uri="{FF2B5EF4-FFF2-40B4-BE49-F238E27FC236}">
                    <a16:creationId xmlns:a16="http://schemas.microsoft.com/office/drawing/2014/main" id="{8E41F84A-364C-49C1-A514-BBBC8A2720A4}"/>
                  </a:ext>
                </a:extLst>
              </p:cNvPr>
              <p:cNvSpPr>
                <a:spLocks noChangeArrowheads="1"/>
              </p:cNvSpPr>
              <p:nvPr/>
            </p:nvSpPr>
            <p:spPr bwMode="gray">
              <a:xfrm>
                <a:off x="3700" y="1682"/>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31" name="AutoShape 5">
                <a:extLst>
                  <a:ext uri="{FF2B5EF4-FFF2-40B4-BE49-F238E27FC236}">
                    <a16:creationId xmlns:a16="http://schemas.microsoft.com/office/drawing/2014/main" id="{4766A500-5087-426D-8DD6-7FA0904685AD}"/>
                  </a:ext>
                </a:extLst>
              </p:cNvPr>
              <p:cNvSpPr>
                <a:spLocks noChangeArrowheads="1"/>
              </p:cNvSpPr>
              <p:nvPr/>
            </p:nvSpPr>
            <p:spPr bwMode="gray">
              <a:xfrm>
                <a:off x="3721" y="1687"/>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32" name="AutoShape 6">
                <a:extLst>
                  <a:ext uri="{FF2B5EF4-FFF2-40B4-BE49-F238E27FC236}">
                    <a16:creationId xmlns:a16="http://schemas.microsoft.com/office/drawing/2014/main" id="{CE6048C6-98FE-447B-BBEE-B5FCBAC2501A}"/>
                  </a:ext>
                </a:extLst>
              </p:cNvPr>
              <p:cNvSpPr>
                <a:spLocks noChangeArrowheads="1"/>
              </p:cNvSpPr>
              <p:nvPr/>
            </p:nvSpPr>
            <p:spPr bwMode="gray">
              <a:xfrm>
                <a:off x="3732" y="2987"/>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33" name="AutoShape 7">
                <a:extLst>
                  <a:ext uri="{FF2B5EF4-FFF2-40B4-BE49-F238E27FC236}">
                    <a16:creationId xmlns:a16="http://schemas.microsoft.com/office/drawing/2014/main" id="{D03D5572-6E33-4F5D-A1DD-6BCA7C97DE04}"/>
                  </a:ext>
                </a:extLst>
              </p:cNvPr>
              <p:cNvSpPr>
                <a:spLocks noChangeArrowheads="1"/>
              </p:cNvSpPr>
              <p:nvPr/>
            </p:nvSpPr>
            <p:spPr bwMode="gray">
              <a:xfrm>
                <a:off x="3732" y="1701"/>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grpSp>
          <p:nvGrpSpPr>
            <p:cNvPr id="73739" name="Group 8">
              <a:extLst>
                <a:ext uri="{FF2B5EF4-FFF2-40B4-BE49-F238E27FC236}">
                  <a16:creationId xmlns:a16="http://schemas.microsoft.com/office/drawing/2014/main" id="{50E5D3B9-E02A-44F2-94B9-215D07E2BACC}"/>
                </a:ext>
              </a:extLst>
            </p:cNvPr>
            <p:cNvGrpSpPr>
              <a:grpSpLocks/>
            </p:cNvGrpSpPr>
            <p:nvPr/>
          </p:nvGrpSpPr>
          <p:grpSpPr bwMode="auto">
            <a:xfrm>
              <a:off x="4512" y="1776"/>
              <a:ext cx="1248" cy="2544"/>
              <a:chOff x="3700" y="1682"/>
              <a:chExt cx="1363" cy="1800"/>
            </a:xfrm>
          </p:grpSpPr>
          <p:sp>
            <p:nvSpPr>
              <p:cNvPr id="73826" name="AutoShape 9">
                <a:extLst>
                  <a:ext uri="{FF2B5EF4-FFF2-40B4-BE49-F238E27FC236}">
                    <a16:creationId xmlns:a16="http://schemas.microsoft.com/office/drawing/2014/main" id="{8EED84A2-F042-4646-821C-1D50A3DB6112}"/>
                  </a:ext>
                </a:extLst>
              </p:cNvPr>
              <p:cNvSpPr>
                <a:spLocks noChangeArrowheads="1"/>
              </p:cNvSpPr>
              <p:nvPr/>
            </p:nvSpPr>
            <p:spPr bwMode="gray">
              <a:xfrm>
                <a:off x="3700" y="1682"/>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27" name="AutoShape 10">
                <a:extLst>
                  <a:ext uri="{FF2B5EF4-FFF2-40B4-BE49-F238E27FC236}">
                    <a16:creationId xmlns:a16="http://schemas.microsoft.com/office/drawing/2014/main" id="{F55AE0A1-664E-4EFA-A9E8-B01F4F5CAB1A}"/>
                  </a:ext>
                </a:extLst>
              </p:cNvPr>
              <p:cNvSpPr>
                <a:spLocks noChangeArrowheads="1"/>
              </p:cNvSpPr>
              <p:nvPr/>
            </p:nvSpPr>
            <p:spPr bwMode="gray">
              <a:xfrm>
                <a:off x="3721" y="1687"/>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28" name="AutoShape 11">
                <a:extLst>
                  <a:ext uri="{FF2B5EF4-FFF2-40B4-BE49-F238E27FC236}">
                    <a16:creationId xmlns:a16="http://schemas.microsoft.com/office/drawing/2014/main" id="{9C57CBA3-FCEA-4871-B2CA-4367C4898FD2}"/>
                  </a:ext>
                </a:extLst>
              </p:cNvPr>
              <p:cNvSpPr>
                <a:spLocks noChangeArrowheads="1"/>
              </p:cNvSpPr>
              <p:nvPr/>
            </p:nvSpPr>
            <p:spPr bwMode="gray">
              <a:xfrm>
                <a:off x="3732" y="2987"/>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29" name="AutoShape 12">
                <a:extLst>
                  <a:ext uri="{FF2B5EF4-FFF2-40B4-BE49-F238E27FC236}">
                    <a16:creationId xmlns:a16="http://schemas.microsoft.com/office/drawing/2014/main" id="{1C32C11F-08FE-4B09-BD45-BC1C95476B2C}"/>
                  </a:ext>
                </a:extLst>
              </p:cNvPr>
              <p:cNvSpPr>
                <a:spLocks noChangeArrowheads="1"/>
              </p:cNvSpPr>
              <p:nvPr/>
            </p:nvSpPr>
            <p:spPr bwMode="gray">
              <a:xfrm>
                <a:off x="3732" y="1701"/>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grpSp>
          <p:nvGrpSpPr>
            <p:cNvPr id="73740" name="Group 13">
              <a:extLst>
                <a:ext uri="{FF2B5EF4-FFF2-40B4-BE49-F238E27FC236}">
                  <a16:creationId xmlns:a16="http://schemas.microsoft.com/office/drawing/2014/main" id="{1F940CC8-AF38-4591-90AA-040C7907AED1}"/>
                </a:ext>
              </a:extLst>
            </p:cNvPr>
            <p:cNvGrpSpPr>
              <a:grpSpLocks/>
            </p:cNvGrpSpPr>
            <p:nvPr/>
          </p:nvGrpSpPr>
          <p:grpSpPr bwMode="auto">
            <a:xfrm>
              <a:off x="21" y="1118"/>
              <a:ext cx="1200" cy="432"/>
              <a:chOff x="96" y="1682"/>
              <a:chExt cx="1363" cy="1800"/>
            </a:xfrm>
          </p:grpSpPr>
          <p:sp>
            <p:nvSpPr>
              <p:cNvPr id="73822" name="AutoShape 14">
                <a:extLst>
                  <a:ext uri="{FF2B5EF4-FFF2-40B4-BE49-F238E27FC236}">
                    <a16:creationId xmlns:a16="http://schemas.microsoft.com/office/drawing/2014/main" id="{49D38427-7A28-4936-B6AE-BE8C4C9872B3}"/>
                  </a:ext>
                </a:extLst>
              </p:cNvPr>
              <p:cNvSpPr>
                <a:spLocks noChangeArrowheads="1"/>
              </p:cNvSpPr>
              <p:nvPr/>
            </p:nvSpPr>
            <p:spPr bwMode="gray">
              <a:xfrm>
                <a:off x="96" y="1682"/>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23" name="AutoShape 15">
                <a:extLst>
                  <a:ext uri="{FF2B5EF4-FFF2-40B4-BE49-F238E27FC236}">
                    <a16:creationId xmlns:a16="http://schemas.microsoft.com/office/drawing/2014/main" id="{637F9472-34DD-44D2-963B-B7E4A986A20A}"/>
                  </a:ext>
                </a:extLst>
              </p:cNvPr>
              <p:cNvSpPr>
                <a:spLocks noChangeArrowheads="1"/>
              </p:cNvSpPr>
              <p:nvPr/>
            </p:nvSpPr>
            <p:spPr bwMode="gray">
              <a:xfrm>
                <a:off x="117" y="1687"/>
                <a:ext cx="1322" cy="1769"/>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24" name="AutoShape 16">
                <a:extLst>
                  <a:ext uri="{FF2B5EF4-FFF2-40B4-BE49-F238E27FC236}">
                    <a16:creationId xmlns:a16="http://schemas.microsoft.com/office/drawing/2014/main" id="{95AD8166-56F7-4EAA-B578-F3C3D4D19899}"/>
                  </a:ext>
                </a:extLst>
              </p:cNvPr>
              <p:cNvSpPr>
                <a:spLocks noChangeArrowheads="1"/>
              </p:cNvSpPr>
              <p:nvPr/>
            </p:nvSpPr>
            <p:spPr bwMode="gray">
              <a:xfrm>
                <a:off x="128" y="2987"/>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25" name="AutoShape 17">
                <a:extLst>
                  <a:ext uri="{FF2B5EF4-FFF2-40B4-BE49-F238E27FC236}">
                    <a16:creationId xmlns:a16="http://schemas.microsoft.com/office/drawing/2014/main" id="{F95570C9-25AB-4758-83AF-973432114C8A}"/>
                  </a:ext>
                </a:extLst>
              </p:cNvPr>
              <p:cNvSpPr>
                <a:spLocks noChangeArrowheads="1"/>
              </p:cNvSpPr>
              <p:nvPr/>
            </p:nvSpPr>
            <p:spPr bwMode="gray">
              <a:xfrm>
                <a:off x="128" y="1701"/>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grpSp>
          <p:nvGrpSpPr>
            <p:cNvPr id="73741" name="Group 18">
              <a:extLst>
                <a:ext uri="{FF2B5EF4-FFF2-40B4-BE49-F238E27FC236}">
                  <a16:creationId xmlns:a16="http://schemas.microsoft.com/office/drawing/2014/main" id="{1E9C6996-80C0-4990-B368-7F0A689B05E1}"/>
                </a:ext>
              </a:extLst>
            </p:cNvPr>
            <p:cNvGrpSpPr>
              <a:grpSpLocks/>
            </p:cNvGrpSpPr>
            <p:nvPr/>
          </p:nvGrpSpPr>
          <p:grpSpPr bwMode="auto">
            <a:xfrm>
              <a:off x="28" y="1761"/>
              <a:ext cx="1200" cy="2545"/>
              <a:chOff x="96" y="1682"/>
              <a:chExt cx="1363" cy="1800"/>
            </a:xfrm>
          </p:grpSpPr>
          <p:sp>
            <p:nvSpPr>
              <p:cNvPr id="73817" name="AutoShape 19">
                <a:extLst>
                  <a:ext uri="{FF2B5EF4-FFF2-40B4-BE49-F238E27FC236}">
                    <a16:creationId xmlns:a16="http://schemas.microsoft.com/office/drawing/2014/main" id="{63FD8735-E900-455B-BACF-9402C26637C2}"/>
                  </a:ext>
                </a:extLst>
              </p:cNvPr>
              <p:cNvSpPr>
                <a:spLocks noChangeArrowheads="1"/>
              </p:cNvSpPr>
              <p:nvPr/>
            </p:nvSpPr>
            <p:spPr bwMode="gray">
              <a:xfrm>
                <a:off x="96" y="1682"/>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18" name="AutoShape 20">
                <a:extLst>
                  <a:ext uri="{FF2B5EF4-FFF2-40B4-BE49-F238E27FC236}">
                    <a16:creationId xmlns:a16="http://schemas.microsoft.com/office/drawing/2014/main" id="{84B4046A-5495-418C-BA3C-F88263642115}"/>
                  </a:ext>
                </a:extLst>
              </p:cNvPr>
              <p:cNvSpPr>
                <a:spLocks noChangeArrowheads="1"/>
              </p:cNvSpPr>
              <p:nvPr/>
            </p:nvSpPr>
            <p:spPr bwMode="gray">
              <a:xfrm>
                <a:off x="117" y="1687"/>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19" name="AutoShape 21">
                <a:extLst>
                  <a:ext uri="{FF2B5EF4-FFF2-40B4-BE49-F238E27FC236}">
                    <a16:creationId xmlns:a16="http://schemas.microsoft.com/office/drawing/2014/main" id="{8F7B2BBC-D664-4EE2-966E-2D218549A334}"/>
                  </a:ext>
                </a:extLst>
              </p:cNvPr>
              <p:cNvSpPr>
                <a:spLocks noChangeArrowheads="1"/>
              </p:cNvSpPr>
              <p:nvPr/>
            </p:nvSpPr>
            <p:spPr bwMode="gray">
              <a:xfrm>
                <a:off x="128" y="2987"/>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20" name="AutoShape 22">
                <a:extLst>
                  <a:ext uri="{FF2B5EF4-FFF2-40B4-BE49-F238E27FC236}">
                    <a16:creationId xmlns:a16="http://schemas.microsoft.com/office/drawing/2014/main" id="{9540BF65-FC08-40B2-9F69-5D84142F47E1}"/>
                  </a:ext>
                </a:extLst>
              </p:cNvPr>
              <p:cNvSpPr>
                <a:spLocks noChangeArrowheads="1"/>
              </p:cNvSpPr>
              <p:nvPr/>
            </p:nvSpPr>
            <p:spPr bwMode="gray">
              <a:xfrm>
                <a:off x="128" y="1701"/>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21" name="Text Box 23">
                <a:extLst>
                  <a:ext uri="{FF2B5EF4-FFF2-40B4-BE49-F238E27FC236}">
                    <a16:creationId xmlns:a16="http://schemas.microsoft.com/office/drawing/2014/main" id="{A141778C-06E2-44F3-9DE0-497DD18BD408}"/>
                  </a:ext>
                </a:extLst>
              </p:cNvPr>
              <p:cNvSpPr txBox="1">
                <a:spLocks noChangeArrowheads="1"/>
              </p:cNvSpPr>
              <p:nvPr/>
            </p:nvSpPr>
            <p:spPr bwMode="gray">
              <a:xfrm>
                <a:off x="144" y="1968"/>
                <a:ext cx="12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sp>
          <p:nvSpPr>
            <p:cNvPr id="72728" name="AutoShape 24">
              <a:extLst>
                <a:ext uri="{FF2B5EF4-FFF2-40B4-BE49-F238E27FC236}">
                  <a16:creationId xmlns:a16="http://schemas.microsoft.com/office/drawing/2014/main" id="{00405267-81C0-45E2-935F-F50EBB46210B}"/>
                </a:ext>
              </a:extLst>
            </p:cNvPr>
            <p:cNvSpPr>
              <a:spLocks noChangeArrowheads="1"/>
            </p:cNvSpPr>
            <p:nvPr/>
          </p:nvSpPr>
          <p:spPr bwMode="gray">
            <a:xfrm>
              <a:off x="1262" y="1220"/>
              <a:ext cx="3216" cy="3072"/>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p:spPr>
          <p:txBody>
            <a:bodyPr wrap="none" anchor="ctr"/>
            <a:lstStyle/>
            <a:p>
              <a:pPr>
                <a:defRPr/>
              </a:pPr>
              <a:endParaRPr lang="en-US">
                <a:latin typeface="Arial" charset="0"/>
              </a:endParaRPr>
            </a:p>
          </p:txBody>
        </p:sp>
        <p:sp>
          <p:nvSpPr>
            <p:cNvPr id="73743" name="Text Box 25">
              <a:extLst>
                <a:ext uri="{FF2B5EF4-FFF2-40B4-BE49-F238E27FC236}">
                  <a16:creationId xmlns:a16="http://schemas.microsoft.com/office/drawing/2014/main" id="{E7D7F072-20CA-4ED1-8748-F9DAC3F69A99}"/>
                </a:ext>
              </a:extLst>
            </p:cNvPr>
            <p:cNvSpPr txBox="1">
              <a:spLocks noChangeArrowheads="1"/>
            </p:cNvSpPr>
            <p:nvPr/>
          </p:nvSpPr>
          <p:spPr bwMode="gray">
            <a:xfrm>
              <a:off x="77" y="1818"/>
              <a:ext cx="1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b="1">
                  <a:solidFill>
                    <a:srgbClr val="000099"/>
                  </a:solidFill>
                  <a:latin typeface="Arial" panose="020B0604020202020204" pitchFamily="34" charset="0"/>
                  <a:cs typeface="Arial" panose="020B0604020202020204" pitchFamily="34" charset="0"/>
                </a:rPr>
                <a:t>Satuan Kerja</a:t>
              </a:r>
            </a:p>
          </p:txBody>
        </p:sp>
        <p:sp>
          <p:nvSpPr>
            <p:cNvPr id="73744" name="Line 26">
              <a:extLst>
                <a:ext uri="{FF2B5EF4-FFF2-40B4-BE49-F238E27FC236}">
                  <a16:creationId xmlns:a16="http://schemas.microsoft.com/office/drawing/2014/main" id="{2A243E96-BBAB-4225-B7F2-0E79596A9B07}"/>
                </a:ext>
              </a:extLst>
            </p:cNvPr>
            <p:cNvSpPr>
              <a:spLocks noChangeShapeType="1"/>
            </p:cNvSpPr>
            <p:nvPr/>
          </p:nvSpPr>
          <p:spPr bwMode="auto">
            <a:xfrm flipH="1">
              <a:off x="3242" y="3572"/>
              <a:ext cx="96" cy="14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D"/>
            </a:p>
          </p:txBody>
        </p:sp>
        <p:sp>
          <p:nvSpPr>
            <p:cNvPr id="73745" name="Line 27">
              <a:extLst>
                <a:ext uri="{FF2B5EF4-FFF2-40B4-BE49-F238E27FC236}">
                  <a16:creationId xmlns:a16="http://schemas.microsoft.com/office/drawing/2014/main" id="{EB298401-8E7D-45F4-B205-38E85A6CB59F}"/>
                </a:ext>
              </a:extLst>
            </p:cNvPr>
            <p:cNvSpPr>
              <a:spLocks noChangeShapeType="1"/>
            </p:cNvSpPr>
            <p:nvPr/>
          </p:nvSpPr>
          <p:spPr bwMode="auto">
            <a:xfrm flipH="1" flipV="1">
              <a:off x="3242" y="3092"/>
              <a:ext cx="96" cy="14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D"/>
            </a:p>
          </p:txBody>
        </p:sp>
        <p:sp>
          <p:nvSpPr>
            <p:cNvPr id="73746" name="Line 28">
              <a:extLst>
                <a:ext uri="{FF2B5EF4-FFF2-40B4-BE49-F238E27FC236}">
                  <a16:creationId xmlns:a16="http://schemas.microsoft.com/office/drawing/2014/main" id="{5BB5956D-50C7-43CD-860F-DE9656FE4AB4}"/>
                </a:ext>
              </a:extLst>
            </p:cNvPr>
            <p:cNvSpPr>
              <a:spLocks noChangeShapeType="1"/>
            </p:cNvSpPr>
            <p:nvPr/>
          </p:nvSpPr>
          <p:spPr bwMode="auto">
            <a:xfrm flipV="1">
              <a:off x="3617" y="2680"/>
              <a:ext cx="0" cy="1000"/>
            </a:xfrm>
            <a:prstGeom prst="line">
              <a:avLst/>
            </a:prstGeom>
            <a:noFill/>
            <a:ln w="31750">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en-ID"/>
            </a:p>
          </p:txBody>
        </p:sp>
        <p:sp>
          <p:nvSpPr>
            <p:cNvPr id="73747" name="Line 29">
              <a:extLst>
                <a:ext uri="{FF2B5EF4-FFF2-40B4-BE49-F238E27FC236}">
                  <a16:creationId xmlns:a16="http://schemas.microsoft.com/office/drawing/2014/main" id="{3325C1B2-415D-498B-95E6-DC41A95E3F5D}"/>
                </a:ext>
              </a:extLst>
            </p:cNvPr>
            <p:cNvSpPr>
              <a:spLocks noChangeShapeType="1"/>
            </p:cNvSpPr>
            <p:nvPr/>
          </p:nvSpPr>
          <p:spPr bwMode="auto">
            <a:xfrm>
              <a:off x="3242" y="3680"/>
              <a:ext cx="384" cy="0"/>
            </a:xfrm>
            <a:prstGeom prst="line">
              <a:avLst/>
            </a:prstGeom>
            <a:noFill/>
            <a:ln w="31750">
              <a:solidFill>
                <a:srgbClr val="0000FF"/>
              </a:solidFill>
              <a:round/>
              <a:headEnd type="stealth" w="med" len="med"/>
              <a:tailEnd/>
            </a:ln>
            <a:extLst>
              <a:ext uri="{909E8E84-426E-40DD-AFC4-6F175D3DCCD1}">
                <a14:hiddenFill xmlns:a14="http://schemas.microsoft.com/office/drawing/2010/main">
                  <a:noFill/>
                </a14:hiddenFill>
              </a:ext>
            </a:extLst>
          </p:spPr>
          <p:txBody>
            <a:bodyPr/>
            <a:lstStyle/>
            <a:p>
              <a:endParaRPr lang="en-ID"/>
            </a:p>
          </p:txBody>
        </p:sp>
        <p:sp>
          <p:nvSpPr>
            <p:cNvPr id="73748" name="AutoShape 30">
              <a:extLst>
                <a:ext uri="{FF2B5EF4-FFF2-40B4-BE49-F238E27FC236}">
                  <a16:creationId xmlns:a16="http://schemas.microsoft.com/office/drawing/2014/main" id="{5DCB9841-8434-499D-9663-561B363F2119}"/>
                </a:ext>
              </a:extLst>
            </p:cNvPr>
            <p:cNvSpPr>
              <a:spLocks noChangeArrowheads="1"/>
            </p:cNvSpPr>
            <p:nvPr/>
          </p:nvSpPr>
          <p:spPr bwMode="auto">
            <a:xfrm>
              <a:off x="2414" y="1844"/>
              <a:ext cx="912" cy="1536"/>
            </a:xfrm>
            <a:prstGeom prst="roundRect">
              <a:avLst>
                <a:gd name="adj" fmla="val 16667"/>
              </a:avLst>
            </a:prstGeom>
            <a:solidFill>
              <a:srgbClr val="FFCCFF">
                <a:alpha val="50195"/>
              </a:srgbClr>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49" name="Text Box 31">
              <a:extLst>
                <a:ext uri="{FF2B5EF4-FFF2-40B4-BE49-F238E27FC236}">
                  <a16:creationId xmlns:a16="http://schemas.microsoft.com/office/drawing/2014/main" id="{A8EABA92-5504-49A5-8BDA-0B4B08A1BD36}"/>
                </a:ext>
              </a:extLst>
            </p:cNvPr>
            <p:cNvSpPr txBox="1">
              <a:spLocks noChangeArrowheads="1"/>
            </p:cNvSpPr>
            <p:nvPr/>
          </p:nvSpPr>
          <p:spPr bwMode="auto">
            <a:xfrm>
              <a:off x="2462" y="1844"/>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en-US" sz="1200" b="1">
                  <a:solidFill>
                    <a:srgbClr val="000099"/>
                  </a:solidFill>
                  <a:latin typeface="Tahoma" panose="020B0604030504040204" pitchFamily="34" charset="0"/>
                  <a:cs typeface="Arial" panose="020B0604020202020204" pitchFamily="34" charset="0"/>
                </a:rPr>
                <a:t>Modules</a:t>
              </a:r>
            </a:p>
          </p:txBody>
        </p:sp>
        <p:sp>
          <p:nvSpPr>
            <p:cNvPr id="73750" name="AutoShape 32">
              <a:extLst>
                <a:ext uri="{FF2B5EF4-FFF2-40B4-BE49-F238E27FC236}">
                  <a16:creationId xmlns:a16="http://schemas.microsoft.com/office/drawing/2014/main" id="{1C37FBDA-1AFA-4B71-B4B2-1B5213963420}"/>
                </a:ext>
              </a:extLst>
            </p:cNvPr>
            <p:cNvSpPr>
              <a:spLocks noChangeArrowheads="1"/>
            </p:cNvSpPr>
            <p:nvPr/>
          </p:nvSpPr>
          <p:spPr bwMode="auto">
            <a:xfrm>
              <a:off x="206" y="2180"/>
              <a:ext cx="864" cy="1584"/>
            </a:xfrm>
            <a:prstGeom prst="roundRect">
              <a:avLst>
                <a:gd name="adj" fmla="val 16667"/>
              </a:avLst>
            </a:prstGeom>
            <a:noFill/>
            <a:ln w="1905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51" name="Text Box 33">
              <a:extLst>
                <a:ext uri="{FF2B5EF4-FFF2-40B4-BE49-F238E27FC236}">
                  <a16:creationId xmlns:a16="http://schemas.microsoft.com/office/drawing/2014/main" id="{3878720B-3CD0-46E2-8178-A25D5B24ED04}"/>
                </a:ext>
              </a:extLst>
            </p:cNvPr>
            <p:cNvSpPr txBox="1">
              <a:spLocks noChangeArrowheads="1"/>
            </p:cNvSpPr>
            <p:nvPr/>
          </p:nvSpPr>
          <p:spPr bwMode="auto">
            <a:xfrm>
              <a:off x="301" y="3764"/>
              <a:ext cx="717"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400" b="1">
                  <a:solidFill>
                    <a:srgbClr val="000099"/>
                  </a:solidFill>
                  <a:latin typeface="Arial" panose="020B0604020202020204" pitchFamily="34" charset="0"/>
                  <a:cs typeface="Arial" panose="020B0604020202020204" pitchFamily="34" charset="0"/>
                </a:rPr>
                <a:t>PPK/</a:t>
              </a:r>
            </a:p>
            <a:p>
              <a:pPr algn="ctr">
                <a:lnSpc>
                  <a:spcPct val="100000"/>
                </a:lnSpc>
                <a:spcBef>
                  <a:spcPct val="0"/>
                </a:spcBef>
                <a:buFontTx/>
                <a:buNone/>
              </a:pPr>
              <a:r>
                <a:rPr lang="en-US" altLang="en-US" sz="1400" b="1">
                  <a:solidFill>
                    <a:srgbClr val="000099"/>
                  </a:solidFill>
                  <a:latin typeface="Arial" panose="020B0604020202020204" pitchFamily="34" charset="0"/>
                  <a:cs typeface="Arial" panose="020B0604020202020204" pitchFamily="34" charset="0"/>
                </a:rPr>
                <a:t>Panitia</a:t>
              </a:r>
            </a:p>
            <a:p>
              <a:pPr algn="ctr">
                <a:lnSpc>
                  <a:spcPct val="100000"/>
                </a:lnSpc>
                <a:spcBef>
                  <a:spcPct val="0"/>
                </a:spcBef>
                <a:buFontTx/>
                <a:buNone/>
              </a:pPr>
              <a:r>
                <a:rPr lang="en-US" altLang="en-US" sz="1400" b="1">
                  <a:solidFill>
                    <a:srgbClr val="000099"/>
                  </a:solidFill>
                  <a:latin typeface="Arial" panose="020B0604020202020204" pitchFamily="34" charset="0"/>
                  <a:cs typeface="Arial" panose="020B0604020202020204" pitchFamily="34" charset="0"/>
                </a:rPr>
                <a:t>Pengadaan</a:t>
              </a:r>
            </a:p>
          </p:txBody>
        </p:sp>
        <p:grpSp>
          <p:nvGrpSpPr>
            <p:cNvPr id="73752" name="Group 37">
              <a:extLst>
                <a:ext uri="{FF2B5EF4-FFF2-40B4-BE49-F238E27FC236}">
                  <a16:creationId xmlns:a16="http://schemas.microsoft.com/office/drawing/2014/main" id="{C3A5D719-1F27-4B86-B584-520A645FA513}"/>
                </a:ext>
              </a:extLst>
            </p:cNvPr>
            <p:cNvGrpSpPr>
              <a:grpSpLocks/>
            </p:cNvGrpSpPr>
            <p:nvPr/>
          </p:nvGrpSpPr>
          <p:grpSpPr bwMode="auto">
            <a:xfrm>
              <a:off x="3342" y="3148"/>
              <a:ext cx="96" cy="480"/>
              <a:chOff x="3216" y="2409"/>
              <a:chExt cx="96" cy="624"/>
            </a:xfrm>
          </p:grpSpPr>
          <p:sp>
            <p:nvSpPr>
              <p:cNvPr id="73814" name="Line 38">
                <a:extLst>
                  <a:ext uri="{FF2B5EF4-FFF2-40B4-BE49-F238E27FC236}">
                    <a16:creationId xmlns:a16="http://schemas.microsoft.com/office/drawing/2014/main" id="{0437DEF8-DA71-4C6D-BF2B-DE4904F91134}"/>
                  </a:ext>
                </a:extLst>
              </p:cNvPr>
              <p:cNvSpPr>
                <a:spLocks noChangeShapeType="1"/>
              </p:cNvSpPr>
              <p:nvPr/>
            </p:nvSpPr>
            <p:spPr bwMode="auto">
              <a:xfrm>
                <a:off x="3216" y="2409"/>
                <a:ext cx="96" cy="96"/>
              </a:xfrm>
              <a:prstGeom prst="line">
                <a:avLst/>
              </a:prstGeom>
              <a:noFill/>
              <a:ln w="34925">
                <a:solidFill>
                  <a:srgbClr val="993300"/>
                </a:solidFill>
                <a:round/>
                <a:headEnd type="oval" w="sm" len="sm"/>
                <a:tailEnd/>
              </a:ln>
              <a:extLst>
                <a:ext uri="{909E8E84-426E-40DD-AFC4-6F175D3DCCD1}">
                  <a14:hiddenFill xmlns:a14="http://schemas.microsoft.com/office/drawing/2010/main">
                    <a:noFill/>
                  </a14:hiddenFill>
                </a:ext>
              </a:extLst>
            </p:spPr>
            <p:txBody>
              <a:bodyPr/>
              <a:lstStyle/>
              <a:p>
                <a:endParaRPr lang="en-ID"/>
              </a:p>
            </p:txBody>
          </p:sp>
          <p:sp>
            <p:nvSpPr>
              <p:cNvPr id="73815" name="Line 39">
                <a:extLst>
                  <a:ext uri="{FF2B5EF4-FFF2-40B4-BE49-F238E27FC236}">
                    <a16:creationId xmlns:a16="http://schemas.microsoft.com/office/drawing/2014/main" id="{90B07D12-C344-4795-9A41-1D6612EC6702}"/>
                  </a:ext>
                </a:extLst>
              </p:cNvPr>
              <p:cNvSpPr>
                <a:spLocks noChangeShapeType="1"/>
              </p:cNvSpPr>
              <p:nvPr/>
            </p:nvSpPr>
            <p:spPr bwMode="auto">
              <a:xfrm>
                <a:off x="3312" y="2505"/>
                <a:ext cx="0" cy="384"/>
              </a:xfrm>
              <a:prstGeom prst="line">
                <a:avLst/>
              </a:prstGeom>
              <a:noFill/>
              <a:ln w="34925">
                <a:solidFill>
                  <a:srgbClr val="9933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3816" name="Line 40">
                <a:extLst>
                  <a:ext uri="{FF2B5EF4-FFF2-40B4-BE49-F238E27FC236}">
                    <a16:creationId xmlns:a16="http://schemas.microsoft.com/office/drawing/2014/main" id="{44D979C7-D32A-4F78-A78C-235AC8FCB896}"/>
                  </a:ext>
                </a:extLst>
              </p:cNvPr>
              <p:cNvSpPr>
                <a:spLocks noChangeShapeType="1"/>
              </p:cNvSpPr>
              <p:nvPr/>
            </p:nvSpPr>
            <p:spPr bwMode="auto">
              <a:xfrm flipH="1">
                <a:off x="3216" y="2889"/>
                <a:ext cx="96" cy="144"/>
              </a:xfrm>
              <a:prstGeom prst="line">
                <a:avLst/>
              </a:prstGeom>
              <a:noFill/>
              <a:ln w="34925">
                <a:solidFill>
                  <a:srgbClr val="993300"/>
                </a:solidFill>
                <a:round/>
                <a:headEnd/>
                <a:tailEnd type="oval" w="sm" len="sm"/>
              </a:ln>
              <a:extLst>
                <a:ext uri="{909E8E84-426E-40DD-AFC4-6F175D3DCCD1}">
                  <a14:hiddenFill xmlns:a14="http://schemas.microsoft.com/office/drawing/2010/main">
                    <a:noFill/>
                  </a14:hiddenFill>
                </a:ext>
              </a:extLst>
            </p:spPr>
            <p:txBody>
              <a:bodyPr/>
              <a:lstStyle/>
              <a:p>
                <a:endParaRPr lang="en-ID"/>
              </a:p>
            </p:txBody>
          </p:sp>
        </p:grpSp>
        <p:sp>
          <p:nvSpPr>
            <p:cNvPr id="73753" name="Line 41">
              <a:extLst>
                <a:ext uri="{FF2B5EF4-FFF2-40B4-BE49-F238E27FC236}">
                  <a16:creationId xmlns:a16="http://schemas.microsoft.com/office/drawing/2014/main" id="{0672329B-D048-4667-9667-8C31B9B7D96D}"/>
                </a:ext>
              </a:extLst>
            </p:cNvPr>
            <p:cNvSpPr>
              <a:spLocks noChangeShapeType="1"/>
            </p:cNvSpPr>
            <p:nvPr/>
          </p:nvSpPr>
          <p:spPr bwMode="auto">
            <a:xfrm>
              <a:off x="3326" y="2372"/>
              <a:ext cx="176" cy="0"/>
            </a:xfrm>
            <a:prstGeom prst="line">
              <a:avLst/>
            </a:prstGeom>
            <a:noFill/>
            <a:ln w="31750">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ID"/>
            </a:p>
          </p:txBody>
        </p:sp>
        <p:sp>
          <p:nvSpPr>
            <p:cNvPr id="73754" name="Text Box 42">
              <a:extLst>
                <a:ext uri="{FF2B5EF4-FFF2-40B4-BE49-F238E27FC236}">
                  <a16:creationId xmlns:a16="http://schemas.microsoft.com/office/drawing/2014/main" id="{5FD2D1DE-3364-4D03-B7B6-FF713E340BD5}"/>
                </a:ext>
              </a:extLst>
            </p:cNvPr>
            <p:cNvSpPr txBox="1">
              <a:spLocks noChangeArrowheads="1"/>
            </p:cNvSpPr>
            <p:nvPr/>
          </p:nvSpPr>
          <p:spPr bwMode="auto">
            <a:xfrm>
              <a:off x="4544" y="1844"/>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en-US" sz="1400" b="1">
                  <a:solidFill>
                    <a:srgbClr val="000099"/>
                  </a:solidFill>
                  <a:latin typeface="Arial" panose="020B0604020202020204" pitchFamily="34" charset="0"/>
                  <a:cs typeface="Arial" panose="020B0604020202020204" pitchFamily="34" charset="0"/>
                </a:rPr>
                <a:t>Supplier/Vendor/ Contractor</a:t>
              </a:r>
            </a:p>
          </p:txBody>
        </p:sp>
        <p:sp>
          <p:nvSpPr>
            <p:cNvPr id="73755" name="AutoShape 43">
              <a:extLst>
                <a:ext uri="{FF2B5EF4-FFF2-40B4-BE49-F238E27FC236}">
                  <a16:creationId xmlns:a16="http://schemas.microsoft.com/office/drawing/2014/main" id="{CA89C4C0-9D79-4B41-A4AE-E6CC32DA8D4B}"/>
                </a:ext>
              </a:extLst>
            </p:cNvPr>
            <p:cNvSpPr>
              <a:spLocks noChangeArrowheads="1"/>
            </p:cNvSpPr>
            <p:nvPr/>
          </p:nvSpPr>
          <p:spPr bwMode="auto">
            <a:xfrm>
              <a:off x="4670" y="2228"/>
              <a:ext cx="864" cy="1680"/>
            </a:xfrm>
            <a:prstGeom prst="roundRect">
              <a:avLst>
                <a:gd name="adj" fmla="val 16667"/>
              </a:avLst>
            </a:pr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56" name="Text Box 45">
              <a:extLst>
                <a:ext uri="{FF2B5EF4-FFF2-40B4-BE49-F238E27FC236}">
                  <a16:creationId xmlns:a16="http://schemas.microsoft.com/office/drawing/2014/main" id="{F8F6101A-C014-43F5-A0E6-5DA6172FC42A}"/>
                </a:ext>
              </a:extLst>
            </p:cNvPr>
            <p:cNvSpPr txBox="1">
              <a:spLocks noChangeArrowheads="1"/>
            </p:cNvSpPr>
            <p:nvPr/>
          </p:nvSpPr>
          <p:spPr bwMode="auto">
            <a:xfrm>
              <a:off x="4750" y="3884"/>
              <a:ext cx="8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400" b="1">
                  <a:solidFill>
                    <a:srgbClr val="000099"/>
                  </a:solidFill>
                  <a:latin typeface="Arial" panose="020B0604020202020204" pitchFamily="34" charset="0"/>
                  <a:cs typeface="Arial" panose="020B0604020202020204" pitchFamily="34" charset="0"/>
                </a:rPr>
                <a:t>Penyedia</a:t>
              </a:r>
            </a:p>
            <a:p>
              <a:pPr algn="ctr">
                <a:lnSpc>
                  <a:spcPct val="100000"/>
                </a:lnSpc>
                <a:spcBef>
                  <a:spcPct val="0"/>
                </a:spcBef>
                <a:buFontTx/>
                <a:buNone/>
              </a:pPr>
              <a:r>
                <a:rPr lang="en-US" altLang="en-US" sz="1400" b="1">
                  <a:solidFill>
                    <a:srgbClr val="000099"/>
                  </a:solidFill>
                  <a:latin typeface="Arial" panose="020B0604020202020204" pitchFamily="34" charset="0"/>
                  <a:cs typeface="Arial" panose="020B0604020202020204" pitchFamily="34" charset="0"/>
                </a:rPr>
                <a:t>Barang/Jasa </a:t>
              </a:r>
            </a:p>
          </p:txBody>
        </p:sp>
        <p:sp>
          <p:nvSpPr>
            <p:cNvPr id="72752" name="Text Box 48">
              <a:extLst>
                <a:ext uri="{FF2B5EF4-FFF2-40B4-BE49-F238E27FC236}">
                  <a16:creationId xmlns:a16="http://schemas.microsoft.com/office/drawing/2014/main" id="{70B110C1-5B88-44B8-91C0-68753A87914E}"/>
                </a:ext>
              </a:extLst>
            </p:cNvPr>
            <p:cNvSpPr txBox="1">
              <a:spLocks noChangeArrowheads="1"/>
            </p:cNvSpPr>
            <p:nvPr/>
          </p:nvSpPr>
          <p:spPr bwMode="gray">
            <a:xfrm>
              <a:off x="4700" y="1193"/>
              <a:ext cx="856" cy="330"/>
            </a:xfrm>
            <a:prstGeom prst="rect">
              <a:avLst/>
            </a:prstGeom>
            <a:noFill/>
            <a:ln w="9525" algn="ctr">
              <a:noFill/>
              <a:miter lim="800000"/>
              <a:headEnd/>
              <a:tailEnd/>
            </a:ln>
            <a:effectLst/>
          </p:spPr>
          <p:txBody>
            <a:bodyPr wrap="none">
              <a:spAutoFit/>
            </a:bodyPr>
            <a:lstStyle/>
            <a:p>
              <a:pPr algn="ctr">
                <a:defRPr/>
              </a:pPr>
              <a:r>
                <a:rPr lang="en-US" sz="1400">
                  <a:solidFill>
                    <a:schemeClr val="bg1"/>
                  </a:solidFill>
                  <a:effectLst>
                    <a:outerShdw blurRad="38100" dist="38100" dir="2700000" algn="tl">
                      <a:srgbClr val="FFFFFF"/>
                    </a:outerShdw>
                  </a:effectLst>
                  <a:latin typeface="Arial" charset="0"/>
                  <a:cs typeface="Lucida Sans Unicode" pitchFamily="34" charset="0"/>
                </a:rPr>
                <a:t>Multiple Seller/</a:t>
              </a:r>
            </a:p>
            <a:p>
              <a:pPr algn="ctr">
                <a:defRPr/>
              </a:pPr>
              <a:r>
                <a:rPr lang="en-US" sz="1400">
                  <a:solidFill>
                    <a:schemeClr val="bg1"/>
                  </a:solidFill>
                  <a:effectLst>
                    <a:outerShdw blurRad="38100" dist="38100" dir="2700000" algn="tl">
                      <a:srgbClr val="FFFFFF"/>
                    </a:outerShdw>
                  </a:effectLst>
                  <a:latin typeface="Arial" charset="0"/>
                  <a:cs typeface="Lucida Sans Unicode" pitchFamily="34" charset="0"/>
                </a:rPr>
                <a:t>Provider</a:t>
              </a:r>
            </a:p>
          </p:txBody>
        </p:sp>
        <p:sp>
          <p:nvSpPr>
            <p:cNvPr id="73758" name="AutoShape 49">
              <a:extLst>
                <a:ext uri="{FF2B5EF4-FFF2-40B4-BE49-F238E27FC236}">
                  <a16:creationId xmlns:a16="http://schemas.microsoft.com/office/drawing/2014/main" id="{1330CD39-750C-4DE2-81FC-A285CD107267}"/>
                </a:ext>
              </a:extLst>
            </p:cNvPr>
            <p:cNvSpPr>
              <a:spLocks noChangeArrowheads="1"/>
            </p:cNvSpPr>
            <p:nvPr/>
          </p:nvSpPr>
          <p:spPr bwMode="gray">
            <a:xfrm>
              <a:off x="4628" y="1560"/>
              <a:ext cx="1022" cy="192"/>
            </a:xfrm>
            <a:prstGeom prst="downArrow">
              <a:avLst>
                <a:gd name="adj1" fmla="val 70454"/>
                <a:gd name="adj2" fmla="val 72917"/>
              </a:avLst>
            </a:prstGeom>
            <a:solidFill>
              <a:srgbClr val="FFFF99">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2754" name="Text Box 50">
              <a:extLst>
                <a:ext uri="{FF2B5EF4-FFF2-40B4-BE49-F238E27FC236}">
                  <a16:creationId xmlns:a16="http://schemas.microsoft.com/office/drawing/2014/main" id="{C8EA261C-6301-44EE-9377-707A669D76BB}"/>
                </a:ext>
              </a:extLst>
            </p:cNvPr>
            <p:cNvSpPr txBox="1">
              <a:spLocks noChangeArrowheads="1"/>
            </p:cNvSpPr>
            <p:nvPr/>
          </p:nvSpPr>
          <p:spPr bwMode="gray">
            <a:xfrm>
              <a:off x="161" y="1238"/>
              <a:ext cx="911" cy="192"/>
            </a:xfrm>
            <a:prstGeom prst="rect">
              <a:avLst/>
            </a:prstGeom>
            <a:noFill/>
            <a:ln w="9525" algn="ctr">
              <a:noFill/>
              <a:miter lim="800000"/>
              <a:headEnd/>
              <a:tailEnd/>
            </a:ln>
            <a:effectLst/>
          </p:spPr>
          <p:txBody>
            <a:bodyPr>
              <a:spAutoFit/>
            </a:bodyPr>
            <a:lstStyle/>
            <a:p>
              <a:pPr algn="ctr">
                <a:defRPr/>
              </a:pPr>
              <a:r>
                <a:rPr lang="en-US" sz="1400">
                  <a:solidFill>
                    <a:schemeClr val="bg1"/>
                  </a:solidFill>
                  <a:effectLst>
                    <a:outerShdw blurRad="38100" dist="38100" dir="2700000" algn="tl">
                      <a:srgbClr val="FFFFFF"/>
                    </a:outerShdw>
                  </a:effectLst>
                  <a:latin typeface="Arial" charset="0"/>
                  <a:cs typeface="Lucida Sans Unicode" pitchFamily="34" charset="0"/>
                </a:rPr>
                <a:t>Multiple Buyers</a:t>
              </a:r>
            </a:p>
          </p:txBody>
        </p:sp>
        <p:sp>
          <p:nvSpPr>
            <p:cNvPr id="73760" name="AutoShape 51">
              <a:extLst>
                <a:ext uri="{FF2B5EF4-FFF2-40B4-BE49-F238E27FC236}">
                  <a16:creationId xmlns:a16="http://schemas.microsoft.com/office/drawing/2014/main" id="{5992FFAF-CD6B-49ED-8A4A-0A3E38565E81}"/>
                </a:ext>
              </a:extLst>
            </p:cNvPr>
            <p:cNvSpPr>
              <a:spLocks noChangeArrowheads="1"/>
            </p:cNvSpPr>
            <p:nvPr/>
          </p:nvSpPr>
          <p:spPr bwMode="gray">
            <a:xfrm>
              <a:off x="110" y="1544"/>
              <a:ext cx="1022" cy="192"/>
            </a:xfrm>
            <a:prstGeom prst="downArrow">
              <a:avLst>
                <a:gd name="adj1" fmla="val 70454"/>
                <a:gd name="adj2" fmla="val 72917"/>
              </a:avLst>
            </a:prstGeom>
            <a:solidFill>
              <a:srgbClr val="CCFFCC">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2756" name="Freeform 52">
              <a:extLst>
                <a:ext uri="{FF2B5EF4-FFF2-40B4-BE49-F238E27FC236}">
                  <a16:creationId xmlns:a16="http://schemas.microsoft.com/office/drawing/2014/main" id="{656AAEBC-CABA-408B-A889-47C2C4CBFDD8}"/>
                </a:ext>
              </a:extLst>
            </p:cNvPr>
            <p:cNvSpPr>
              <a:spLocks/>
            </p:cNvSpPr>
            <p:nvPr/>
          </p:nvSpPr>
          <p:spPr bwMode="gray">
            <a:xfrm>
              <a:off x="1374" y="1298"/>
              <a:ext cx="1532" cy="65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headEnd/>
              <a:tailEnd/>
            </a:ln>
          </p:spPr>
          <p:txBody>
            <a:bodyPr/>
            <a:lstStyle/>
            <a:p>
              <a:pPr>
                <a:defRPr/>
              </a:pPr>
              <a:endParaRPr lang="en-US">
                <a:latin typeface="Arial" charset="0"/>
              </a:endParaRPr>
            </a:p>
          </p:txBody>
        </p:sp>
        <p:sp>
          <p:nvSpPr>
            <p:cNvPr id="72757" name="Text Box 53">
              <a:extLst>
                <a:ext uri="{FF2B5EF4-FFF2-40B4-BE49-F238E27FC236}">
                  <a16:creationId xmlns:a16="http://schemas.microsoft.com/office/drawing/2014/main" id="{45AA943B-C4C7-4F6C-AB75-2659A7943C1C}"/>
                </a:ext>
              </a:extLst>
            </p:cNvPr>
            <p:cNvSpPr txBox="1">
              <a:spLocks noChangeArrowheads="1"/>
            </p:cNvSpPr>
            <p:nvPr/>
          </p:nvSpPr>
          <p:spPr bwMode="gray">
            <a:xfrm>
              <a:off x="1401" y="1268"/>
              <a:ext cx="2975" cy="481"/>
            </a:xfrm>
            <a:prstGeom prst="rect">
              <a:avLst/>
            </a:prstGeom>
            <a:noFill/>
            <a:ln w="9525" algn="ctr">
              <a:noFill/>
              <a:miter lim="800000"/>
              <a:headEnd/>
              <a:tailEnd/>
            </a:ln>
            <a:effectLst/>
          </p:spPr>
          <p:txBody>
            <a:bodyPr>
              <a:spAutoFit/>
            </a:bodyPr>
            <a:lstStyle/>
            <a:p>
              <a:pPr algn="ctr">
                <a:defRPr/>
              </a:pPr>
              <a:r>
                <a:rPr lang="en-US" sz="2800" b="1">
                  <a:solidFill>
                    <a:srgbClr val="008000"/>
                  </a:solidFill>
                  <a:effectLst>
                    <a:outerShdw blurRad="38100" dist="38100" dir="2700000" algn="tl">
                      <a:srgbClr val="FFFFFF"/>
                    </a:outerShdw>
                  </a:effectLst>
                  <a:latin typeface="Arial" charset="0"/>
                  <a:cs typeface="Lucida Sans Unicode" pitchFamily="34" charset="0"/>
                </a:rPr>
                <a:t>LPSE </a:t>
              </a:r>
            </a:p>
            <a:p>
              <a:pPr algn="ctr">
                <a:defRPr/>
              </a:pPr>
              <a:r>
                <a:rPr lang="en-US" sz="1600">
                  <a:solidFill>
                    <a:schemeClr val="bg1"/>
                  </a:solidFill>
                  <a:effectLst>
                    <a:outerShdw blurRad="38100" dist="38100" dir="2700000" algn="tl">
                      <a:srgbClr val="FFFFFF"/>
                    </a:outerShdw>
                  </a:effectLst>
                  <a:latin typeface="Arial" charset="0"/>
                  <a:cs typeface="Lucida Sans Unicode" pitchFamily="34" charset="0"/>
                </a:rPr>
                <a:t>(e-Procurement Market Place)</a:t>
              </a:r>
            </a:p>
          </p:txBody>
        </p:sp>
        <p:sp>
          <p:nvSpPr>
            <p:cNvPr id="72758" name="AutoShape 54">
              <a:extLst>
                <a:ext uri="{FF2B5EF4-FFF2-40B4-BE49-F238E27FC236}">
                  <a16:creationId xmlns:a16="http://schemas.microsoft.com/office/drawing/2014/main" id="{FB0E9795-8608-4B80-A91A-B5B969E48C1A}"/>
                </a:ext>
              </a:extLst>
            </p:cNvPr>
            <p:cNvSpPr>
              <a:spLocks noChangeArrowheads="1"/>
            </p:cNvSpPr>
            <p:nvPr/>
          </p:nvSpPr>
          <p:spPr bwMode="gray">
            <a:xfrm>
              <a:off x="2414" y="3448"/>
              <a:ext cx="912" cy="480"/>
            </a:xfrm>
            <a:prstGeom prst="can">
              <a:avLst>
                <a:gd name="adj" fmla="val 32032"/>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round/>
              <a:headEnd/>
              <a:tailEnd/>
            </a:ln>
            <a:effectLst/>
          </p:spPr>
          <p:txBody>
            <a:bodyPr wrap="none" anchor="ctr"/>
            <a:lstStyle/>
            <a:p>
              <a:pPr algn="ctr">
                <a:defRPr/>
              </a:pPr>
              <a:r>
                <a:rPr lang="en-US" sz="1400" b="1">
                  <a:solidFill>
                    <a:schemeClr val="bg1"/>
                  </a:solidFill>
                  <a:latin typeface="Arial" charset="0"/>
                </a:rPr>
                <a:t>e-Catalog</a:t>
              </a:r>
            </a:p>
            <a:p>
              <a:pPr algn="ctr">
                <a:defRPr/>
              </a:pPr>
              <a:r>
                <a:rPr lang="en-US" sz="1400" b="1">
                  <a:solidFill>
                    <a:schemeClr val="bg1"/>
                  </a:solidFill>
                  <a:latin typeface="Arial" charset="0"/>
                </a:rPr>
                <a:t>(price data bank)</a:t>
              </a:r>
            </a:p>
          </p:txBody>
        </p:sp>
        <p:grpSp>
          <p:nvGrpSpPr>
            <p:cNvPr id="73764" name="Group 55">
              <a:extLst>
                <a:ext uri="{FF2B5EF4-FFF2-40B4-BE49-F238E27FC236}">
                  <a16:creationId xmlns:a16="http://schemas.microsoft.com/office/drawing/2014/main" id="{BB1FB8CB-EC2B-4019-8F97-8CEA2707893E}"/>
                </a:ext>
              </a:extLst>
            </p:cNvPr>
            <p:cNvGrpSpPr>
              <a:grpSpLocks/>
            </p:cNvGrpSpPr>
            <p:nvPr/>
          </p:nvGrpSpPr>
          <p:grpSpPr bwMode="auto">
            <a:xfrm>
              <a:off x="2478" y="2324"/>
              <a:ext cx="789" cy="240"/>
              <a:chOff x="4123" y="192"/>
              <a:chExt cx="789" cy="340"/>
            </a:xfrm>
          </p:grpSpPr>
          <p:sp>
            <p:nvSpPr>
              <p:cNvPr id="73809" name="AutoShape 56">
                <a:extLst>
                  <a:ext uri="{FF2B5EF4-FFF2-40B4-BE49-F238E27FC236}">
                    <a16:creationId xmlns:a16="http://schemas.microsoft.com/office/drawing/2014/main" id="{157D7E3C-24D4-4070-BD37-C6C7492F8355}"/>
                  </a:ext>
                </a:extLst>
              </p:cNvPr>
              <p:cNvSpPr>
                <a:spLocks noChangeArrowheads="1"/>
              </p:cNvSpPr>
              <p:nvPr/>
            </p:nvSpPr>
            <p:spPr bwMode="gray">
              <a:xfrm>
                <a:off x="4128" y="192"/>
                <a:ext cx="768" cy="34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10" name="AutoShape 57">
                <a:extLst>
                  <a:ext uri="{FF2B5EF4-FFF2-40B4-BE49-F238E27FC236}">
                    <a16:creationId xmlns:a16="http://schemas.microsoft.com/office/drawing/2014/main" id="{FE7B41B6-B9B7-4377-BF54-E710D118003F}"/>
                  </a:ext>
                </a:extLst>
              </p:cNvPr>
              <p:cNvSpPr>
                <a:spLocks noChangeArrowheads="1"/>
              </p:cNvSpPr>
              <p:nvPr/>
            </p:nvSpPr>
            <p:spPr bwMode="gray">
              <a:xfrm>
                <a:off x="4140" y="193"/>
                <a:ext cx="745" cy="333"/>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11" name="AutoShape 58">
                <a:extLst>
                  <a:ext uri="{FF2B5EF4-FFF2-40B4-BE49-F238E27FC236}">
                    <a16:creationId xmlns:a16="http://schemas.microsoft.com/office/drawing/2014/main" id="{48A66E54-D868-4146-98AF-0FB2B77B28B5}"/>
                  </a:ext>
                </a:extLst>
              </p:cNvPr>
              <p:cNvSpPr>
                <a:spLocks noChangeArrowheads="1"/>
              </p:cNvSpPr>
              <p:nvPr/>
            </p:nvSpPr>
            <p:spPr bwMode="gray">
              <a:xfrm>
                <a:off x="4146" y="438"/>
                <a:ext cx="735" cy="85"/>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12" name="AutoShape 59">
                <a:extLst>
                  <a:ext uri="{FF2B5EF4-FFF2-40B4-BE49-F238E27FC236}">
                    <a16:creationId xmlns:a16="http://schemas.microsoft.com/office/drawing/2014/main" id="{2F422BB8-0D30-41AD-8228-752CF27453A9}"/>
                  </a:ext>
                </a:extLst>
              </p:cNvPr>
              <p:cNvSpPr>
                <a:spLocks noChangeArrowheads="1"/>
              </p:cNvSpPr>
              <p:nvPr/>
            </p:nvSpPr>
            <p:spPr bwMode="gray">
              <a:xfrm>
                <a:off x="4146" y="196"/>
                <a:ext cx="735" cy="84"/>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2764" name="Text Box 60">
                <a:extLst>
                  <a:ext uri="{FF2B5EF4-FFF2-40B4-BE49-F238E27FC236}">
                    <a16:creationId xmlns:a16="http://schemas.microsoft.com/office/drawing/2014/main" id="{CE041CEF-A632-4B73-9599-0FB7A4650B51}"/>
                  </a:ext>
                </a:extLst>
              </p:cNvPr>
              <p:cNvSpPr txBox="1">
                <a:spLocks noChangeArrowheads="1"/>
              </p:cNvSpPr>
              <p:nvPr/>
            </p:nvSpPr>
            <p:spPr bwMode="gray">
              <a:xfrm>
                <a:off x="4123" y="246"/>
                <a:ext cx="789" cy="272"/>
              </a:xfrm>
              <a:prstGeom prst="rect">
                <a:avLst/>
              </a:prstGeom>
              <a:noFill/>
              <a:ln w="9525" algn="ctr">
                <a:noFill/>
                <a:miter lim="800000"/>
                <a:headEnd/>
                <a:tailEnd/>
              </a:ln>
              <a:effectLst/>
            </p:spPr>
            <p:txBody>
              <a:bodyPr>
                <a:spAutoFit/>
              </a:bodyPr>
              <a:lstStyle/>
              <a:p>
                <a:pPr algn="ctr">
                  <a:defRPr/>
                </a:pPr>
                <a:r>
                  <a:rPr lang="en-US" sz="1400" b="1">
                    <a:effectLst>
                      <a:outerShdw blurRad="38100" dist="38100" dir="2700000" algn="tl">
                        <a:srgbClr val="FFFFFF"/>
                      </a:outerShdw>
                    </a:effectLst>
                    <a:latin typeface="Arial" charset="0"/>
                  </a:rPr>
                  <a:t>e-Selection</a:t>
                </a:r>
              </a:p>
            </p:txBody>
          </p:sp>
        </p:grpSp>
        <p:grpSp>
          <p:nvGrpSpPr>
            <p:cNvPr id="73765" name="Group 61">
              <a:extLst>
                <a:ext uri="{FF2B5EF4-FFF2-40B4-BE49-F238E27FC236}">
                  <a16:creationId xmlns:a16="http://schemas.microsoft.com/office/drawing/2014/main" id="{8A1B4A9E-D078-4F32-9A03-9760BBDF9A36}"/>
                </a:ext>
              </a:extLst>
            </p:cNvPr>
            <p:cNvGrpSpPr>
              <a:grpSpLocks/>
            </p:cNvGrpSpPr>
            <p:nvPr/>
          </p:nvGrpSpPr>
          <p:grpSpPr bwMode="auto">
            <a:xfrm>
              <a:off x="2478" y="2612"/>
              <a:ext cx="789" cy="395"/>
              <a:chOff x="4123" y="192"/>
              <a:chExt cx="789" cy="340"/>
            </a:xfrm>
          </p:grpSpPr>
          <p:sp>
            <p:nvSpPr>
              <p:cNvPr id="73804" name="AutoShape 62">
                <a:extLst>
                  <a:ext uri="{FF2B5EF4-FFF2-40B4-BE49-F238E27FC236}">
                    <a16:creationId xmlns:a16="http://schemas.microsoft.com/office/drawing/2014/main" id="{1F5A76C3-3719-4311-9255-F4E54E8EB272}"/>
                  </a:ext>
                </a:extLst>
              </p:cNvPr>
              <p:cNvSpPr>
                <a:spLocks noChangeArrowheads="1"/>
              </p:cNvSpPr>
              <p:nvPr/>
            </p:nvSpPr>
            <p:spPr bwMode="gray">
              <a:xfrm>
                <a:off x="4128" y="192"/>
                <a:ext cx="768" cy="34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05" name="AutoShape 63">
                <a:extLst>
                  <a:ext uri="{FF2B5EF4-FFF2-40B4-BE49-F238E27FC236}">
                    <a16:creationId xmlns:a16="http://schemas.microsoft.com/office/drawing/2014/main" id="{B1889AB0-2A2F-4891-87D0-947284C38811}"/>
                  </a:ext>
                </a:extLst>
              </p:cNvPr>
              <p:cNvSpPr>
                <a:spLocks noChangeArrowheads="1"/>
              </p:cNvSpPr>
              <p:nvPr/>
            </p:nvSpPr>
            <p:spPr bwMode="gray">
              <a:xfrm>
                <a:off x="4140" y="193"/>
                <a:ext cx="745" cy="333"/>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06" name="AutoShape 64">
                <a:extLst>
                  <a:ext uri="{FF2B5EF4-FFF2-40B4-BE49-F238E27FC236}">
                    <a16:creationId xmlns:a16="http://schemas.microsoft.com/office/drawing/2014/main" id="{9048A120-752F-4EAC-9B79-B9F27F3BB95A}"/>
                  </a:ext>
                </a:extLst>
              </p:cNvPr>
              <p:cNvSpPr>
                <a:spLocks noChangeArrowheads="1"/>
              </p:cNvSpPr>
              <p:nvPr/>
            </p:nvSpPr>
            <p:spPr bwMode="gray">
              <a:xfrm>
                <a:off x="4146" y="438"/>
                <a:ext cx="735" cy="85"/>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07" name="AutoShape 65">
                <a:extLst>
                  <a:ext uri="{FF2B5EF4-FFF2-40B4-BE49-F238E27FC236}">
                    <a16:creationId xmlns:a16="http://schemas.microsoft.com/office/drawing/2014/main" id="{334D3C86-ED43-40AE-A4F9-681D440D8349}"/>
                  </a:ext>
                </a:extLst>
              </p:cNvPr>
              <p:cNvSpPr>
                <a:spLocks noChangeArrowheads="1"/>
              </p:cNvSpPr>
              <p:nvPr/>
            </p:nvSpPr>
            <p:spPr bwMode="gray">
              <a:xfrm>
                <a:off x="4146" y="196"/>
                <a:ext cx="735" cy="84"/>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2770" name="Text Box 66">
                <a:extLst>
                  <a:ext uri="{FF2B5EF4-FFF2-40B4-BE49-F238E27FC236}">
                    <a16:creationId xmlns:a16="http://schemas.microsoft.com/office/drawing/2014/main" id="{5A159AD1-7843-4A93-A0B8-A7C75D47EE90}"/>
                  </a:ext>
                </a:extLst>
              </p:cNvPr>
              <p:cNvSpPr txBox="1">
                <a:spLocks noChangeArrowheads="1"/>
              </p:cNvSpPr>
              <p:nvPr/>
            </p:nvSpPr>
            <p:spPr bwMode="gray">
              <a:xfrm>
                <a:off x="4123" y="246"/>
                <a:ext cx="789" cy="281"/>
              </a:xfrm>
              <a:prstGeom prst="rect">
                <a:avLst/>
              </a:prstGeom>
              <a:noFill/>
              <a:ln w="9525" algn="ctr">
                <a:noFill/>
                <a:miter lim="800000"/>
                <a:headEnd/>
                <a:tailEnd/>
              </a:ln>
              <a:effectLst/>
            </p:spPr>
            <p:txBody>
              <a:bodyPr>
                <a:spAutoFit/>
              </a:bodyPr>
              <a:lstStyle/>
              <a:p>
                <a:pPr algn="ctr">
                  <a:defRPr/>
                </a:pPr>
                <a:r>
                  <a:rPr lang="en-US" sz="1400" b="1">
                    <a:effectLst>
                      <a:outerShdw blurRad="38100" dist="38100" dir="2700000" algn="tl">
                        <a:srgbClr val="FFFFFF"/>
                      </a:outerShdw>
                    </a:effectLst>
                    <a:latin typeface="Arial" charset="0"/>
                  </a:rPr>
                  <a:t>e-Reverse</a:t>
                </a:r>
              </a:p>
              <a:p>
                <a:pPr algn="ctr">
                  <a:defRPr/>
                </a:pPr>
                <a:r>
                  <a:rPr lang="en-US" sz="1400" b="1">
                    <a:effectLst>
                      <a:outerShdw blurRad="38100" dist="38100" dir="2700000" algn="tl">
                        <a:srgbClr val="FFFFFF"/>
                      </a:outerShdw>
                    </a:effectLst>
                    <a:latin typeface="Arial" charset="0"/>
                  </a:rPr>
                  <a:t>Auction</a:t>
                </a:r>
              </a:p>
            </p:txBody>
          </p:sp>
        </p:grpSp>
        <p:sp>
          <p:nvSpPr>
            <p:cNvPr id="73766" name="AutoShape 67">
              <a:extLst>
                <a:ext uri="{FF2B5EF4-FFF2-40B4-BE49-F238E27FC236}">
                  <a16:creationId xmlns:a16="http://schemas.microsoft.com/office/drawing/2014/main" id="{2769E94A-652F-4D99-A6C4-30145A2BECF5}"/>
                </a:ext>
              </a:extLst>
            </p:cNvPr>
            <p:cNvSpPr>
              <a:spLocks noChangeArrowheads="1"/>
            </p:cNvSpPr>
            <p:nvPr/>
          </p:nvSpPr>
          <p:spPr bwMode="gray">
            <a:xfrm>
              <a:off x="2470" y="3044"/>
              <a:ext cx="768" cy="24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67" name="AutoShape 68">
              <a:extLst>
                <a:ext uri="{FF2B5EF4-FFF2-40B4-BE49-F238E27FC236}">
                  <a16:creationId xmlns:a16="http://schemas.microsoft.com/office/drawing/2014/main" id="{3B7DFF75-456C-4386-906A-A2C9A5E4484F}"/>
                </a:ext>
              </a:extLst>
            </p:cNvPr>
            <p:cNvSpPr>
              <a:spLocks noChangeArrowheads="1"/>
            </p:cNvSpPr>
            <p:nvPr/>
          </p:nvSpPr>
          <p:spPr bwMode="gray">
            <a:xfrm>
              <a:off x="2485" y="3045"/>
              <a:ext cx="745" cy="235"/>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68" name="AutoShape 69">
              <a:extLst>
                <a:ext uri="{FF2B5EF4-FFF2-40B4-BE49-F238E27FC236}">
                  <a16:creationId xmlns:a16="http://schemas.microsoft.com/office/drawing/2014/main" id="{FE7D4011-54D4-4997-A8C7-D273C3384568}"/>
                </a:ext>
              </a:extLst>
            </p:cNvPr>
            <p:cNvSpPr>
              <a:spLocks noChangeArrowheads="1"/>
            </p:cNvSpPr>
            <p:nvPr/>
          </p:nvSpPr>
          <p:spPr bwMode="gray">
            <a:xfrm>
              <a:off x="2501" y="3218"/>
              <a:ext cx="735" cy="5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69" name="AutoShape 70">
              <a:extLst>
                <a:ext uri="{FF2B5EF4-FFF2-40B4-BE49-F238E27FC236}">
                  <a16:creationId xmlns:a16="http://schemas.microsoft.com/office/drawing/2014/main" id="{14E58726-6F4A-482C-B246-DF1BC44157D1}"/>
                </a:ext>
              </a:extLst>
            </p:cNvPr>
            <p:cNvSpPr>
              <a:spLocks noChangeArrowheads="1"/>
            </p:cNvSpPr>
            <p:nvPr/>
          </p:nvSpPr>
          <p:spPr bwMode="gray">
            <a:xfrm>
              <a:off x="2495" y="3047"/>
              <a:ext cx="735" cy="5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2775" name="Text Box 71">
              <a:extLst>
                <a:ext uri="{FF2B5EF4-FFF2-40B4-BE49-F238E27FC236}">
                  <a16:creationId xmlns:a16="http://schemas.microsoft.com/office/drawing/2014/main" id="{0DF12C33-E1C9-4104-AF28-69256E3285EF}"/>
                </a:ext>
              </a:extLst>
            </p:cNvPr>
            <p:cNvSpPr txBox="1">
              <a:spLocks noChangeArrowheads="1"/>
            </p:cNvSpPr>
            <p:nvPr/>
          </p:nvSpPr>
          <p:spPr bwMode="gray">
            <a:xfrm>
              <a:off x="2454" y="3050"/>
              <a:ext cx="848" cy="192"/>
            </a:xfrm>
            <a:prstGeom prst="rect">
              <a:avLst/>
            </a:prstGeom>
            <a:noFill/>
            <a:ln w="9525" algn="ctr">
              <a:noFill/>
              <a:miter lim="800000"/>
              <a:headEnd/>
              <a:tailEnd/>
            </a:ln>
            <a:effectLst/>
          </p:spPr>
          <p:txBody>
            <a:bodyPr>
              <a:spAutoFit/>
            </a:bodyPr>
            <a:lstStyle/>
            <a:p>
              <a:pPr>
                <a:defRPr/>
              </a:pPr>
              <a:r>
                <a:rPr lang="en-US" sz="1400" b="1">
                  <a:effectLst>
                    <a:outerShdw blurRad="38100" dist="38100" dir="2700000" algn="tl">
                      <a:srgbClr val="FFFFFF"/>
                    </a:outerShdw>
                  </a:effectLst>
                  <a:latin typeface="Arial" charset="0"/>
                </a:rPr>
                <a:t>e-Purchasing</a:t>
              </a:r>
            </a:p>
          </p:txBody>
        </p:sp>
        <p:grpSp>
          <p:nvGrpSpPr>
            <p:cNvPr id="73771" name="Group 72">
              <a:extLst>
                <a:ext uri="{FF2B5EF4-FFF2-40B4-BE49-F238E27FC236}">
                  <a16:creationId xmlns:a16="http://schemas.microsoft.com/office/drawing/2014/main" id="{A5E388D3-05F5-40EB-B58A-E9F9A4478C4A}"/>
                </a:ext>
              </a:extLst>
            </p:cNvPr>
            <p:cNvGrpSpPr>
              <a:grpSpLocks/>
            </p:cNvGrpSpPr>
            <p:nvPr/>
          </p:nvGrpSpPr>
          <p:grpSpPr bwMode="auto">
            <a:xfrm>
              <a:off x="1358" y="1912"/>
              <a:ext cx="864" cy="864"/>
              <a:chOff x="3600" y="672"/>
              <a:chExt cx="929" cy="936"/>
            </a:xfrm>
          </p:grpSpPr>
          <p:sp>
            <p:nvSpPr>
              <p:cNvPr id="73797" name="Oval 73">
                <a:extLst>
                  <a:ext uri="{FF2B5EF4-FFF2-40B4-BE49-F238E27FC236}">
                    <a16:creationId xmlns:a16="http://schemas.microsoft.com/office/drawing/2014/main" id="{B9809069-D4CD-4CDD-B73A-EFB8BE2E74C0}"/>
                  </a:ext>
                </a:extLst>
              </p:cNvPr>
              <p:cNvSpPr>
                <a:spLocks noChangeArrowheads="1"/>
              </p:cNvSpPr>
              <p:nvPr/>
            </p:nvSpPr>
            <p:spPr bwMode="gray">
              <a:xfrm>
                <a:off x="3600" y="672"/>
                <a:ext cx="929" cy="936"/>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98" name="Oval 74">
                <a:extLst>
                  <a:ext uri="{FF2B5EF4-FFF2-40B4-BE49-F238E27FC236}">
                    <a16:creationId xmlns:a16="http://schemas.microsoft.com/office/drawing/2014/main" id="{A2FAE291-0F6B-481F-8B94-A38E8780299F}"/>
                  </a:ext>
                </a:extLst>
              </p:cNvPr>
              <p:cNvSpPr>
                <a:spLocks noChangeArrowheads="1"/>
              </p:cNvSpPr>
              <p:nvPr/>
            </p:nvSpPr>
            <p:spPr bwMode="gray">
              <a:xfrm>
                <a:off x="3653" y="725"/>
                <a:ext cx="823" cy="829"/>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2779" name="Oval 75">
                <a:extLst>
                  <a:ext uri="{FF2B5EF4-FFF2-40B4-BE49-F238E27FC236}">
                    <a16:creationId xmlns:a16="http://schemas.microsoft.com/office/drawing/2014/main" id="{93AF5A51-C660-4A31-8943-8B9E46A42692}"/>
                  </a:ext>
                </a:extLst>
              </p:cNvPr>
              <p:cNvSpPr>
                <a:spLocks noChangeArrowheads="1"/>
              </p:cNvSpPr>
              <p:nvPr/>
            </p:nvSpPr>
            <p:spPr bwMode="gray">
              <a:xfrm>
                <a:off x="3789" y="962"/>
                <a:ext cx="176" cy="35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endParaRPr>
              </a:p>
            </p:txBody>
          </p:sp>
          <p:sp>
            <p:nvSpPr>
              <p:cNvPr id="73800" name="Oval 76">
                <a:extLst>
                  <a:ext uri="{FF2B5EF4-FFF2-40B4-BE49-F238E27FC236}">
                    <a16:creationId xmlns:a16="http://schemas.microsoft.com/office/drawing/2014/main" id="{36338790-0E08-4945-AC33-3823B9D79B3E}"/>
                  </a:ext>
                </a:extLst>
              </p:cNvPr>
              <p:cNvSpPr>
                <a:spLocks noChangeArrowheads="1"/>
              </p:cNvSpPr>
              <p:nvPr/>
            </p:nvSpPr>
            <p:spPr bwMode="gray">
              <a:xfrm>
                <a:off x="3789" y="963"/>
                <a:ext cx="176" cy="35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2781" name="Oval 77">
                <a:extLst>
                  <a:ext uri="{FF2B5EF4-FFF2-40B4-BE49-F238E27FC236}">
                    <a16:creationId xmlns:a16="http://schemas.microsoft.com/office/drawing/2014/main" id="{194B5BB0-B0F3-4719-B66F-B90CF37B5522}"/>
                  </a:ext>
                </a:extLst>
              </p:cNvPr>
              <p:cNvSpPr>
                <a:spLocks noChangeArrowheads="1"/>
              </p:cNvSpPr>
              <p:nvPr/>
            </p:nvSpPr>
            <p:spPr bwMode="gray">
              <a:xfrm>
                <a:off x="3749" y="962"/>
                <a:ext cx="629" cy="35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endParaRPr>
              </a:p>
            </p:txBody>
          </p:sp>
          <p:sp>
            <p:nvSpPr>
              <p:cNvPr id="73802" name="Oval 78">
                <a:extLst>
                  <a:ext uri="{FF2B5EF4-FFF2-40B4-BE49-F238E27FC236}">
                    <a16:creationId xmlns:a16="http://schemas.microsoft.com/office/drawing/2014/main" id="{0AA735AE-91BF-40F0-B75F-C7AC914BEDA9}"/>
                  </a:ext>
                </a:extLst>
              </p:cNvPr>
              <p:cNvSpPr>
                <a:spLocks noChangeArrowheads="1"/>
              </p:cNvSpPr>
              <p:nvPr/>
            </p:nvSpPr>
            <p:spPr bwMode="gray">
              <a:xfrm>
                <a:off x="3749" y="963"/>
                <a:ext cx="631" cy="354"/>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803" name="Text Box 79">
                <a:extLst>
                  <a:ext uri="{FF2B5EF4-FFF2-40B4-BE49-F238E27FC236}">
                    <a16:creationId xmlns:a16="http://schemas.microsoft.com/office/drawing/2014/main" id="{3F4F7C34-F5C0-476A-8504-8F132895E567}"/>
                  </a:ext>
                </a:extLst>
              </p:cNvPr>
              <p:cNvSpPr txBox="1">
                <a:spLocks noChangeArrowheads="1"/>
              </p:cNvSpPr>
              <p:nvPr/>
            </p:nvSpPr>
            <p:spPr bwMode="gray">
              <a:xfrm>
                <a:off x="3722" y="954"/>
                <a:ext cx="70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100" b="1">
                    <a:solidFill>
                      <a:schemeClr val="bg1"/>
                    </a:solidFill>
                    <a:latin typeface="Arial" panose="020B0604020202020204" pitchFamily="34" charset="0"/>
                    <a:cs typeface="Arial" panose="020B0604020202020204" pitchFamily="34" charset="0"/>
                  </a:rPr>
                  <a:t>Agency</a:t>
                </a:r>
              </a:p>
              <a:p>
                <a:pPr algn="ctr">
                  <a:lnSpc>
                    <a:spcPct val="100000"/>
                  </a:lnSpc>
                  <a:spcBef>
                    <a:spcPct val="0"/>
                  </a:spcBef>
                  <a:buFontTx/>
                  <a:buNone/>
                </a:pPr>
                <a:r>
                  <a:rPr lang="en-US" altLang="en-US" sz="1100" b="1">
                    <a:solidFill>
                      <a:schemeClr val="bg1"/>
                    </a:solidFill>
                    <a:latin typeface="Arial" panose="020B0604020202020204" pitchFamily="34" charset="0"/>
                    <a:cs typeface="Arial" panose="020B0604020202020204" pitchFamily="34" charset="0"/>
                  </a:rPr>
                  <a:t>Management</a:t>
                </a:r>
              </a:p>
              <a:p>
                <a:pPr algn="ctr">
                  <a:lnSpc>
                    <a:spcPct val="100000"/>
                  </a:lnSpc>
                  <a:spcBef>
                    <a:spcPct val="0"/>
                  </a:spcBef>
                  <a:buFontTx/>
                  <a:buNone/>
                </a:pPr>
                <a:r>
                  <a:rPr lang="en-US" altLang="en-US" sz="1100" b="1">
                    <a:solidFill>
                      <a:schemeClr val="bg1"/>
                    </a:solidFill>
                    <a:latin typeface="Arial" panose="020B0604020202020204" pitchFamily="34" charset="0"/>
                    <a:cs typeface="Arial" panose="020B0604020202020204" pitchFamily="34" charset="0"/>
                  </a:rPr>
                  <a:t>System</a:t>
                </a:r>
              </a:p>
            </p:txBody>
          </p:sp>
        </p:grpSp>
        <p:grpSp>
          <p:nvGrpSpPr>
            <p:cNvPr id="73772" name="Group 80">
              <a:extLst>
                <a:ext uri="{FF2B5EF4-FFF2-40B4-BE49-F238E27FC236}">
                  <a16:creationId xmlns:a16="http://schemas.microsoft.com/office/drawing/2014/main" id="{60B6A1A1-3858-46CE-9F49-0A185439780B}"/>
                </a:ext>
              </a:extLst>
            </p:cNvPr>
            <p:cNvGrpSpPr>
              <a:grpSpLocks/>
            </p:cNvGrpSpPr>
            <p:nvPr/>
          </p:nvGrpSpPr>
          <p:grpSpPr bwMode="auto">
            <a:xfrm>
              <a:off x="3518" y="1940"/>
              <a:ext cx="864" cy="864"/>
              <a:chOff x="3744" y="864"/>
              <a:chExt cx="864" cy="864"/>
            </a:xfrm>
          </p:grpSpPr>
          <p:sp>
            <p:nvSpPr>
              <p:cNvPr id="73790" name="Oval 81">
                <a:extLst>
                  <a:ext uri="{FF2B5EF4-FFF2-40B4-BE49-F238E27FC236}">
                    <a16:creationId xmlns:a16="http://schemas.microsoft.com/office/drawing/2014/main" id="{B4108927-0C94-4F10-80CC-BD237CC46FAA}"/>
                  </a:ext>
                </a:extLst>
              </p:cNvPr>
              <p:cNvSpPr>
                <a:spLocks noChangeArrowheads="1"/>
              </p:cNvSpPr>
              <p:nvPr/>
            </p:nvSpPr>
            <p:spPr bwMode="gray">
              <a:xfrm>
                <a:off x="3744" y="864"/>
                <a:ext cx="864" cy="864"/>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91" name="Oval 82">
                <a:extLst>
                  <a:ext uri="{FF2B5EF4-FFF2-40B4-BE49-F238E27FC236}">
                    <a16:creationId xmlns:a16="http://schemas.microsoft.com/office/drawing/2014/main" id="{FE4CE08A-9D61-475E-B2CB-434CB86BB802}"/>
                  </a:ext>
                </a:extLst>
              </p:cNvPr>
              <p:cNvSpPr>
                <a:spLocks noChangeArrowheads="1"/>
              </p:cNvSpPr>
              <p:nvPr/>
            </p:nvSpPr>
            <p:spPr bwMode="gray">
              <a:xfrm>
                <a:off x="3793" y="913"/>
                <a:ext cx="766" cy="765"/>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2787" name="Oval 83">
                <a:extLst>
                  <a:ext uri="{FF2B5EF4-FFF2-40B4-BE49-F238E27FC236}">
                    <a16:creationId xmlns:a16="http://schemas.microsoft.com/office/drawing/2014/main" id="{82961A1C-3995-409A-B2B1-33224F30A023}"/>
                  </a:ext>
                </a:extLst>
              </p:cNvPr>
              <p:cNvSpPr>
                <a:spLocks noChangeArrowheads="1"/>
              </p:cNvSpPr>
              <p:nvPr/>
            </p:nvSpPr>
            <p:spPr bwMode="gray">
              <a:xfrm>
                <a:off x="3920" y="1133"/>
                <a:ext cx="164" cy="32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endParaRPr>
              </a:p>
            </p:txBody>
          </p:sp>
          <p:sp>
            <p:nvSpPr>
              <p:cNvPr id="73793" name="Oval 84">
                <a:extLst>
                  <a:ext uri="{FF2B5EF4-FFF2-40B4-BE49-F238E27FC236}">
                    <a16:creationId xmlns:a16="http://schemas.microsoft.com/office/drawing/2014/main" id="{687BD1A3-E3FD-4788-A459-2427AE5FE929}"/>
                  </a:ext>
                </a:extLst>
              </p:cNvPr>
              <p:cNvSpPr>
                <a:spLocks noChangeArrowheads="1"/>
              </p:cNvSpPr>
              <p:nvPr/>
            </p:nvSpPr>
            <p:spPr bwMode="gray">
              <a:xfrm>
                <a:off x="3920" y="1133"/>
                <a:ext cx="164" cy="327"/>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2789" name="Oval 85">
                <a:extLst>
                  <a:ext uri="{FF2B5EF4-FFF2-40B4-BE49-F238E27FC236}">
                    <a16:creationId xmlns:a16="http://schemas.microsoft.com/office/drawing/2014/main" id="{D96DE9F6-08C7-4DE5-ADD7-D6C0D786AF7A}"/>
                  </a:ext>
                </a:extLst>
              </p:cNvPr>
              <p:cNvSpPr>
                <a:spLocks noChangeArrowheads="1"/>
              </p:cNvSpPr>
              <p:nvPr/>
            </p:nvSpPr>
            <p:spPr bwMode="gray">
              <a:xfrm>
                <a:off x="3883" y="1133"/>
                <a:ext cx="586" cy="32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endParaRPr>
              </a:p>
            </p:txBody>
          </p:sp>
          <p:sp>
            <p:nvSpPr>
              <p:cNvPr id="73795" name="Oval 86">
                <a:extLst>
                  <a:ext uri="{FF2B5EF4-FFF2-40B4-BE49-F238E27FC236}">
                    <a16:creationId xmlns:a16="http://schemas.microsoft.com/office/drawing/2014/main" id="{4724D225-7E84-49B6-9537-B76DB2299C76}"/>
                  </a:ext>
                </a:extLst>
              </p:cNvPr>
              <p:cNvSpPr>
                <a:spLocks noChangeArrowheads="1"/>
              </p:cNvSpPr>
              <p:nvPr/>
            </p:nvSpPr>
            <p:spPr bwMode="gray">
              <a:xfrm>
                <a:off x="3883" y="1133"/>
                <a:ext cx="586" cy="327"/>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96" name="Text Box 87">
                <a:extLst>
                  <a:ext uri="{FF2B5EF4-FFF2-40B4-BE49-F238E27FC236}">
                    <a16:creationId xmlns:a16="http://schemas.microsoft.com/office/drawing/2014/main" id="{2A4BDB38-6570-4A8A-B107-45ED9CB8003B}"/>
                  </a:ext>
                </a:extLst>
              </p:cNvPr>
              <p:cNvSpPr txBox="1">
                <a:spLocks noChangeArrowheads="1"/>
              </p:cNvSpPr>
              <p:nvPr/>
            </p:nvSpPr>
            <p:spPr bwMode="gray">
              <a:xfrm>
                <a:off x="3855" y="1008"/>
                <a:ext cx="654"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100" b="1">
                    <a:solidFill>
                      <a:schemeClr val="bg1"/>
                    </a:solidFill>
                    <a:latin typeface="Arial" panose="020B0604020202020204" pitchFamily="34" charset="0"/>
                    <a:cs typeface="Arial" panose="020B0604020202020204" pitchFamily="34" charset="0"/>
                  </a:rPr>
                  <a:t>Vendor</a:t>
                </a:r>
              </a:p>
              <a:p>
                <a:pPr algn="ctr">
                  <a:lnSpc>
                    <a:spcPct val="100000"/>
                  </a:lnSpc>
                  <a:spcBef>
                    <a:spcPct val="0"/>
                  </a:spcBef>
                  <a:buFontTx/>
                  <a:buNone/>
                </a:pPr>
                <a:r>
                  <a:rPr lang="en-US" altLang="en-US" sz="1100" b="1">
                    <a:solidFill>
                      <a:schemeClr val="bg1"/>
                    </a:solidFill>
                    <a:latin typeface="Arial" panose="020B0604020202020204" pitchFamily="34" charset="0"/>
                    <a:cs typeface="Arial" panose="020B0604020202020204" pitchFamily="34" charset="0"/>
                  </a:rPr>
                  <a:t>Management</a:t>
                </a:r>
              </a:p>
              <a:p>
                <a:pPr algn="ctr">
                  <a:lnSpc>
                    <a:spcPct val="100000"/>
                  </a:lnSpc>
                  <a:spcBef>
                    <a:spcPct val="0"/>
                  </a:spcBef>
                  <a:buFontTx/>
                  <a:buNone/>
                </a:pPr>
                <a:r>
                  <a:rPr lang="en-US" altLang="en-US" sz="1100" b="1">
                    <a:solidFill>
                      <a:schemeClr val="bg1"/>
                    </a:solidFill>
                    <a:latin typeface="Arial" panose="020B0604020202020204" pitchFamily="34" charset="0"/>
                    <a:cs typeface="Arial" panose="020B0604020202020204" pitchFamily="34" charset="0"/>
                  </a:rPr>
                  <a:t>System</a:t>
                </a:r>
              </a:p>
              <a:p>
                <a:pPr algn="ctr">
                  <a:lnSpc>
                    <a:spcPct val="100000"/>
                  </a:lnSpc>
                  <a:spcBef>
                    <a:spcPct val="0"/>
                  </a:spcBef>
                  <a:buFontTx/>
                  <a:buNone/>
                </a:pPr>
                <a:r>
                  <a:rPr lang="en-US" altLang="en-US" sz="1100" b="1">
                    <a:solidFill>
                      <a:schemeClr val="bg1"/>
                    </a:solidFill>
                    <a:latin typeface="Arial" panose="020B0604020202020204" pitchFamily="34" charset="0"/>
                    <a:cs typeface="Arial" panose="020B0604020202020204" pitchFamily="34" charset="0"/>
                  </a:rPr>
                  <a:t>(Debarment System)</a:t>
                </a:r>
              </a:p>
            </p:txBody>
          </p:sp>
        </p:grpSp>
        <p:grpSp>
          <p:nvGrpSpPr>
            <p:cNvPr id="73773" name="Group 88">
              <a:extLst>
                <a:ext uri="{FF2B5EF4-FFF2-40B4-BE49-F238E27FC236}">
                  <a16:creationId xmlns:a16="http://schemas.microsoft.com/office/drawing/2014/main" id="{A7758DB2-F979-4705-8F7C-A6D45DD502AA}"/>
                </a:ext>
              </a:extLst>
            </p:cNvPr>
            <p:cNvGrpSpPr>
              <a:grpSpLocks/>
            </p:cNvGrpSpPr>
            <p:nvPr/>
          </p:nvGrpSpPr>
          <p:grpSpPr bwMode="auto">
            <a:xfrm>
              <a:off x="1262" y="3016"/>
              <a:ext cx="845" cy="350"/>
              <a:chOff x="1219" y="1756"/>
              <a:chExt cx="845" cy="350"/>
            </a:xfrm>
          </p:grpSpPr>
          <p:sp>
            <p:nvSpPr>
              <p:cNvPr id="73787" name="AutoShape 89">
                <a:extLst>
                  <a:ext uri="{FF2B5EF4-FFF2-40B4-BE49-F238E27FC236}">
                    <a16:creationId xmlns:a16="http://schemas.microsoft.com/office/drawing/2014/main" id="{3A34BC86-B6DB-4A9B-B1EB-713A938633CC}"/>
                  </a:ext>
                </a:extLst>
              </p:cNvPr>
              <p:cNvSpPr>
                <a:spLocks noChangeArrowheads="1"/>
              </p:cNvSpPr>
              <p:nvPr/>
            </p:nvSpPr>
            <p:spPr bwMode="gray">
              <a:xfrm rot="-5553175">
                <a:off x="1762" y="1803"/>
                <a:ext cx="350" cy="255"/>
              </a:xfrm>
              <a:prstGeom prst="downArrow">
                <a:avLst>
                  <a:gd name="adj1" fmla="val 67093"/>
                  <a:gd name="adj2" fmla="val 64051"/>
                </a:avLst>
              </a:prstGeom>
              <a:solidFill>
                <a:srgbClr val="33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88" name="AutoShape 90">
                <a:extLst>
                  <a:ext uri="{FF2B5EF4-FFF2-40B4-BE49-F238E27FC236}">
                    <a16:creationId xmlns:a16="http://schemas.microsoft.com/office/drawing/2014/main" id="{0C46EA25-DC05-451F-B276-7145138FFC65}"/>
                  </a:ext>
                </a:extLst>
              </p:cNvPr>
              <p:cNvSpPr>
                <a:spLocks noChangeArrowheads="1"/>
              </p:cNvSpPr>
              <p:nvPr/>
            </p:nvSpPr>
            <p:spPr bwMode="white">
              <a:xfrm>
                <a:off x="1481" y="1812"/>
                <a:ext cx="384" cy="240"/>
              </a:xfrm>
              <a:prstGeom prst="flowChartAlternateProcess">
                <a:avLst/>
              </a:prstGeom>
              <a:solidFill>
                <a:schemeClr val="bg2"/>
              </a:solidFill>
              <a:ln w="9525" algn="ctr">
                <a:solidFill>
                  <a:srgbClr val="CC99FF"/>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b="1">
                    <a:solidFill>
                      <a:schemeClr val="accent1"/>
                    </a:solidFill>
                    <a:latin typeface="Arial" panose="020B0604020202020204" pitchFamily="34" charset="0"/>
                    <a:cs typeface="Arial" panose="020B0604020202020204" pitchFamily="34" charset="0"/>
                  </a:rPr>
                  <a:t>Web</a:t>
                </a:r>
              </a:p>
              <a:p>
                <a:pPr algn="ctr" eaLnBrk="1" hangingPunct="1">
                  <a:lnSpc>
                    <a:spcPct val="100000"/>
                  </a:lnSpc>
                  <a:spcBef>
                    <a:spcPct val="0"/>
                  </a:spcBef>
                  <a:buFontTx/>
                  <a:buNone/>
                </a:pPr>
                <a:r>
                  <a:rPr lang="en-US" altLang="en-US" sz="1200" b="1">
                    <a:solidFill>
                      <a:schemeClr val="accent1"/>
                    </a:solidFill>
                    <a:latin typeface="Arial" panose="020B0604020202020204" pitchFamily="34" charset="0"/>
                    <a:cs typeface="Arial" panose="020B0604020202020204" pitchFamily="34" charset="0"/>
                  </a:rPr>
                  <a:t>Portal</a:t>
                </a:r>
              </a:p>
            </p:txBody>
          </p:sp>
          <p:sp>
            <p:nvSpPr>
              <p:cNvPr id="73789" name="AutoShape 91">
                <a:extLst>
                  <a:ext uri="{FF2B5EF4-FFF2-40B4-BE49-F238E27FC236}">
                    <a16:creationId xmlns:a16="http://schemas.microsoft.com/office/drawing/2014/main" id="{1F219275-B4B9-47F0-8C74-9B9403F0D902}"/>
                  </a:ext>
                </a:extLst>
              </p:cNvPr>
              <p:cNvSpPr>
                <a:spLocks noChangeArrowheads="1"/>
              </p:cNvSpPr>
              <p:nvPr/>
            </p:nvSpPr>
            <p:spPr bwMode="gray">
              <a:xfrm rot="5400000">
                <a:off x="1172" y="1803"/>
                <a:ext cx="350" cy="255"/>
              </a:xfrm>
              <a:prstGeom prst="downArrow">
                <a:avLst>
                  <a:gd name="adj1" fmla="val 67093"/>
                  <a:gd name="adj2" fmla="val 64051"/>
                </a:avLst>
              </a:prstGeom>
              <a:solidFill>
                <a:srgbClr val="3366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grpSp>
          <p:nvGrpSpPr>
            <p:cNvPr id="73774" name="Group 92">
              <a:extLst>
                <a:ext uri="{FF2B5EF4-FFF2-40B4-BE49-F238E27FC236}">
                  <a16:creationId xmlns:a16="http://schemas.microsoft.com/office/drawing/2014/main" id="{0B6600D8-9CC7-4879-B740-9B4D80362766}"/>
                </a:ext>
              </a:extLst>
            </p:cNvPr>
            <p:cNvGrpSpPr>
              <a:grpSpLocks/>
            </p:cNvGrpSpPr>
            <p:nvPr/>
          </p:nvGrpSpPr>
          <p:grpSpPr bwMode="auto">
            <a:xfrm>
              <a:off x="3630" y="3008"/>
              <a:ext cx="845" cy="350"/>
              <a:chOff x="3616" y="2894"/>
              <a:chExt cx="845" cy="350"/>
            </a:xfrm>
          </p:grpSpPr>
          <p:sp>
            <p:nvSpPr>
              <p:cNvPr id="73784" name="AutoShape 93">
                <a:extLst>
                  <a:ext uri="{FF2B5EF4-FFF2-40B4-BE49-F238E27FC236}">
                    <a16:creationId xmlns:a16="http://schemas.microsoft.com/office/drawing/2014/main" id="{21928325-329F-4269-8679-6D78A2356342}"/>
                  </a:ext>
                </a:extLst>
              </p:cNvPr>
              <p:cNvSpPr>
                <a:spLocks noChangeArrowheads="1"/>
              </p:cNvSpPr>
              <p:nvPr/>
            </p:nvSpPr>
            <p:spPr bwMode="gray">
              <a:xfrm rot="-5553175">
                <a:off x="4159" y="2941"/>
                <a:ext cx="350" cy="255"/>
              </a:xfrm>
              <a:prstGeom prst="downArrow">
                <a:avLst>
                  <a:gd name="adj1" fmla="val 67093"/>
                  <a:gd name="adj2" fmla="val 64051"/>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85" name="AutoShape 94">
                <a:extLst>
                  <a:ext uri="{FF2B5EF4-FFF2-40B4-BE49-F238E27FC236}">
                    <a16:creationId xmlns:a16="http://schemas.microsoft.com/office/drawing/2014/main" id="{93E0ACFC-4824-4BE7-B1A4-7ED38E281FA6}"/>
                  </a:ext>
                </a:extLst>
              </p:cNvPr>
              <p:cNvSpPr>
                <a:spLocks noChangeArrowheads="1"/>
              </p:cNvSpPr>
              <p:nvPr/>
            </p:nvSpPr>
            <p:spPr bwMode="white">
              <a:xfrm>
                <a:off x="3878" y="2950"/>
                <a:ext cx="384" cy="240"/>
              </a:xfrm>
              <a:prstGeom prst="flowChartAlternateProcess">
                <a:avLst/>
              </a:prstGeom>
              <a:solidFill>
                <a:schemeClr val="bg2"/>
              </a:solidFill>
              <a:ln w="9525" algn="ctr">
                <a:solidFill>
                  <a:srgbClr val="CC99FF"/>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b="1">
                    <a:solidFill>
                      <a:srgbClr val="0000FF"/>
                    </a:solidFill>
                    <a:latin typeface="Arial" panose="020B0604020202020204" pitchFamily="34" charset="0"/>
                    <a:cs typeface="Arial" panose="020B0604020202020204" pitchFamily="34" charset="0"/>
                  </a:rPr>
                  <a:t>Web</a:t>
                </a:r>
              </a:p>
              <a:p>
                <a:pPr algn="ctr" eaLnBrk="1" hangingPunct="1">
                  <a:lnSpc>
                    <a:spcPct val="100000"/>
                  </a:lnSpc>
                  <a:spcBef>
                    <a:spcPct val="0"/>
                  </a:spcBef>
                  <a:buFontTx/>
                  <a:buNone/>
                </a:pPr>
                <a:r>
                  <a:rPr lang="en-US" altLang="en-US" sz="1200" b="1">
                    <a:solidFill>
                      <a:srgbClr val="0000FF"/>
                    </a:solidFill>
                    <a:latin typeface="Arial" panose="020B0604020202020204" pitchFamily="34" charset="0"/>
                    <a:cs typeface="Arial" panose="020B0604020202020204" pitchFamily="34" charset="0"/>
                  </a:rPr>
                  <a:t>Portal</a:t>
                </a:r>
              </a:p>
            </p:txBody>
          </p:sp>
          <p:sp>
            <p:nvSpPr>
              <p:cNvPr id="73786" name="AutoShape 95">
                <a:extLst>
                  <a:ext uri="{FF2B5EF4-FFF2-40B4-BE49-F238E27FC236}">
                    <a16:creationId xmlns:a16="http://schemas.microsoft.com/office/drawing/2014/main" id="{AB59AAB1-AB86-4D19-9B4C-2D4F9A3A618A}"/>
                  </a:ext>
                </a:extLst>
              </p:cNvPr>
              <p:cNvSpPr>
                <a:spLocks noChangeArrowheads="1"/>
              </p:cNvSpPr>
              <p:nvPr/>
            </p:nvSpPr>
            <p:spPr bwMode="gray">
              <a:xfrm rot="5400000">
                <a:off x="3569" y="2941"/>
                <a:ext cx="350" cy="255"/>
              </a:xfrm>
              <a:prstGeom prst="downArrow">
                <a:avLst>
                  <a:gd name="adj1" fmla="val 67093"/>
                  <a:gd name="adj2" fmla="val 64051"/>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grpSp>
        <p:sp>
          <p:nvSpPr>
            <p:cNvPr id="73775" name="Line 96">
              <a:extLst>
                <a:ext uri="{FF2B5EF4-FFF2-40B4-BE49-F238E27FC236}">
                  <a16:creationId xmlns:a16="http://schemas.microsoft.com/office/drawing/2014/main" id="{DE01F7E5-A77F-4AD5-B23E-3F20144D81BE}"/>
                </a:ext>
              </a:extLst>
            </p:cNvPr>
            <p:cNvSpPr>
              <a:spLocks noChangeShapeType="1"/>
            </p:cNvSpPr>
            <p:nvPr/>
          </p:nvSpPr>
          <p:spPr bwMode="auto">
            <a:xfrm flipV="1">
              <a:off x="2118" y="2680"/>
              <a:ext cx="0" cy="1000"/>
            </a:xfrm>
            <a:prstGeom prst="line">
              <a:avLst/>
            </a:prstGeom>
            <a:noFill/>
            <a:ln w="31750">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en-ID"/>
            </a:p>
          </p:txBody>
        </p:sp>
        <p:sp>
          <p:nvSpPr>
            <p:cNvPr id="73776" name="Line 97">
              <a:extLst>
                <a:ext uri="{FF2B5EF4-FFF2-40B4-BE49-F238E27FC236}">
                  <a16:creationId xmlns:a16="http://schemas.microsoft.com/office/drawing/2014/main" id="{A257B022-4F2B-480F-B186-769A56A156E1}"/>
                </a:ext>
              </a:extLst>
            </p:cNvPr>
            <p:cNvSpPr>
              <a:spLocks noChangeShapeType="1"/>
            </p:cNvSpPr>
            <p:nvPr/>
          </p:nvSpPr>
          <p:spPr bwMode="auto">
            <a:xfrm>
              <a:off x="2110" y="3688"/>
              <a:ext cx="304"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73777" name="Line 98">
              <a:extLst>
                <a:ext uri="{FF2B5EF4-FFF2-40B4-BE49-F238E27FC236}">
                  <a16:creationId xmlns:a16="http://schemas.microsoft.com/office/drawing/2014/main" id="{128D924E-D7A4-49FB-9FDD-A317CC12E7D5}"/>
                </a:ext>
              </a:extLst>
            </p:cNvPr>
            <p:cNvSpPr>
              <a:spLocks noChangeShapeType="1"/>
            </p:cNvSpPr>
            <p:nvPr/>
          </p:nvSpPr>
          <p:spPr bwMode="auto">
            <a:xfrm>
              <a:off x="2234" y="2374"/>
              <a:ext cx="176" cy="0"/>
            </a:xfrm>
            <a:prstGeom prst="line">
              <a:avLst/>
            </a:prstGeom>
            <a:noFill/>
            <a:ln w="31750">
              <a:solidFill>
                <a:srgbClr val="0000FF"/>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ID"/>
            </a:p>
          </p:txBody>
        </p:sp>
        <p:grpSp>
          <p:nvGrpSpPr>
            <p:cNvPr id="73778" name="Group 101">
              <a:extLst>
                <a:ext uri="{FF2B5EF4-FFF2-40B4-BE49-F238E27FC236}">
                  <a16:creationId xmlns:a16="http://schemas.microsoft.com/office/drawing/2014/main" id="{DDB16011-CFC7-4410-B6E6-817D462F118F}"/>
                </a:ext>
              </a:extLst>
            </p:cNvPr>
            <p:cNvGrpSpPr>
              <a:grpSpLocks/>
            </p:cNvGrpSpPr>
            <p:nvPr/>
          </p:nvGrpSpPr>
          <p:grpSpPr bwMode="auto">
            <a:xfrm>
              <a:off x="2478" y="2016"/>
              <a:ext cx="768" cy="240"/>
              <a:chOff x="-114" y="766"/>
              <a:chExt cx="1363" cy="1800"/>
            </a:xfrm>
          </p:grpSpPr>
          <p:sp>
            <p:nvSpPr>
              <p:cNvPr id="73779" name="AutoShape 102">
                <a:extLst>
                  <a:ext uri="{FF2B5EF4-FFF2-40B4-BE49-F238E27FC236}">
                    <a16:creationId xmlns:a16="http://schemas.microsoft.com/office/drawing/2014/main" id="{6801E7E3-41F1-4B6A-BEC9-CB2F4119447A}"/>
                  </a:ext>
                </a:extLst>
              </p:cNvPr>
              <p:cNvSpPr>
                <a:spLocks noChangeArrowheads="1"/>
              </p:cNvSpPr>
              <p:nvPr/>
            </p:nvSpPr>
            <p:spPr bwMode="gray">
              <a:xfrm>
                <a:off x="-114" y="766"/>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80" name="AutoShape 103">
                <a:extLst>
                  <a:ext uri="{FF2B5EF4-FFF2-40B4-BE49-F238E27FC236}">
                    <a16:creationId xmlns:a16="http://schemas.microsoft.com/office/drawing/2014/main" id="{99FE400F-3216-4CC6-ADD4-974936A8451A}"/>
                  </a:ext>
                </a:extLst>
              </p:cNvPr>
              <p:cNvSpPr>
                <a:spLocks noChangeArrowheads="1"/>
              </p:cNvSpPr>
              <p:nvPr/>
            </p:nvSpPr>
            <p:spPr bwMode="gray">
              <a:xfrm>
                <a:off x="-93" y="771"/>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81" name="AutoShape 104">
                <a:extLst>
                  <a:ext uri="{FF2B5EF4-FFF2-40B4-BE49-F238E27FC236}">
                    <a16:creationId xmlns:a16="http://schemas.microsoft.com/office/drawing/2014/main" id="{92252F4D-EDAA-42BF-97EA-B076895B7C05}"/>
                  </a:ext>
                </a:extLst>
              </p:cNvPr>
              <p:cNvSpPr>
                <a:spLocks noChangeArrowheads="1"/>
              </p:cNvSpPr>
              <p:nvPr/>
            </p:nvSpPr>
            <p:spPr bwMode="gray">
              <a:xfrm>
                <a:off x="-82" y="2071"/>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82" name="AutoShape 105">
                <a:extLst>
                  <a:ext uri="{FF2B5EF4-FFF2-40B4-BE49-F238E27FC236}">
                    <a16:creationId xmlns:a16="http://schemas.microsoft.com/office/drawing/2014/main" id="{4C06C0FA-6D34-403B-A6CC-81AD32DBB4C1}"/>
                  </a:ext>
                </a:extLst>
              </p:cNvPr>
              <p:cNvSpPr>
                <a:spLocks noChangeArrowheads="1"/>
              </p:cNvSpPr>
              <p:nvPr/>
            </p:nvSpPr>
            <p:spPr bwMode="gray">
              <a:xfrm>
                <a:off x="-82" y="785"/>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id-ID" altLang="en-US" sz="1800">
                  <a:latin typeface="Arial" panose="020B0604020202020204" pitchFamily="34" charset="0"/>
                  <a:cs typeface="Arial" panose="020B0604020202020204" pitchFamily="34" charset="0"/>
                </a:endParaRPr>
              </a:p>
            </p:txBody>
          </p:sp>
          <p:sp>
            <p:nvSpPr>
              <p:cNvPr id="73783" name="Text Box 106">
                <a:extLst>
                  <a:ext uri="{FF2B5EF4-FFF2-40B4-BE49-F238E27FC236}">
                    <a16:creationId xmlns:a16="http://schemas.microsoft.com/office/drawing/2014/main" id="{D821EF5C-8345-499C-8DCA-AB0BB8BEFC09}"/>
                  </a:ext>
                </a:extLst>
              </p:cNvPr>
              <p:cNvSpPr txBox="1">
                <a:spLocks noChangeArrowheads="1"/>
              </p:cNvSpPr>
              <p:nvPr/>
            </p:nvSpPr>
            <p:spPr bwMode="gray">
              <a:xfrm>
                <a:off x="-66" y="1051"/>
                <a:ext cx="1297" cy="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b="1">
                    <a:solidFill>
                      <a:srgbClr val="000099"/>
                    </a:solidFill>
                    <a:latin typeface="Arial" panose="020B0604020202020204" pitchFamily="34" charset="0"/>
                    <a:cs typeface="Arial" panose="020B0604020202020204" pitchFamily="34" charset="0"/>
                  </a:rPr>
                  <a:t>e-Tendering</a:t>
                </a:r>
              </a:p>
            </p:txBody>
          </p:sp>
        </p:grpSp>
      </p:grpSp>
      <p:sp>
        <p:nvSpPr>
          <p:cNvPr id="73731" name="Rectangle 2">
            <a:extLst>
              <a:ext uri="{FF2B5EF4-FFF2-40B4-BE49-F238E27FC236}">
                <a16:creationId xmlns:a16="http://schemas.microsoft.com/office/drawing/2014/main" id="{1C140E10-44CB-4485-B003-8AD11CB337D2}"/>
              </a:ext>
            </a:extLst>
          </p:cNvPr>
          <p:cNvSpPr>
            <a:spLocks noGrp="1" noChangeArrowheads="1"/>
          </p:cNvSpPr>
          <p:nvPr>
            <p:ph type="title" idx="4294967295"/>
          </p:nvPr>
        </p:nvSpPr>
        <p:spPr>
          <a:xfrm>
            <a:off x="3048000" y="198438"/>
            <a:ext cx="6096000" cy="563562"/>
          </a:xfrm>
          <a:noFill/>
        </p:spPr>
        <p:txBody>
          <a:bodyPr/>
          <a:lstStyle/>
          <a:p>
            <a:pPr eaLnBrk="1" hangingPunct="1"/>
            <a:r>
              <a:rPr lang="en-US" altLang="en-US" sz="2900" b="1">
                <a:latin typeface="Verdana" panose="020B0604030504040204" pitchFamily="34" charset="0"/>
              </a:rPr>
              <a:t>Arsitektur e-Procurement</a:t>
            </a:r>
          </a:p>
        </p:txBody>
      </p:sp>
      <p:pic>
        <p:nvPicPr>
          <p:cNvPr id="73732" name="Picture 108" descr="D:\JOs\LPSE\web LPSE Master\Original\Gedung\PICT0080.JPG">
            <a:extLst>
              <a:ext uri="{FF2B5EF4-FFF2-40B4-BE49-F238E27FC236}">
                <a16:creationId xmlns:a16="http://schemas.microsoft.com/office/drawing/2014/main" id="{E7ED9709-A8F5-4E89-A876-FF7D37B85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2798764"/>
            <a:ext cx="9906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109" descr="\\192.168.0.200\Data\Foto-foto\Images Bank\Gedung\PICT0044.JPG">
            <a:extLst>
              <a:ext uri="{FF2B5EF4-FFF2-40B4-BE49-F238E27FC236}">
                <a16:creationId xmlns:a16="http://schemas.microsoft.com/office/drawing/2014/main" id="{D1A38FAB-F653-4282-B6B4-4A317AD5DB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3886200"/>
            <a:ext cx="101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110" descr="\\192.168.0.200\Data\Foto-foto\Images Bank\Picture 209.jpg">
            <a:extLst>
              <a:ext uri="{FF2B5EF4-FFF2-40B4-BE49-F238E27FC236}">
                <a16:creationId xmlns:a16="http://schemas.microsoft.com/office/drawing/2014/main" id="{AE8DF531-D484-437C-8A39-4C2F930F67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1200" y="48006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1" descr="\\192.168.0.200\Data\Foto-foto\Foto Simposium\pilih\DSC_0407.JPG">
            <a:extLst>
              <a:ext uri="{FF2B5EF4-FFF2-40B4-BE49-F238E27FC236}">
                <a16:creationId xmlns:a16="http://schemas.microsoft.com/office/drawing/2014/main" id="{47ED6289-06F1-4B62-A7F0-C2C3F93610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1" y="2743200"/>
            <a:ext cx="1031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12" descr="\\192.168.0.200\Data\Foto-foto\MoU 28 Sep 2007\MoU dg Gubernur Gorontalo 18 Des 08\DSC_0584.JPG">
            <a:extLst>
              <a:ext uri="{FF2B5EF4-FFF2-40B4-BE49-F238E27FC236}">
                <a16:creationId xmlns:a16="http://schemas.microsoft.com/office/drawing/2014/main" id="{99FAC4DE-CEB0-466F-8EE5-99247291CD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495800"/>
            <a:ext cx="10287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Picture 113" descr="\\192.168.0.200\Data\Foto-foto\Foto Simposium\pilih\DSC_0530.JPG">
            <a:extLst>
              <a:ext uri="{FF2B5EF4-FFF2-40B4-BE49-F238E27FC236}">
                <a16:creationId xmlns:a16="http://schemas.microsoft.com/office/drawing/2014/main" id="{5D6FBBE1-4111-428D-BA33-2098787DC4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684588"/>
            <a:ext cx="9906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206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604ED45-098C-4285-9E89-4E3620D060A3}"/>
              </a:ext>
            </a:extLst>
          </p:cNvPr>
          <p:cNvSpPr/>
          <p:nvPr/>
        </p:nvSpPr>
        <p:spPr>
          <a:xfrm>
            <a:off x="5029200" y="609600"/>
            <a:ext cx="4191000" cy="381000"/>
          </a:xfrm>
          <a:prstGeom prst="rect">
            <a:avLst/>
          </a:prstGeom>
          <a:gradFill>
            <a:gsLst>
              <a:gs pos="0">
                <a:srgbClr val="FFF200"/>
              </a:gs>
              <a:gs pos="45000">
                <a:srgbClr val="FF7A00"/>
              </a:gs>
              <a:gs pos="70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31" name="Rounded Rectangle 230">
            <a:extLst>
              <a:ext uri="{FF2B5EF4-FFF2-40B4-BE49-F238E27FC236}">
                <a16:creationId xmlns:a16="http://schemas.microsoft.com/office/drawing/2014/main" id="{2ECCC549-9890-4F51-B4D3-5E59CC6520DC}"/>
              </a:ext>
            </a:extLst>
          </p:cNvPr>
          <p:cNvSpPr/>
          <p:nvPr/>
        </p:nvSpPr>
        <p:spPr>
          <a:xfrm>
            <a:off x="6324600" y="2895600"/>
            <a:ext cx="4191000" cy="38862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5" name="Rectangle 294">
            <a:extLst>
              <a:ext uri="{FF2B5EF4-FFF2-40B4-BE49-F238E27FC236}">
                <a16:creationId xmlns:a16="http://schemas.microsoft.com/office/drawing/2014/main" id="{C040DBF6-76C8-4F9B-AB9A-E82024C3BEA9}"/>
              </a:ext>
            </a:extLst>
          </p:cNvPr>
          <p:cNvSpPr/>
          <p:nvPr/>
        </p:nvSpPr>
        <p:spPr>
          <a:xfrm>
            <a:off x="6324600" y="6019800"/>
            <a:ext cx="16002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a:extLst>
              <a:ext uri="{FF2B5EF4-FFF2-40B4-BE49-F238E27FC236}">
                <a16:creationId xmlns:a16="http://schemas.microsoft.com/office/drawing/2014/main" id="{758CDDE3-EE74-4916-BBF5-FDCF65755B68}"/>
              </a:ext>
            </a:extLst>
          </p:cNvPr>
          <p:cNvSpPr/>
          <p:nvPr/>
        </p:nvSpPr>
        <p:spPr>
          <a:xfrm>
            <a:off x="3276600" y="685800"/>
            <a:ext cx="1524000" cy="6096000"/>
          </a:xfrm>
          <a:prstGeom prst="rect">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75782" name="Rectangle 5">
            <a:hlinkClick r:id="rId3" action="ppaction://hlinksldjump"/>
            <a:extLst>
              <a:ext uri="{FF2B5EF4-FFF2-40B4-BE49-F238E27FC236}">
                <a16:creationId xmlns:a16="http://schemas.microsoft.com/office/drawing/2014/main" id="{CF35A12E-9F75-481B-9B29-88047D96798A}"/>
              </a:ext>
            </a:extLst>
          </p:cNvPr>
          <p:cNvSpPr>
            <a:spLocks noChangeArrowheads="1"/>
          </p:cNvSpPr>
          <p:nvPr/>
        </p:nvSpPr>
        <p:spPr bwMode="auto">
          <a:xfrm>
            <a:off x="3449639" y="982664"/>
            <a:ext cx="11652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b="1">
                <a:solidFill>
                  <a:schemeClr val="bg1"/>
                </a:solidFill>
                <a:latin typeface="Arial" panose="020B0604020202020204" pitchFamily="34" charset="0"/>
                <a:cs typeface="Arial" panose="020B0604020202020204" pitchFamily="34" charset="0"/>
              </a:rPr>
              <a:t>Admin Agency</a:t>
            </a:r>
          </a:p>
        </p:txBody>
      </p:sp>
      <p:sp>
        <p:nvSpPr>
          <p:cNvPr id="8200" name="Rectangle 6">
            <a:hlinkClick r:id="rId3" action="ppaction://hlinksldjump"/>
            <a:extLst>
              <a:ext uri="{FF2B5EF4-FFF2-40B4-BE49-F238E27FC236}">
                <a16:creationId xmlns:a16="http://schemas.microsoft.com/office/drawing/2014/main" id="{01065948-4F41-4DDB-AF9A-AB78F3BE497B}"/>
              </a:ext>
            </a:extLst>
          </p:cNvPr>
          <p:cNvSpPr>
            <a:spLocks noChangeArrowheads="1"/>
          </p:cNvSpPr>
          <p:nvPr/>
        </p:nvSpPr>
        <p:spPr bwMode="auto">
          <a:xfrm>
            <a:off x="6324600" y="990600"/>
            <a:ext cx="1524000" cy="457200"/>
          </a:xfrm>
          <a:prstGeom prst="rect">
            <a:avLst/>
          </a:prstGeom>
          <a:solidFill>
            <a:schemeClr val="accent1">
              <a:lumMod val="20000"/>
              <a:lumOff val="80000"/>
            </a:schemeClr>
          </a:solidFill>
          <a:ln w="9525">
            <a:noFill/>
            <a:miter lim="800000"/>
            <a:headEnd/>
            <a:tailEnd/>
          </a:ln>
        </p:spPr>
        <p:txBody>
          <a:bodyPr wrap="none" anchor="ctr"/>
          <a:lstStyle/>
          <a:p>
            <a:pPr algn="ctr">
              <a:defRPr/>
            </a:pPr>
            <a:r>
              <a:rPr lang="en-US" sz="1400" b="1">
                <a:solidFill>
                  <a:schemeClr val="bg1"/>
                </a:solidFill>
                <a:latin typeface="Arial" charset="0"/>
                <a:cs typeface="Arial" charset="0"/>
              </a:rPr>
              <a:t>PPK</a:t>
            </a:r>
          </a:p>
        </p:txBody>
      </p:sp>
      <p:sp>
        <p:nvSpPr>
          <p:cNvPr id="8201" name="Rectangle 7">
            <a:hlinkClick r:id="" action="ppaction://noaction"/>
            <a:extLst>
              <a:ext uri="{FF2B5EF4-FFF2-40B4-BE49-F238E27FC236}">
                <a16:creationId xmlns:a16="http://schemas.microsoft.com/office/drawing/2014/main" id="{119C6A5C-C1E5-4429-A603-2057B8FE5FE9}"/>
              </a:ext>
            </a:extLst>
          </p:cNvPr>
          <p:cNvSpPr>
            <a:spLocks noChangeArrowheads="1"/>
          </p:cNvSpPr>
          <p:nvPr/>
        </p:nvSpPr>
        <p:spPr bwMode="auto">
          <a:xfrm>
            <a:off x="7848600" y="990600"/>
            <a:ext cx="1371600" cy="457200"/>
          </a:xfrm>
          <a:prstGeom prst="rect">
            <a:avLst/>
          </a:prstGeom>
          <a:solidFill>
            <a:schemeClr val="accent1">
              <a:lumMod val="20000"/>
              <a:lumOff val="80000"/>
            </a:schemeClr>
          </a:solidFill>
          <a:ln w="9525">
            <a:noFill/>
            <a:miter lim="800000"/>
            <a:headEnd/>
            <a:tailEnd/>
          </a:ln>
        </p:spPr>
        <p:txBody>
          <a:bodyPr wrap="none" anchor="ctr"/>
          <a:lstStyle/>
          <a:p>
            <a:pPr algn="ctr">
              <a:defRPr/>
            </a:pPr>
            <a:r>
              <a:rPr lang="en-US" sz="1400" b="1">
                <a:solidFill>
                  <a:schemeClr val="bg1"/>
                </a:solidFill>
                <a:latin typeface="Arial" charset="0"/>
                <a:cs typeface="Arial" charset="0"/>
              </a:rPr>
              <a:t>Panitia </a:t>
            </a:r>
          </a:p>
          <a:p>
            <a:pPr algn="ctr">
              <a:defRPr/>
            </a:pPr>
            <a:r>
              <a:rPr lang="en-US" sz="1400" b="1">
                <a:solidFill>
                  <a:schemeClr val="bg1"/>
                </a:solidFill>
                <a:latin typeface="Arial" charset="0"/>
                <a:cs typeface="Arial" charset="0"/>
              </a:rPr>
              <a:t>Pengadaan</a:t>
            </a:r>
          </a:p>
        </p:txBody>
      </p:sp>
      <p:sp>
        <p:nvSpPr>
          <p:cNvPr id="19464" name="AutoShape 8">
            <a:extLst>
              <a:ext uri="{FF2B5EF4-FFF2-40B4-BE49-F238E27FC236}">
                <a16:creationId xmlns:a16="http://schemas.microsoft.com/office/drawing/2014/main" id="{B3CE1185-3717-4372-91B4-DC6F0E07A86C}"/>
              </a:ext>
            </a:extLst>
          </p:cNvPr>
          <p:cNvSpPr>
            <a:spLocks noChangeArrowheads="1"/>
          </p:cNvSpPr>
          <p:nvPr/>
        </p:nvSpPr>
        <p:spPr bwMode="auto">
          <a:xfrm>
            <a:off x="3636963" y="3581401"/>
            <a:ext cx="747712" cy="307975"/>
          </a:xfrm>
          <a:prstGeom prst="flowChartTerminator">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Mulai</a:t>
            </a:r>
          </a:p>
        </p:txBody>
      </p:sp>
      <p:sp>
        <p:nvSpPr>
          <p:cNvPr id="19465" name="Rectangle 9">
            <a:extLst>
              <a:ext uri="{FF2B5EF4-FFF2-40B4-BE49-F238E27FC236}">
                <a16:creationId xmlns:a16="http://schemas.microsoft.com/office/drawing/2014/main" id="{7EB5B535-338D-44CE-AFFA-21911784C881}"/>
              </a:ext>
            </a:extLst>
          </p:cNvPr>
          <p:cNvSpPr>
            <a:spLocks noChangeArrowheads="1"/>
          </p:cNvSpPr>
          <p:nvPr/>
        </p:nvSpPr>
        <p:spPr bwMode="auto">
          <a:xfrm>
            <a:off x="3529014" y="4065588"/>
            <a:ext cx="954087" cy="457200"/>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Login</a:t>
            </a:r>
          </a:p>
        </p:txBody>
      </p:sp>
      <p:sp>
        <p:nvSpPr>
          <p:cNvPr id="19466" name="Rectangle 10">
            <a:hlinkClick r:id="rId4" action="ppaction://hlinksldjump"/>
            <a:extLst>
              <a:ext uri="{FF2B5EF4-FFF2-40B4-BE49-F238E27FC236}">
                <a16:creationId xmlns:a16="http://schemas.microsoft.com/office/drawing/2014/main" id="{AC5AA779-7B75-40B1-B862-2D311C29007D}"/>
              </a:ext>
            </a:extLst>
          </p:cNvPr>
          <p:cNvSpPr>
            <a:spLocks noChangeArrowheads="1"/>
          </p:cNvSpPr>
          <p:nvPr/>
        </p:nvSpPr>
        <p:spPr bwMode="auto">
          <a:xfrm>
            <a:off x="3395663" y="4829176"/>
            <a:ext cx="1223962" cy="1343025"/>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defRPr/>
            </a:pPr>
            <a:r>
              <a:rPr lang="en-US" sz="1400">
                <a:solidFill>
                  <a:schemeClr val="bg1"/>
                </a:solidFill>
                <a:latin typeface="Arial" charset="0"/>
                <a:cs typeface="Arial" charset="0"/>
              </a:rPr>
              <a:t>Meng-</a:t>
            </a:r>
            <a:r>
              <a:rPr lang="en-US" sz="1400" i="1">
                <a:solidFill>
                  <a:schemeClr val="bg1"/>
                </a:solidFill>
                <a:latin typeface="Arial" charset="0"/>
                <a:cs typeface="Arial" charset="0"/>
              </a:rPr>
              <a:t>entry </a:t>
            </a:r>
          </a:p>
          <a:p>
            <a:pPr>
              <a:defRPr/>
            </a:pPr>
            <a:r>
              <a:rPr lang="en-US" sz="1400">
                <a:solidFill>
                  <a:schemeClr val="bg1"/>
                </a:solidFill>
                <a:latin typeface="Arial" charset="0"/>
                <a:cs typeface="Arial" charset="0"/>
              </a:rPr>
              <a:t>Data identitas:</a:t>
            </a:r>
          </a:p>
          <a:p>
            <a:pPr>
              <a:defRPr/>
            </a:pPr>
            <a:r>
              <a:rPr lang="en-US" sz="1400">
                <a:solidFill>
                  <a:schemeClr val="bg1"/>
                </a:solidFill>
                <a:latin typeface="Arial" charset="0"/>
                <a:cs typeface="Arial" charset="0"/>
              </a:rPr>
              <a:t>-Paket lelang</a:t>
            </a:r>
          </a:p>
          <a:p>
            <a:pPr>
              <a:defRPr/>
            </a:pPr>
            <a:r>
              <a:rPr lang="en-US" sz="1400">
                <a:solidFill>
                  <a:schemeClr val="bg1"/>
                </a:solidFill>
                <a:latin typeface="Arial" charset="0"/>
                <a:cs typeface="Arial" charset="0"/>
              </a:rPr>
              <a:t>-PPK</a:t>
            </a:r>
          </a:p>
          <a:p>
            <a:pPr>
              <a:defRPr/>
            </a:pPr>
            <a:r>
              <a:rPr lang="en-US" sz="1400">
                <a:solidFill>
                  <a:schemeClr val="bg1"/>
                </a:solidFill>
                <a:latin typeface="Arial" charset="0"/>
                <a:cs typeface="Arial" charset="0"/>
              </a:rPr>
              <a:t>-Panitia </a:t>
            </a:r>
          </a:p>
          <a:p>
            <a:pPr>
              <a:defRPr/>
            </a:pPr>
            <a:r>
              <a:rPr lang="en-US" sz="1400">
                <a:solidFill>
                  <a:schemeClr val="bg1"/>
                </a:solidFill>
                <a:latin typeface="Arial" charset="0"/>
                <a:cs typeface="Arial" charset="0"/>
              </a:rPr>
              <a:t>  pengadaan</a:t>
            </a:r>
          </a:p>
        </p:txBody>
      </p:sp>
      <p:sp>
        <p:nvSpPr>
          <p:cNvPr id="19467" name="Rectangle 11">
            <a:hlinkClick r:id="rId5" action="ppaction://hlinksldjump"/>
            <a:extLst>
              <a:ext uri="{FF2B5EF4-FFF2-40B4-BE49-F238E27FC236}">
                <a16:creationId xmlns:a16="http://schemas.microsoft.com/office/drawing/2014/main" id="{69AFF44A-E1D4-4D24-8A65-53B5462E52F0}"/>
              </a:ext>
            </a:extLst>
          </p:cNvPr>
          <p:cNvSpPr>
            <a:spLocks noChangeArrowheads="1"/>
          </p:cNvSpPr>
          <p:nvPr/>
        </p:nvSpPr>
        <p:spPr bwMode="auto">
          <a:xfrm>
            <a:off x="6553201" y="3962401"/>
            <a:ext cx="1025525" cy="517525"/>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Meng-</a:t>
            </a:r>
            <a:r>
              <a:rPr lang="en-US" sz="1400" i="1">
                <a:solidFill>
                  <a:schemeClr val="bg1"/>
                </a:solidFill>
                <a:latin typeface="Arial" charset="0"/>
                <a:cs typeface="Arial" charset="0"/>
              </a:rPr>
              <a:t>entry</a:t>
            </a:r>
          </a:p>
          <a:p>
            <a:pPr algn="ctr">
              <a:defRPr/>
            </a:pPr>
            <a:r>
              <a:rPr lang="en-US" sz="1400">
                <a:solidFill>
                  <a:schemeClr val="bg1"/>
                </a:solidFill>
                <a:latin typeface="Arial" charset="0"/>
                <a:cs typeface="Arial" charset="0"/>
              </a:rPr>
              <a:t>Paket Lelang</a:t>
            </a:r>
          </a:p>
        </p:txBody>
      </p:sp>
      <p:sp>
        <p:nvSpPr>
          <p:cNvPr id="19468" name="Rectangle 12">
            <a:extLst>
              <a:ext uri="{FF2B5EF4-FFF2-40B4-BE49-F238E27FC236}">
                <a16:creationId xmlns:a16="http://schemas.microsoft.com/office/drawing/2014/main" id="{F89E0880-FF72-4676-A0CB-A47AFD809702}"/>
              </a:ext>
            </a:extLst>
          </p:cNvPr>
          <p:cNvSpPr>
            <a:spLocks noChangeArrowheads="1"/>
          </p:cNvSpPr>
          <p:nvPr/>
        </p:nvSpPr>
        <p:spPr bwMode="auto">
          <a:xfrm>
            <a:off x="6681789" y="3429000"/>
            <a:ext cx="954087" cy="369888"/>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Login</a:t>
            </a:r>
          </a:p>
        </p:txBody>
      </p:sp>
      <p:sp>
        <p:nvSpPr>
          <p:cNvPr id="19469" name="Rectangle 13">
            <a:extLst>
              <a:ext uri="{FF2B5EF4-FFF2-40B4-BE49-F238E27FC236}">
                <a16:creationId xmlns:a16="http://schemas.microsoft.com/office/drawing/2014/main" id="{36813C77-3D46-490F-A8B6-FDF8210C8F65}"/>
              </a:ext>
            </a:extLst>
          </p:cNvPr>
          <p:cNvSpPr>
            <a:spLocks noChangeArrowheads="1"/>
          </p:cNvSpPr>
          <p:nvPr/>
        </p:nvSpPr>
        <p:spPr bwMode="auto">
          <a:xfrm>
            <a:off x="8134350" y="3276600"/>
            <a:ext cx="954088" cy="369888"/>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Login</a:t>
            </a:r>
          </a:p>
        </p:txBody>
      </p:sp>
      <p:sp>
        <p:nvSpPr>
          <p:cNvPr id="19470" name="Rectangle 14">
            <a:extLst>
              <a:ext uri="{FF2B5EF4-FFF2-40B4-BE49-F238E27FC236}">
                <a16:creationId xmlns:a16="http://schemas.microsoft.com/office/drawing/2014/main" id="{C173E8F9-0AD4-4732-81B7-E9B76EAA95D9}"/>
              </a:ext>
            </a:extLst>
          </p:cNvPr>
          <p:cNvSpPr>
            <a:spLocks noChangeArrowheads="1"/>
          </p:cNvSpPr>
          <p:nvPr/>
        </p:nvSpPr>
        <p:spPr bwMode="auto">
          <a:xfrm>
            <a:off x="8078788" y="3810001"/>
            <a:ext cx="1293812" cy="614363"/>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Menyusun </a:t>
            </a:r>
          </a:p>
          <a:p>
            <a:pPr algn="ctr">
              <a:defRPr/>
            </a:pPr>
            <a:r>
              <a:rPr lang="en-US" sz="1400">
                <a:solidFill>
                  <a:schemeClr val="bg1"/>
                </a:solidFill>
                <a:latin typeface="Arial" charset="0"/>
                <a:cs typeface="Arial" charset="0"/>
              </a:rPr>
              <a:t>Dok.Pengadaan</a:t>
            </a:r>
          </a:p>
        </p:txBody>
      </p:sp>
      <p:sp>
        <p:nvSpPr>
          <p:cNvPr id="19471" name="Rectangle 15">
            <a:hlinkClick r:id="rId6" action="ppaction://hlinksldjump"/>
            <a:extLst>
              <a:ext uri="{FF2B5EF4-FFF2-40B4-BE49-F238E27FC236}">
                <a16:creationId xmlns:a16="http://schemas.microsoft.com/office/drawing/2014/main" id="{FF7CFDF9-D812-4561-A311-2587ABDD8A65}"/>
              </a:ext>
            </a:extLst>
          </p:cNvPr>
          <p:cNvSpPr>
            <a:spLocks noChangeArrowheads="1"/>
          </p:cNvSpPr>
          <p:nvPr/>
        </p:nvSpPr>
        <p:spPr bwMode="auto">
          <a:xfrm>
            <a:off x="8077200" y="4572000"/>
            <a:ext cx="1066800" cy="609600"/>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Minta </a:t>
            </a:r>
          </a:p>
          <a:p>
            <a:pPr algn="ctr">
              <a:defRPr/>
            </a:pPr>
            <a:r>
              <a:rPr lang="en-US" sz="1400">
                <a:solidFill>
                  <a:schemeClr val="bg1"/>
                </a:solidFill>
                <a:latin typeface="Arial" charset="0"/>
                <a:cs typeface="Arial" charset="0"/>
              </a:rPr>
              <a:t>Persetujuan</a:t>
            </a:r>
          </a:p>
          <a:p>
            <a:pPr algn="ctr">
              <a:defRPr/>
            </a:pPr>
            <a:r>
              <a:rPr lang="en-US" sz="1400">
                <a:solidFill>
                  <a:schemeClr val="bg1"/>
                </a:solidFill>
                <a:latin typeface="Arial" charset="0"/>
                <a:cs typeface="Arial" charset="0"/>
              </a:rPr>
              <a:t>PPK</a:t>
            </a:r>
          </a:p>
        </p:txBody>
      </p:sp>
      <p:sp>
        <p:nvSpPr>
          <p:cNvPr id="19473" name="AutoShape 17">
            <a:extLst>
              <a:ext uri="{FF2B5EF4-FFF2-40B4-BE49-F238E27FC236}">
                <a16:creationId xmlns:a16="http://schemas.microsoft.com/office/drawing/2014/main" id="{D372782C-4038-4DC3-A102-458FE7A4E240}"/>
              </a:ext>
            </a:extLst>
          </p:cNvPr>
          <p:cNvSpPr>
            <a:spLocks noChangeArrowheads="1"/>
          </p:cNvSpPr>
          <p:nvPr/>
        </p:nvSpPr>
        <p:spPr bwMode="auto">
          <a:xfrm>
            <a:off x="8229601" y="6397626"/>
            <a:ext cx="747713" cy="307975"/>
          </a:xfrm>
          <a:prstGeom prst="flowChartTerminator">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Selesai</a:t>
            </a:r>
          </a:p>
        </p:txBody>
      </p:sp>
      <p:sp>
        <p:nvSpPr>
          <p:cNvPr id="75794" name="Line 18">
            <a:extLst>
              <a:ext uri="{FF2B5EF4-FFF2-40B4-BE49-F238E27FC236}">
                <a16:creationId xmlns:a16="http://schemas.microsoft.com/office/drawing/2014/main" id="{8F1F7162-5F83-40D6-A2F5-7228E3786592}"/>
              </a:ext>
            </a:extLst>
          </p:cNvPr>
          <p:cNvSpPr>
            <a:spLocks noChangeShapeType="1"/>
          </p:cNvSpPr>
          <p:nvPr/>
        </p:nvSpPr>
        <p:spPr bwMode="auto">
          <a:xfrm>
            <a:off x="3986213" y="3913188"/>
            <a:ext cx="0" cy="1841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75795" name="Line 20">
            <a:extLst>
              <a:ext uri="{FF2B5EF4-FFF2-40B4-BE49-F238E27FC236}">
                <a16:creationId xmlns:a16="http://schemas.microsoft.com/office/drawing/2014/main" id="{675A5B5E-50A3-4ED8-96AE-D3BB65BF1BBC}"/>
              </a:ext>
            </a:extLst>
          </p:cNvPr>
          <p:cNvSpPr>
            <a:spLocks noChangeShapeType="1"/>
          </p:cNvSpPr>
          <p:nvPr/>
        </p:nvSpPr>
        <p:spPr bwMode="auto">
          <a:xfrm>
            <a:off x="3986213" y="4522788"/>
            <a:ext cx="19050" cy="2778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75796" name="Line 21">
            <a:extLst>
              <a:ext uri="{FF2B5EF4-FFF2-40B4-BE49-F238E27FC236}">
                <a16:creationId xmlns:a16="http://schemas.microsoft.com/office/drawing/2014/main" id="{7B32C68B-731B-4FFF-A606-9DE5991F870B}"/>
              </a:ext>
            </a:extLst>
          </p:cNvPr>
          <p:cNvSpPr>
            <a:spLocks noChangeShapeType="1"/>
          </p:cNvSpPr>
          <p:nvPr/>
        </p:nvSpPr>
        <p:spPr bwMode="auto">
          <a:xfrm>
            <a:off x="7159625" y="3810001"/>
            <a:ext cx="0" cy="1825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75797" name="Line 24">
            <a:extLst>
              <a:ext uri="{FF2B5EF4-FFF2-40B4-BE49-F238E27FC236}">
                <a16:creationId xmlns:a16="http://schemas.microsoft.com/office/drawing/2014/main" id="{56B1DD77-756B-4E5D-BB9E-3DFD3C7AB88C}"/>
              </a:ext>
            </a:extLst>
          </p:cNvPr>
          <p:cNvSpPr>
            <a:spLocks noChangeShapeType="1"/>
          </p:cNvSpPr>
          <p:nvPr/>
        </p:nvSpPr>
        <p:spPr bwMode="auto">
          <a:xfrm>
            <a:off x="8613775" y="3646488"/>
            <a:ext cx="0" cy="1841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75798" name="Line 25">
            <a:extLst>
              <a:ext uri="{FF2B5EF4-FFF2-40B4-BE49-F238E27FC236}">
                <a16:creationId xmlns:a16="http://schemas.microsoft.com/office/drawing/2014/main" id="{482095BD-370A-4BC3-A7EB-E51590DB5711}"/>
              </a:ext>
            </a:extLst>
          </p:cNvPr>
          <p:cNvSpPr>
            <a:spLocks noChangeShapeType="1"/>
          </p:cNvSpPr>
          <p:nvPr/>
        </p:nvSpPr>
        <p:spPr bwMode="auto">
          <a:xfrm>
            <a:off x="8613775" y="4419600"/>
            <a:ext cx="0" cy="1841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75799" name="Line 26">
            <a:extLst>
              <a:ext uri="{FF2B5EF4-FFF2-40B4-BE49-F238E27FC236}">
                <a16:creationId xmlns:a16="http://schemas.microsoft.com/office/drawing/2014/main" id="{B49183B9-83EA-4FFA-88E3-8A0C8DE8487F}"/>
              </a:ext>
            </a:extLst>
          </p:cNvPr>
          <p:cNvSpPr>
            <a:spLocks noChangeShapeType="1"/>
          </p:cNvSpPr>
          <p:nvPr/>
        </p:nvSpPr>
        <p:spPr bwMode="auto">
          <a:xfrm>
            <a:off x="8613775" y="5207000"/>
            <a:ext cx="0" cy="1841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75800" name="Line 27">
            <a:extLst>
              <a:ext uri="{FF2B5EF4-FFF2-40B4-BE49-F238E27FC236}">
                <a16:creationId xmlns:a16="http://schemas.microsoft.com/office/drawing/2014/main" id="{2D57C0BC-0722-4074-B644-B77EBD8F2BFD}"/>
              </a:ext>
            </a:extLst>
          </p:cNvPr>
          <p:cNvSpPr>
            <a:spLocks noChangeShapeType="1"/>
          </p:cNvSpPr>
          <p:nvPr/>
        </p:nvSpPr>
        <p:spPr bwMode="auto">
          <a:xfrm>
            <a:off x="8613775" y="6213475"/>
            <a:ext cx="0" cy="1841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9487" name="AutoShape 31">
            <a:extLst>
              <a:ext uri="{FF2B5EF4-FFF2-40B4-BE49-F238E27FC236}">
                <a16:creationId xmlns:a16="http://schemas.microsoft.com/office/drawing/2014/main" id="{C5A8AF7E-8936-41DE-8822-A29E4EA09EFC}"/>
              </a:ext>
            </a:extLst>
          </p:cNvPr>
          <p:cNvSpPr>
            <a:spLocks noChangeArrowheads="1"/>
          </p:cNvSpPr>
          <p:nvPr/>
        </p:nvSpPr>
        <p:spPr bwMode="auto">
          <a:xfrm>
            <a:off x="6619875" y="4724400"/>
            <a:ext cx="1079500" cy="1066800"/>
          </a:xfrm>
          <a:prstGeom prst="flowChartDecision">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Persetujuan</a:t>
            </a:r>
          </a:p>
          <a:p>
            <a:pPr algn="ctr">
              <a:defRPr/>
            </a:pPr>
            <a:r>
              <a:rPr lang="en-US" sz="1400">
                <a:solidFill>
                  <a:schemeClr val="bg1"/>
                </a:solidFill>
                <a:latin typeface="Arial" charset="0"/>
                <a:cs typeface="Arial" charset="0"/>
              </a:rPr>
              <a:t>PPK</a:t>
            </a:r>
          </a:p>
        </p:txBody>
      </p:sp>
      <p:sp>
        <p:nvSpPr>
          <p:cNvPr id="75802" name="Rectangle 32">
            <a:extLst>
              <a:ext uri="{FF2B5EF4-FFF2-40B4-BE49-F238E27FC236}">
                <a16:creationId xmlns:a16="http://schemas.microsoft.com/office/drawing/2014/main" id="{20BB8DB7-7739-4A63-AB82-A0288D1EAC49}"/>
              </a:ext>
            </a:extLst>
          </p:cNvPr>
          <p:cNvSpPr>
            <a:spLocks noChangeArrowheads="1"/>
          </p:cNvSpPr>
          <p:nvPr/>
        </p:nvSpPr>
        <p:spPr bwMode="auto">
          <a:xfrm>
            <a:off x="7412038" y="5715001"/>
            <a:ext cx="207962" cy="182563"/>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a:latin typeface="Arial" panose="020B0604020202020204" pitchFamily="34" charset="0"/>
                <a:cs typeface="Arial" panose="020B0604020202020204" pitchFamily="34" charset="0"/>
              </a:rPr>
              <a:t>Ya</a:t>
            </a:r>
          </a:p>
        </p:txBody>
      </p:sp>
      <p:sp>
        <p:nvSpPr>
          <p:cNvPr id="75803" name="Rectangle 33">
            <a:extLst>
              <a:ext uri="{FF2B5EF4-FFF2-40B4-BE49-F238E27FC236}">
                <a16:creationId xmlns:a16="http://schemas.microsoft.com/office/drawing/2014/main" id="{59805BAA-206B-4DBD-891B-C68949EEAD8D}"/>
              </a:ext>
            </a:extLst>
          </p:cNvPr>
          <p:cNvSpPr>
            <a:spLocks noChangeArrowheads="1"/>
          </p:cNvSpPr>
          <p:nvPr/>
        </p:nvSpPr>
        <p:spPr bwMode="auto">
          <a:xfrm>
            <a:off x="7402514" y="4711701"/>
            <a:ext cx="369887" cy="169863"/>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a:solidFill>
                  <a:schemeClr val="bg1"/>
                </a:solidFill>
                <a:latin typeface="Arial" panose="020B0604020202020204" pitchFamily="34" charset="0"/>
                <a:cs typeface="Arial" panose="020B0604020202020204" pitchFamily="34" charset="0"/>
              </a:rPr>
              <a:t>Tidak</a:t>
            </a:r>
          </a:p>
        </p:txBody>
      </p:sp>
      <p:sp>
        <p:nvSpPr>
          <p:cNvPr id="60" name="Rectangle 10">
            <a:hlinkClick r:id="rId4" action="ppaction://hlinksldjump"/>
            <a:extLst>
              <a:ext uri="{FF2B5EF4-FFF2-40B4-BE49-F238E27FC236}">
                <a16:creationId xmlns:a16="http://schemas.microsoft.com/office/drawing/2014/main" id="{F8E117B0-532B-481E-BD16-0595432F8482}"/>
              </a:ext>
            </a:extLst>
          </p:cNvPr>
          <p:cNvSpPr>
            <a:spLocks noChangeArrowheads="1"/>
          </p:cNvSpPr>
          <p:nvPr/>
        </p:nvSpPr>
        <p:spPr bwMode="auto">
          <a:xfrm>
            <a:off x="4953000" y="3352800"/>
            <a:ext cx="1295400" cy="1524000"/>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defRPr/>
            </a:pPr>
            <a:r>
              <a:rPr lang="en-US" sz="1200">
                <a:solidFill>
                  <a:schemeClr val="bg1"/>
                </a:solidFill>
                <a:latin typeface="Arial" charset="0"/>
                <a:cs typeface="Arial" charset="0"/>
              </a:rPr>
              <a:t>Menentukan:</a:t>
            </a:r>
          </a:p>
          <a:p>
            <a:pPr>
              <a:defRPr/>
            </a:pPr>
            <a:r>
              <a:rPr lang="en-US" sz="1200">
                <a:solidFill>
                  <a:schemeClr val="bg1"/>
                </a:solidFill>
                <a:latin typeface="Arial" charset="0"/>
                <a:cs typeface="Arial" charset="0"/>
              </a:rPr>
              <a:t>-Paket lelang</a:t>
            </a:r>
          </a:p>
          <a:p>
            <a:pPr>
              <a:defRPr/>
            </a:pPr>
            <a:r>
              <a:rPr lang="en-US" sz="1200">
                <a:solidFill>
                  <a:schemeClr val="bg1"/>
                </a:solidFill>
                <a:latin typeface="Arial" charset="0"/>
                <a:cs typeface="Arial" charset="0"/>
              </a:rPr>
              <a:t>-PPK</a:t>
            </a:r>
          </a:p>
          <a:p>
            <a:pPr>
              <a:defRPr/>
            </a:pPr>
            <a:r>
              <a:rPr lang="en-US" sz="1200">
                <a:solidFill>
                  <a:schemeClr val="bg1"/>
                </a:solidFill>
                <a:latin typeface="Arial" charset="0"/>
                <a:cs typeface="Arial" charset="0"/>
              </a:rPr>
              <a:t>-Panitia </a:t>
            </a:r>
          </a:p>
          <a:p>
            <a:pPr>
              <a:defRPr/>
            </a:pPr>
            <a:r>
              <a:rPr lang="en-US" sz="1200">
                <a:solidFill>
                  <a:schemeClr val="bg1"/>
                </a:solidFill>
                <a:latin typeface="Arial" charset="0"/>
                <a:cs typeface="Arial" charset="0"/>
              </a:rPr>
              <a:t>  pengadaan</a:t>
            </a:r>
          </a:p>
          <a:p>
            <a:pPr>
              <a:defRPr/>
            </a:pPr>
            <a:r>
              <a:rPr lang="en-US" sz="1200">
                <a:solidFill>
                  <a:schemeClr val="bg1"/>
                </a:solidFill>
                <a:latin typeface="Arial" charset="0"/>
                <a:cs typeface="Arial" charset="0"/>
              </a:rPr>
              <a:t>- Mengumumkan </a:t>
            </a:r>
          </a:p>
          <a:p>
            <a:pPr>
              <a:defRPr/>
            </a:pPr>
            <a:r>
              <a:rPr lang="en-US" sz="1200">
                <a:solidFill>
                  <a:schemeClr val="bg1"/>
                </a:solidFill>
                <a:latin typeface="Arial" charset="0"/>
                <a:cs typeface="Arial" charset="0"/>
              </a:rPr>
              <a:t>di media massa </a:t>
            </a:r>
          </a:p>
          <a:p>
            <a:pPr>
              <a:defRPr/>
            </a:pPr>
            <a:r>
              <a:rPr lang="en-US" sz="1200">
                <a:solidFill>
                  <a:schemeClr val="bg1"/>
                </a:solidFill>
                <a:latin typeface="Arial" charset="0"/>
                <a:cs typeface="Arial" charset="0"/>
              </a:rPr>
              <a:t>pada awal tahun</a:t>
            </a:r>
          </a:p>
        </p:txBody>
      </p:sp>
      <p:sp>
        <p:nvSpPr>
          <p:cNvPr id="8222" name="Rectangle 5">
            <a:hlinkClick r:id="rId3" action="ppaction://hlinksldjump"/>
            <a:extLst>
              <a:ext uri="{FF2B5EF4-FFF2-40B4-BE49-F238E27FC236}">
                <a16:creationId xmlns:a16="http://schemas.microsoft.com/office/drawing/2014/main" id="{74C069AF-59B4-40C8-9AA4-5446EB213F05}"/>
              </a:ext>
            </a:extLst>
          </p:cNvPr>
          <p:cNvSpPr>
            <a:spLocks noChangeArrowheads="1"/>
          </p:cNvSpPr>
          <p:nvPr/>
        </p:nvSpPr>
        <p:spPr bwMode="auto">
          <a:xfrm>
            <a:off x="5029200" y="990601"/>
            <a:ext cx="1295400" cy="466725"/>
          </a:xfrm>
          <a:prstGeom prst="rect">
            <a:avLst/>
          </a:prstGeom>
          <a:solidFill>
            <a:schemeClr val="accent1">
              <a:lumMod val="20000"/>
              <a:lumOff val="80000"/>
            </a:schemeClr>
          </a:solidFill>
          <a:ln w="9525">
            <a:noFill/>
            <a:miter lim="800000"/>
            <a:headEnd/>
            <a:tailEnd/>
          </a:ln>
        </p:spPr>
        <p:txBody>
          <a:bodyPr wrap="none" anchor="ctr"/>
          <a:lstStyle/>
          <a:p>
            <a:pPr algn="ctr">
              <a:defRPr/>
            </a:pPr>
            <a:r>
              <a:rPr lang="en-US" sz="1400" b="1">
                <a:solidFill>
                  <a:schemeClr val="bg1"/>
                </a:solidFill>
                <a:latin typeface="Arial" charset="0"/>
                <a:cs typeface="Arial" charset="0"/>
              </a:rPr>
              <a:t>PA/KPA</a:t>
            </a:r>
          </a:p>
        </p:txBody>
      </p:sp>
      <p:sp>
        <p:nvSpPr>
          <p:cNvPr id="75806" name="Line 2">
            <a:extLst>
              <a:ext uri="{FF2B5EF4-FFF2-40B4-BE49-F238E27FC236}">
                <a16:creationId xmlns:a16="http://schemas.microsoft.com/office/drawing/2014/main" id="{3BE2006F-F705-436C-BCBE-1AD744145521}"/>
              </a:ext>
            </a:extLst>
          </p:cNvPr>
          <p:cNvSpPr>
            <a:spLocks noChangeShapeType="1"/>
          </p:cNvSpPr>
          <p:nvPr/>
        </p:nvSpPr>
        <p:spPr bwMode="auto">
          <a:xfrm>
            <a:off x="4953000" y="892176"/>
            <a:ext cx="0" cy="5432425"/>
          </a:xfrm>
          <a:prstGeom prst="line">
            <a:avLst/>
          </a:prstGeom>
          <a:noFill/>
          <a:ln w="28575">
            <a:solidFill>
              <a:schemeClr val="bg2"/>
            </a:solidFill>
            <a:prstDash val="dashDot"/>
            <a:round/>
            <a:headEnd/>
            <a:tailEnd/>
          </a:ln>
          <a:extLst>
            <a:ext uri="{909E8E84-426E-40DD-AFC4-6F175D3DCCD1}">
              <a14:hiddenFill xmlns:a14="http://schemas.microsoft.com/office/drawing/2010/main">
                <a:noFill/>
              </a14:hiddenFill>
            </a:ext>
          </a:extLst>
        </p:spPr>
        <p:txBody>
          <a:bodyPr/>
          <a:lstStyle/>
          <a:p>
            <a:endParaRPr lang="en-ID"/>
          </a:p>
        </p:txBody>
      </p:sp>
      <p:sp>
        <p:nvSpPr>
          <p:cNvPr id="171" name="Rectangle 12">
            <a:extLst>
              <a:ext uri="{FF2B5EF4-FFF2-40B4-BE49-F238E27FC236}">
                <a16:creationId xmlns:a16="http://schemas.microsoft.com/office/drawing/2014/main" id="{7761CB07-92E3-4F8E-86EB-BA9801BFEB26}"/>
              </a:ext>
            </a:extLst>
          </p:cNvPr>
          <p:cNvSpPr>
            <a:spLocks noChangeArrowheads="1"/>
          </p:cNvSpPr>
          <p:nvPr/>
        </p:nvSpPr>
        <p:spPr bwMode="auto">
          <a:xfrm>
            <a:off x="9358314" y="1600200"/>
            <a:ext cx="1081087" cy="450850"/>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defRPr/>
            </a:pPr>
            <a:r>
              <a:rPr lang="en-US" sz="1400">
                <a:solidFill>
                  <a:schemeClr val="bg1"/>
                </a:solidFill>
                <a:latin typeface="Arial" charset="0"/>
                <a:cs typeface="Arial" charset="0"/>
              </a:rPr>
              <a:t>Mendaftar</a:t>
            </a:r>
          </a:p>
        </p:txBody>
      </p:sp>
      <p:sp>
        <p:nvSpPr>
          <p:cNvPr id="174" name="Rectangle 16">
            <a:extLst>
              <a:ext uri="{FF2B5EF4-FFF2-40B4-BE49-F238E27FC236}">
                <a16:creationId xmlns:a16="http://schemas.microsoft.com/office/drawing/2014/main" id="{B64C7BCF-69A8-48CC-8A9D-4950C6CB9EB5}"/>
              </a:ext>
            </a:extLst>
          </p:cNvPr>
          <p:cNvSpPr>
            <a:spLocks noChangeArrowheads="1"/>
          </p:cNvSpPr>
          <p:nvPr/>
        </p:nvSpPr>
        <p:spPr bwMode="auto">
          <a:xfrm>
            <a:off x="8001000" y="5345113"/>
            <a:ext cx="1219200" cy="800100"/>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000" b="1">
                <a:solidFill>
                  <a:schemeClr val="bg1"/>
                </a:solidFill>
                <a:latin typeface="Arial" charset="0"/>
                <a:cs typeface="Arial" charset="0"/>
              </a:rPr>
              <a:t>Proses lelang</a:t>
            </a:r>
            <a:r>
              <a:rPr lang="en-US" sz="1000">
                <a:solidFill>
                  <a:schemeClr val="bg1"/>
                </a:solidFill>
                <a:latin typeface="Arial" charset="0"/>
                <a:cs typeface="Arial" charset="0"/>
              </a:rPr>
              <a:t> : </a:t>
            </a:r>
          </a:p>
          <a:p>
            <a:pPr algn="ctr">
              <a:defRPr/>
            </a:pPr>
            <a:r>
              <a:rPr lang="en-US" sz="1000">
                <a:solidFill>
                  <a:schemeClr val="bg1"/>
                </a:solidFill>
                <a:latin typeface="Arial" charset="0"/>
                <a:cs typeface="Arial" charset="0"/>
              </a:rPr>
              <a:t>Pengumuman lelang,</a:t>
            </a:r>
          </a:p>
          <a:p>
            <a:pPr algn="ctr">
              <a:defRPr/>
            </a:pPr>
            <a:r>
              <a:rPr lang="en-US" sz="1000">
                <a:solidFill>
                  <a:schemeClr val="bg1"/>
                </a:solidFill>
                <a:latin typeface="Arial" charset="0"/>
                <a:cs typeface="Arial" charset="0"/>
              </a:rPr>
              <a:t>pendaftaran s.d. </a:t>
            </a:r>
          </a:p>
          <a:p>
            <a:pPr algn="ctr">
              <a:defRPr/>
            </a:pPr>
            <a:r>
              <a:rPr lang="en-US" sz="1000">
                <a:solidFill>
                  <a:schemeClr val="bg1"/>
                </a:solidFill>
                <a:latin typeface="Arial" charset="0"/>
                <a:cs typeface="Arial" charset="0"/>
              </a:rPr>
              <a:t>pengumuman </a:t>
            </a:r>
          </a:p>
          <a:p>
            <a:pPr algn="ctr">
              <a:defRPr/>
            </a:pPr>
            <a:r>
              <a:rPr lang="en-US" sz="1000">
                <a:solidFill>
                  <a:schemeClr val="bg1"/>
                </a:solidFill>
                <a:latin typeface="Arial" charset="0"/>
                <a:cs typeface="Arial" charset="0"/>
              </a:rPr>
              <a:t>Pemenang</a:t>
            </a:r>
          </a:p>
        </p:txBody>
      </p:sp>
      <p:sp>
        <p:nvSpPr>
          <p:cNvPr id="175" name="Rectangle 12">
            <a:extLst>
              <a:ext uri="{FF2B5EF4-FFF2-40B4-BE49-F238E27FC236}">
                <a16:creationId xmlns:a16="http://schemas.microsoft.com/office/drawing/2014/main" id="{299535DE-C03E-4785-8912-C72721855586}"/>
              </a:ext>
            </a:extLst>
          </p:cNvPr>
          <p:cNvSpPr>
            <a:spLocks noChangeArrowheads="1"/>
          </p:cNvSpPr>
          <p:nvPr/>
        </p:nvSpPr>
        <p:spPr bwMode="auto">
          <a:xfrm>
            <a:off x="9448800" y="3009900"/>
            <a:ext cx="838200" cy="800100"/>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Ikut </a:t>
            </a:r>
          </a:p>
          <a:p>
            <a:pPr algn="ctr">
              <a:defRPr/>
            </a:pPr>
            <a:r>
              <a:rPr lang="en-US" sz="1400">
                <a:solidFill>
                  <a:schemeClr val="bg1"/>
                </a:solidFill>
                <a:latin typeface="Arial" charset="0"/>
                <a:cs typeface="Arial" charset="0"/>
              </a:rPr>
              <a:t>lelang</a:t>
            </a:r>
          </a:p>
        </p:txBody>
      </p:sp>
      <p:sp>
        <p:nvSpPr>
          <p:cNvPr id="75810" name="Line 3">
            <a:extLst>
              <a:ext uri="{FF2B5EF4-FFF2-40B4-BE49-F238E27FC236}">
                <a16:creationId xmlns:a16="http://schemas.microsoft.com/office/drawing/2014/main" id="{E8919A4B-1325-428C-8E2A-5F1048D255D7}"/>
              </a:ext>
            </a:extLst>
          </p:cNvPr>
          <p:cNvSpPr>
            <a:spLocks noChangeShapeType="1"/>
          </p:cNvSpPr>
          <p:nvPr/>
        </p:nvSpPr>
        <p:spPr bwMode="auto">
          <a:xfrm>
            <a:off x="9296400" y="968376"/>
            <a:ext cx="0" cy="5432425"/>
          </a:xfrm>
          <a:prstGeom prst="line">
            <a:avLst/>
          </a:prstGeom>
          <a:noFill/>
          <a:ln w="28575">
            <a:solidFill>
              <a:schemeClr val="bg2"/>
            </a:solidFill>
            <a:prstDash val="dashDot"/>
            <a:round/>
            <a:headEnd/>
            <a:tailEnd/>
          </a:ln>
          <a:extLst>
            <a:ext uri="{909E8E84-426E-40DD-AFC4-6F175D3DCCD1}">
              <a14:hiddenFill xmlns:a14="http://schemas.microsoft.com/office/drawing/2010/main">
                <a:noFill/>
              </a14:hiddenFill>
            </a:ext>
          </a:extLst>
        </p:spPr>
        <p:txBody>
          <a:bodyPr/>
          <a:lstStyle/>
          <a:p>
            <a:endParaRPr lang="en-ID"/>
          </a:p>
        </p:txBody>
      </p:sp>
      <p:cxnSp>
        <p:nvCxnSpPr>
          <p:cNvPr id="219" name="Elbow Connector 218">
            <a:extLst>
              <a:ext uri="{FF2B5EF4-FFF2-40B4-BE49-F238E27FC236}">
                <a16:creationId xmlns:a16="http://schemas.microsoft.com/office/drawing/2014/main" id="{33C5AA45-853E-43A3-8955-AA63DB678CB8}"/>
              </a:ext>
            </a:extLst>
          </p:cNvPr>
          <p:cNvCxnSpPr>
            <a:stCxn id="175" idx="2"/>
            <a:endCxn id="174" idx="3"/>
          </p:cNvCxnSpPr>
          <p:nvPr/>
        </p:nvCxnSpPr>
        <p:spPr>
          <a:xfrm rot="5400000">
            <a:off x="8576469" y="4453732"/>
            <a:ext cx="1935163" cy="6477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75812" name="Shape 220">
            <a:extLst>
              <a:ext uri="{FF2B5EF4-FFF2-40B4-BE49-F238E27FC236}">
                <a16:creationId xmlns:a16="http://schemas.microsoft.com/office/drawing/2014/main" id="{D5C12671-ABAA-4DA1-82CC-CFCFBB49FB18}"/>
              </a:ext>
            </a:extLst>
          </p:cNvPr>
          <p:cNvCxnSpPr>
            <a:cxnSpLocks noChangeShapeType="1"/>
            <a:stCxn id="60" idx="2"/>
            <a:endCxn id="19466" idx="3"/>
          </p:cNvCxnSpPr>
          <p:nvPr/>
        </p:nvCxnSpPr>
        <p:spPr bwMode="auto">
          <a:xfrm rot="5400000">
            <a:off x="4798219" y="4698207"/>
            <a:ext cx="623888" cy="981075"/>
          </a:xfrm>
          <a:prstGeom prst="bentConnector2">
            <a:avLst/>
          </a:prstGeom>
          <a:noFill/>
          <a:ln w="25400" algn="ctr">
            <a:solidFill>
              <a:schemeClr val="tx1"/>
            </a:solidFill>
            <a:miter lim="800000"/>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2" name="Rectangle 12">
            <a:extLst>
              <a:ext uri="{FF2B5EF4-FFF2-40B4-BE49-F238E27FC236}">
                <a16:creationId xmlns:a16="http://schemas.microsoft.com/office/drawing/2014/main" id="{BAAA0C43-E908-473A-84A4-F31CC41C4B63}"/>
              </a:ext>
            </a:extLst>
          </p:cNvPr>
          <p:cNvSpPr>
            <a:spLocks noChangeArrowheads="1"/>
          </p:cNvSpPr>
          <p:nvPr/>
        </p:nvSpPr>
        <p:spPr bwMode="auto">
          <a:xfrm>
            <a:off x="9358314" y="2138364"/>
            <a:ext cx="1081087" cy="681037"/>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defRPr/>
            </a:pPr>
            <a:r>
              <a:rPr lang="en-US" sz="1400">
                <a:solidFill>
                  <a:schemeClr val="bg1"/>
                </a:solidFill>
                <a:latin typeface="Arial" charset="0"/>
                <a:cs typeface="Arial" charset="0"/>
              </a:rPr>
              <a:t>Melengkapi</a:t>
            </a:r>
          </a:p>
        </p:txBody>
      </p:sp>
      <p:cxnSp>
        <p:nvCxnSpPr>
          <p:cNvPr id="258" name="Elbow Connector 257">
            <a:extLst>
              <a:ext uri="{FF2B5EF4-FFF2-40B4-BE49-F238E27FC236}">
                <a16:creationId xmlns:a16="http://schemas.microsoft.com/office/drawing/2014/main" id="{04EB936D-558D-414A-82AC-D505F59909A8}"/>
              </a:ext>
            </a:extLst>
          </p:cNvPr>
          <p:cNvCxnSpPr>
            <a:stCxn id="19467" idx="3"/>
            <a:endCxn id="19470" idx="1"/>
          </p:cNvCxnSpPr>
          <p:nvPr/>
        </p:nvCxnSpPr>
        <p:spPr>
          <a:xfrm flipV="1">
            <a:off x="7578726" y="4116389"/>
            <a:ext cx="500063" cy="104775"/>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63" name="Shape 262">
            <a:extLst>
              <a:ext uri="{FF2B5EF4-FFF2-40B4-BE49-F238E27FC236}">
                <a16:creationId xmlns:a16="http://schemas.microsoft.com/office/drawing/2014/main" id="{536AD415-B750-4CE0-BFC7-89732E9F1800}"/>
              </a:ext>
            </a:extLst>
          </p:cNvPr>
          <p:cNvCxnSpPr>
            <a:stCxn id="19487" idx="2"/>
            <a:endCxn id="174" idx="1"/>
          </p:cNvCxnSpPr>
          <p:nvPr/>
        </p:nvCxnSpPr>
        <p:spPr>
          <a:xfrm rot="5400000" flipH="1" flipV="1">
            <a:off x="7557295" y="5347495"/>
            <a:ext cx="46037" cy="841375"/>
          </a:xfrm>
          <a:prstGeom prst="bentConnector4">
            <a:avLst>
              <a:gd name="adj1" fmla="val -496546"/>
              <a:gd name="adj2" fmla="val 82075"/>
            </a:avLst>
          </a:prstGeom>
          <a:ln>
            <a:tailEnd type="arrow"/>
          </a:ln>
        </p:spPr>
        <p:style>
          <a:lnRef idx="2">
            <a:schemeClr val="dk1"/>
          </a:lnRef>
          <a:fillRef idx="0">
            <a:schemeClr val="dk1"/>
          </a:fillRef>
          <a:effectRef idx="1">
            <a:schemeClr val="dk1"/>
          </a:effectRef>
          <a:fontRef idx="minor">
            <a:schemeClr val="tx1"/>
          </a:fontRef>
        </p:style>
      </p:cxnSp>
      <p:cxnSp>
        <p:nvCxnSpPr>
          <p:cNvPr id="266" name="Shape 265">
            <a:extLst>
              <a:ext uri="{FF2B5EF4-FFF2-40B4-BE49-F238E27FC236}">
                <a16:creationId xmlns:a16="http://schemas.microsoft.com/office/drawing/2014/main" id="{950BC80F-C82B-4F55-8617-CEACF67A380A}"/>
              </a:ext>
            </a:extLst>
          </p:cNvPr>
          <p:cNvCxnSpPr>
            <a:stCxn id="19471" idx="1"/>
            <a:endCxn id="19487" idx="3"/>
          </p:cNvCxnSpPr>
          <p:nvPr/>
        </p:nvCxnSpPr>
        <p:spPr>
          <a:xfrm rot="10800000" flipV="1">
            <a:off x="7699376" y="4876800"/>
            <a:ext cx="377825" cy="3810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75" name="Shape 274">
            <a:extLst>
              <a:ext uri="{FF2B5EF4-FFF2-40B4-BE49-F238E27FC236}">
                <a16:creationId xmlns:a16="http://schemas.microsoft.com/office/drawing/2014/main" id="{4E02B162-90BC-4E75-BF91-871C4AE89EB1}"/>
              </a:ext>
            </a:extLst>
          </p:cNvPr>
          <p:cNvCxnSpPr>
            <a:stCxn id="19487" idx="0"/>
          </p:cNvCxnSpPr>
          <p:nvPr/>
        </p:nvCxnSpPr>
        <p:spPr>
          <a:xfrm rot="5400000" flipH="1" flipV="1">
            <a:off x="7542213" y="4189413"/>
            <a:ext cx="152400" cy="917575"/>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287" name="Rectangle 12">
            <a:extLst>
              <a:ext uri="{FF2B5EF4-FFF2-40B4-BE49-F238E27FC236}">
                <a16:creationId xmlns:a16="http://schemas.microsoft.com/office/drawing/2014/main" id="{20134E24-5343-4DC3-98C8-9AFC1A522E3C}"/>
              </a:ext>
            </a:extLst>
          </p:cNvPr>
          <p:cNvSpPr>
            <a:spLocks noChangeArrowheads="1"/>
          </p:cNvSpPr>
          <p:nvPr/>
        </p:nvSpPr>
        <p:spPr bwMode="auto">
          <a:xfrm>
            <a:off x="6477000" y="6096000"/>
            <a:ext cx="1295400" cy="762000"/>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b="1" dirty="0" err="1">
                <a:solidFill>
                  <a:srgbClr val="FF0000"/>
                </a:solidFill>
                <a:latin typeface="Arial" charset="0"/>
              </a:rPr>
              <a:t>Pencatatan</a:t>
            </a:r>
            <a:endParaRPr lang="en-US" sz="1400" b="1" dirty="0">
              <a:solidFill>
                <a:srgbClr val="FF0000"/>
              </a:solidFill>
              <a:latin typeface="Arial" charset="0"/>
            </a:endParaRPr>
          </a:p>
          <a:p>
            <a:pPr algn="ctr">
              <a:defRPr/>
            </a:pPr>
            <a:r>
              <a:rPr lang="en-US" sz="1400" b="1" i="1" dirty="0">
                <a:solidFill>
                  <a:srgbClr val="FF0000"/>
                </a:solidFill>
                <a:latin typeface="Arial" charset="0"/>
              </a:rPr>
              <a:t>Black List </a:t>
            </a:r>
          </a:p>
          <a:p>
            <a:pPr algn="ctr">
              <a:defRPr/>
            </a:pPr>
            <a:r>
              <a:rPr lang="en-US" sz="1400" b="1" dirty="0" err="1">
                <a:solidFill>
                  <a:srgbClr val="FF0000"/>
                </a:solidFill>
                <a:latin typeface="Arial" charset="0"/>
              </a:rPr>
              <a:t>Rekanan</a:t>
            </a:r>
            <a:endParaRPr lang="en-US" sz="1400" b="1" dirty="0">
              <a:solidFill>
                <a:srgbClr val="FF0000"/>
              </a:solidFill>
              <a:latin typeface="Arial" charset="0"/>
            </a:endParaRPr>
          </a:p>
        </p:txBody>
      </p:sp>
      <p:sp>
        <p:nvSpPr>
          <p:cNvPr id="300" name="Rectangle 5">
            <a:hlinkClick r:id="rId3" action="ppaction://hlinksldjump"/>
            <a:extLst>
              <a:ext uri="{FF2B5EF4-FFF2-40B4-BE49-F238E27FC236}">
                <a16:creationId xmlns:a16="http://schemas.microsoft.com/office/drawing/2014/main" id="{03374D4A-EC3B-40CC-BFC3-3650B0DE7D4F}"/>
              </a:ext>
            </a:extLst>
          </p:cNvPr>
          <p:cNvSpPr>
            <a:spLocks noChangeArrowheads="1"/>
          </p:cNvSpPr>
          <p:nvPr/>
        </p:nvSpPr>
        <p:spPr bwMode="auto">
          <a:xfrm>
            <a:off x="1524000" y="0"/>
            <a:ext cx="9144000" cy="609600"/>
          </a:xfrm>
          <a:prstGeom prst="rect">
            <a:avLst/>
          </a:prstGeom>
          <a:solidFill>
            <a:schemeClr val="accent2">
              <a:lumMod val="20000"/>
              <a:lumOff val="80000"/>
            </a:schemeClr>
          </a:solidFill>
          <a:ln w="9525">
            <a:noFill/>
            <a:miter lim="800000"/>
            <a:headEnd/>
            <a:tailEnd/>
          </a:ln>
        </p:spPr>
        <p:txBody>
          <a:bodyPr wrap="none" anchor="ctr"/>
          <a:lstStyle/>
          <a:p>
            <a:pPr algn="ctr">
              <a:defRPr/>
            </a:pPr>
            <a:endParaRPr lang="en-US" b="1">
              <a:latin typeface="Arial" charset="0"/>
              <a:cs typeface="Arial" charset="0"/>
            </a:endParaRPr>
          </a:p>
          <a:p>
            <a:pPr algn="ctr">
              <a:defRPr/>
            </a:pPr>
            <a:r>
              <a:rPr lang="en-US" b="1">
                <a:solidFill>
                  <a:schemeClr val="bg1"/>
                </a:solidFill>
                <a:latin typeface="Arial" charset="0"/>
                <a:cs typeface="Arial" charset="0"/>
              </a:rPr>
              <a:t>ALUR TUGAS DAN FUNGSI MASING-MASING AKTOR</a:t>
            </a:r>
            <a:endParaRPr lang="id-ID" b="1">
              <a:solidFill>
                <a:schemeClr val="bg1"/>
              </a:solidFill>
              <a:latin typeface="Arial" charset="0"/>
              <a:cs typeface="Arial" charset="0"/>
            </a:endParaRPr>
          </a:p>
          <a:p>
            <a:pPr algn="ctr">
              <a:defRPr/>
            </a:pPr>
            <a:endParaRPr lang="en-US" b="1">
              <a:solidFill>
                <a:schemeClr val="bg1"/>
              </a:solidFill>
              <a:latin typeface="Arial" charset="0"/>
              <a:cs typeface="Arial" charset="0"/>
            </a:endParaRPr>
          </a:p>
        </p:txBody>
      </p:sp>
      <p:sp>
        <p:nvSpPr>
          <p:cNvPr id="75820" name="Rectangle 7">
            <a:hlinkClick r:id="" action="ppaction://noaction"/>
            <a:extLst>
              <a:ext uri="{FF2B5EF4-FFF2-40B4-BE49-F238E27FC236}">
                <a16:creationId xmlns:a16="http://schemas.microsoft.com/office/drawing/2014/main" id="{15D842FB-6253-4DB5-B023-9E54A09835AA}"/>
              </a:ext>
            </a:extLst>
          </p:cNvPr>
          <p:cNvSpPr>
            <a:spLocks noChangeArrowheads="1"/>
          </p:cNvSpPr>
          <p:nvPr/>
        </p:nvSpPr>
        <p:spPr bwMode="auto">
          <a:xfrm>
            <a:off x="1998663" y="990601"/>
            <a:ext cx="704850" cy="307975"/>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b="1">
                <a:latin typeface="Arial" panose="020B0604020202020204" pitchFamily="34" charset="0"/>
                <a:cs typeface="Arial" panose="020B0604020202020204" pitchFamily="34" charset="0"/>
              </a:rPr>
              <a:t>Verifikator</a:t>
            </a:r>
          </a:p>
        </p:txBody>
      </p:sp>
      <p:sp>
        <p:nvSpPr>
          <p:cNvPr id="65" name="Rectangle 64">
            <a:extLst>
              <a:ext uri="{FF2B5EF4-FFF2-40B4-BE49-F238E27FC236}">
                <a16:creationId xmlns:a16="http://schemas.microsoft.com/office/drawing/2014/main" id="{833DBFA2-421E-4F4D-9D46-DBCB9A545A0C}"/>
              </a:ext>
            </a:extLst>
          </p:cNvPr>
          <p:cNvSpPr/>
          <p:nvPr/>
        </p:nvSpPr>
        <p:spPr>
          <a:xfrm>
            <a:off x="1676401" y="685800"/>
            <a:ext cx="1331913" cy="6096000"/>
          </a:xfrm>
          <a:prstGeom prst="rect">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7" name="Rectangle 12">
            <a:extLst>
              <a:ext uri="{FF2B5EF4-FFF2-40B4-BE49-F238E27FC236}">
                <a16:creationId xmlns:a16="http://schemas.microsoft.com/office/drawing/2014/main" id="{1434B0BF-B2FD-4A8C-A379-E0ABC108555A}"/>
              </a:ext>
            </a:extLst>
          </p:cNvPr>
          <p:cNvSpPr>
            <a:spLocks noChangeArrowheads="1"/>
          </p:cNvSpPr>
          <p:nvPr/>
        </p:nvSpPr>
        <p:spPr bwMode="auto">
          <a:xfrm>
            <a:off x="1865313" y="1524000"/>
            <a:ext cx="1066800" cy="685800"/>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Verifikasi</a:t>
            </a:r>
          </a:p>
        </p:txBody>
      </p:sp>
      <p:sp>
        <p:nvSpPr>
          <p:cNvPr id="68" name="AutoShape 31">
            <a:extLst>
              <a:ext uri="{FF2B5EF4-FFF2-40B4-BE49-F238E27FC236}">
                <a16:creationId xmlns:a16="http://schemas.microsoft.com/office/drawing/2014/main" id="{EBC81FE3-35A7-40BD-9622-1BD0A7434761}"/>
              </a:ext>
            </a:extLst>
          </p:cNvPr>
          <p:cNvSpPr>
            <a:spLocks noChangeArrowheads="1"/>
          </p:cNvSpPr>
          <p:nvPr/>
        </p:nvSpPr>
        <p:spPr bwMode="auto">
          <a:xfrm>
            <a:off x="1852613" y="2667000"/>
            <a:ext cx="1079500" cy="1066800"/>
          </a:xfrm>
          <a:prstGeom prst="flowChartDecision">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a:solidFill>
                  <a:schemeClr val="bg1"/>
                </a:solidFill>
                <a:latin typeface="Arial" charset="0"/>
                <a:cs typeface="Arial" charset="0"/>
              </a:rPr>
              <a:t>Persyaratan </a:t>
            </a:r>
          </a:p>
          <a:p>
            <a:pPr algn="ctr">
              <a:defRPr/>
            </a:pPr>
            <a:r>
              <a:rPr lang="en-US" sz="1400">
                <a:solidFill>
                  <a:schemeClr val="bg1"/>
                </a:solidFill>
                <a:latin typeface="Arial" charset="0"/>
                <a:cs typeface="Arial" charset="0"/>
              </a:rPr>
              <a:t>OK</a:t>
            </a:r>
          </a:p>
        </p:txBody>
      </p:sp>
      <p:cxnSp>
        <p:nvCxnSpPr>
          <p:cNvPr id="69" name="Straight Arrow Connector 68">
            <a:extLst>
              <a:ext uri="{FF2B5EF4-FFF2-40B4-BE49-F238E27FC236}">
                <a16:creationId xmlns:a16="http://schemas.microsoft.com/office/drawing/2014/main" id="{C4FA1CAE-DB3C-4742-AADB-6BC71B196313}"/>
              </a:ext>
            </a:extLst>
          </p:cNvPr>
          <p:cNvCxnSpPr/>
          <p:nvPr/>
        </p:nvCxnSpPr>
        <p:spPr>
          <a:xfrm rot="10800000">
            <a:off x="2895600" y="1752600"/>
            <a:ext cx="6477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C775D0EA-92CC-4849-9D4E-EB67E70D7241}"/>
              </a:ext>
            </a:extLst>
          </p:cNvPr>
          <p:cNvCxnSpPr>
            <a:stCxn id="67" idx="2"/>
            <a:endCxn id="68" idx="0"/>
          </p:cNvCxnSpPr>
          <p:nvPr/>
        </p:nvCxnSpPr>
        <p:spPr>
          <a:xfrm rot="5400000">
            <a:off x="2166938" y="2435225"/>
            <a:ext cx="457200"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826" name="Rectangle 32">
            <a:extLst>
              <a:ext uri="{FF2B5EF4-FFF2-40B4-BE49-F238E27FC236}">
                <a16:creationId xmlns:a16="http://schemas.microsoft.com/office/drawing/2014/main" id="{E55DC499-954D-4FA7-B06B-5D06DB77DFE8}"/>
              </a:ext>
            </a:extLst>
          </p:cNvPr>
          <p:cNvSpPr>
            <a:spLocks noChangeArrowheads="1"/>
          </p:cNvSpPr>
          <p:nvPr/>
        </p:nvSpPr>
        <p:spPr bwMode="auto">
          <a:xfrm>
            <a:off x="3048001" y="2971801"/>
            <a:ext cx="207963" cy="182563"/>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a:latin typeface="Arial" panose="020B0604020202020204" pitchFamily="34" charset="0"/>
                <a:cs typeface="Arial" panose="020B0604020202020204" pitchFamily="34" charset="0"/>
              </a:rPr>
              <a:t>Ya</a:t>
            </a:r>
          </a:p>
        </p:txBody>
      </p:sp>
      <p:cxnSp>
        <p:nvCxnSpPr>
          <p:cNvPr id="74" name="Elbow Connector 73">
            <a:extLst>
              <a:ext uri="{FF2B5EF4-FFF2-40B4-BE49-F238E27FC236}">
                <a16:creationId xmlns:a16="http://schemas.microsoft.com/office/drawing/2014/main" id="{FD435FC7-02F6-40D8-9134-DA6166E9F7DD}"/>
              </a:ext>
            </a:extLst>
          </p:cNvPr>
          <p:cNvCxnSpPr/>
          <p:nvPr/>
        </p:nvCxnSpPr>
        <p:spPr>
          <a:xfrm rot="10800000">
            <a:off x="2971800" y="2057400"/>
            <a:ext cx="6400800" cy="2286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75" name="Rectangle 12">
            <a:extLst>
              <a:ext uri="{FF2B5EF4-FFF2-40B4-BE49-F238E27FC236}">
                <a16:creationId xmlns:a16="http://schemas.microsoft.com/office/drawing/2014/main" id="{A92B9F5B-0C61-4F36-820F-1EDDD159543D}"/>
              </a:ext>
            </a:extLst>
          </p:cNvPr>
          <p:cNvSpPr>
            <a:spLocks noChangeArrowheads="1"/>
          </p:cNvSpPr>
          <p:nvPr/>
        </p:nvSpPr>
        <p:spPr bwMode="auto">
          <a:xfrm>
            <a:off x="1865314" y="5791200"/>
            <a:ext cx="954087" cy="827088"/>
          </a:xfrm>
          <a:prstGeom prst="rect">
            <a:avLst/>
          </a:prstGeom>
          <a:gradFill>
            <a:gsLst>
              <a:gs pos="0">
                <a:schemeClr val="accent1">
                  <a:lumMod val="20000"/>
                  <a:lumOff val="8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pPr algn="ctr">
              <a:defRPr/>
            </a:pPr>
            <a:r>
              <a:rPr lang="en-US" sz="1400" b="1" dirty="0" err="1">
                <a:solidFill>
                  <a:srgbClr val="FF0000"/>
                </a:solidFill>
                <a:latin typeface="Arial" charset="0"/>
              </a:rPr>
              <a:t>Eksekusi</a:t>
            </a:r>
          </a:p>
          <a:p>
            <a:pPr algn="ctr">
              <a:defRPr/>
            </a:pPr>
            <a:r>
              <a:rPr lang="en-US" sz="1400" b="1" i="1" dirty="0" err="1">
                <a:solidFill>
                  <a:srgbClr val="FF0000"/>
                </a:solidFill>
                <a:latin typeface="Arial" charset="0"/>
              </a:rPr>
              <a:t>Black List </a:t>
            </a:r>
          </a:p>
          <a:p>
            <a:pPr algn="ctr">
              <a:defRPr/>
            </a:pPr>
            <a:r>
              <a:rPr lang="en-US" sz="1400" b="1" dirty="0" err="1">
                <a:solidFill>
                  <a:srgbClr val="FF0000"/>
                </a:solidFill>
                <a:latin typeface="Arial" charset="0"/>
              </a:rPr>
              <a:t>Rekanan</a:t>
            </a:r>
          </a:p>
        </p:txBody>
      </p:sp>
      <p:sp>
        <p:nvSpPr>
          <p:cNvPr id="75829" name="Line 3">
            <a:extLst>
              <a:ext uri="{FF2B5EF4-FFF2-40B4-BE49-F238E27FC236}">
                <a16:creationId xmlns:a16="http://schemas.microsoft.com/office/drawing/2014/main" id="{7B76FD83-5AB4-479F-AA0A-C32D7DB5C461}"/>
              </a:ext>
            </a:extLst>
          </p:cNvPr>
          <p:cNvSpPr>
            <a:spLocks noChangeShapeType="1"/>
          </p:cNvSpPr>
          <p:nvPr/>
        </p:nvSpPr>
        <p:spPr bwMode="auto">
          <a:xfrm>
            <a:off x="3124200" y="914401"/>
            <a:ext cx="0" cy="5432425"/>
          </a:xfrm>
          <a:prstGeom prst="line">
            <a:avLst/>
          </a:prstGeom>
          <a:noFill/>
          <a:ln w="28575">
            <a:solidFill>
              <a:schemeClr val="bg2"/>
            </a:solidFill>
            <a:prstDash val="dashDot"/>
            <a:round/>
            <a:headEnd/>
            <a:tailEnd/>
          </a:ln>
          <a:extLst>
            <a:ext uri="{909E8E84-426E-40DD-AFC4-6F175D3DCCD1}">
              <a14:hiddenFill xmlns:a14="http://schemas.microsoft.com/office/drawing/2010/main">
                <a:noFill/>
              </a14:hiddenFill>
            </a:ext>
          </a:extLst>
        </p:spPr>
        <p:txBody>
          <a:bodyPr/>
          <a:lstStyle/>
          <a:p>
            <a:endParaRPr lang="en-ID"/>
          </a:p>
        </p:txBody>
      </p:sp>
      <p:sp>
        <p:nvSpPr>
          <p:cNvPr id="75830" name="Rectangle 33">
            <a:extLst>
              <a:ext uri="{FF2B5EF4-FFF2-40B4-BE49-F238E27FC236}">
                <a16:creationId xmlns:a16="http://schemas.microsoft.com/office/drawing/2014/main" id="{A67C8AC8-698E-4398-AACD-405DD17FA8F4}"/>
              </a:ext>
            </a:extLst>
          </p:cNvPr>
          <p:cNvSpPr>
            <a:spLocks noChangeArrowheads="1"/>
          </p:cNvSpPr>
          <p:nvPr/>
        </p:nvSpPr>
        <p:spPr bwMode="auto">
          <a:xfrm>
            <a:off x="1828800" y="2497138"/>
            <a:ext cx="369888" cy="169862"/>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a:solidFill>
                  <a:schemeClr val="bg1"/>
                </a:solidFill>
                <a:latin typeface="Arial" panose="020B0604020202020204" pitchFamily="34" charset="0"/>
                <a:cs typeface="Arial" panose="020B0604020202020204" pitchFamily="34" charset="0"/>
              </a:rPr>
              <a:t>Tidak</a:t>
            </a:r>
          </a:p>
        </p:txBody>
      </p:sp>
      <p:cxnSp>
        <p:nvCxnSpPr>
          <p:cNvPr id="212" name="Shape 211">
            <a:extLst>
              <a:ext uri="{FF2B5EF4-FFF2-40B4-BE49-F238E27FC236}">
                <a16:creationId xmlns:a16="http://schemas.microsoft.com/office/drawing/2014/main" id="{7E14FCF6-6CDB-420C-AC79-F43DD4A96DB0}"/>
              </a:ext>
            </a:extLst>
          </p:cNvPr>
          <p:cNvCxnSpPr>
            <a:stCxn id="68" idx="1"/>
            <a:endCxn id="232" idx="1"/>
          </p:cNvCxnSpPr>
          <p:nvPr/>
        </p:nvCxnSpPr>
        <p:spPr>
          <a:xfrm rot="10800000" flipH="1">
            <a:off x="1852613" y="2479676"/>
            <a:ext cx="7505700" cy="720725"/>
          </a:xfrm>
          <a:prstGeom prst="bentConnector3">
            <a:avLst>
              <a:gd name="adj1" fmla="val -3046"/>
            </a:avLst>
          </a:prstGeom>
          <a:ln>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a:extLst>
              <a:ext uri="{FF2B5EF4-FFF2-40B4-BE49-F238E27FC236}">
                <a16:creationId xmlns:a16="http://schemas.microsoft.com/office/drawing/2014/main" id="{A7827DB0-2CEA-4F51-927D-23C51468C41B}"/>
              </a:ext>
            </a:extLst>
          </p:cNvPr>
          <p:cNvCxnSpPr>
            <a:stCxn id="68" idx="3"/>
          </p:cNvCxnSpPr>
          <p:nvPr/>
        </p:nvCxnSpPr>
        <p:spPr>
          <a:xfrm>
            <a:off x="2932114" y="3200400"/>
            <a:ext cx="6516687"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833" name="Rectangle 7">
            <a:hlinkClick r:id="" action="ppaction://noaction"/>
            <a:extLst>
              <a:ext uri="{FF2B5EF4-FFF2-40B4-BE49-F238E27FC236}">
                <a16:creationId xmlns:a16="http://schemas.microsoft.com/office/drawing/2014/main" id="{5FCD30EC-22D9-461E-B6D2-BF25E63D4F28}"/>
              </a:ext>
            </a:extLst>
          </p:cNvPr>
          <p:cNvSpPr>
            <a:spLocks noChangeArrowheads="1"/>
          </p:cNvSpPr>
          <p:nvPr/>
        </p:nvSpPr>
        <p:spPr bwMode="auto">
          <a:xfrm>
            <a:off x="2057400" y="1063626"/>
            <a:ext cx="704850" cy="307975"/>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b="1">
                <a:solidFill>
                  <a:schemeClr val="bg1"/>
                </a:solidFill>
                <a:latin typeface="Arial" panose="020B0604020202020204" pitchFamily="34" charset="0"/>
                <a:cs typeface="Arial" panose="020B0604020202020204" pitchFamily="34" charset="0"/>
              </a:rPr>
              <a:t>Verifikator</a:t>
            </a:r>
          </a:p>
        </p:txBody>
      </p:sp>
      <p:cxnSp>
        <p:nvCxnSpPr>
          <p:cNvPr id="302" name="Straight Connector 301">
            <a:extLst>
              <a:ext uri="{FF2B5EF4-FFF2-40B4-BE49-F238E27FC236}">
                <a16:creationId xmlns:a16="http://schemas.microsoft.com/office/drawing/2014/main" id="{BA37E1CE-1124-42FE-BBFD-BB93E757C029}"/>
              </a:ext>
            </a:extLst>
          </p:cNvPr>
          <p:cNvCxnSpPr/>
          <p:nvPr/>
        </p:nvCxnSpPr>
        <p:spPr>
          <a:xfrm>
            <a:off x="1524000" y="1446214"/>
            <a:ext cx="9144000" cy="15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Arrow Connector 71">
            <a:extLst>
              <a:ext uri="{FF2B5EF4-FFF2-40B4-BE49-F238E27FC236}">
                <a16:creationId xmlns:a16="http://schemas.microsoft.com/office/drawing/2014/main" id="{C6CC8204-9956-45F4-9893-3E41099604C1}"/>
              </a:ext>
            </a:extLst>
          </p:cNvPr>
          <p:cNvCxnSpPr/>
          <p:nvPr/>
        </p:nvCxnSpPr>
        <p:spPr>
          <a:xfrm rot="10800000">
            <a:off x="2819400" y="6400800"/>
            <a:ext cx="3657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0" name="Shape 79">
            <a:extLst>
              <a:ext uri="{FF2B5EF4-FFF2-40B4-BE49-F238E27FC236}">
                <a16:creationId xmlns:a16="http://schemas.microsoft.com/office/drawing/2014/main" id="{40DA0278-E68A-4085-8023-47306850BB49}"/>
              </a:ext>
            </a:extLst>
          </p:cNvPr>
          <p:cNvCxnSpPr/>
          <p:nvPr/>
        </p:nvCxnSpPr>
        <p:spPr>
          <a:xfrm rot="10800000" flipV="1">
            <a:off x="7772400" y="6172200"/>
            <a:ext cx="457200" cy="228600"/>
          </a:xfrm>
          <a:prstGeom prst="bentConnector3">
            <a:avLst>
              <a:gd name="adj1" fmla="val 5556"/>
            </a:avLst>
          </a:prstGeom>
          <a:ln>
            <a:tailEnd type="arrow"/>
          </a:ln>
        </p:spPr>
        <p:style>
          <a:lnRef idx="2">
            <a:schemeClr val="dk1"/>
          </a:lnRef>
          <a:fillRef idx="0">
            <a:schemeClr val="dk1"/>
          </a:fillRef>
          <a:effectRef idx="1">
            <a:schemeClr val="dk1"/>
          </a:effectRef>
          <a:fontRef idx="minor">
            <a:schemeClr val="tx1"/>
          </a:fontRef>
        </p:style>
      </p:cxnSp>
      <p:sp>
        <p:nvSpPr>
          <p:cNvPr id="75837" name="Rectangle 6">
            <a:hlinkClick r:id="rId3" action="ppaction://hlinksldjump"/>
            <a:extLst>
              <a:ext uri="{FF2B5EF4-FFF2-40B4-BE49-F238E27FC236}">
                <a16:creationId xmlns:a16="http://schemas.microsoft.com/office/drawing/2014/main" id="{A2D62D86-03A6-4702-B191-E93BB93D62E0}"/>
              </a:ext>
            </a:extLst>
          </p:cNvPr>
          <p:cNvSpPr>
            <a:spLocks noChangeArrowheads="1"/>
          </p:cNvSpPr>
          <p:nvPr/>
        </p:nvSpPr>
        <p:spPr bwMode="auto">
          <a:xfrm>
            <a:off x="6858000" y="606426"/>
            <a:ext cx="704850" cy="307975"/>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b="1">
                <a:solidFill>
                  <a:schemeClr val="bg1"/>
                </a:solidFill>
                <a:latin typeface="Arial" panose="020B0604020202020204" pitchFamily="34" charset="0"/>
                <a:cs typeface="Arial" panose="020B0604020202020204" pitchFamily="34" charset="0"/>
              </a:rPr>
              <a:t>S O P D</a:t>
            </a:r>
          </a:p>
        </p:txBody>
      </p:sp>
      <p:sp>
        <p:nvSpPr>
          <p:cNvPr id="87" name="Rectangle 86">
            <a:extLst>
              <a:ext uri="{FF2B5EF4-FFF2-40B4-BE49-F238E27FC236}">
                <a16:creationId xmlns:a16="http://schemas.microsoft.com/office/drawing/2014/main" id="{0A6ECD59-CF64-47A7-9371-B0A0F41A30DA}"/>
              </a:ext>
            </a:extLst>
          </p:cNvPr>
          <p:cNvSpPr/>
          <p:nvPr/>
        </p:nvSpPr>
        <p:spPr>
          <a:xfrm>
            <a:off x="1676401" y="609600"/>
            <a:ext cx="1323975" cy="381000"/>
          </a:xfrm>
          <a:prstGeom prst="rect">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75839" name="Rectangle 5">
            <a:hlinkClick r:id="rId3" action="ppaction://hlinksldjump"/>
            <a:extLst>
              <a:ext uri="{FF2B5EF4-FFF2-40B4-BE49-F238E27FC236}">
                <a16:creationId xmlns:a16="http://schemas.microsoft.com/office/drawing/2014/main" id="{70B2DDE5-B91B-4C68-B099-CA17D8D76B6D}"/>
              </a:ext>
            </a:extLst>
          </p:cNvPr>
          <p:cNvSpPr>
            <a:spLocks noChangeArrowheads="1"/>
          </p:cNvSpPr>
          <p:nvPr/>
        </p:nvSpPr>
        <p:spPr bwMode="auto">
          <a:xfrm>
            <a:off x="2063750" y="533400"/>
            <a:ext cx="7191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b="1">
                <a:solidFill>
                  <a:schemeClr val="bg1"/>
                </a:solidFill>
                <a:latin typeface="Arial" panose="020B0604020202020204" pitchFamily="34" charset="0"/>
                <a:cs typeface="Arial" panose="020B0604020202020204" pitchFamily="34" charset="0"/>
              </a:rPr>
              <a:t>LPSE</a:t>
            </a:r>
          </a:p>
        </p:txBody>
      </p:sp>
      <p:sp>
        <p:nvSpPr>
          <p:cNvPr id="75840" name="Line 2">
            <a:extLst>
              <a:ext uri="{FF2B5EF4-FFF2-40B4-BE49-F238E27FC236}">
                <a16:creationId xmlns:a16="http://schemas.microsoft.com/office/drawing/2014/main" id="{3308085B-E7A2-4DB4-8377-09DD2EF3142F}"/>
              </a:ext>
            </a:extLst>
          </p:cNvPr>
          <p:cNvSpPr>
            <a:spLocks noChangeShapeType="1"/>
          </p:cNvSpPr>
          <p:nvPr/>
        </p:nvSpPr>
        <p:spPr bwMode="auto">
          <a:xfrm>
            <a:off x="6324600" y="1066801"/>
            <a:ext cx="0" cy="5432425"/>
          </a:xfrm>
          <a:prstGeom prst="line">
            <a:avLst/>
          </a:prstGeom>
          <a:noFill/>
          <a:ln w="28575">
            <a:solidFill>
              <a:schemeClr val="bg2"/>
            </a:solidFill>
            <a:prstDash val="dashDot"/>
            <a:round/>
            <a:headEnd/>
            <a:tailEnd/>
          </a:ln>
          <a:extLst>
            <a:ext uri="{909E8E84-426E-40DD-AFC4-6F175D3DCCD1}">
              <a14:hiddenFill xmlns:a14="http://schemas.microsoft.com/office/drawing/2010/main">
                <a:noFill/>
              </a14:hiddenFill>
            </a:ext>
          </a:extLst>
        </p:spPr>
        <p:txBody>
          <a:bodyPr/>
          <a:lstStyle/>
          <a:p>
            <a:endParaRPr lang="en-ID"/>
          </a:p>
        </p:txBody>
      </p:sp>
      <p:sp>
        <p:nvSpPr>
          <p:cNvPr id="75841" name="Line 3">
            <a:extLst>
              <a:ext uri="{FF2B5EF4-FFF2-40B4-BE49-F238E27FC236}">
                <a16:creationId xmlns:a16="http://schemas.microsoft.com/office/drawing/2014/main" id="{5D96BCF9-F249-4A21-8A31-F456D0ECE8A8}"/>
              </a:ext>
            </a:extLst>
          </p:cNvPr>
          <p:cNvSpPr>
            <a:spLocks noChangeShapeType="1"/>
          </p:cNvSpPr>
          <p:nvPr/>
        </p:nvSpPr>
        <p:spPr bwMode="auto">
          <a:xfrm>
            <a:off x="7880350" y="1044576"/>
            <a:ext cx="0" cy="5432425"/>
          </a:xfrm>
          <a:prstGeom prst="line">
            <a:avLst/>
          </a:prstGeom>
          <a:noFill/>
          <a:ln w="28575">
            <a:solidFill>
              <a:schemeClr val="bg2"/>
            </a:solidFill>
            <a:prstDash val="dashDot"/>
            <a:round/>
            <a:headEnd/>
            <a:tailEnd/>
          </a:ln>
          <a:extLst>
            <a:ext uri="{909E8E84-426E-40DD-AFC4-6F175D3DCCD1}">
              <a14:hiddenFill xmlns:a14="http://schemas.microsoft.com/office/drawing/2010/main">
                <a:noFill/>
              </a14:hiddenFill>
            </a:ext>
          </a:extLst>
        </p:spPr>
        <p:txBody>
          <a:bodyPr/>
          <a:lstStyle/>
          <a:p>
            <a:endParaRPr lang="en-ID"/>
          </a:p>
        </p:txBody>
      </p:sp>
      <p:sp>
        <p:nvSpPr>
          <p:cNvPr id="100" name="Rectangle 99">
            <a:extLst>
              <a:ext uri="{FF2B5EF4-FFF2-40B4-BE49-F238E27FC236}">
                <a16:creationId xmlns:a16="http://schemas.microsoft.com/office/drawing/2014/main" id="{F841633B-E01C-44BC-B0B2-87E56F882A5D}"/>
              </a:ext>
            </a:extLst>
          </p:cNvPr>
          <p:cNvSpPr/>
          <p:nvPr/>
        </p:nvSpPr>
        <p:spPr>
          <a:xfrm>
            <a:off x="9372600" y="609600"/>
            <a:ext cx="1219200" cy="381000"/>
          </a:xfrm>
          <a:prstGeom prst="rect">
            <a:avLst/>
          </a:prstGeom>
          <a:ln/>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sz="1400"/>
          </a:p>
        </p:txBody>
      </p:sp>
      <p:sp>
        <p:nvSpPr>
          <p:cNvPr id="75843" name="Rectangle 5">
            <a:hlinkClick r:id="rId3" action="ppaction://hlinksldjump"/>
            <a:extLst>
              <a:ext uri="{FF2B5EF4-FFF2-40B4-BE49-F238E27FC236}">
                <a16:creationId xmlns:a16="http://schemas.microsoft.com/office/drawing/2014/main" id="{19334EF3-3567-4D4C-B225-1511D8907DD4}"/>
              </a:ext>
            </a:extLst>
          </p:cNvPr>
          <p:cNvSpPr>
            <a:spLocks noChangeArrowheads="1"/>
          </p:cNvSpPr>
          <p:nvPr/>
        </p:nvSpPr>
        <p:spPr bwMode="auto">
          <a:xfrm>
            <a:off x="9601200" y="533400"/>
            <a:ext cx="685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400" b="1">
                <a:solidFill>
                  <a:schemeClr val="bg1"/>
                </a:solidFill>
                <a:latin typeface="Arial" panose="020B0604020202020204" pitchFamily="34" charset="0"/>
                <a:cs typeface="Arial" panose="020B0604020202020204" pitchFamily="34" charset="0"/>
              </a:rPr>
              <a:t>REKANAN</a:t>
            </a:r>
          </a:p>
        </p:txBody>
      </p:sp>
      <p:sp>
        <p:nvSpPr>
          <p:cNvPr id="2" name="Rectangle 83">
            <a:extLst>
              <a:ext uri="{FF2B5EF4-FFF2-40B4-BE49-F238E27FC236}">
                <a16:creationId xmlns:a16="http://schemas.microsoft.com/office/drawing/2014/main" id="{F4F10954-3611-4E0F-886F-27CC58F9046F}"/>
              </a:ext>
            </a:extLst>
          </p:cNvPr>
          <p:cNvSpPr/>
          <p:nvPr/>
        </p:nvSpPr>
        <p:spPr>
          <a:xfrm>
            <a:off x="3287714" y="620713"/>
            <a:ext cx="1728787" cy="360362"/>
          </a:xfrm>
          <a:prstGeom prst="rect">
            <a:avLst/>
          </a:prstGeom>
          <a:gradFill>
            <a:gsLst>
              <a:gs pos="0">
                <a:srgbClr val="FFF200"/>
              </a:gs>
              <a:gs pos="45000">
                <a:srgbClr val="FF7A00"/>
              </a:gs>
              <a:gs pos="70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Tree>
  </p:cSld>
  <p:clrMapOvr>
    <a:masterClrMapping/>
  </p:clrMapOvr>
  <p:transition advClick="0" advTm="10625"/>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a:extLst>
              <a:ext uri="{FF2B5EF4-FFF2-40B4-BE49-F238E27FC236}">
                <a16:creationId xmlns:a16="http://schemas.microsoft.com/office/drawing/2014/main" id="{9D8B893E-B24F-4007-AC6C-12728A18BC8A}"/>
              </a:ext>
            </a:extLst>
          </p:cNvPr>
          <p:cNvSpPr txBox="1">
            <a:spLocks noChangeArrowheads="1"/>
          </p:cNvSpPr>
          <p:nvPr/>
        </p:nvSpPr>
        <p:spPr bwMode="auto">
          <a:xfrm>
            <a:off x="1981200" y="476250"/>
            <a:ext cx="8229600" cy="542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marL="341313" indent="-341313">
              <a:lnSpc>
                <a:spcPct val="90000"/>
              </a:lnSpc>
              <a:spcBef>
                <a:spcPts val="1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Calibri" panose="020F0502020204030204" pitchFamily="34" charset="0"/>
              </a:defRPr>
            </a:lvl9pPr>
          </a:lstStyle>
          <a:p>
            <a:pPr algn="just">
              <a:lnSpc>
                <a:spcPct val="100000"/>
              </a:lnSpc>
              <a:spcBef>
                <a:spcPts val="700"/>
              </a:spcBef>
              <a:buClr>
                <a:srgbClr val="0070C0"/>
              </a:buClr>
              <a:buNone/>
            </a:pPr>
            <a:r>
              <a:rPr lang="en-GB" altLang="en-US">
                <a:latin typeface="Arial" panose="020B0604020202020204" pitchFamily="34" charset="0"/>
                <a:cs typeface="Lucida Sans Unicode" panose="020B0602030504020204" pitchFamily="34" charset="0"/>
              </a:rPr>
              <a:t>Dukungan Teknis/Infrastruktur :</a:t>
            </a:r>
          </a:p>
          <a:p>
            <a:pPr algn="just">
              <a:lnSpc>
                <a:spcPct val="100000"/>
              </a:lnSpc>
              <a:spcBef>
                <a:spcPts val="700"/>
              </a:spcBef>
              <a:buClr>
                <a:srgbClr val="C00000"/>
              </a:buClr>
            </a:pPr>
            <a:r>
              <a:rPr lang="en-GB" altLang="en-US" sz="2400" i="1">
                <a:latin typeface="Arial" panose="020B0604020202020204" pitchFamily="34" charset="0"/>
                <a:cs typeface="Lucida Sans Unicode" panose="020B0602030504020204" pitchFamily="34" charset="0"/>
              </a:rPr>
              <a:t>bandwidth </a:t>
            </a:r>
            <a:r>
              <a:rPr lang="en-GB" altLang="en-US" sz="2400">
                <a:latin typeface="Arial" panose="020B0604020202020204" pitchFamily="34" charset="0"/>
                <a:cs typeface="Lucida Sans Unicode" panose="020B0602030504020204" pitchFamily="34" charset="0"/>
              </a:rPr>
              <a:t>jaringan (</a:t>
            </a:r>
            <a:r>
              <a:rPr lang="en-GB" altLang="en-US" sz="2400" i="1">
                <a:latin typeface="Arial" panose="020B0604020202020204" pitchFamily="34" charset="0"/>
                <a:cs typeface="Lucida Sans Unicode" panose="020B0602030504020204" pitchFamily="34" charset="0"/>
              </a:rPr>
              <a:t>leased line</a:t>
            </a:r>
            <a:r>
              <a:rPr lang="en-GB" altLang="en-US" sz="2400">
                <a:latin typeface="Arial" panose="020B0604020202020204" pitchFamily="34" charset="0"/>
                <a:cs typeface="Lucida Sans Unicode" panose="020B0602030504020204" pitchFamily="34" charset="0"/>
              </a:rPr>
              <a:t>) dari Gedung  LPSE ke kantor Diskominfo untuk kepentingan </a:t>
            </a:r>
            <a:r>
              <a:rPr lang="en-GB" altLang="en-US" sz="2400" i="1">
                <a:latin typeface="Arial" panose="020B0604020202020204" pitchFamily="34" charset="0"/>
                <a:cs typeface="Lucida Sans Unicode" panose="020B0602030504020204" pitchFamily="34" charset="0"/>
              </a:rPr>
              <a:t>back up </a:t>
            </a:r>
            <a:r>
              <a:rPr lang="en-GB" altLang="en-US" sz="2400">
                <a:latin typeface="Arial" panose="020B0604020202020204" pitchFamily="34" charset="0"/>
                <a:cs typeface="Lucida Sans Unicode" panose="020B0602030504020204" pitchFamily="34" charset="0"/>
              </a:rPr>
              <a:t>data: 256 kbps (Sumber : APBD 2009);</a:t>
            </a:r>
          </a:p>
          <a:p>
            <a:pPr algn="just">
              <a:lnSpc>
                <a:spcPct val="100000"/>
              </a:lnSpc>
              <a:spcBef>
                <a:spcPts val="600"/>
              </a:spcBef>
              <a:buClr>
                <a:srgbClr val="C00000"/>
              </a:buClr>
            </a:pPr>
            <a:r>
              <a:rPr lang="en-GB" altLang="en-US" sz="2400" i="1">
                <a:latin typeface="Arial" panose="020B0604020202020204" pitchFamily="34" charset="0"/>
                <a:cs typeface="Lucida Sans Unicode" panose="020B0602030504020204" pitchFamily="34" charset="0"/>
              </a:rPr>
              <a:t>bandwidth </a:t>
            </a:r>
            <a:r>
              <a:rPr lang="en-GB" altLang="en-US" sz="2400">
                <a:latin typeface="Arial" panose="020B0604020202020204" pitchFamily="34" charset="0"/>
                <a:cs typeface="Lucida Sans Unicode" panose="020B0602030504020204" pitchFamily="34" charset="0"/>
              </a:rPr>
              <a:t>koneksi internet di Gedung LPSE 2 mbps (Sumber : APBD 2009);</a:t>
            </a:r>
          </a:p>
          <a:p>
            <a:pPr algn="just">
              <a:lnSpc>
                <a:spcPct val="100000"/>
              </a:lnSpc>
              <a:spcBef>
                <a:spcPts val="600"/>
              </a:spcBef>
              <a:buClr>
                <a:srgbClr val="C00000"/>
              </a:buClr>
            </a:pPr>
            <a:r>
              <a:rPr lang="en-US" altLang="en-US" sz="2400">
                <a:latin typeface="Arial" panose="020B0604020202020204" pitchFamily="34" charset="0"/>
                <a:cs typeface="Lucida Sans Unicode" panose="020B0602030504020204" pitchFamily="34" charset="0"/>
              </a:rPr>
              <a:t>disediakan </a:t>
            </a:r>
            <a:r>
              <a:rPr lang="en-US" altLang="en-US" sz="2400" i="1">
                <a:latin typeface="Arial" panose="020B0604020202020204" pitchFamily="34" charset="0"/>
                <a:cs typeface="Lucida Sans Unicode" panose="020B0602030504020204" pitchFamily="34" charset="0"/>
              </a:rPr>
              <a:t>bidding room</a:t>
            </a:r>
            <a:r>
              <a:rPr lang="en-US" altLang="en-US" sz="2400">
                <a:latin typeface="Arial" panose="020B0604020202020204" pitchFamily="34" charset="0"/>
                <a:cs typeface="Lucida Sans Unicode" panose="020B0602030504020204" pitchFamily="34" charset="0"/>
              </a:rPr>
              <a:t> di dalam gedung LPSE dan </a:t>
            </a:r>
            <a:r>
              <a:rPr lang="en-US" altLang="en-US" sz="2400" i="1">
                <a:latin typeface="Arial" panose="020B0604020202020204" pitchFamily="34" charset="0"/>
                <a:cs typeface="Lucida Sans Unicode" panose="020B0602030504020204" pitchFamily="34" charset="0"/>
              </a:rPr>
              <a:t>acces point/wi-fi/hot spot</a:t>
            </a:r>
            <a:r>
              <a:rPr lang="en-US" altLang="en-US" sz="2400">
                <a:latin typeface="Arial" panose="020B0604020202020204" pitchFamily="34" charset="0"/>
                <a:cs typeface="Lucida Sans Unicode" panose="020B0602030504020204" pitchFamily="34" charset="0"/>
              </a:rPr>
              <a:t> di Teras LPSE; dan ruang internet publik di Dinas Kominfo;</a:t>
            </a:r>
          </a:p>
          <a:p>
            <a:pPr algn="just">
              <a:lnSpc>
                <a:spcPct val="100000"/>
              </a:lnSpc>
              <a:spcBef>
                <a:spcPts val="600"/>
              </a:spcBef>
              <a:buClr>
                <a:srgbClr val="C00000"/>
              </a:buClr>
            </a:pPr>
            <a:r>
              <a:rPr lang="en-US" altLang="en-US" sz="2400">
                <a:latin typeface="Arial" panose="020B0604020202020204" pitchFamily="34" charset="0"/>
                <a:cs typeface="Lucida Sans Unicode" panose="020B0602030504020204" pitchFamily="34" charset="0"/>
              </a:rPr>
              <a:t>ditempatkan akses internet di 156 kecamatan di 26 kab/kota dengan menggunakan VPN Instant.</a:t>
            </a:r>
            <a:endParaRPr lang="en-GB" altLang="en-US" sz="2400">
              <a:latin typeface="Arial" panose="020B0604020202020204" pitchFamily="34" charset="0"/>
              <a:cs typeface="Lucida Sans Unicode" panose="020B0602030504020204" pitchFamily="34" charset="0"/>
            </a:endParaRPr>
          </a:p>
          <a:p>
            <a:pPr algn="just">
              <a:lnSpc>
                <a:spcPct val="100000"/>
              </a:lnSpc>
              <a:spcBef>
                <a:spcPts val="600"/>
              </a:spcBef>
              <a:buClr>
                <a:srgbClr val="C00000"/>
              </a:buClr>
              <a:buNone/>
            </a:pPr>
            <a:endParaRPr lang="en-GB" altLang="en-US" sz="2400">
              <a:latin typeface="Arial" panose="020B0604020202020204" pitchFamily="34" charset="0"/>
              <a:cs typeface="Lucida Sans Unicode" panose="020B0602030504020204" pitchFamily="34" charset="0"/>
            </a:endParaRPr>
          </a:p>
          <a:p>
            <a:pPr algn="just">
              <a:lnSpc>
                <a:spcPct val="100000"/>
              </a:lnSpc>
              <a:spcBef>
                <a:spcPts val="600"/>
              </a:spcBef>
              <a:buClr>
                <a:srgbClr val="C00000"/>
              </a:buClr>
              <a:buNone/>
            </a:pPr>
            <a:endParaRPr lang="en-GB" altLang="en-US" sz="2400">
              <a:solidFill>
                <a:srgbClr val="C00000"/>
              </a:solidFill>
              <a:latin typeface="Arial" panose="020B0604020202020204" pitchFamily="34" charset="0"/>
              <a:cs typeface="Lucida Sans Unicode" panose="020B0602030504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a:extLst>
              <a:ext uri="{FF2B5EF4-FFF2-40B4-BE49-F238E27FC236}">
                <a16:creationId xmlns:a16="http://schemas.microsoft.com/office/drawing/2014/main" id="{D23AA5F2-820A-48A1-A32D-9506022ACFD8}"/>
              </a:ext>
            </a:extLst>
          </p:cNvPr>
          <p:cNvSpPr txBox="1">
            <a:spLocks noChangeArrowheads="1"/>
          </p:cNvSpPr>
          <p:nvPr/>
        </p:nvSpPr>
        <p:spPr bwMode="auto">
          <a:xfrm>
            <a:off x="1992313" y="908051"/>
            <a:ext cx="849630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90000"/>
              </a:lnSpc>
              <a:spcBef>
                <a:spcPts val="1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panose="020F0502020204030204" pitchFamily="34" charset="0"/>
              </a:defRPr>
            </a:lvl9pPr>
          </a:lstStyle>
          <a:p>
            <a:pPr>
              <a:lnSpc>
                <a:spcPct val="100000"/>
              </a:lnSpc>
              <a:spcBef>
                <a:spcPts val="1500"/>
              </a:spcBef>
              <a:buClr>
                <a:srgbClr val="000000"/>
              </a:buClr>
              <a:buNone/>
            </a:pPr>
            <a:r>
              <a:rPr lang="en-GB" altLang="en-US" sz="2000" b="1">
                <a:latin typeface="Arial" panose="020B0604020202020204" pitchFamily="34" charset="0"/>
                <a:cs typeface="Lucida Sans Unicode" panose="020B0602030504020204" pitchFamily="34" charset="0"/>
              </a:rPr>
              <a:t>DATA SAMPAI PUKUL 16.00, SENIN, 26 OKTOBER 2009</a:t>
            </a:r>
          </a:p>
          <a:p>
            <a:pPr>
              <a:lnSpc>
                <a:spcPct val="100000"/>
              </a:lnSpc>
              <a:spcBef>
                <a:spcPts val="1500"/>
              </a:spcBef>
              <a:buClr>
                <a:srgbClr val="000000"/>
              </a:buClr>
              <a:buNone/>
            </a:pPr>
            <a:r>
              <a:rPr lang="en-GB" altLang="en-US" sz="2000">
                <a:latin typeface="Arial" panose="020B0604020202020204" pitchFamily="34" charset="0"/>
                <a:cs typeface="Lucida Sans Unicode" panose="020B0602030504020204" pitchFamily="34" charset="0"/>
              </a:rPr>
              <a:t>VENDOR YANG DAFTAR ONLINE: 4.8 PERUSAHAAN</a:t>
            </a:r>
          </a:p>
          <a:p>
            <a:pPr>
              <a:lnSpc>
                <a:spcPct val="100000"/>
              </a:lnSpc>
              <a:spcBef>
                <a:spcPts val="1500"/>
              </a:spcBef>
              <a:buClr>
                <a:srgbClr val="000000"/>
              </a:buClr>
              <a:buNone/>
            </a:pPr>
            <a:r>
              <a:rPr lang="en-GB" altLang="en-US" sz="2000">
                <a:latin typeface="Arial" panose="020B0604020202020204" pitchFamily="34" charset="0"/>
                <a:cs typeface="Lucida Sans Unicode" panose="020B0602030504020204" pitchFamily="34" charset="0"/>
              </a:rPr>
              <a:t>YANG TELAH MENDAPAT USER ID DAN PASSWORD:    2.885 PERUSAHAAN</a:t>
            </a:r>
          </a:p>
          <a:p>
            <a:pPr>
              <a:lnSpc>
                <a:spcPct val="100000"/>
              </a:lnSpc>
              <a:spcBef>
                <a:spcPts val="1500"/>
              </a:spcBef>
              <a:buClr>
                <a:srgbClr val="000000"/>
              </a:buClr>
              <a:buNone/>
            </a:pPr>
            <a:r>
              <a:rPr lang="en-GB" altLang="en-US" sz="2000" b="1">
                <a:latin typeface="Arial" panose="020B0604020202020204" pitchFamily="34" charset="0"/>
                <a:cs typeface="Lucida Sans Unicode" panose="020B0602030504020204" pitchFamily="34" charset="0"/>
              </a:rPr>
              <a:t>PAKET YANG SEDANG DILELANGKAN SEBANYAK 663 PAKET:</a:t>
            </a:r>
          </a:p>
          <a:p>
            <a:pPr>
              <a:lnSpc>
                <a:spcPct val="100000"/>
              </a:lnSpc>
              <a:spcBef>
                <a:spcPts val="1500"/>
              </a:spcBef>
              <a:buClr>
                <a:srgbClr val="000000"/>
              </a:buClr>
              <a:buNone/>
            </a:pPr>
            <a:r>
              <a:rPr lang="en-GB" altLang="en-US" sz="2000" b="1">
                <a:latin typeface="Arial" panose="020B0604020202020204" pitchFamily="34" charset="0"/>
                <a:cs typeface="Lucida Sans Unicode" panose="020B0602030504020204" pitchFamily="34" charset="0"/>
              </a:rPr>
              <a:t>OPD PEMPROV JABAR: 637 PAKET</a:t>
            </a:r>
          </a:p>
          <a:p>
            <a:pPr>
              <a:lnSpc>
                <a:spcPct val="100000"/>
              </a:lnSpc>
              <a:spcBef>
                <a:spcPts val="1500"/>
              </a:spcBef>
              <a:buClr>
                <a:srgbClr val="000000"/>
              </a:buClr>
              <a:buNone/>
            </a:pPr>
            <a:r>
              <a:rPr lang="en-GB" altLang="en-US" sz="2000" b="1">
                <a:latin typeface="Arial" panose="020B0604020202020204" pitchFamily="34" charset="0"/>
                <a:cs typeface="Lucida Sans Unicode" panose="020B0602030504020204" pitchFamily="34" charset="0"/>
              </a:rPr>
              <a:t>KAB. KUNINGAN: 7 PAKET; KOTA SUKABUMI: 12 PAKET; DAN KAB. PURWAKARTA: 2 PAKET.</a:t>
            </a:r>
          </a:p>
          <a:p>
            <a:pPr>
              <a:lnSpc>
                <a:spcPct val="100000"/>
              </a:lnSpc>
              <a:spcBef>
                <a:spcPts val="1500"/>
              </a:spcBef>
              <a:buClr>
                <a:srgbClr val="000000"/>
              </a:buClr>
              <a:buNone/>
            </a:pPr>
            <a:r>
              <a:rPr lang="en-GB" altLang="en-US" sz="2000" b="1">
                <a:latin typeface="Arial" panose="020B0604020202020204" pitchFamily="34" charset="0"/>
                <a:cs typeface="Lucida Sans Unicode" panose="020B0602030504020204" pitchFamily="34" charset="0"/>
              </a:rPr>
              <a:t>PPPPTK IPA DEPDIKNAS: 5 PAKET</a:t>
            </a:r>
          </a:p>
          <a:p>
            <a:pPr>
              <a:lnSpc>
                <a:spcPct val="100000"/>
              </a:lnSpc>
              <a:spcBef>
                <a:spcPts val="1500"/>
              </a:spcBef>
              <a:buClr>
                <a:srgbClr val="000000"/>
              </a:buClr>
              <a:buNone/>
            </a:pPr>
            <a:r>
              <a:rPr lang="en-GB" altLang="en-US" sz="2000" b="1">
                <a:latin typeface="Arial" panose="020B0604020202020204" pitchFamily="34" charset="0"/>
                <a:cs typeface="Lucida Sans Unicode" panose="020B0602030504020204" pitchFamily="34" charset="0"/>
              </a:rPr>
              <a:t>LELANG SELESAI: 589 PAKET</a:t>
            </a:r>
          </a:p>
          <a:p>
            <a:pPr>
              <a:lnSpc>
                <a:spcPct val="100000"/>
              </a:lnSpc>
              <a:spcBef>
                <a:spcPts val="1500"/>
              </a:spcBef>
              <a:buClr>
                <a:srgbClr val="000000"/>
              </a:buClr>
              <a:buNone/>
            </a:pPr>
            <a:r>
              <a:rPr lang="en-GB" altLang="en-US" sz="2000" b="1">
                <a:latin typeface="Arial" panose="020B0604020202020204" pitchFamily="34" charset="0"/>
                <a:cs typeface="Lucida Sans Unicode" panose="020B0602030504020204" pitchFamily="34" charset="0"/>
              </a:rPr>
              <a:t>TERBANYAK: DINAS PSDA (180 PAKET), DINAS BINA MARGA (119 PAKET).</a:t>
            </a:r>
          </a:p>
          <a:p>
            <a:pPr>
              <a:lnSpc>
                <a:spcPct val="100000"/>
              </a:lnSpc>
              <a:spcBef>
                <a:spcPts val="1500"/>
              </a:spcBef>
              <a:buClr>
                <a:srgbClr val="000000"/>
              </a:buClr>
              <a:buNone/>
            </a:pPr>
            <a:r>
              <a:rPr lang="en-GB" altLang="en-US" sz="2000" b="1">
                <a:latin typeface="Arial" panose="020B0604020202020204" pitchFamily="34" charset="0"/>
                <a:cs typeface="Lucida Sans Unicode" panose="020B0602030504020204" pitchFamily="34" charset="0"/>
              </a:rPr>
              <a:t>JUMLAH PAKET LEBIH DARI SEPARUH JUMLAH NASIONAL.</a:t>
            </a:r>
            <a:endParaRPr lang="en-GB" altLang="en-US" sz="2000">
              <a:latin typeface="Arial" panose="020B0604020202020204" pitchFamily="34" charset="0"/>
              <a:cs typeface="Lucida Sans Unicode" panose="020B0602030504020204" pitchFamily="34" charset="0"/>
            </a:endParaRPr>
          </a:p>
          <a:p>
            <a:pPr>
              <a:lnSpc>
                <a:spcPct val="100000"/>
              </a:lnSpc>
              <a:spcBef>
                <a:spcPts val="1500"/>
              </a:spcBef>
              <a:buClr>
                <a:srgbClr val="000000"/>
              </a:buClr>
              <a:buNone/>
            </a:pPr>
            <a:endParaRPr lang="en-GB" altLang="en-US" sz="1800">
              <a:latin typeface="Arial" panose="020B0604020202020204" pitchFamily="34" charset="0"/>
              <a:cs typeface="Lucida Sans Unicode" panose="020B0602030504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B89EC-BA62-40F1-A636-466F0DCAEA17}"/>
              </a:ext>
            </a:extLst>
          </p:cNvPr>
          <p:cNvSpPr>
            <a:spLocks noGrp="1"/>
          </p:cNvSpPr>
          <p:nvPr>
            <p:ph type="sldNum" sz="quarter" idx="10"/>
          </p:nvPr>
        </p:nvSpPr>
        <p:spPr>
          <a:xfrm>
            <a:off x="7408863" y="6356350"/>
            <a:ext cx="1106487"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smtClean="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C1AAE145-2A0C-496D-AD8E-2C602B231F2D}" type="slidenum">
              <a:rPr lang="en-US" smtClean="0"/>
              <a:pPr>
                <a:defRPr/>
              </a:pPr>
              <a:t>44</a:t>
            </a:fld>
            <a:endParaRPr lang="en-US" dirty="0"/>
          </a:p>
        </p:txBody>
      </p:sp>
      <p:sp>
        <p:nvSpPr>
          <p:cNvPr id="5" name="Title 3">
            <a:extLst>
              <a:ext uri="{FF2B5EF4-FFF2-40B4-BE49-F238E27FC236}">
                <a16:creationId xmlns:a16="http://schemas.microsoft.com/office/drawing/2014/main" id="{198D343C-A63F-4C64-B08B-F2A3F5709A7E}"/>
              </a:ext>
            </a:extLst>
          </p:cNvPr>
          <p:cNvSpPr>
            <a:spLocks noGrp="1"/>
          </p:cNvSpPr>
          <p:nvPr>
            <p:ph type="title"/>
          </p:nvPr>
        </p:nvSpPr>
        <p:spPr>
          <a:xfrm>
            <a:off x="2047875" y="317501"/>
            <a:ext cx="7772400" cy="1362075"/>
          </a:xfrm>
        </p:spPr>
        <p:txBody>
          <a:bodyPr/>
          <a:lstStyle/>
          <a:p>
            <a:pPr eaLnBrk="1" hangingPunct="1">
              <a:defRPr/>
            </a:pPr>
            <a:r>
              <a:rPr lang="en-US" dirty="0" err="1"/>
              <a:t>Selesai</a:t>
            </a:r>
            <a:endParaRPr lang="en-US" dirty="0"/>
          </a:p>
        </p:txBody>
      </p:sp>
      <p:pic>
        <p:nvPicPr>
          <p:cNvPr id="7" name="Content Placeholder 3" descr="thankyou.jpg">
            <a:extLst>
              <a:ext uri="{FF2B5EF4-FFF2-40B4-BE49-F238E27FC236}">
                <a16:creationId xmlns:a16="http://schemas.microsoft.com/office/drawing/2014/main" id="{BD6F4E3B-C886-4C91-A40E-56B45283F0E9}"/>
              </a:ext>
            </a:extLst>
          </p:cNvPr>
          <p:cNvPicPr>
            <a:picLocks noGrp="1" noChangeAspect="1"/>
          </p:cNvPicPr>
          <p:nvPr>
            <p:ph sz="quarter" idx="1"/>
          </p:nvPr>
        </p:nvPicPr>
        <p:blipFill>
          <a:blip r:embed="rId2" cstate="print"/>
          <a:stretch>
            <a:fillRect/>
          </a:stretch>
        </p:blipFill>
        <p:spPr>
          <a:xfrm>
            <a:off x="3750852" y="1808720"/>
            <a:ext cx="4764498" cy="3240559"/>
          </a:xfrm>
        </p:spPr>
      </p:pic>
    </p:spTree>
    <p:extLst>
      <p:ext uri="{BB962C8B-B14F-4D97-AF65-F5344CB8AC3E}">
        <p14:creationId xmlns:p14="http://schemas.microsoft.com/office/powerpoint/2010/main" val="72162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6728D22-6E54-42D5-81E5-2FC5531B5817}"/>
              </a:ext>
            </a:extLst>
          </p:cNvPr>
          <p:cNvSpPr>
            <a:spLocks noGrp="1" noChangeArrowheads="1"/>
          </p:cNvSpPr>
          <p:nvPr>
            <p:ph type="title"/>
          </p:nvPr>
        </p:nvSpPr>
        <p:spPr>
          <a:xfrm>
            <a:off x="2152650" y="503239"/>
            <a:ext cx="7886700" cy="777875"/>
          </a:xfrm>
          <a:solidFill>
            <a:schemeClr val="accent1"/>
          </a:solidFill>
        </p:spPr>
        <p:txBody>
          <a:bodyPr>
            <a:normAutofit fontScale="90000"/>
          </a:bodyPr>
          <a:lstStyle/>
          <a:p>
            <a:r>
              <a:rPr lang="id-ID" altLang="en-US" sz="2800">
                <a:solidFill>
                  <a:schemeClr val="bg1"/>
                </a:solidFill>
              </a:rPr>
              <a:t>3 Perubahan </a:t>
            </a:r>
            <a:br>
              <a:rPr lang="id-ID" altLang="en-US" sz="2800">
                <a:solidFill>
                  <a:schemeClr val="bg1"/>
                </a:solidFill>
              </a:rPr>
            </a:br>
            <a:r>
              <a:rPr lang="id-ID" altLang="en-US" sz="2800">
                <a:solidFill>
                  <a:schemeClr val="bg1"/>
                </a:solidFill>
              </a:rPr>
              <a:t>dalam Pengelolaan Urusan Publik</a:t>
            </a:r>
          </a:p>
        </p:txBody>
      </p:sp>
      <p:sp>
        <p:nvSpPr>
          <p:cNvPr id="3" name="Content Placeholder 2">
            <a:extLst>
              <a:ext uri="{FF2B5EF4-FFF2-40B4-BE49-F238E27FC236}">
                <a16:creationId xmlns:a16="http://schemas.microsoft.com/office/drawing/2014/main" id="{84FA2885-3AB9-4E38-BB19-4FF746B5AE6F}"/>
              </a:ext>
            </a:extLst>
          </p:cNvPr>
          <p:cNvSpPr>
            <a:spLocks noGrp="1"/>
          </p:cNvSpPr>
          <p:nvPr>
            <p:ph sz="quarter" idx="1"/>
          </p:nvPr>
        </p:nvSpPr>
        <p:spPr>
          <a:xfrm>
            <a:off x="2152650" y="1576388"/>
            <a:ext cx="7886700" cy="4495800"/>
          </a:xfrm>
        </p:spPr>
        <p:txBody>
          <a:bodyPr/>
          <a:lstStyle/>
          <a:p>
            <a:pPr marL="11112" indent="0">
              <a:buNone/>
              <a:defRPr/>
            </a:pPr>
            <a:r>
              <a:rPr lang="en-US" sz="1800" b="1" dirty="0"/>
              <a:t>Automation</a:t>
            </a:r>
            <a:r>
              <a:rPr lang="en-US" sz="1800" dirty="0"/>
              <a:t>: </a:t>
            </a:r>
            <a:r>
              <a:rPr lang="en-US" sz="1800" dirty="0" err="1"/>
              <a:t>yakni</a:t>
            </a:r>
            <a:r>
              <a:rPr lang="en-US" sz="1800" dirty="0"/>
              <a:t> </a:t>
            </a:r>
            <a:r>
              <a:rPr lang="en-US" sz="1800" dirty="0" err="1"/>
              <a:t>pergeseran</a:t>
            </a:r>
            <a:r>
              <a:rPr lang="en-US" sz="1800" dirty="0"/>
              <a:t>  </a:t>
            </a:r>
            <a:r>
              <a:rPr lang="en-US" sz="1800" dirty="0" err="1"/>
              <a:t>dari</a:t>
            </a:r>
            <a:r>
              <a:rPr lang="en-US" sz="1800" dirty="0"/>
              <a:t> </a:t>
            </a:r>
            <a:r>
              <a:rPr lang="en-US" sz="1800" dirty="0" err="1"/>
              <a:t>pemrosesan</a:t>
            </a:r>
            <a:r>
              <a:rPr lang="en-US" sz="1800" dirty="0"/>
              <a:t>  </a:t>
            </a:r>
            <a:r>
              <a:rPr lang="en-US" sz="1800" dirty="0" err="1"/>
              <a:t>informasi</a:t>
            </a:r>
            <a:r>
              <a:rPr lang="en-US" sz="1800" dirty="0"/>
              <a:t> </a:t>
            </a:r>
            <a:r>
              <a:rPr lang="en-US" sz="1800" dirty="0" err="1"/>
              <a:t>secara</a:t>
            </a:r>
            <a:r>
              <a:rPr lang="en-US" sz="1800" dirty="0"/>
              <a:t> manual </a:t>
            </a:r>
            <a:r>
              <a:rPr lang="en-US" sz="1800" dirty="0" err="1"/>
              <a:t>ke</a:t>
            </a:r>
            <a:r>
              <a:rPr lang="en-US" sz="1800" dirty="0"/>
              <a:t> </a:t>
            </a:r>
            <a:r>
              <a:rPr lang="en-US" sz="1800" dirty="0" err="1"/>
              <a:t>teknologi</a:t>
            </a:r>
            <a:r>
              <a:rPr lang="en-US" sz="1800" dirty="0"/>
              <a:t> digital;</a:t>
            </a:r>
          </a:p>
          <a:p>
            <a:pPr marL="11112" indent="0">
              <a:buNone/>
              <a:defRPr/>
            </a:pPr>
            <a:r>
              <a:rPr lang="en-US" sz="1800" b="1" dirty="0" err="1"/>
              <a:t>Informatisation</a:t>
            </a:r>
            <a:r>
              <a:rPr lang="en-US" sz="1800" dirty="0"/>
              <a:t>: </a:t>
            </a:r>
            <a:r>
              <a:rPr lang="en-US" sz="1800" dirty="0" err="1"/>
              <a:t>yakni</a:t>
            </a:r>
            <a:r>
              <a:rPr lang="en-US" sz="1800" dirty="0"/>
              <a:t> </a:t>
            </a:r>
            <a:r>
              <a:rPr lang="en-US" sz="1800" dirty="0" err="1"/>
              <a:t>mempercepat</a:t>
            </a:r>
            <a:r>
              <a:rPr lang="en-US" sz="1800" dirty="0"/>
              <a:t> proses </a:t>
            </a:r>
            <a:r>
              <a:rPr lang="en-US" sz="1800" dirty="0" err="1"/>
              <a:t>pengolahan</a:t>
            </a:r>
            <a:r>
              <a:rPr lang="en-US" sz="1800" dirty="0"/>
              <a:t> </a:t>
            </a:r>
            <a:r>
              <a:rPr lang="en-US" sz="1800" dirty="0" err="1"/>
              <a:t>informasi</a:t>
            </a:r>
            <a:r>
              <a:rPr lang="en-US" sz="1800" dirty="0"/>
              <a:t>, </a:t>
            </a:r>
            <a:r>
              <a:rPr lang="en-US" sz="1800" dirty="0" err="1"/>
              <a:t>misalnya</a:t>
            </a:r>
            <a:r>
              <a:rPr lang="en-US" sz="1800" dirty="0"/>
              <a:t> </a:t>
            </a:r>
            <a:r>
              <a:rPr lang="en-US" sz="1800" dirty="0" err="1"/>
              <a:t>dalam</a:t>
            </a:r>
            <a:r>
              <a:rPr lang="en-US" sz="1800" dirty="0"/>
              <a:t> </a:t>
            </a:r>
            <a:r>
              <a:rPr lang="en-US" sz="1800" dirty="0" err="1"/>
              <a:t>rangka</a:t>
            </a:r>
            <a:r>
              <a:rPr lang="en-US" sz="1800" dirty="0"/>
              <a:t> </a:t>
            </a:r>
            <a:r>
              <a:rPr lang="en-US" sz="1800" dirty="0" err="1"/>
              <a:t>pengambilan</a:t>
            </a:r>
            <a:r>
              <a:rPr lang="en-US" sz="1800" dirty="0"/>
              <a:t> </a:t>
            </a:r>
            <a:r>
              <a:rPr lang="en-US" sz="1800" dirty="0" err="1"/>
              <a:t>keputusan</a:t>
            </a:r>
            <a:r>
              <a:rPr lang="en-US" sz="1800" dirty="0"/>
              <a:t>, dan </a:t>
            </a:r>
            <a:r>
              <a:rPr lang="en-US" sz="1800" dirty="0" err="1"/>
              <a:t>implementasi</a:t>
            </a:r>
            <a:r>
              <a:rPr lang="en-US" sz="1800" dirty="0"/>
              <a:t> </a:t>
            </a:r>
            <a:r>
              <a:rPr lang="en-US" sz="1800" dirty="0" err="1"/>
              <a:t>keputusan</a:t>
            </a:r>
            <a:r>
              <a:rPr lang="en-US" sz="1800" dirty="0"/>
              <a:t>;</a:t>
            </a:r>
          </a:p>
          <a:p>
            <a:pPr marL="11112" indent="0">
              <a:buNone/>
              <a:defRPr/>
            </a:pPr>
            <a:r>
              <a:rPr lang="en-US" sz="1800" b="1" dirty="0"/>
              <a:t>Transformation</a:t>
            </a:r>
            <a:r>
              <a:rPr lang="en-US" sz="1800" dirty="0"/>
              <a:t>: </a:t>
            </a:r>
            <a:r>
              <a:rPr lang="en-US" sz="1800" dirty="0" err="1"/>
              <a:t>yakni</a:t>
            </a:r>
            <a:r>
              <a:rPr lang="en-US" sz="1800" dirty="0"/>
              <a:t> </a:t>
            </a:r>
            <a:r>
              <a:rPr lang="en-US" sz="1800" dirty="0" err="1"/>
              <a:t>penciptaan</a:t>
            </a:r>
            <a:r>
              <a:rPr lang="en-US" sz="1800" dirty="0"/>
              <a:t> </a:t>
            </a:r>
            <a:r>
              <a:rPr lang="en-US" sz="1800" dirty="0" err="1"/>
              <a:t>metode-metode</a:t>
            </a:r>
            <a:r>
              <a:rPr lang="en-US" sz="1800" dirty="0"/>
              <a:t> </a:t>
            </a:r>
            <a:r>
              <a:rPr lang="en-US" sz="1800" dirty="0" err="1"/>
              <a:t>pelayanan</a:t>
            </a:r>
            <a:r>
              <a:rPr lang="en-US" sz="1800" dirty="0"/>
              <a:t> </a:t>
            </a:r>
            <a:r>
              <a:rPr lang="en-US" sz="1800" dirty="0" err="1"/>
              <a:t>publi</a:t>
            </a:r>
            <a:r>
              <a:rPr lang="id-ID" sz="1800" dirty="0"/>
              <a:t>k</a:t>
            </a:r>
            <a:r>
              <a:rPr lang="en-US" sz="1800" dirty="0"/>
              <a:t> yang </a:t>
            </a:r>
            <a:r>
              <a:rPr lang="en-US" sz="1800" dirty="0" err="1"/>
              <a:t>lebih</a:t>
            </a:r>
            <a:r>
              <a:rPr lang="en-US" sz="1800" dirty="0"/>
              <a:t> </a:t>
            </a:r>
            <a:r>
              <a:rPr lang="en-US" sz="1800" dirty="0" err="1"/>
              <a:t>cepat</a:t>
            </a:r>
            <a:r>
              <a:rPr lang="en-US" sz="1800" dirty="0"/>
              <a:t> </a:t>
            </a:r>
            <a:r>
              <a:rPr lang="en-US" sz="1800" dirty="0" err="1"/>
              <a:t>dan</a:t>
            </a:r>
            <a:r>
              <a:rPr lang="en-US" sz="1800" dirty="0"/>
              <a:t> </a:t>
            </a:r>
            <a:r>
              <a:rPr lang="en-US" sz="1800" dirty="0" err="1"/>
              <a:t>efisien</a:t>
            </a:r>
            <a:r>
              <a:rPr lang="en-US" sz="1800" dirty="0"/>
              <a:t>.</a:t>
            </a:r>
            <a:endParaRPr lang="id-ID" sz="1800" dirty="0"/>
          </a:p>
          <a:p>
            <a:pPr>
              <a:buFont typeface="+mj-lt"/>
              <a:buNone/>
              <a:defRPr/>
            </a:pPr>
            <a:r>
              <a:rPr lang="en-US" sz="1600" dirty="0"/>
              <a:t>(http://www.glowingweb.com/egov/indedth.htm)</a:t>
            </a:r>
            <a:endParaRPr lang="en-GB" sz="1600" dirty="0"/>
          </a:p>
          <a:p>
            <a:pPr>
              <a:defRPr/>
            </a:pP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654A5BD-2682-408F-B9C7-FA88EBEA51B4}"/>
              </a:ext>
            </a:extLst>
          </p:cNvPr>
          <p:cNvSpPr>
            <a:spLocks noGrp="1"/>
          </p:cNvSpPr>
          <p:nvPr>
            <p:ph type="title"/>
          </p:nvPr>
        </p:nvSpPr>
        <p:spPr>
          <a:xfrm>
            <a:off x="2152650" y="503239"/>
            <a:ext cx="7886700" cy="777875"/>
          </a:xfrm>
          <a:solidFill>
            <a:schemeClr val="accent1"/>
          </a:solidFill>
          <a:ln>
            <a:solidFill>
              <a:schemeClr val="accent1"/>
            </a:solidFill>
            <a:miter lim="800000"/>
            <a:headEnd/>
            <a:tailEnd/>
          </a:ln>
        </p:spPr>
        <p:txBody>
          <a:bodyPr>
            <a:normAutofit fontScale="90000"/>
          </a:bodyPr>
          <a:lstStyle/>
          <a:p>
            <a:r>
              <a:rPr lang="id-ID" altLang="en-US" sz="3200">
                <a:solidFill>
                  <a:schemeClr val="bg1"/>
                </a:solidFill>
              </a:rPr>
              <a:t>Dimensi </a:t>
            </a:r>
            <a:br>
              <a:rPr lang="id-ID" altLang="en-US" sz="3200">
                <a:solidFill>
                  <a:schemeClr val="bg1"/>
                </a:solidFill>
              </a:rPr>
            </a:br>
            <a:r>
              <a:rPr lang="id-ID" altLang="en-US" sz="3200">
                <a:solidFill>
                  <a:schemeClr val="bg1"/>
                </a:solidFill>
              </a:rPr>
              <a:t>Pengelolaan Urusan Publik</a:t>
            </a:r>
          </a:p>
        </p:txBody>
      </p:sp>
      <p:sp>
        <p:nvSpPr>
          <p:cNvPr id="3" name="Content Placeholder 2">
            <a:extLst>
              <a:ext uri="{FF2B5EF4-FFF2-40B4-BE49-F238E27FC236}">
                <a16:creationId xmlns:a16="http://schemas.microsoft.com/office/drawing/2014/main" id="{7C3DEC17-68BB-494D-B864-6BCEC8F12BAE}"/>
              </a:ext>
            </a:extLst>
          </p:cNvPr>
          <p:cNvSpPr>
            <a:spLocks noGrp="1"/>
          </p:cNvSpPr>
          <p:nvPr>
            <p:ph sz="quarter" idx="1"/>
          </p:nvPr>
        </p:nvSpPr>
        <p:spPr>
          <a:xfrm>
            <a:off x="2152650" y="1576388"/>
            <a:ext cx="7886700" cy="4495800"/>
          </a:xfrm>
        </p:spPr>
        <p:txBody>
          <a:bodyPr/>
          <a:lstStyle/>
          <a:p>
            <a:pPr marL="11112" indent="0">
              <a:buNone/>
              <a:defRPr/>
            </a:pPr>
            <a:r>
              <a:rPr lang="id-ID" dirty="0"/>
              <a:t>Ada 2 dimensi utama pengelolaan     urusan publik yang menjadi fokus e-govt:</a:t>
            </a:r>
          </a:p>
          <a:p>
            <a:pPr lvl="1">
              <a:defRPr/>
            </a:pPr>
            <a:r>
              <a:rPr lang="id-ID" dirty="0"/>
              <a:t>Penyediaan pelayanan publik </a:t>
            </a:r>
            <a:r>
              <a:rPr lang="en-US" dirty="0"/>
              <a:t>(e-services) </a:t>
            </a:r>
            <a:endParaRPr lang="id-ID" dirty="0"/>
          </a:p>
          <a:p>
            <a:pPr lvl="1">
              <a:defRPr/>
            </a:pPr>
            <a:r>
              <a:rPr lang="id-ID" dirty="0"/>
              <a:t>Partisipasi masyarakat dalam penyelenggaraan pemerintahan </a:t>
            </a:r>
            <a:r>
              <a:rPr lang="en-US" dirty="0"/>
              <a:t>(e-democracy)</a:t>
            </a:r>
            <a:endParaRPr lang="id-ID" dirty="0"/>
          </a:p>
          <a:p>
            <a:pPr>
              <a:defRPr/>
            </a:pP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B75DA45-2230-48E6-8D02-CDE5CCF88BDF}"/>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e-Services</a:t>
            </a:r>
          </a:p>
        </p:txBody>
      </p:sp>
      <p:sp>
        <p:nvSpPr>
          <p:cNvPr id="3" name="Content Placeholder 2">
            <a:extLst>
              <a:ext uri="{FF2B5EF4-FFF2-40B4-BE49-F238E27FC236}">
                <a16:creationId xmlns:a16="http://schemas.microsoft.com/office/drawing/2014/main" id="{379E0CBD-37EE-4911-BEFC-E8FA8D43CDF9}"/>
              </a:ext>
            </a:extLst>
          </p:cNvPr>
          <p:cNvSpPr>
            <a:spLocks noGrp="1"/>
          </p:cNvSpPr>
          <p:nvPr>
            <p:ph sz="quarter" idx="1"/>
          </p:nvPr>
        </p:nvSpPr>
        <p:spPr>
          <a:xfrm>
            <a:off x="2152650" y="1576388"/>
            <a:ext cx="7886700" cy="4495800"/>
          </a:xfrm>
        </p:spPr>
        <p:txBody>
          <a:bodyPr/>
          <a:lstStyle/>
          <a:p>
            <a:pPr marL="296862" indent="-285750">
              <a:defRPr/>
            </a:pPr>
            <a:r>
              <a:rPr lang="id-ID" sz="1800" dirty="0"/>
              <a:t>Meliputi semua jenis pelayanan publik yang wajib disediakan pemerintah</a:t>
            </a:r>
          </a:p>
          <a:p>
            <a:pPr marL="296862" indent="-285750">
              <a:defRPr/>
            </a:pPr>
            <a:r>
              <a:rPr lang="id-ID" sz="1800" dirty="0"/>
              <a:t>Pemanfaatan e-Govt dalam pelayanan publik di-harapkan dapat memberikan efisiensi dan efektivitas</a:t>
            </a:r>
          </a:p>
          <a:p>
            <a:pPr marL="296862" indent="-285750">
              <a:defRPr/>
            </a:pPr>
            <a:r>
              <a:rPr lang="id-ID" sz="1800" dirty="0"/>
              <a:t>Untuk itu, pendekatan yang disesuaikan dengan kebutuhan publik dan reformasi dalam manajemen pemerintahan menjadi prasyarat untuk pelaksana-an e-services yang optimal</a:t>
            </a:r>
          </a:p>
          <a:p>
            <a:pPr>
              <a:defRPr/>
            </a:pP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F2C0312-CC42-4F3B-9313-B45778FC9EB4}"/>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e-Democracy</a:t>
            </a:r>
          </a:p>
        </p:txBody>
      </p:sp>
      <p:sp>
        <p:nvSpPr>
          <p:cNvPr id="3" name="Content Placeholder 2">
            <a:extLst>
              <a:ext uri="{FF2B5EF4-FFF2-40B4-BE49-F238E27FC236}">
                <a16:creationId xmlns:a16="http://schemas.microsoft.com/office/drawing/2014/main" id="{1924D68B-0449-4D41-8880-6650CA206FE0}"/>
              </a:ext>
            </a:extLst>
          </p:cNvPr>
          <p:cNvSpPr>
            <a:spLocks noGrp="1"/>
          </p:cNvSpPr>
          <p:nvPr>
            <p:ph sz="quarter" idx="1"/>
          </p:nvPr>
        </p:nvSpPr>
        <p:spPr>
          <a:xfrm>
            <a:off x="2152650" y="1576388"/>
            <a:ext cx="7886700" cy="4495800"/>
          </a:xfrm>
        </p:spPr>
        <p:txBody>
          <a:bodyPr>
            <a:normAutofit fontScale="92500" lnSpcReduction="20000"/>
          </a:bodyPr>
          <a:lstStyle/>
          <a:p>
            <a:pPr>
              <a:defRPr/>
            </a:pPr>
            <a:r>
              <a:rPr lang="id-ID" dirty="0"/>
              <a:t>Mencakup proses di mana warga negara dapat menyampaikan aspirasi dan mempengaruhi </a:t>
            </a:r>
          </a:p>
          <a:p>
            <a:pPr>
              <a:buFont typeface="+mj-lt"/>
              <a:buNone/>
              <a:defRPr/>
            </a:pPr>
            <a:r>
              <a:rPr lang="id-ID" dirty="0"/>
              <a:t>	kebijakan publik melalui media TIK (</a:t>
            </a:r>
            <a:r>
              <a:rPr lang="en-US" dirty="0"/>
              <a:t>Stahl, 2005) </a:t>
            </a:r>
            <a:endParaRPr lang="id-ID" dirty="0"/>
          </a:p>
          <a:p>
            <a:pPr>
              <a:defRPr/>
            </a:pPr>
            <a:r>
              <a:rPr lang="id-ID" dirty="0"/>
              <a:t>Prasyarat yang perlu disiapkan meliputi </a:t>
            </a:r>
          </a:p>
          <a:p>
            <a:pPr>
              <a:buFont typeface="+mj-lt"/>
              <a:buNone/>
              <a:defRPr/>
            </a:pPr>
            <a:r>
              <a:rPr lang="id-ID" dirty="0"/>
              <a:t>	penyediaan berbagai saluran informasi dan </a:t>
            </a:r>
          </a:p>
          <a:p>
            <a:pPr>
              <a:buFont typeface="+mj-lt"/>
              <a:buNone/>
              <a:defRPr/>
            </a:pPr>
            <a:r>
              <a:rPr lang="id-ID" dirty="0"/>
              <a:t>	komunikasi yang dapat diakses publik, khusus-</a:t>
            </a:r>
          </a:p>
          <a:p>
            <a:pPr>
              <a:buFont typeface="+mj-lt"/>
              <a:buNone/>
              <a:defRPr/>
            </a:pPr>
            <a:r>
              <a:rPr lang="id-ID" dirty="0"/>
              <a:t>	nya dalam area yang terkait dengan pembuatan </a:t>
            </a:r>
          </a:p>
          <a:p>
            <a:pPr>
              <a:buFont typeface="+mj-lt"/>
              <a:buNone/>
              <a:defRPr/>
            </a:pPr>
            <a:r>
              <a:rPr lang="id-ID" dirty="0"/>
              <a:t>	kebijakan</a:t>
            </a:r>
          </a:p>
          <a:p>
            <a:pPr>
              <a:defRPr/>
            </a:pPr>
            <a:r>
              <a:rPr lang="id-ID" dirty="0"/>
              <a:t>Tujuan dari domain ini adalah memperluas </a:t>
            </a:r>
          </a:p>
          <a:p>
            <a:pPr>
              <a:buFont typeface="+mj-lt"/>
              <a:buNone/>
              <a:defRPr/>
            </a:pPr>
            <a:r>
              <a:rPr lang="id-ID" dirty="0"/>
              <a:t>	partisipasi publik dalam proses tata kelola </a:t>
            </a:r>
          </a:p>
          <a:p>
            <a:pPr>
              <a:buFont typeface="+mj-lt"/>
              <a:buNone/>
              <a:defRPr/>
            </a:pPr>
            <a:r>
              <a:rPr lang="id-ID" dirty="0"/>
              <a:t>	pemerintahan</a:t>
            </a:r>
          </a:p>
          <a:p>
            <a:pPr>
              <a:defRPr/>
            </a:pP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6D67-E062-484E-BBDF-8CC931B1F70E}"/>
              </a:ext>
            </a:extLst>
          </p:cNvPr>
          <p:cNvSpPr>
            <a:spLocks noGrp="1"/>
          </p:cNvSpPr>
          <p:nvPr>
            <p:ph type="title"/>
          </p:nvPr>
        </p:nvSpPr>
        <p:spPr>
          <a:xfrm>
            <a:off x="2152650" y="503239"/>
            <a:ext cx="7886700" cy="777875"/>
          </a:xfrm>
          <a:solidFill>
            <a:schemeClr val="accent1"/>
          </a:solidFill>
        </p:spPr>
        <p:txBody>
          <a:bodyPr>
            <a:normAutofit/>
          </a:bodyPr>
          <a:lstStyle/>
          <a:p>
            <a:pPr indent="457200">
              <a:defRPr/>
            </a:pPr>
            <a:r>
              <a:rPr lang="en-US" sz="2200" i="1" dirty="0">
                <a:solidFill>
                  <a:schemeClr val="bg1"/>
                </a:solidFill>
                <a:cs typeface="Times New Roman" pitchFamily="18" charset="0"/>
              </a:rPr>
              <a:t>e-</a:t>
            </a:r>
            <a:r>
              <a:rPr lang="en-US" sz="2200" i="1" dirty="0" err="1">
                <a:solidFill>
                  <a:schemeClr val="bg1"/>
                </a:solidFill>
                <a:cs typeface="Times New Roman" pitchFamily="18" charset="0"/>
              </a:rPr>
              <a:t>gover</a:t>
            </a:r>
            <a:r>
              <a:rPr lang="id-ID" sz="2200" i="1" dirty="0">
                <a:solidFill>
                  <a:schemeClr val="bg1"/>
                </a:solidFill>
                <a:cs typeface="Times New Roman" pitchFamily="18" charset="0"/>
              </a:rPr>
              <a:t>nment</a:t>
            </a:r>
            <a:r>
              <a:rPr lang="en-US" sz="2200" dirty="0">
                <a:solidFill>
                  <a:schemeClr val="bg1"/>
                </a:solidFill>
                <a:cs typeface="Times New Roman" pitchFamily="18" charset="0"/>
              </a:rPr>
              <a:t> </a:t>
            </a:r>
            <a:r>
              <a:rPr lang="en-US" sz="2200" dirty="0" err="1">
                <a:solidFill>
                  <a:schemeClr val="bg1"/>
                </a:solidFill>
                <a:cs typeface="Times New Roman" pitchFamily="18" charset="0"/>
              </a:rPr>
              <a:t>dapat</a:t>
            </a:r>
            <a:r>
              <a:rPr lang="en-US" sz="2200" dirty="0">
                <a:solidFill>
                  <a:schemeClr val="bg1"/>
                </a:solidFill>
                <a:cs typeface="Times New Roman" pitchFamily="18" charset="0"/>
              </a:rPr>
              <a:t> </a:t>
            </a:r>
            <a:r>
              <a:rPr lang="en-US" sz="2200" dirty="0" err="1">
                <a:solidFill>
                  <a:schemeClr val="bg1"/>
                </a:solidFill>
                <a:cs typeface="Times New Roman" pitchFamily="18" charset="0"/>
              </a:rPr>
              <a:t>mempengaruhi</a:t>
            </a:r>
            <a:r>
              <a:rPr lang="en-US" sz="2200" dirty="0">
                <a:solidFill>
                  <a:schemeClr val="bg1"/>
                </a:solidFill>
                <a:cs typeface="Times New Roman" pitchFamily="18" charset="0"/>
              </a:rPr>
              <a:t> </a:t>
            </a:r>
            <a:r>
              <a:rPr lang="en-US" sz="2200" dirty="0" err="1">
                <a:solidFill>
                  <a:schemeClr val="bg1"/>
                </a:solidFill>
                <a:cs typeface="Times New Roman" pitchFamily="18" charset="0"/>
              </a:rPr>
              <a:t>perubahan</a:t>
            </a:r>
            <a:r>
              <a:rPr lang="en-US" sz="2200" dirty="0">
                <a:solidFill>
                  <a:schemeClr val="bg1"/>
                </a:solidFill>
                <a:cs typeface="Times New Roman" pitchFamily="18" charset="0"/>
              </a:rPr>
              <a:t> </a:t>
            </a:r>
            <a:r>
              <a:rPr lang="en-US" sz="2200" dirty="0" err="1">
                <a:solidFill>
                  <a:schemeClr val="bg1"/>
                </a:solidFill>
                <a:cs typeface="Times New Roman" pitchFamily="18" charset="0"/>
              </a:rPr>
              <a:t>budaya</a:t>
            </a:r>
            <a:r>
              <a:rPr lang="en-US" sz="2200" dirty="0">
                <a:solidFill>
                  <a:schemeClr val="bg1"/>
                </a:solidFill>
                <a:cs typeface="Times New Roman" pitchFamily="18" charset="0"/>
              </a:rPr>
              <a:t>,</a:t>
            </a:r>
            <a:r>
              <a:rPr lang="id-ID" sz="2200" dirty="0">
                <a:solidFill>
                  <a:schemeClr val="bg1"/>
                </a:solidFill>
                <a:cs typeface="Times New Roman" pitchFamily="18" charset="0"/>
              </a:rPr>
              <a:t> y</a:t>
            </a:r>
            <a:r>
              <a:rPr lang="en-US" sz="2200" dirty="0" err="1">
                <a:solidFill>
                  <a:schemeClr val="bg1"/>
                </a:solidFill>
                <a:cs typeface="Times New Roman" pitchFamily="18" charset="0"/>
              </a:rPr>
              <a:t>ang</a:t>
            </a:r>
            <a:r>
              <a:rPr lang="en-US" sz="2200" dirty="0">
                <a:solidFill>
                  <a:schemeClr val="bg1"/>
                </a:solidFill>
                <a:cs typeface="Times New Roman" pitchFamily="18" charset="0"/>
              </a:rPr>
              <a:t> </a:t>
            </a:r>
            <a:r>
              <a:rPr lang="en-US" sz="2200" dirty="0" err="1">
                <a:solidFill>
                  <a:schemeClr val="bg1"/>
                </a:solidFill>
                <a:cs typeface="Times New Roman" pitchFamily="18" charset="0"/>
              </a:rPr>
              <a:t>pada</a:t>
            </a:r>
            <a:r>
              <a:rPr lang="en-US" sz="2200" dirty="0">
                <a:solidFill>
                  <a:schemeClr val="bg1"/>
                </a:solidFill>
                <a:cs typeface="Times New Roman" pitchFamily="18" charset="0"/>
              </a:rPr>
              <a:t> </a:t>
            </a:r>
            <a:r>
              <a:rPr lang="en-US" sz="2200" dirty="0" err="1">
                <a:solidFill>
                  <a:schemeClr val="bg1"/>
                </a:solidFill>
                <a:cs typeface="Times New Roman" pitchFamily="18" charset="0"/>
              </a:rPr>
              <a:t>gilirannya</a:t>
            </a:r>
            <a:r>
              <a:rPr lang="en-US" sz="2200" dirty="0">
                <a:solidFill>
                  <a:schemeClr val="bg1"/>
                </a:solidFill>
                <a:cs typeface="Times New Roman" pitchFamily="18" charset="0"/>
              </a:rPr>
              <a:t> </a:t>
            </a:r>
            <a:r>
              <a:rPr lang="en-US" sz="2200" dirty="0" err="1">
                <a:solidFill>
                  <a:schemeClr val="bg1"/>
                </a:solidFill>
                <a:cs typeface="Times New Roman" pitchFamily="18" charset="0"/>
              </a:rPr>
              <a:t>mewujudkan</a:t>
            </a:r>
            <a:r>
              <a:rPr lang="en-US" sz="2200" dirty="0">
                <a:solidFill>
                  <a:schemeClr val="bg1"/>
                </a:solidFill>
                <a:cs typeface="Times New Roman" pitchFamily="18" charset="0"/>
              </a:rPr>
              <a:t> </a:t>
            </a:r>
            <a:r>
              <a:rPr lang="en-US" sz="2200" i="1" dirty="0">
                <a:solidFill>
                  <a:schemeClr val="bg1"/>
                </a:solidFill>
                <a:cs typeface="Times New Roman" pitchFamily="18" charset="0"/>
              </a:rPr>
              <a:t>good governance</a:t>
            </a:r>
            <a:r>
              <a:rPr lang="en-US" sz="2200" dirty="0">
                <a:cs typeface="Times New Roman" pitchFamily="18" charset="0"/>
              </a:rPr>
              <a:t>.</a:t>
            </a:r>
            <a:endParaRPr lang="id-ID" dirty="0"/>
          </a:p>
        </p:txBody>
      </p:sp>
      <p:sp>
        <p:nvSpPr>
          <p:cNvPr id="15363" name="Content Placeholder 2">
            <a:extLst>
              <a:ext uri="{FF2B5EF4-FFF2-40B4-BE49-F238E27FC236}">
                <a16:creationId xmlns:a16="http://schemas.microsoft.com/office/drawing/2014/main" id="{C47D0C64-B46C-4030-B0BB-EE52D1DDF31E}"/>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endParaRPr lang="id-ID" altLang="en-US"/>
          </a:p>
        </p:txBody>
      </p:sp>
      <p:sp>
        <p:nvSpPr>
          <p:cNvPr id="4" name="Oval 18">
            <a:extLst>
              <a:ext uri="{FF2B5EF4-FFF2-40B4-BE49-F238E27FC236}">
                <a16:creationId xmlns:a16="http://schemas.microsoft.com/office/drawing/2014/main" id="{ACEBF2E0-0EBE-4F25-B2EB-CE3D2DFDDF62}"/>
              </a:ext>
            </a:extLst>
          </p:cNvPr>
          <p:cNvSpPr>
            <a:spLocks noChangeArrowheads="1"/>
          </p:cNvSpPr>
          <p:nvPr/>
        </p:nvSpPr>
        <p:spPr bwMode="auto">
          <a:xfrm>
            <a:off x="4999038" y="2224089"/>
            <a:ext cx="2178050" cy="1208087"/>
          </a:xfrm>
          <a:prstGeom prst="ellipse">
            <a:avLst/>
          </a:prstGeom>
          <a:solidFill>
            <a:schemeClr val="hlink"/>
          </a:solidFill>
          <a:ln w="9525">
            <a:solidFill>
              <a:srgbClr val="000000"/>
            </a:solidFill>
            <a:round/>
            <a:headEnd/>
            <a:tailEnd/>
          </a:ln>
        </p:spPr>
        <p:txBody>
          <a:bodyPr/>
          <a:lstStyle/>
          <a:p>
            <a:pPr algn="ctr">
              <a:defRPr/>
            </a:pPr>
            <a:r>
              <a:rPr lang="en-US" sz="1600">
                <a:solidFill>
                  <a:schemeClr val="tx1">
                    <a:lumMod val="50000"/>
                  </a:schemeClr>
                </a:solidFill>
                <a:latin typeface="Arial" pitchFamily="34" charset="0"/>
                <a:cs typeface="Times New Roman" pitchFamily="18" charset="0"/>
              </a:rPr>
              <a:t>Organisasi dgn budaya campuran</a:t>
            </a:r>
            <a:endParaRPr lang="en-US" sz="1600">
              <a:solidFill>
                <a:schemeClr val="tx1">
                  <a:lumMod val="50000"/>
                </a:schemeClr>
              </a:solidFill>
              <a:latin typeface="Arial" pitchFamily="34" charset="0"/>
            </a:endParaRPr>
          </a:p>
        </p:txBody>
      </p:sp>
      <p:sp>
        <p:nvSpPr>
          <p:cNvPr id="5" name="Oval 17">
            <a:extLst>
              <a:ext uri="{FF2B5EF4-FFF2-40B4-BE49-F238E27FC236}">
                <a16:creationId xmlns:a16="http://schemas.microsoft.com/office/drawing/2014/main" id="{61E0D24E-A040-4B07-BB89-113D57CB82CB}"/>
              </a:ext>
            </a:extLst>
          </p:cNvPr>
          <p:cNvSpPr>
            <a:spLocks noChangeArrowheads="1"/>
          </p:cNvSpPr>
          <p:nvPr/>
        </p:nvSpPr>
        <p:spPr bwMode="auto">
          <a:xfrm>
            <a:off x="2484438" y="2224089"/>
            <a:ext cx="1860550" cy="1284287"/>
          </a:xfrm>
          <a:prstGeom prst="ellipse">
            <a:avLst/>
          </a:prstGeom>
          <a:solidFill>
            <a:srgbClr val="FFFF66"/>
          </a:solidFill>
          <a:ln w="9525">
            <a:solidFill>
              <a:srgbClr val="000000"/>
            </a:solidFill>
            <a:round/>
            <a:headEnd/>
            <a:tailEnd/>
          </a:ln>
        </p:spPr>
        <p:txBody>
          <a:bodyPr/>
          <a:lstStyle/>
          <a:p>
            <a:pPr algn="ctr">
              <a:defRPr/>
            </a:pPr>
            <a:r>
              <a:rPr lang="en-US" sz="1600">
                <a:solidFill>
                  <a:schemeClr val="tx1">
                    <a:lumMod val="50000"/>
                  </a:schemeClr>
                </a:solidFill>
                <a:latin typeface="Arial" pitchFamily="34" charset="0"/>
                <a:cs typeface="Times New Roman" pitchFamily="18" charset="0"/>
              </a:rPr>
              <a:t>Organisasi dgn budaya lama</a:t>
            </a:r>
            <a:endParaRPr lang="en-US" sz="1600">
              <a:solidFill>
                <a:schemeClr val="tx1">
                  <a:lumMod val="50000"/>
                </a:schemeClr>
              </a:solidFill>
              <a:latin typeface="Arial" pitchFamily="34" charset="0"/>
            </a:endParaRPr>
          </a:p>
        </p:txBody>
      </p:sp>
      <p:sp>
        <p:nvSpPr>
          <p:cNvPr id="6" name="Oval 16">
            <a:extLst>
              <a:ext uri="{FF2B5EF4-FFF2-40B4-BE49-F238E27FC236}">
                <a16:creationId xmlns:a16="http://schemas.microsoft.com/office/drawing/2014/main" id="{AA0196E7-5FFB-4336-8E2B-23FF60F682B6}"/>
              </a:ext>
            </a:extLst>
          </p:cNvPr>
          <p:cNvSpPr>
            <a:spLocks noChangeArrowheads="1"/>
          </p:cNvSpPr>
          <p:nvPr/>
        </p:nvSpPr>
        <p:spPr bwMode="auto">
          <a:xfrm>
            <a:off x="7818439" y="2224089"/>
            <a:ext cx="1970087" cy="1284287"/>
          </a:xfrm>
          <a:prstGeom prst="ellipse">
            <a:avLst/>
          </a:prstGeom>
          <a:solidFill>
            <a:srgbClr val="6666FF"/>
          </a:solidFill>
          <a:ln w="9525">
            <a:solidFill>
              <a:schemeClr val="accent1"/>
            </a:solidFill>
            <a:round/>
            <a:headEnd/>
            <a:tailEnd/>
          </a:ln>
        </p:spPr>
        <p:txBody>
          <a:bodyPr/>
          <a:lstStyle/>
          <a:p>
            <a:pPr algn="ctr">
              <a:defRPr/>
            </a:pPr>
            <a:r>
              <a:rPr lang="en-US" sz="1600">
                <a:solidFill>
                  <a:schemeClr val="tx1">
                    <a:lumMod val="50000"/>
                  </a:schemeClr>
                </a:solidFill>
                <a:latin typeface="Arial" pitchFamily="34" charset="0"/>
                <a:cs typeface="Times New Roman" pitchFamily="18" charset="0"/>
              </a:rPr>
              <a:t>Organisasi dgn budaya baru</a:t>
            </a:r>
            <a:endParaRPr lang="en-US" sz="1600">
              <a:solidFill>
                <a:schemeClr val="tx1">
                  <a:lumMod val="50000"/>
                </a:schemeClr>
              </a:solidFill>
              <a:latin typeface="Arial" pitchFamily="34" charset="0"/>
            </a:endParaRPr>
          </a:p>
        </p:txBody>
      </p:sp>
      <p:sp>
        <p:nvSpPr>
          <p:cNvPr id="15367" name="Text Box 15">
            <a:extLst>
              <a:ext uri="{FF2B5EF4-FFF2-40B4-BE49-F238E27FC236}">
                <a16:creationId xmlns:a16="http://schemas.microsoft.com/office/drawing/2014/main" id="{CF515121-1BF9-4380-AF92-8DE96ADB9749}"/>
              </a:ext>
            </a:extLst>
          </p:cNvPr>
          <p:cNvSpPr txBox="1">
            <a:spLocks noChangeArrowheads="1"/>
          </p:cNvSpPr>
          <p:nvPr/>
        </p:nvSpPr>
        <p:spPr bwMode="auto">
          <a:xfrm>
            <a:off x="2635250" y="1450975"/>
            <a:ext cx="7183438" cy="304800"/>
          </a:xfrm>
          <a:prstGeom prst="rect">
            <a:avLst/>
          </a:prstGeom>
          <a:solidFill>
            <a:srgbClr val="CCECFF"/>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600">
                <a:latin typeface="Arial" panose="020B0604020202020204" pitchFamily="34" charset="0"/>
                <a:ea typeface="Gulim" panose="020B0600000101010101" pitchFamily="34" charset="-127"/>
                <a:cs typeface="Times New Roman" panose="02020603050405020304" pitchFamily="18" charset="0"/>
              </a:rPr>
              <a:t>ICTs = e-Govern</a:t>
            </a:r>
            <a:r>
              <a:rPr lang="id-ID" altLang="en-US" sz="1600">
                <a:latin typeface="Arial" panose="020B0604020202020204" pitchFamily="34" charset="0"/>
                <a:ea typeface="Gulim" panose="020B0600000101010101" pitchFamily="34" charset="-127"/>
                <a:cs typeface="Times New Roman" panose="02020603050405020304" pitchFamily="18" charset="0"/>
              </a:rPr>
              <a:t>ment</a:t>
            </a:r>
            <a:endParaRPr lang="en-US" altLang="en-US" sz="1600">
              <a:latin typeface="Arial" panose="020B0604020202020204" pitchFamily="34" charset="0"/>
              <a:ea typeface="Gulim" panose="020B0600000101010101" pitchFamily="34" charset="-127"/>
              <a:cs typeface="Times New Roman" panose="02020603050405020304" pitchFamily="18" charset="0"/>
            </a:endParaRPr>
          </a:p>
        </p:txBody>
      </p:sp>
      <p:sp>
        <p:nvSpPr>
          <p:cNvPr id="15368" name="Line 13">
            <a:extLst>
              <a:ext uri="{FF2B5EF4-FFF2-40B4-BE49-F238E27FC236}">
                <a16:creationId xmlns:a16="http://schemas.microsoft.com/office/drawing/2014/main" id="{A78130AC-A4B9-48CA-A4F0-DD89F0F76981}"/>
              </a:ext>
            </a:extLst>
          </p:cNvPr>
          <p:cNvSpPr>
            <a:spLocks noChangeShapeType="1"/>
          </p:cNvSpPr>
          <p:nvPr/>
        </p:nvSpPr>
        <p:spPr bwMode="auto">
          <a:xfrm>
            <a:off x="4344988" y="2740025"/>
            <a:ext cx="654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5369" name="Line 12">
            <a:extLst>
              <a:ext uri="{FF2B5EF4-FFF2-40B4-BE49-F238E27FC236}">
                <a16:creationId xmlns:a16="http://schemas.microsoft.com/office/drawing/2014/main" id="{75637048-7687-4AC7-AA0D-9774F91D5DF3}"/>
              </a:ext>
            </a:extLst>
          </p:cNvPr>
          <p:cNvSpPr>
            <a:spLocks noChangeShapeType="1"/>
          </p:cNvSpPr>
          <p:nvPr/>
        </p:nvSpPr>
        <p:spPr bwMode="auto">
          <a:xfrm>
            <a:off x="7177088" y="2740025"/>
            <a:ext cx="6524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5370" name="Text Box 7">
            <a:extLst>
              <a:ext uri="{FF2B5EF4-FFF2-40B4-BE49-F238E27FC236}">
                <a16:creationId xmlns:a16="http://schemas.microsoft.com/office/drawing/2014/main" id="{FAAA7BF0-C5B2-4FCF-B710-E3A952565C43}"/>
              </a:ext>
            </a:extLst>
          </p:cNvPr>
          <p:cNvSpPr txBox="1">
            <a:spLocks noChangeArrowheads="1"/>
          </p:cNvSpPr>
          <p:nvPr/>
        </p:nvSpPr>
        <p:spPr bwMode="auto">
          <a:xfrm>
            <a:off x="2408238" y="4117975"/>
            <a:ext cx="7620000" cy="1295400"/>
          </a:xfrm>
          <a:prstGeom prst="rect">
            <a:avLst/>
          </a:prstGeom>
          <a:solidFill>
            <a:srgbClr val="FFFFFF"/>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GB" altLang="en-US" sz="1600">
              <a:solidFill>
                <a:schemeClr val="bg1"/>
              </a:solidFill>
              <a:latin typeface="Arial" panose="020B0604020202020204" pitchFamily="34" charset="0"/>
              <a:ea typeface="Gulim" panose="020B0600000101010101" pitchFamily="34" charset="-127"/>
            </a:endParaRPr>
          </a:p>
          <a:p>
            <a:pPr algn="ctr">
              <a:lnSpc>
                <a:spcPct val="100000"/>
              </a:lnSpc>
              <a:spcBef>
                <a:spcPct val="0"/>
              </a:spcBef>
              <a:buFontTx/>
              <a:buNone/>
            </a:pPr>
            <a:r>
              <a:rPr lang="en-US" altLang="en-US" sz="1600">
                <a:solidFill>
                  <a:schemeClr val="bg1"/>
                </a:solidFill>
                <a:latin typeface="Arial" panose="020B0604020202020204" pitchFamily="34" charset="0"/>
                <a:ea typeface="Gulim" panose="020B0600000101010101" pitchFamily="34" charset="-127"/>
                <a:cs typeface="Times New Roman" panose="02020603050405020304" pitchFamily="18" charset="0"/>
              </a:rPr>
              <a:t>	</a:t>
            </a:r>
            <a:r>
              <a:rPr lang="en-US" altLang="en-US" sz="1000">
                <a:solidFill>
                  <a:schemeClr val="bg1"/>
                </a:solidFill>
                <a:latin typeface="Arial" panose="020B0604020202020204" pitchFamily="34" charset="0"/>
                <a:ea typeface="Gulim" panose="020B0600000101010101" pitchFamily="34" charset="-127"/>
                <a:cs typeface="Times New Roman" panose="02020603050405020304" pitchFamily="18" charset="0"/>
              </a:rPr>
              <a:t>			</a:t>
            </a:r>
            <a:endParaRPr lang="en-US" altLang="en-US" sz="1800">
              <a:solidFill>
                <a:schemeClr val="bg1"/>
              </a:solidFill>
              <a:latin typeface="Arial" panose="020B0604020202020204" pitchFamily="34" charset="0"/>
              <a:ea typeface="Gulim" panose="020B0600000101010101" pitchFamily="34" charset="-127"/>
            </a:endParaRPr>
          </a:p>
        </p:txBody>
      </p:sp>
      <p:sp>
        <p:nvSpPr>
          <p:cNvPr id="11" name="AutoShape 6">
            <a:extLst>
              <a:ext uri="{FF2B5EF4-FFF2-40B4-BE49-F238E27FC236}">
                <a16:creationId xmlns:a16="http://schemas.microsoft.com/office/drawing/2014/main" id="{1B9BEAC8-68F2-440D-81F7-5DD6C0AA74CA}"/>
              </a:ext>
            </a:extLst>
          </p:cNvPr>
          <p:cNvSpPr>
            <a:spLocks noChangeArrowheads="1"/>
          </p:cNvSpPr>
          <p:nvPr/>
        </p:nvSpPr>
        <p:spPr bwMode="auto">
          <a:xfrm>
            <a:off x="5456239" y="4194176"/>
            <a:ext cx="1741487" cy="257175"/>
          </a:xfrm>
          <a:prstGeom prst="rightArrow">
            <a:avLst>
              <a:gd name="adj1" fmla="val 50000"/>
              <a:gd name="adj2" fmla="val 169290"/>
            </a:avLst>
          </a:prstGeom>
          <a:solidFill>
            <a:srgbClr val="CCECFF"/>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5372" name="Text Box 5">
            <a:extLst>
              <a:ext uri="{FF2B5EF4-FFF2-40B4-BE49-F238E27FC236}">
                <a16:creationId xmlns:a16="http://schemas.microsoft.com/office/drawing/2014/main" id="{D5979CD4-72F5-430B-903B-23EF474EA19A}"/>
              </a:ext>
            </a:extLst>
          </p:cNvPr>
          <p:cNvSpPr txBox="1">
            <a:spLocks noChangeArrowheads="1"/>
          </p:cNvSpPr>
          <p:nvPr/>
        </p:nvSpPr>
        <p:spPr bwMode="auto">
          <a:xfrm>
            <a:off x="2408238" y="3584575"/>
            <a:ext cx="7620000" cy="387350"/>
          </a:xfrm>
          <a:prstGeom prst="rect">
            <a:avLst/>
          </a:prstGeom>
          <a:solidFill>
            <a:srgbClr val="FFFFEE"/>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b="1">
                <a:solidFill>
                  <a:schemeClr val="bg1"/>
                </a:solidFill>
                <a:latin typeface="Arial" panose="020B0604020202020204" pitchFamily="34" charset="0"/>
                <a:ea typeface="Gulim" panose="020B0600000101010101" pitchFamily="34" charset="-127"/>
                <a:cs typeface="Times New Roman" panose="02020603050405020304" pitchFamily="18" charset="0"/>
              </a:rPr>
              <a:t>Karakteristik Budaya</a:t>
            </a:r>
            <a:endParaRPr lang="en-US" altLang="en-US" sz="1800">
              <a:solidFill>
                <a:schemeClr val="bg1"/>
              </a:solidFill>
              <a:latin typeface="Arial" panose="020B0604020202020204" pitchFamily="34" charset="0"/>
              <a:ea typeface="Gulim" panose="020B0600000101010101" pitchFamily="34" charset="-127"/>
              <a:cs typeface="Times New Roman" panose="02020603050405020304" pitchFamily="18" charset="0"/>
            </a:endParaRPr>
          </a:p>
        </p:txBody>
      </p:sp>
      <p:sp>
        <p:nvSpPr>
          <p:cNvPr id="13" name="AutoShape 20">
            <a:extLst>
              <a:ext uri="{FF2B5EF4-FFF2-40B4-BE49-F238E27FC236}">
                <a16:creationId xmlns:a16="http://schemas.microsoft.com/office/drawing/2014/main" id="{A0BDEE71-6DB7-4647-822A-766B885E7104}"/>
              </a:ext>
            </a:extLst>
          </p:cNvPr>
          <p:cNvSpPr>
            <a:spLocks noChangeArrowheads="1"/>
          </p:cNvSpPr>
          <p:nvPr/>
        </p:nvSpPr>
        <p:spPr bwMode="auto">
          <a:xfrm>
            <a:off x="5608639" y="5489575"/>
            <a:ext cx="1068387" cy="355600"/>
          </a:xfrm>
          <a:prstGeom prst="downArrow">
            <a:avLst>
              <a:gd name="adj1" fmla="val 50000"/>
              <a:gd name="adj2" fmla="val 25000"/>
            </a:avLst>
          </a:prstGeom>
          <a:solidFill>
            <a:srgbClr val="CCECFF"/>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4" name="Text Box 31">
            <a:extLst>
              <a:ext uri="{FF2B5EF4-FFF2-40B4-BE49-F238E27FC236}">
                <a16:creationId xmlns:a16="http://schemas.microsoft.com/office/drawing/2014/main" id="{C360609B-6AE9-4662-8F27-CBBFD1AEB05B}"/>
              </a:ext>
            </a:extLst>
          </p:cNvPr>
          <p:cNvSpPr txBox="1">
            <a:spLocks noChangeArrowheads="1"/>
          </p:cNvSpPr>
          <p:nvPr/>
        </p:nvSpPr>
        <p:spPr bwMode="auto">
          <a:xfrm>
            <a:off x="4008438" y="5946776"/>
            <a:ext cx="4191000" cy="650875"/>
          </a:xfrm>
          <a:prstGeom prst="rect">
            <a:avLst/>
          </a:prstGeom>
          <a:solidFill>
            <a:srgbClr val="6666FF"/>
          </a:solidFill>
          <a:ln w="9525">
            <a:solidFill>
              <a:schemeClr val="tx2"/>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b="1">
                <a:solidFill>
                  <a:schemeClr val="bg1"/>
                </a:solidFill>
                <a:latin typeface="Arial" panose="020B0604020202020204" pitchFamily="34" charset="0"/>
                <a:ea typeface="Gulim" panose="020B0600000101010101" pitchFamily="34" charset="-127"/>
              </a:rPr>
              <a:t>GOOD GOVERNANCE</a:t>
            </a:r>
            <a:endParaRPr lang="en-GB" altLang="en-US" sz="1800">
              <a:solidFill>
                <a:schemeClr val="bg1"/>
              </a:solidFill>
              <a:latin typeface="Arial" panose="020B0604020202020204" pitchFamily="34" charset="0"/>
              <a:ea typeface="Gulim" panose="020B0600000101010101" pitchFamily="34" charset="-127"/>
            </a:endParaRPr>
          </a:p>
          <a:p>
            <a:pPr eaLnBrk="1" hangingPunct="1">
              <a:lnSpc>
                <a:spcPct val="100000"/>
              </a:lnSpc>
              <a:spcBef>
                <a:spcPct val="0"/>
              </a:spcBef>
              <a:buFontTx/>
              <a:buNone/>
            </a:pPr>
            <a:endParaRPr lang="en-GB" altLang="en-US" sz="1800">
              <a:solidFill>
                <a:schemeClr val="bg1"/>
              </a:solidFill>
              <a:latin typeface="Arial" panose="020B0604020202020204" pitchFamily="34" charset="0"/>
              <a:ea typeface="Gulim" panose="020B0600000101010101" pitchFamily="34" charset="-127"/>
            </a:endParaRPr>
          </a:p>
        </p:txBody>
      </p:sp>
      <p:sp>
        <p:nvSpPr>
          <p:cNvPr id="15" name="Text Box 32">
            <a:extLst>
              <a:ext uri="{FF2B5EF4-FFF2-40B4-BE49-F238E27FC236}">
                <a16:creationId xmlns:a16="http://schemas.microsoft.com/office/drawing/2014/main" id="{5FBA9AB7-2440-429D-80F3-393DE30A4554}"/>
              </a:ext>
            </a:extLst>
          </p:cNvPr>
          <p:cNvSpPr txBox="1">
            <a:spLocks noChangeArrowheads="1"/>
          </p:cNvSpPr>
          <p:nvPr/>
        </p:nvSpPr>
        <p:spPr bwMode="auto">
          <a:xfrm>
            <a:off x="2484438" y="4194176"/>
            <a:ext cx="2362200" cy="1190625"/>
          </a:xfrm>
          <a:prstGeom prst="rect">
            <a:avLst/>
          </a:prstGeom>
          <a:noFill/>
          <a:ln w="9525">
            <a:noFill/>
            <a:miter lim="800000"/>
            <a:headEnd/>
            <a:tailEnd/>
          </a:ln>
        </p:spPr>
        <p:txBody>
          <a:bodyPr>
            <a:spAutoFit/>
          </a:bodyPr>
          <a:lstStyle/>
          <a:p>
            <a:pPr>
              <a:spcBef>
                <a:spcPct val="50000"/>
              </a:spcBef>
              <a:defRPr/>
            </a:pPr>
            <a:r>
              <a:rPr lang="id-ID">
                <a:solidFill>
                  <a:schemeClr val="tx1">
                    <a:lumMod val="50000"/>
                  </a:schemeClr>
                </a:solidFill>
                <a:latin typeface="Arial" pitchFamily="34" charset="0"/>
              </a:rPr>
              <a:t>Kurang adaptif, Hierarkhis,Inefisien, KKN, Monopoli, memihak</a:t>
            </a:r>
            <a:endParaRPr lang="en-GB">
              <a:solidFill>
                <a:schemeClr val="tx1">
                  <a:lumMod val="50000"/>
                </a:schemeClr>
              </a:solidFill>
              <a:latin typeface="Arial" pitchFamily="34" charset="0"/>
            </a:endParaRPr>
          </a:p>
        </p:txBody>
      </p:sp>
      <p:sp>
        <p:nvSpPr>
          <p:cNvPr id="16" name="Text Box 35">
            <a:extLst>
              <a:ext uri="{FF2B5EF4-FFF2-40B4-BE49-F238E27FC236}">
                <a16:creationId xmlns:a16="http://schemas.microsoft.com/office/drawing/2014/main" id="{232A6EB1-C132-4C5A-ACFB-F31D0751901A}"/>
              </a:ext>
            </a:extLst>
          </p:cNvPr>
          <p:cNvSpPr txBox="1">
            <a:spLocks noChangeArrowheads="1"/>
          </p:cNvSpPr>
          <p:nvPr/>
        </p:nvSpPr>
        <p:spPr bwMode="auto">
          <a:xfrm>
            <a:off x="7437438" y="4117976"/>
            <a:ext cx="2762250" cy="1465263"/>
          </a:xfrm>
          <a:prstGeom prst="rect">
            <a:avLst/>
          </a:prstGeom>
          <a:noFill/>
          <a:ln w="9525">
            <a:noFill/>
            <a:miter lim="800000"/>
            <a:headEnd/>
            <a:tailEnd/>
          </a:ln>
        </p:spPr>
        <p:txBody>
          <a:bodyPr>
            <a:spAutoFit/>
          </a:bodyPr>
          <a:lstStyle/>
          <a:p>
            <a:pPr>
              <a:defRPr/>
            </a:pPr>
            <a:r>
              <a:rPr lang="id-ID">
                <a:solidFill>
                  <a:schemeClr val="tx1">
                    <a:lumMod val="50000"/>
                  </a:schemeClr>
                </a:solidFill>
                <a:latin typeface="Arial" pitchFamily="34" charset="0"/>
              </a:rPr>
              <a:t>Lebih adaptif,</a:t>
            </a:r>
          </a:p>
          <a:p>
            <a:pPr>
              <a:defRPr/>
            </a:pPr>
            <a:r>
              <a:rPr lang="id-ID">
                <a:solidFill>
                  <a:schemeClr val="tx1">
                    <a:lumMod val="50000"/>
                  </a:schemeClr>
                </a:solidFill>
                <a:latin typeface="Arial" pitchFamily="34" charset="0"/>
              </a:rPr>
              <a:t>Egaliter, efisien,</a:t>
            </a:r>
          </a:p>
          <a:p>
            <a:pPr>
              <a:defRPr/>
            </a:pPr>
            <a:r>
              <a:rPr lang="id-ID">
                <a:solidFill>
                  <a:schemeClr val="tx1">
                    <a:lumMod val="50000"/>
                  </a:schemeClr>
                </a:solidFill>
                <a:latin typeface="Arial" pitchFamily="34" charset="0"/>
              </a:rPr>
              <a:t>Profesional, transparan,</a:t>
            </a:r>
          </a:p>
          <a:p>
            <a:pPr>
              <a:defRPr/>
            </a:pPr>
            <a:r>
              <a:rPr lang="id-ID">
                <a:solidFill>
                  <a:schemeClr val="tx1">
                    <a:lumMod val="50000"/>
                  </a:schemeClr>
                </a:solidFill>
                <a:latin typeface="Arial" pitchFamily="34" charset="0"/>
              </a:rPr>
              <a:t>Kompetitif, netral</a:t>
            </a:r>
          </a:p>
          <a:p>
            <a:pPr>
              <a:defRPr/>
            </a:pPr>
            <a:r>
              <a:rPr lang="id-ID">
                <a:solidFill>
                  <a:schemeClr val="tx1">
                    <a:lumMod val="50000"/>
                  </a:schemeClr>
                </a:solidFill>
                <a:latin typeface="Arial" pitchFamily="34" charset="0"/>
              </a:rPr>
              <a:t> </a:t>
            </a:r>
            <a:endParaRPr lang="en-GB">
              <a:solidFill>
                <a:schemeClr val="tx1">
                  <a:lumMod val="50000"/>
                </a:schemeClr>
              </a:solidFill>
              <a:latin typeface="Arial" pitchFamily="34" charset="0"/>
            </a:endParaRPr>
          </a:p>
        </p:txBody>
      </p:sp>
      <p:sp>
        <p:nvSpPr>
          <p:cNvPr id="17" name="Text Box 36">
            <a:extLst>
              <a:ext uri="{FF2B5EF4-FFF2-40B4-BE49-F238E27FC236}">
                <a16:creationId xmlns:a16="http://schemas.microsoft.com/office/drawing/2014/main" id="{A5A2C8DF-A5EF-46CF-95E6-87775561ACBA}"/>
              </a:ext>
            </a:extLst>
          </p:cNvPr>
          <p:cNvSpPr txBox="1">
            <a:spLocks noChangeArrowheads="1"/>
          </p:cNvSpPr>
          <p:nvPr/>
        </p:nvSpPr>
        <p:spPr bwMode="auto">
          <a:xfrm>
            <a:off x="2636838" y="1831975"/>
            <a:ext cx="7162800" cy="381000"/>
          </a:xfrm>
          <a:prstGeom prst="rect">
            <a:avLst/>
          </a:prstGeom>
          <a:solidFill>
            <a:srgbClr val="FFFFFF"/>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600">
                <a:solidFill>
                  <a:schemeClr val="bg1"/>
                </a:solidFill>
                <a:latin typeface="Arial" panose="020B0604020202020204" pitchFamily="34" charset="0"/>
                <a:ea typeface="Gulim" panose="020B0600000101010101" pitchFamily="34" charset="-127"/>
              </a:rPr>
              <a:t>Pengenalan		   adopsi	            </a:t>
            </a:r>
            <a:r>
              <a:rPr lang="id-ID" altLang="en-US" sz="1600">
                <a:solidFill>
                  <a:schemeClr val="bg1"/>
                </a:solidFill>
                <a:latin typeface="Arial" panose="020B0604020202020204" pitchFamily="34" charset="0"/>
                <a:ea typeface="Gulim" panose="020B0600000101010101" pitchFamily="34" charset="-127"/>
              </a:rPr>
              <a:t>                      </a:t>
            </a:r>
            <a:r>
              <a:rPr lang="en-GB" altLang="en-US" sz="1600">
                <a:solidFill>
                  <a:schemeClr val="bg1"/>
                </a:solidFill>
                <a:latin typeface="Arial" panose="020B0604020202020204" pitchFamily="34" charset="0"/>
                <a:ea typeface="Gulim" panose="020B0600000101010101" pitchFamily="34" charset="-127"/>
              </a:rPr>
              <a:t>implementasi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3" presetClass="path" presetSubtype="0" accel="50000" decel="50000" fill="hold" grpId="0" nodeType="clickEffect">
                                  <p:stCondLst>
                                    <p:cond delay="0"/>
                                  </p:stCondLst>
                                  <p:childTnLst>
                                    <p:animMotion origin="layout" path="M -0.25 1.90751E-6 L 3.33333E-6 1.90751E-6 " pathEditMode="relative" rAng="0" ptsTypes="AA">
                                      <p:cBhvr>
                                        <p:cTn id="36" dur="2000" fill="hold"/>
                                        <p:tgtEl>
                                          <p:spTgt spid="11"/>
                                        </p:tgtEl>
                                        <p:attrNameLst>
                                          <p:attrName>ppt_x</p:attrName>
                                          <p:attrName>ppt_y</p:attrName>
                                        </p:attrNameLst>
                                      </p:cBhvr>
                                      <p:rCtr x="12500" y="0"/>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ox(in)">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box(in)">
                                      <p:cBhvr>
                                        <p:cTn id="46"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3" grpId="0" animBg="1"/>
      <p:bldP spid="15" grpId="0"/>
      <p:bldP spid="16" grpId="0"/>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1874</Words>
  <Application>Microsoft Office PowerPoint</Application>
  <PresentationFormat>Widescreen</PresentationFormat>
  <Paragraphs>406</Paragraphs>
  <Slides>44</Slides>
  <Notes>30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44</vt:i4>
      </vt:variant>
    </vt:vector>
  </HeadingPairs>
  <TitlesOfParts>
    <vt:vector size="59" baseType="lpstr">
      <vt:lpstr>Arial</vt:lpstr>
      <vt:lpstr>Arial Rounded MT Bold</vt:lpstr>
      <vt:lpstr>Calibri</vt:lpstr>
      <vt:lpstr>Calibri Light</vt:lpstr>
      <vt:lpstr>Cambria</vt:lpstr>
      <vt:lpstr>Century Gothic</vt:lpstr>
      <vt:lpstr>Comic Sans MS</vt:lpstr>
      <vt:lpstr>Garamond</vt:lpstr>
      <vt:lpstr>Impact</vt:lpstr>
      <vt:lpstr>Tahoma</vt:lpstr>
      <vt:lpstr>Times New Roman</vt:lpstr>
      <vt:lpstr>Verdana</vt:lpstr>
      <vt:lpstr>Wingdings 2</vt:lpstr>
      <vt:lpstr>Office Theme</vt:lpstr>
      <vt:lpstr>Custom Design</vt:lpstr>
      <vt:lpstr>SIC038 - PPT - SESI ke 5 Sistem Pemerintahan Elektronik</vt:lpstr>
      <vt:lpstr>Urusan Publik</vt:lpstr>
      <vt:lpstr>Pola Kerja e-Government dalam Pengelolaan Urusan Publik</vt:lpstr>
      <vt:lpstr>SINERGI E-GOVERNMENT  DALAM PENGELOLAAN URUSAN PUBLIK</vt:lpstr>
      <vt:lpstr>3 Perubahan  dalam Pengelolaan Urusan Publik</vt:lpstr>
      <vt:lpstr>Dimensi  Pengelolaan Urusan Publik</vt:lpstr>
      <vt:lpstr>e-Services</vt:lpstr>
      <vt:lpstr>e-Democracy</vt:lpstr>
      <vt:lpstr>e-government dapat mempengaruhi perubahan budaya, yang pada gilirannya mewujudkan good governance.</vt:lpstr>
      <vt:lpstr>Pilihan Aplikasi e-Govt dalam Pengelolaan Urusan Publik</vt:lpstr>
      <vt:lpstr>Lanjutan</vt:lpstr>
      <vt:lpstr>Lanjutan</vt:lpstr>
      <vt:lpstr>Kasus: e-Procurement</vt:lpstr>
      <vt:lpstr>PowerPoint Presentation</vt:lpstr>
      <vt:lpstr>VISI JAWA BARAT 2025</vt:lpstr>
      <vt:lpstr>UNTUK MENJADI PROVINSI TERMAJU</vt:lpstr>
      <vt:lpstr>Misi Pemerintah Provinsi Jawa Barat 2008-2013</vt:lpstr>
      <vt:lpstr>Ciri Birokrasi Profesional </vt:lpstr>
      <vt:lpstr>Reformasi Birokrasi</vt:lpstr>
      <vt:lpstr>PowerPoint Presentation</vt:lpstr>
      <vt:lpstr>PowerPoint Presentation</vt:lpstr>
      <vt:lpstr>Pengertian ‘Jabar Cyber Province’</vt:lpstr>
      <vt:lpstr>Beberapa Ciri JCP</vt:lpstr>
      <vt:lpstr>Government Resources Management System</vt:lpstr>
      <vt:lpstr>Proses Penyerahan Dokumen Usulan</vt:lpstr>
      <vt:lpstr>Proses penyerahan dokumen usulan dan  pengambilan keputusan</vt:lpstr>
      <vt:lpstr>PowerPoint Presentation</vt:lpstr>
      <vt:lpstr>Mengapa e-Procurement</vt:lpstr>
      <vt:lpstr>Huruf “e” dalam procurement</vt:lpstr>
      <vt:lpstr>UU - ITE</vt:lpstr>
      <vt:lpstr>PowerPoint Presentation</vt:lpstr>
      <vt:lpstr>PowerPoint Presentation</vt:lpstr>
      <vt:lpstr>PowerPoint Presentation</vt:lpstr>
      <vt:lpstr>Sirkulasi Dokumen (Physical  sequential)</vt:lpstr>
      <vt:lpstr>Sirkulasi Dokumen (electronic  parallel) </vt:lpstr>
      <vt:lpstr>Lebih Aman</vt:lpstr>
      <vt:lpstr>PowerPoint Presentation</vt:lpstr>
      <vt:lpstr>PowerPoint Presentation</vt:lpstr>
      <vt:lpstr>PRINSIP-PRINSIP DASAR   e-PROCUREMENT</vt:lpstr>
      <vt:lpstr>Arsitektur e-Procurement</vt:lpstr>
      <vt:lpstr>PowerPoint Presentation</vt:lpstr>
      <vt:lpstr>PowerPoint Presentation</vt:lpstr>
      <vt:lpstr>PowerPoint Presentation</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Hanif Jusuf</cp:lastModifiedBy>
  <cp:revision>24</cp:revision>
  <dcterms:created xsi:type="dcterms:W3CDTF">2021-08-03T05:39:13Z</dcterms:created>
  <dcterms:modified xsi:type="dcterms:W3CDTF">2022-03-11T07:36:06Z</dcterms:modified>
</cp:coreProperties>
</file>