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284" r:id="rId5"/>
    <p:sldId id="258" r:id="rId6"/>
    <p:sldId id="259" r:id="rId7"/>
    <p:sldId id="260" r:id="rId8"/>
    <p:sldId id="261" r:id="rId9"/>
    <p:sldId id="28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33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nif26@yahoo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/>
              <a:t> 1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4500" dirty="0"/>
              <a:t>Pengantar Perdagangan Elektronik</a:t>
            </a:r>
            <a:r>
              <a:rPr lang="en-ID" sz="4500" dirty="0"/>
              <a:t> 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sz="4500" dirty="0"/>
              <a:t>Sejarah dan </a:t>
            </a:r>
            <a:r>
              <a:rPr lang="en-ID" sz="4500" dirty="0" err="1"/>
              <a:t>konsep</a:t>
            </a:r>
            <a:r>
              <a:rPr lang="en-ID" sz="4500" dirty="0"/>
              <a:t> EC</a:t>
            </a:r>
            <a:endParaRPr lang="en-US" sz="4500" dirty="0"/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8A5A66FC-2BDB-4455-8C2B-480412A7738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F5DF-77C4-416C-9B53-5BFAE9B45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61D83ED-61DC-42FC-BCB2-5EE6DE516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Marks &amp; Spencer </a:t>
            </a:r>
            <a:r>
              <a:rPr lang="en-US" altLang="en-US" sz="36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40BF9BC-284C-4B31-A53B-28E2EB6E8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3434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What can we learn…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Traditional brick-and-mortar companies face increasing pressures in a competitive marketing environment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 possible response is to introduce a variety of e-commerce initiatives that can improve</a:t>
            </a:r>
          </a:p>
          <a:p>
            <a:pPr lvl="2"/>
            <a:r>
              <a:rPr lang="en-US" altLang="en-US"/>
              <a:t>supply chain operation</a:t>
            </a:r>
          </a:p>
          <a:p>
            <a:pPr lvl="2"/>
            <a:r>
              <a:rPr lang="en-US" altLang="en-US"/>
              <a:t>information</a:t>
            </a:r>
          </a:p>
          <a:p>
            <a:pPr lvl="2"/>
            <a:r>
              <a:rPr lang="en-US" altLang="en-US"/>
              <a:t>money from raw materials through factories </a:t>
            </a:r>
          </a:p>
          <a:p>
            <a:pPr lvl="2"/>
            <a:r>
              <a:rPr lang="en-US" altLang="en-US"/>
              <a:t>increase customer service</a:t>
            </a:r>
          </a:p>
          <a:p>
            <a:pPr lvl="2"/>
            <a:r>
              <a:rPr lang="en-US" altLang="en-US"/>
              <a:t>open up markets to more customers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A94763B6-569D-4093-A71D-326643E72B5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0F3B-16C6-406B-9A9E-FB34F8B7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E1E5CCD-1FD7-43CA-95F6-28618CF28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Commerce: Definitions and Concepts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10CDB7A-DC80-491F-B8D9-53A4D8532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2286000"/>
            <a:ext cx="79248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The Internet has emerged as a major, perhaps eventually </a:t>
            </a:r>
            <a:r>
              <a:rPr lang="en-US" altLang="en-US" sz="2400" i="1"/>
              <a:t>the </a:t>
            </a:r>
            <a:r>
              <a:rPr lang="en-US" altLang="en-US" sz="2400"/>
              <a:t>major, worldwide distribution channel for goods, services, managerial and professional jobs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This is profoundly changing economics, markets and industry structure, products and services and their flow, consumer segmentation, consumer values, consumer behavior, jobs, and labor markets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The impact may be even greater on societies and politics, and on the way we see the world and ourselves in it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843EF133-35B0-4CFF-BE9C-60026B8D31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4BF3-6ACF-4446-8A0E-8EF68D2AC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692E564-D19B-464D-9984-3F240192D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Commerce: Definitions and Concepts </a:t>
            </a:r>
            <a:r>
              <a:rPr lang="en-US" altLang="en-US" sz="32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C28E7F4-D7C5-46A4-A98E-C114EA78A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209800"/>
            <a:ext cx="75438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/>
              <a:t>E-commerce defined from the following perspectives: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Communications: </a:t>
            </a:r>
            <a:r>
              <a:rPr lang="en-US" altLang="en-US"/>
              <a:t>delivery of goods, services, information, or payments over computer networks or any other electronic means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b="1"/>
              <a:t>Commercial (trading):</a:t>
            </a:r>
            <a:r>
              <a:rPr lang="en-US" altLang="en-US"/>
              <a:t> provides capability of buying and selling products, services, and information on the Internet and via other online services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B0B937A0-0205-49B1-8984-5745A3D09C1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DB35-276F-45BF-A2D6-17BD2BB9D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971C869-4653-43E6-AF00-699784ED1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Commerce: Definitions and Concepts </a:t>
            </a:r>
            <a:r>
              <a:rPr lang="en-US" altLang="en-US" sz="32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37DAA15-B55E-4776-8C0E-7D782553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438400"/>
            <a:ext cx="76200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Business process: </a:t>
            </a:r>
            <a:r>
              <a:rPr lang="en-US" altLang="en-US" sz="2400"/>
              <a:t>doing business electronically by completing business processes over electronic networks, thereby substituting information for physical business processes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Service: </a:t>
            </a:r>
            <a:r>
              <a:rPr lang="en-US" altLang="en-US" sz="2400"/>
              <a:t>a tool that addresses the desire of governments, firms, consumers, and management to cut service costs while improving the quality of customer service and increasing the speed of service delivery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AD0C7137-3E6D-441A-ACC4-F1841F79104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908-45A5-4682-A584-2F23747B9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79F4271-DF7F-4223-B540-443972F3A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Commerce: Definitions and Concepts </a:t>
            </a:r>
            <a:r>
              <a:rPr lang="en-US" altLang="en-US" sz="32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786DDFA-9B23-4F1A-8BE5-10D5BF209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2286000"/>
            <a:ext cx="7467600" cy="35814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Learning:</a:t>
            </a:r>
            <a:r>
              <a:rPr lang="en-US" altLang="en-US" sz="2400" b="1" i="1"/>
              <a:t> </a:t>
            </a:r>
            <a:r>
              <a:rPr lang="en-US" altLang="en-US" sz="2400"/>
              <a:t>an enabler of online training and education in schools, universities, and other organizations, including businesses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Collaborative:</a:t>
            </a:r>
            <a:r>
              <a:rPr lang="en-US" altLang="en-US" sz="2400" b="1" i="1"/>
              <a:t> </a:t>
            </a:r>
            <a:r>
              <a:rPr lang="en-US" altLang="en-US" sz="2400"/>
              <a:t>the framework for inter- and intraorganizational collaboration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b="1"/>
              <a:t>Community: </a:t>
            </a:r>
            <a:r>
              <a:rPr lang="en-US" altLang="en-US" sz="2400"/>
              <a:t>provides a gathering place for community members to learn, transact, and collaborate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F3977703-01C2-4D50-B821-6D2497B6DD6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6EA5-9007-449B-85AC-B396F24E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216F19B-44FF-48AB-9D29-EF99A6DC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Electronic Commerce: Definitions and Concepts </a:t>
            </a:r>
            <a:r>
              <a:rPr lang="en-US" altLang="en-US" sz="3200"/>
              <a:t>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B75E30F-93A0-4129-932F-AA2FFE4D0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209800"/>
            <a:ext cx="75438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e-business:</a:t>
            </a:r>
            <a:r>
              <a:rPr lang="en-US" altLang="en-US" b="1"/>
              <a:t> </a:t>
            </a:r>
            <a:r>
              <a:rPr lang="en-US" altLang="en-US"/>
              <a:t>a broader definition of EC, which includes: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buying and selling of goods and services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servicing customers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collaborating with business partners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conducting electronic transactions within an organization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84B8-82AB-48CE-BC8D-747CC652B2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E37829-511E-499E-B9A6-76812A1DD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003F556-9948-4A67-9AE6-7AC575E0402D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7448A49-FDDA-42D3-9662-C1BE0FCE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Electronic Commerce: Definitions and Concepts </a:t>
            </a:r>
            <a:r>
              <a:rPr lang="en-US" altLang="en-US" sz="3200" b="1"/>
              <a:t>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0517DEB-22FD-4197-B834-E2E43518DC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/>
            <a:r>
              <a:rPr lang="en-US" altLang="en-US" sz="2400" b="1"/>
              <a:t>Pure vs. Partial EC</a:t>
            </a:r>
            <a:r>
              <a:rPr lang="en-US" altLang="en-US" sz="2400"/>
              <a:t> depends upon the </a:t>
            </a:r>
            <a:r>
              <a:rPr lang="en-US" altLang="en-US" sz="2400" i="1"/>
              <a:t>degree of digitization </a:t>
            </a:r>
            <a:r>
              <a:rPr lang="en-US" altLang="en-US" sz="2400"/>
              <a:t>(the transformation from physical to digital) of: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sz="2000"/>
              <a:t>the </a:t>
            </a:r>
            <a:r>
              <a:rPr lang="en-US" altLang="en-US" sz="2000" i="1"/>
              <a:t>product </a:t>
            </a:r>
            <a:r>
              <a:rPr lang="en-US" altLang="en-US" sz="2000"/>
              <a:t>(service) sold;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sz="2000"/>
              <a:t>the </a:t>
            </a:r>
            <a:r>
              <a:rPr lang="en-US" altLang="en-US" sz="2000" i="1"/>
              <a:t>process; and for</a:t>
            </a:r>
          </a:p>
          <a:p>
            <a:pPr marL="914400" lvl="1" indent="-457200">
              <a:buClr>
                <a:srgbClr val="FFFF66"/>
              </a:buClr>
              <a:buFontTx/>
              <a:buAutoNum type="arabicPeriod"/>
            </a:pPr>
            <a:r>
              <a:rPr lang="en-US" altLang="en-US" sz="2000"/>
              <a:t>the </a:t>
            </a:r>
            <a:r>
              <a:rPr lang="en-US" altLang="en-US" sz="2000" i="1"/>
              <a:t>delivery agent </a:t>
            </a:r>
            <a:r>
              <a:rPr lang="en-US" altLang="en-US" sz="2000"/>
              <a:t>(or digital intermediary)</a:t>
            </a: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A31DE0BF-0C82-4867-A167-336F685757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400" b="1"/>
              <a:t>Brick-and-Mortar organizations </a:t>
            </a:r>
            <a:r>
              <a:rPr lang="en-US" altLang="en-US" sz="2400"/>
              <a:t>are</a:t>
            </a:r>
            <a:r>
              <a:rPr lang="en-US" altLang="en-US" sz="2400" b="1"/>
              <a:t> </a:t>
            </a:r>
            <a:r>
              <a:rPr lang="en-US" altLang="en-US" sz="2400"/>
              <a:t>old-economy organizations (corporations) that perform most of their business off-line, selling physical products by means of physical agents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7FA4-FF43-4585-A6C2-02E956DB9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1DE456BA-A1C8-4C12-B739-830FA7729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2F0031-83AB-40F6-AD17-C8A631E66FC3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D10CBB9-4162-4E88-88D3-59EE93F7A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Electronic Commerce: Definitions and Concepts </a:t>
            </a:r>
            <a:r>
              <a:rPr lang="en-US" altLang="en-US" sz="3200" b="1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E8D12A4-0A1D-4457-86A5-38913D2F28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b="1"/>
              <a:t>Virtual (pure-play) organizations</a:t>
            </a:r>
            <a:r>
              <a:rPr lang="en-US" altLang="en-US" sz="2400"/>
              <a:t> conduct their business activities solely online</a:t>
            </a:r>
          </a:p>
          <a:p>
            <a:r>
              <a:rPr lang="en-US" altLang="en-US" sz="2400" b="1"/>
              <a:t>Click-and-mortar organizations </a:t>
            </a:r>
            <a:r>
              <a:rPr lang="en-US" altLang="en-US" sz="2400"/>
              <a:t>conduct some EC activities, but do their primary business in the physical world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7CCEC55E-9BD0-4F77-A68C-7BA22CDB4A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400" b="1"/>
              <a:t>Electronic market (e-marketplace) </a:t>
            </a:r>
            <a:r>
              <a:rPr lang="en-US" altLang="en-US" sz="2400"/>
              <a:t>online marketplace where buyers and sellers meet to exchange goods, services, money, or information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94AE-834C-4BA1-8B98-5622F61849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388A0617-CAC4-462D-9B9E-2790DDA5A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F7D57E-0D26-4F9D-A91A-B1A3D25AB1C0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2D53FB01-6087-456C-AE27-C24E73631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Electronic Commerce: Definitions and Concepts </a:t>
            </a:r>
            <a:r>
              <a:rPr lang="en-US" altLang="en-US" sz="3200" b="1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0E98A84-428D-4DC6-A174-9A1941964D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3810000" cy="4114800"/>
          </a:xfrm>
        </p:spPr>
        <p:txBody>
          <a:bodyPr/>
          <a:lstStyle/>
          <a:p>
            <a:r>
              <a:rPr lang="en-US" altLang="en-US" sz="2600" b="1"/>
              <a:t>Interorganizational information systems (IOSs) </a:t>
            </a:r>
            <a:r>
              <a:rPr lang="en-US" altLang="en-US" sz="2600"/>
              <a:t>allow routine transaction processing and information flow between two or more organizations</a:t>
            </a:r>
          </a:p>
          <a:p>
            <a:endParaRPr lang="en-US" altLang="en-US" sz="2600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284D69AD-52DF-4FD5-B9D5-2C863BF873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38900" y="1981200"/>
            <a:ext cx="3771900" cy="4114800"/>
          </a:xfrm>
        </p:spPr>
        <p:txBody>
          <a:bodyPr/>
          <a:lstStyle/>
          <a:p>
            <a:r>
              <a:rPr lang="en-US" altLang="en-US" sz="2600" b="1"/>
              <a:t>Intraorganizational information systems </a:t>
            </a:r>
            <a:r>
              <a:rPr lang="en-US" altLang="en-US" sz="2600"/>
              <a:t>enable EC activities to go on </a:t>
            </a:r>
            <a:r>
              <a:rPr lang="en-US" altLang="en-US" sz="2600" i="1"/>
              <a:t>within </a:t>
            </a:r>
            <a:r>
              <a:rPr lang="en-US" altLang="en-US" sz="2600"/>
              <a:t>individual organizations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541F224B-8CA4-4BCD-952B-E794F525727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7837-3E0A-4430-A7E0-25325EB38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2F18D38-C9D4-4D1F-AC02-54E61FC2A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1.1: The Dimensions of Electronic Commerce</a:t>
            </a:r>
          </a:p>
        </p:txBody>
      </p:sp>
      <p:pic>
        <p:nvPicPr>
          <p:cNvPr id="26629" name="Picture 3">
            <a:extLst>
              <a:ext uri="{FF2B5EF4-FFF2-40B4-BE49-F238E27FC236}">
                <a16:creationId xmlns:a16="http://schemas.microsoft.com/office/drawing/2014/main" id="{2E53879A-CA65-4427-ACA3-73A1A62A2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3703" r="2768" b="1852"/>
          <a:stretch>
            <a:fillRect/>
          </a:stretch>
        </p:blipFill>
        <p:spPr>
          <a:xfrm>
            <a:off x="3695701" y="1811339"/>
            <a:ext cx="4799013" cy="41481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19D4-9799-44A3-A77F-047F0929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 dirty="0"/>
              <a:t>Biodata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85AC35-B4F4-41DC-9BA8-E1D49A61D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en-ID" altLang="en-US" dirty="0"/>
              <a:t>Nama 	: M Hanif Jusuf ST MKOM</a:t>
            </a:r>
          </a:p>
          <a:p>
            <a:pPr marL="9525" indent="0">
              <a:buNone/>
            </a:pPr>
            <a:r>
              <a:rPr lang="en-ID" altLang="en-US" dirty="0" err="1"/>
              <a:t>Pekerjaan</a:t>
            </a:r>
            <a:r>
              <a:rPr lang="en-ID" altLang="en-US" dirty="0"/>
              <a:t>	: </a:t>
            </a:r>
            <a:r>
              <a:rPr lang="en-ID" altLang="en-US" dirty="0" err="1"/>
              <a:t>Dosen</a:t>
            </a:r>
            <a:r>
              <a:rPr lang="en-ID" altLang="en-US" dirty="0"/>
              <a:t> STMIK Indonesia dan </a:t>
            </a:r>
            <a:r>
              <a:rPr lang="en-ID" altLang="en-US" dirty="0" err="1"/>
              <a:t>karyawan</a:t>
            </a:r>
            <a:r>
              <a:rPr lang="en-ID" altLang="en-US" dirty="0"/>
              <a:t> 	</a:t>
            </a:r>
            <a:r>
              <a:rPr lang="en-ID" altLang="en-US"/>
              <a:t>	   </a:t>
            </a:r>
            <a:r>
              <a:rPr lang="en-ID" altLang="en-US" dirty="0" err="1"/>
              <a:t>Telkomsigma</a:t>
            </a:r>
            <a:endParaRPr lang="en-ID" altLang="en-US" dirty="0"/>
          </a:p>
          <a:p>
            <a:pPr marL="9525" indent="0">
              <a:buNone/>
            </a:pPr>
            <a:r>
              <a:rPr lang="en-ID" altLang="en-US" dirty="0"/>
              <a:t>Hp/</a:t>
            </a:r>
            <a:r>
              <a:rPr lang="en-ID" altLang="en-US" dirty="0" err="1"/>
              <a:t>wa</a:t>
            </a:r>
            <a:r>
              <a:rPr lang="en-ID" altLang="en-US" dirty="0"/>
              <a:t> 	: 08128154967</a:t>
            </a:r>
          </a:p>
          <a:p>
            <a:pPr marL="9525" indent="0">
              <a:buNone/>
            </a:pPr>
            <a:r>
              <a:rPr lang="en-ID" altLang="en-US" dirty="0"/>
              <a:t>Email		: </a:t>
            </a:r>
            <a:r>
              <a:rPr lang="en-ID" altLang="en-US" dirty="0">
                <a:hlinkClick r:id="rId2"/>
              </a:rPr>
              <a:t>hanif26@yahoo.com</a:t>
            </a:r>
            <a:endParaRPr lang="en-ID" altLang="en-US" dirty="0"/>
          </a:p>
          <a:p>
            <a:pPr marL="9525" indent="0">
              <a:buNone/>
            </a:pPr>
            <a:endParaRPr lang="en-ID" alt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BBB3BE83-EB08-4971-9F90-EB8F96418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191B36D-4580-4376-A794-67DFDD41B94C}" type="slidenum">
              <a:rPr lang="en-US" altLang="id-ID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EA54D1B0-33D6-45C4-BAFF-C13CD7BED19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67EF-A097-4AC8-9AF0-F74354F0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C75426E-8ABC-4555-977D-3082845FC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BAD23D3-098B-4E00-BE0D-9E5EB2476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Definition of EC and description of its various categories.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content and framework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major types of EC transactions.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major business models.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D521DC12-413C-4B39-8A84-EB3FF94568A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7BFE-340C-4E5A-A3E5-EB0A658F9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CB960346-9E92-40F0-A22D-F19A3CF2B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0767F2E-1EF7-4803-B145-80997D9E6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Benefits to organizations, consumers, and society.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Limitations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The role of the digital revolution.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The role of EC in combating pressures in the business environment.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D742-CB59-466C-85BB-1F733512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/>
              <a:t>Background</a:t>
            </a:r>
            <a:endParaRPr lang="en-ID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55BD299-0E18-4681-AA98-47F61F0C8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ID" altLang="en-US"/>
              <a:t>History of the Internet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What is an Information System</a:t>
            </a:r>
            <a:endParaRPr lang="en-ID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D444718-DA87-4C6D-A821-30C6A03C05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F191B36D-4580-4376-A794-67DFDD41B94C}" type="slidenum">
              <a:rPr lang="en-US" altLang="id-ID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4FC493A8-DEFE-4A9A-B034-A957D147658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DAB0495-97E1-41D7-A166-99B7F4439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9720EEC-0AEB-49F4-AD46-E535F6FD3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Define electronic commerce (EC) and describe its various categories.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and discuss the content and framework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major types of EC transactions.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some EC business models.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9F6DBE26-8975-4B89-B42F-EBF3D432DD6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F333-CE47-4D38-AF85-3FE1CD2F8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5996054-724A-4036-88CC-16DDAAF7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D08D3D2-7A6B-4695-A0B1-CF91336A4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benefits of EC to organizations, consumers, and society.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limitations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role of the digital revolution in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contribution of EC to organizations responding to environmental pressures.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895EC9A6-12A1-4E65-B624-DA0E25E989F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977-6ECE-45FA-93F5-FEEFF6960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B3522E6-A3A2-4E46-AF3E-3C4449C50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Marks &amp; Spencer—A New Way to Compete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B21D4F6-371B-47B7-A294-831811777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690688"/>
            <a:ext cx="7620000" cy="4876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Problem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UK-based, upscale, global retailer of </a:t>
            </a:r>
          </a:p>
          <a:p>
            <a:pPr lvl="1">
              <a:buFontTx/>
              <a:buNone/>
            </a:pPr>
            <a:r>
              <a:rPr lang="en-US" altLang="en-US"/>
              <a:t>	high-quality, high-priced merchandise faces stiff competition, since economic slowdown that started in 1999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Critical success factors</a:t>
            </a:r>
          </a:p>
          <a:p>
            <a:pPr lvl="2"/>
            <a:r>
              <a:rPr lang="en-US" altLang="en-US"/>
              <a:t>Customer service</a:t>
            </a:r>
          </a:p>
          <a:p>
            <a:pPr lvl="2"/>
            <a:r>
              <a:rPr lang="en-US" altLang="en-US"/>
              <a:t>Appropriate store inventory system</a:t>
            </a:r>
          </a:p>
          <a:p>
            <a:pPr lvl="2"/>
            <a:r>
              <a:rPr lang="en-US" altLang="en-US"/>
              <a:t>Efficient supply chain activities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01793D8E-50E0-43D2-B751-E7DBB3C339E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B44C-76F9-458E-B6BA-EB289E726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55E71A8-4ABA-40F9-AE65-7ACD50CBF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Marks &amp; Spencer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699D431-FA4C-45D8-A5C2-458CB33BC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M&amp;S realized that digital era survival depends on the use of information technology in general and </a:t>
            </a:r>
            <a:r>
              <a:rPr lang="en-US" altLang="en-US" i="1"/>
              <a:t>electronic commerce </a:t>
            </a:r>
            <a:r>
              <a:rPr lang="en-US" altLang="en-US"/>
              <a:t>in particular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Electronic commerce (EC, e-commerce)—</a:t>
            </a:r>
            <a:r>
              <a:rPr lang="en-US" altLang="en-US"/>
              <a:t>a process of buying, selling, transferring, or exchanging products, services, and/or information via electronic networks and computers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E9BB68A3-0751-4DCB-A2C5-4F85B88F6F0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13A-1579-4124-884E-2FF5B7A57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C8C5A93-93C3-4780-8E2C-58AF882F7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Marks &amp; Spencer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CE17DEE-03DB-40E4-B14C-A8D6E672E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 &amp; S initiated several EC initiatives, including:</a:t>
            </a:r>
          </a:p>
          <a:p>
            <a:pPr lvl="2"/>
            <a:r>
              <a:rPr lang="en-US" altLang="en-US"/>
              <a:t>Security</a:t>
            </a:r>
          </a:p>
          <a:p>
            <a:pPr lvl="2"/>
            <a:r>
              <a:rPr lang="en-US" altLang="en-US"/>
              <a:t>Warehouse management</a:t>
            </a:r>
          </a:p>
          <a:p>
            <a:pPr lvl="2"/>
            <a:r>
              <a:rPr lang="en-US" altLang="en-US"/>
              <a:t>Merchandise receiving</a:t>
            </a:r>
          </a:p>
          <a:p>
            <a:pPr lvl="2"/>
            <a:r>
              <a:rPr lang="en-US" altLang="en-US"/>
              <a:t>Inventory control</a:t>
            </a:r>
          </a:p>
          <a:p>
            <a:pPr lvl="2"/>
            <a:r>
              <a:rPr lang="en-US" altLang="en-US"/>
              <a:t>Speeding up the supply of fashion garments</a:t>
            </a:r>
          </a:p>
          <a:p>
            <a:pPr lvl="2"/>
            <a:r>
              <a:rPr lang="en-US" altLang="en-US"/>
              <a:t>Collaborative commerce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9D4DB778-4715-4F86-BDD5-82C7A2D2007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0CE1-5968-4D9E-9E37-66358F682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191B36D-4580-4376-A794-67DFDD41B94C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FAC56D7-CF09-400B-A3FE-7E7D0D696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Marks &amp; Spencer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EFBDF67-C01F-466B-88E0-6F6BA4F27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438400"/>
            <a:ext cx="7543800" cy="3352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Results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As of summer 2002, a turnaround is underway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 &amp; S has become a leader and example setter in retailing, resulting in increased profitability and growth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1027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SIC030 - PPT - SESI ke 1 Sistem Perdagangan Elektronik</vt:lpstr>
      <vt:lpstr>Biodata</vt:lpstr>
      <vt:lpstr>Background</vt:lpstr>
      <vt:lpstr>Learning Objectives</vt:lpstr>
      <vt:lpstr>Learning Objectives (cont.)</vt:lpstr>
      <vt:lpstr>Marks &amp; Spencer—A New Way to Compete</vt:lpstr>
      <vt:lpstr>Marks &amp; Spencer (cont.)</vt:lpstr>
      <vt:lpstr>Marks &amp; Spencer (cont.)</vt:lpstr>
      <vt:lpstr>Marks &amp; Spencer (cont.)</vt:lpstr>
      <vt:lpstr>Marks &amp; Spencer (cont.)</vt:lpstr>
      <vt:lpstr>Electronic Commerce: Definitions and Concepts</vt:lpstr>
      <vt:lpstr>Electronic Commerce: Definitions and Concepts (cont.)</vt:lpstr>
      <vt:lpstr>Electronic Commerce: Definitions and Concepts (cont.)</vt:lpstr>
      <vt:lpstr>Electronic Commerce: Definitions and Concepts (cont.)</vt:lpstr>
      <vt:lpstr>Electronic Commerce: Definitions and Concepts (cont.)</vt:lpstr>
      <vt:lpstr>Electronic Commerce: Definitions and Concepts (cont.)</vt:lpstr>
      <vt:lpstr>Electronic Commerce: Definitions and Concepts (cont.)</vt:lpstr>
      <vt:lpstr>Electronic Commerce: Definitions and Concepts (cont.)</vt:lpstr>
      <vt:lpstr>Exhibit 1.1: The Dimensions of Electronic Commerce</vt:lpstr>
      <vt:lpstr>Summary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26</cp:revision>
  <dcterms:created xsi:type="dcterms:W3CDTF">2021-08-03T05:39:13Z</dcterms:created>
  <dcterms:modified xsi:type="dcterms:W3CDTF">2022-03-04T14:15:36Z</dcterms:modified>
</cp:coreProperties>
</file>