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83" r:id="rId4"/>
    <p:sldId id="284" r:id="rId5"/>
    <p:sldId id="297" r:id="rId6"/>
    <p:sldId id="298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039D-8FE3-474B-93D4-3B21FFB37D1F}" type="datetimeFigureOut">
              <a:rPr lang="en-ID" smtClean="0"/>
              <a:t>22/03/2022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83C0-146C-4480-8C61-6E2CB3D845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30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8D126706-8AB3-43FD-94C0-6C37F9AF2D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92FE52E3-9308-435E-BB09-C5A09A5466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817F07D-BA69-479F-BFA3-4C011C3C1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080622-79AE-4698-88D1-38422BFBE55E}" type="slidenum">
              <a:rPr lang="en-US" altLang="id-ID" smtClean="0"/>
              <a:pPr/>
              <a:t>6</a:t>
            </a:fld>
            <a:endParaRPr lang="en-US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nif26@yahoo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SIC038</a:t>
            </a:r>
            <a:r>
              <a:rPr lang="en-US" sz="3600" b="1" dirty="0"/>
              <a:t> - PPT - SESI 1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Pemerintahan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 err="1"/>
              <a:t>Penerapan</a:t>
            </a:r>
            <a:r>
              <a:rPr lang="en-US" sz="2400"/>
              <a:t> E-Government</a:t>
            </a:r>
            <a:endParaRPr lang="en-US" sz="2400" dirty="0"/>
          </a:p>
          <a:p>
            <a:endParaRPr lang="en-US" dirty="0"/>
          </a:p>
          <a:p>
            <a:r>
              <a:rPr lang="fi-FI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3">
            <a:extLst>
              <a:ext uri="{FF2B5EF4-FFF2-40B4-BE49-F238E27FC236}">
                <a16:creationId xmlns:a16="http://schemas.microsoft.com/office/drawing/2014/main" id="{E32232C0-0037-4651-A913-D4F08D5FA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9" y="755650"/>
            <a:ext cx="8027987" cy="58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93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 Definisi e-Government (Lanjutan)</a:t>
            </a:r>
            <a:endParaRPr lang="id-ID" altLang="id-ID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3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Mengembangkan infrastruktur penyediaan layanan umum satu pintu  yang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multi-channel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,	meliputi pusat layanan masyarakat	“berbentuk  fisik” (di Indonesia, dikenal dengan layanan satu atap)	dan	tempat  akses publik	(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publik access point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)	lainnya	seperti	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telecentre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,	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call  center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, portal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web,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dan portal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Mengimplementasikan	ukuran-ukuran	yang	akan	meningkatkan  kepercayaan publik terhadap transaksi yang didukung TIK dan  berbagai interaksi lainnya dalam lingkungan digital.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Meningkatkan	pengembangan	konten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yang  mudah digunakan, menarik, dan relevan, termasuk yang dikenal  dengan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d-ID" altLang="id-ID" sz="2000" i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killer applications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id-ID" altLang="id-ID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C9D8A3-5B0D-4238-9FC1-54F15106F7A2}"/>
              </a:ext>
            </a:extLst>
          </p:cNvPr>
          <p:cNvSpPr txBox="1"/>
          <p:nvPr/>
        </p:nvSpPr>
        <p:spPr>
          <a:xfrm>
            <a:off x="2112963" y="4154488"/>
            <a:ext cx="2163762" cy="22826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400" i="1" spc="-5" dirty="0">
                <a:latin typeface="Arial"/>
                <a:cs typeface="Arial"/>
              </a:rPr>
              <a:t>(Hart-Teetr </a:t>
            </a:r>
            <a:r>
              <a:rPr sz="1400" i="1" dirty="0">
                <a:latin typeface="Arial"/>
                <a:cs typeface="Arial"/>
              </a:rPr>
              <a:t>Researh,</a:t>
            </a:r>
            <a:r>
              <a:rPr sz="1400" i="1" spc="-1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2003)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CB7AD10-DCD1-47D2-83F4-94F61EDAB94F}"/>
              </a:ext>
            </a:extLst>
          </p:cNvPr>
          <p:cNvSpPr txBox="1"/>
          <p:nvPr/>
        </p:nvSpPr>
        <p:spPr>
          <a:xfrm>
            <a:off x="1978025" y="781051"/>
            <a:ext cx="7131050" cy="31146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87350">
              <a:spcBef>
                <a:spcPts val="95"/>
              </a:spcBef>
              <a:defRPr/>
            </a:pPr>
            <a:r>
              <a:rPr sz="2800" spc="-5" dirty="0">
                <a:solidFill>
                  <a:srgbClr val="333399"/>
                </a:solidFill>
                <a:latin typeface="Verdana"/>
                <a:cs typeface="Verdana"/>
              </a:rPr>
              <a:t>1.1 Definisi </a:t>
            </a:r>
            <a:r>
              <a:rPr sz="2800" spc="-10" dirty="0">
                <a:solidFill>
                  <a:srgbClr val="333399"/>
                </a:solidFill>
                <a:latin typeface="Verdana"/>
                <a:cs typeface="Verdana"/>
              </a:rPr>
              <a:t>e-Government</a:t>
            </a:r>
            <a:r>
              <a:rPr sz="2800" spc="-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Verdana"/>
                <a:cs typeface="Verdana"/>
              </a:rPr>
              <a:t>(Lanjutan)</a:t>
            </a:r>
            <a:endParaRPr sz="2800" dirty="0">
              <a:latin typeface="Verdana"/>
              <a:cs typeface="Verdana"/>
            </a:endParaRPr>
          </a:p>
          <a:p>
            <a:pPr>
              <a:spcBef>
                <a:spcPts val="25"/>
              </a:spcBef>
              <a:defRPr/>
            </a:pPr>
            <a:endParaRPr sz="3400" dirty="0">
              <a:latin typeface="Verdana"/>
              <a:cs typeface="Verdana"/>
            </a:endParaRPr>
          </a:p>
          <a:p>
            <a:pPr marL="12700">
              <a:defRPr/>
            </a:pPr>
            <a:r>
              <a:rPr sz="2000" b="1" dirty="0">
                <a:latin typeface="Arial"/>
                <a:cs typeface="Arial"/>
              </a:rPr>
              <a:t>Harapan </a:t>
            </a:r>
            <a:r>
              <a:rPr sz="2000" b="1" spc="-5" dirty="0">
                <a:latin typeface="Arial"/>
                <a:cs typeface="Arial"/>
              </a:rPr>
              <a:t>Publik </a:t>
            </a:r>
            <a:r>
              <a:rPr sz="2000" b="1" dirty="0">
                <a:latin typeface="Arial"/>
                <a:cs typeface="Arial"/>
              </a:rPr>
              <a:t>untuk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e-Government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defRPr/>
            </a:pPr>
            <a:endParaRPr sz="2900" dirty="0">
              <a:latin typeface="Arial"/>
              <a:cs typeface="Arial"/>
            </a:endParaRPr>
          </a:p>
          <a:p>
            <a:pPr marL="353695" indent="-341630">
              <a:buClr>
                <a:srgbClr val="333399"/>
              </a:buClr>
              <a:buFont typeface="Wingdings"/>
              <a:buChar char=""/>
              <a:tabLst>
                <a:tab pos="353695" algn="l"/>
                <a:tab pos="354330" algn="l"/>
              </a:tabLst>
              <a:defRPr/>
            </a:pPr>
            <a:r>
              <a:rPr sz="2000" dirty="0">
                <a:latin typeface="Arial"/>
                <a:cs typeface="Arial"/>
              </a:rPr>
              <a:t>Responsif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28%</a:t>
            </a:r>
          </a:p>
          <a:p>
            <a:pPr marL="353695" indent="-341630">
              <a:spcBef>
                <a:spcPts val="480"/>
              </a:spcBef>
              <a:buClr>
                <a:srgbClr val="333399"/>
              </a:buClr>
              <a:buFont typeface="Wingdings"/>
              <a:buChar char=""/>
              <a:tabLst>
                <a:tab pos="353695" algn="l"/>
                <a:tab pos="354330" algn="l"/>
              </a:tabLst>
              <a:defRPr/>
            </a:pPr>
            <a:r>
              <a:rPr sz="2000" dirty="0">
                <a:latin typeface="Arial"/>
                <a:cs typeface="Arial"/>
              </a:rPr>
              <a:t>Efisiensi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19%</a:t>
            </a:r>
          </a:p>
          <a:p>
            <a:pPr marL="353695" indent="-341630">
              <a:spcBef>
                <a:spcPts val="480"/>
              </a:spcBef>
              <a:buClr>
                <a:srgbClr val="333399"/>
              </a:buClr>
              <a:buFont typeface="Wingdings"/>
              <a:buChar char=""/>
              <a:tabLst>
                <a:tab pos="353695" algn="l"/>
                <a:tab pos="354330" algn="l"/>
              </a:tabLst>
              <a:defRPr/>
            </a:pPr>
            <a:r>
              <a:rPr sz="2000" dirty="0">
                <a:latin typeface="Arial"/>
                <a:cs typeface="Arial"/>
              </a:rPr>
              <a:t>Aksesibilitas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18%</a:t>
            </a:r>
          </a:p>
          <a:p>
            <a:pPr marL="353695" indent="-341630">
              <a:spcBef>
                <a:spcPts val="480"/>
              </a:spcBef>
              <a:buClr>
                <a:srgbClr val="333399"/>
              </a:buClr>
              <a:buFont typeface="Wingdings"/>
              <a:buChar char=""/>
              <a:tabLst>
                <a:tab pos="353695" algn="l"/>
                <a:tab pos="354330" algn="l"/>
              </a:tabLst>
              <a:defRPr/>
            </a:pPr>
            <a:r>
              <a:rPr sz="2000" dirty="0">
                <a:latin typeface="Arial"/>
                <a:cs typeface="Arial"/>
              </a:rPr>
              <a:t>Layanan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object 2">
            <a:extLst>
              <a:ext uri="{FF2B5EF4-FFF2-40B4-BE49-F238E27FC236}">
                <a16:creationId xmlns:a16="http://schemas.microsoft.com/office/drawing/2014/main" id="{C82D377B-EEA5-410A-99A5-355ADD1A97CF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86001"/>
            <a:ext cx="5340350" cy="3503613"/>
            <a:chOff x="1981200" y="2286000"/>
            <a:chExt cx="5340985" cy="3503929"/>
          </a:xfrm>
        </p:grpSpPr>
        <p:sp>
          <p:nvSpPr>
            <p:cNvPr id="16391" name="object 3">
              <a:extLst>
                <a:ext uri="{FF2B5EF4-FFF2-40B4-BE49-F238E27FC236}">
                  <a16:creationId xmlns:a16="http://schemas.microsoft.com/office/drawing/2014/main" id="{20EA4C99-A837-4FBD-BA45-AF313BB7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672" y="2785872"/>
              <a:ext cx="4194048" cy="2502408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392" name="object 4">
              <a:extLst>
                <a:ext uri="{FF2B5EF4-FFF2-40B4-BE49-F238E27FC236}">
                  <a16:creationId xmlns:a16="http://schemas.microsoft.com/office/drawing/2014/main" id="{BE8139D1-EDED-4A38-A4D1-FC74DB9B7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579" y="2810255"/>
              <a:ext cx="4194048" cy="249936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393" name="object 5">
              <a:extLst>
                <a:ext uri="{FF2B5EF4-FFF2-40B4-BE49-F238E27FC236}">
                  <a16:creationId xmlns:a16="http://schemas.microsoft.com/office/drawing/2014/main" id="{F30C52AD-97B1-4498-9C61-4E972BE4A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2819400"/>
              <a:ext cx="4152900" cy="2460625"/>
            </a:xfrm>
            <a:custGeom>
              <a:avLst/>
              <a:gdLst>
                <a:gd name="T0" fmla="*/ 30071 w 4152900"/>
                <a:gd name="T1" fmla="*/ 1020506 h 2460625"/>
                <a:gd name="T2" fmla="*/ 157691 w 4152900"/>
                <a:gd name="T3" fmla="*/ 759177 h 2460625"/>
                <a:gd name="T4" fmla="*/ 255687 w 4152900"/>
                <a:gd name="T5" fmla="*/ 638373 h 2460625"/>
                <a:gd name="T6" fmla="*/ 374504 w 4152900"/>
                <a:gd name="T7" fmla="*/ 525310 h 2460625"/>
                <a:gd name="T8" fmla="*/ 512664 w 4152900"/>
                <a:gd name="T9" fmla="*/ 420863 h 2460625"/>
                <a:gd name="T10" fmla="*/ 668690 w 4152900"/>
                <a:gd name="T11" fmla="*/ 325907 h 2460625"/>
                <a:gd name="T12" fmla="*/ 841104 w 4152900"/>
                <a:gd name="T13" fmla="*/ 241319 h 2460625"/>
                <a:gd name="T14" fmla="*/ 1028429 w 4152900"/>
                <a:gd name="T15" fmla="*/ 167972 h 2460625"/>
                <a:gd name="T16" fmla="*/ 1229187 w 4152900"/>
                <a:gd name="T17" fmla="*/ 106743 h 2460625"/>
                <a:gd name="T18" fmla="*/ 1441901 w 4152900"/>
                <a:gd name="T19" fmla="*/ 58507 h 2460625"/>
                <a:gd name="T20" fmla="*/ 1665093 w 4152900"/>
                <a:gd name="T21" fmla="*/ 24139 h 2460625"/>
                <a:gd name="T22" fmla="*/ 1897286 w 4152900"/>
                <a:gd name="T23" fmla="*/ 4515 h 2460625"/>
                <a:gd name="T24" fmla="*/ 2136603 w 4152900"/>
                <a:gd name="T25" fmla="*/ 506 h 2460625"/>
                <a:gd name="T26" fmla="*/ 2372745 w 4152900"/>
                <a:gd name="T27" fmla="*/ 12430 h 2460625"/>
                <a:gd name="T28" fmla="*/ 2600624 w 4152900"/>
                <a:gd name="T29" fmla="*/ 39536 h 2460625"/>
                <a:gd name="T30" fmla="*/ 2818763 w 4152900"/>
                <a:gd name="T31" fmla="*/ 80948 h 2460625"/>
                <a:gd name="T32" fmla="*/ 3025684 w 4152900"/>
                <a:gd name="T33" fmla="*/ 135791 h 2460625"/>
                <a:gd name="T34" fmla="*/ 3219910 w 4152900"/>
                <a:gd name="T35" fmla="*/ 203189 h 2460625"/>
                <a:gd name="T36" fmla="*/ 3399964 w 4152900"/>
                <a:gd name="T37" fmla="*/ 282266 h 2460625"/>
                <a:gd name="T38" fmla="*/ 3564368 w 4152900"/>
                <a:gd name="T39" fmla="*/ 372149 h 2460625"/>
                <a:gd name="T40" fmla="*/ 3711644 w 4152900"/>
                <a:gd name="T41" fmla="*/ 471960 h 2460625"/>
                <a:gd name="T42" fmla="*/ 3840317 w 4152900"/>
                <a:gd name="T43" fmla="*/ 580825 h 2460625"/>
                <a:gd name="T44" fmla="*/ 3948907 w 4152900"/>
                <a:gd name="T45" fmla="*/ 697868 h 2460625"/>
                <a:gd name="T46" fmla="*/ 4070906 w 4152900"/>
                <a:gd name="T47" fmla="*/ 886851 h 2460625"/>
                <a:gd name="T48" fmla="*/ 4149497 w 4152900"/>
                <a:gd name="T49" fmla="*/ 1159282 h 2460625"/>
                <a:gd name="T50" fmla="*/ 4139411 w 4152900"/>
                <a:gd name="T51" fmla="*/ 1371315 h 2460625"/>
                <a:gd name="T52" fmla="*/ 4035937 w 4152900"/>
                <a:gd name="T53" fmla="*/ 1638416 h 2460625"/>
                <a:gd name="T54" fmla="*/ 3923723 w 4152900"/>
                <a:gd name="T55" fmla="*/ 1792741 h 2460625"/>
                <a:gd name="T56" fmla="*/ 3809973 w 4152900"/>
                <a:gd name="T57" fmla="*/ 1907822 h 2460625"/>
                <a:gd name="T58" fmla="*/ 3676512 w 4152900"/>
                <a:gd name="T59" fmla="*/ 2014505 h 2460625"/>
                <a:gd name="T60" fmla="*/ 3524815 w 4152900"/>
                <a:gd name="T61" fmla="*/ 2111916 h 2460625"/>
                <a:gd name="T62" fmla="*/ 3356360 w 4152900"/>
                <a:gd name="T63" fmla="*/ 2199178 h 2460625"/>
                <a:gd name="T64" fmla="*/ 3172624 w 4152900"/>
                <a:gd name="T65" fmla="*/ 2275417 h 2460625"/>
                <a:gd name="T66" fmla="*/ 2975086 w 4152900"/>
                <a:gd name="T67" fmla="*/ 2339758 h 2460625"/>
                <a:gd name="T68" fmla="*/ 2765222 w 4152900"/>
                <a:gd name="T69" fmla="*/ 2391324 h 2460625"/>
                <a:gd name="T70" fmla="*/ 2544509 w 4152900"/>
                <a:gd name="T71" fmla="*/ 2429241 h 2460625"/>
                <a:gd name="T72" fmla="*/ 2314426 w 4152900"/>
                <a:gd name="T73" fmla="*/ 2452633 h 2460625"/>
                <a:gd name="T74" fmla="*/ 2076450 w 4152900"/>
                <a:gd name="T75" fmla="*/ 2460625 h 2460625"/>
                <a:gd name="T76" fmla="*/ 1838473 w 4152900"/>
                <a:gd name="T77" fmla="*/ 2452633 h 2460625"/>
                <a:gd name="T78" fmla="*/ 1608390 w 4152900"/>
                <a:gd name="T79" fmla="*/ 2429241 h 2460625"/>
                <a:gd name="T80" fmla="*/ 1387677 w 4152900"/>
                <a:gd name="T81" fmla="*/ 2391324 h 2460625"/>
                <a:gd name="T82" fmla="*/ 1177813 w 4152900"/>
                <a:gd name="T83" fmla="*/ 2339758 h 2460625"/>
                <a:gd name="T84" fmla="*/ 980275 w 4152900"/>
                <a:gd name="T85" fmla="*/ 2275417 h 2460625"/>
                <a:gd name="T86" fmla="*/ 796539 w 4152900"/>
                <a:gd name="T87" fmla="*/ 2199178 h 2460625"/>
                <a:gd name="T88" fmla="*/ 628084 w 4152900"/>
                <a:gd name="T89" fmla="*/ 2111916 h 2460625"/>
                <a:gd name="T90" fmla="*/ 476387 w 4152900"/>
                <a:gd name="T91" fmla="*/ 2014505 h 2460625"/>
                <a:gd name="T92" fmla="*/ 342926 w 4152900"/>
                <a:gd name="T93" fmla="*/ 1907822 h 2460625"/>
                <a:gd name="T94" fmla="*/ 229176 w 4152900"/>
                <a:gd name="T95" fmla="*/ 1792741 h 2460625"/>
                <a:gd name="T96" fmla="*/ 116962 w 4152900"/>
                <a:gd name="T97" fmla="*/ 1638416 h 2460625"/>
                <a:gd name="T98" fmla="*/ 13488 w 4152900"/>
                <a:gd name="T99" fmla="*/ 1371315 h 24606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152900" h="2460625">
                  <a:moveTo>
                    <a:pt x="0" y="1230312"/>
                  </a:moveTo>
                  <a:lnTo>
                    <a:pt x="3402" y="1159280"/>
                  </a:lnTo>
                  <a:lnTo>
                    <a:pt x="13488" y="1089309"/>
                  </a:lnTo>
                  <a:lnTo>
                    <a:pt x="30071" y="1020506"/>
                  </a:lnTo>
                  <a:lnTo>
                    <a:pt x="52968" y="952982"/>
                  </a:lnTo>
                  <a:lnTo>
                    <a:pt x="81994" y="886847"/>
                  </a:lnTo>
                  <a:lnTo>
                    <a:pt x="116963" y="822208"/>
                  </a:lnTo>
                  <a:lnTo>
                    <a:pt x="157691" y="759177"/>
                  </a:lnTo>
                  <a:lnTo>
                    <a:pt x="180158" y="728298"/>
                  </a:lnTo>
                  <a:lnTo>
                    <a:pt x="203994" y="697862"/>
                  </a:lnTo>
                  <a:lnTo>
                    <a:pt x="229179" y="667883"/>
                  </a:lnTo>
                  <a:lnTo>
                    <a:pt x="255687" y="638373"/>
                  </a:lnTo>
                  <a:lnTo>
                    <a:pt x="283497" y="609347"/>
                  </a:lnTo>
                  <a:lnTo>
                    <a:pt x="312586" y="580819"/>
                  </a:lnTo>
                  <a:lnTo>
                    <a:pt x="342929" y="552802"/>
                  </a:lnTo>
                  <a:lnTo>
                    <a:pt x="374504" y="525310"/>
                  </a:lnTo>
                  <a:lnTo>
                    <a:pt x="407288" y="498356"/>
                  </a:lnTo>
                  <a:lnTo>
                    <a:pt x="441259" y="471955"/>
                  </a:lnTo>
                  <a:lnTo>
                    <a:pt x="476391" y="446119"/>
                  </a:lnTo>
                  <a:lnTo>
                    <a:pt x="512664" y="420863"/>
                  </a:lnTo>
                  <a:lnTo>
                    <a:pt x="550053" y="396200"/>
                  </a:lnTo>
                  <a:lnTo>
                    <a:pt x="588536" y="372144"/>
                  </a:lnTo>
                  <a:lnTo>
                    <a:pt x="628089" y="348708"/>
                  </a:lnTo>
                  <a:lnTo>
                    <a:pt x="668690" y="325907"/>
                  </a:lnTo>
                  <a:lnTo>
                    <a:pt x="710315" y="303754"/>
                  </a:lnTo>
                  <a:lnTo>
                    <a:pt x="752941" y="282262"/>
                  </a:lnTo>
                  <a:lnTo>
                    <a:pt x="796545" y="261446"/>
                  </a:lnTo>
                  <a:lnTo>
                    <a:pt x="841104" y="241319"/>
                  </a:lnTo>
                  <a:lnTo>
                    <a:pt x="886595" y="221894"/>
                  </a:lnTo>
                  <a:lnTo>
                    <a:pt x="932995" y="203185"/>
                  </a:lnTo>
                  <a:lnTo>
                    <a:pt x="980280" y="185207"/>
                  </a:lnTo>
                  <a:lnTo>
                    <a:pt x="1028429" y="167972"/>
                  </a:lnTo>
                  <a:lnTo>
                    <a:pt x="1077416" y="151495"/>
                  </a:lnTo>
                  <a:lnTo>
                    <a:pt x="1127221" y="135788"/>
                  </a:lnTo>
                  <a:lnTo>
                    <a:pt x="1177819" y="120866"/>
                  </a:lnTo>
                  <a:lnTo>
                    <a:pt x="1229187" y="106743"/>
                  </a:lnTo>
                  <a:lnTo>
                    <a:pt x="1281302" y="93432"/>
                  </a:lnTo>
                  <a:lnTo>
                    <a:pt x="1334142" y="80946"/>
                  </a:lnTo>
                  <a:lnTo>
                    <a:pt x="1387682" y="69300"/>
                  </a:lnTo>
                  <a:lnTo>
                    <a:pt x="1441901" y="58507"/>
                  </a:lnTo>
                  <a:lnTo>
                    <a:pt x="1496774" y="48581"/>
                  </a:lnTo>
                  <a:lnTo>
                    <a:pt x="1552279" y="39535"/>
                  </a:lnTo>
                  <a:lnTo>
                    <a:pt x="1608393" y="31383"/>
                  </a:lnTo>
                  <a:lnTo>
                    <a:pt x="1665093" y="24139"/>
                  </a:lnTo>
                  <a:lnTo>
                    <a:pt x="1722355" y="17817"/>
                  </a:lnTo>
                  <a:lnTo>
                    <a:pt x="1780157" y="12430"/>
                  </a:lnTo>
                  <a:lnTo>
                    <a:pt x="1838475" y="7991"/>
                  </a:lnTo>
                  <a:lnTo>
                    <a:pt x="1897286" y="4515"/>
                  </a:lnTo>
                  <a:lnTo>
                    <a:pt x="1956568" y="2016"/>
                  </a:lnTo>
                  <a:lnTo>
                    <a:pt x="2016297" y="506"/>
                  </a:lnTo>
                  <a:lnTo>
                    <a:pt x="2076450" y="0"/>
                  </a:lnTo>
                  <a:lnTo>
                    <a:pt x="2136603" y="506"/>
                  </a:lnTo>
                  <a:lnTo>
                    <a:pt x="2196332" y="2016"/>
                  </a:lnTo>
                  <a:lnTo>
                    <a:pt x="2255614" y="4516"/>
                  </a:lnTo>
                  <a:lnTo>
                    <a:pt x="2314426" y="7992"/>
                  </a:lnTo>
                  <a:lnTo>
                    <a:pt x="2372745" y="12430"/>
                  </a:lnTo>
                  <a:lnTo>
                    <a:pt x="2430547" y="17817"/>
                  </a:lnTo>
                  <a:lnTo>
                    <a:pt x="2487809" y="24140"/>
                  </a:lnTo>
                  <a:lnTo>
                    <a:pt x="2544509" y="31384"/>
                  </a:lnTo>
                  <a:lnTo>
                    <a:pt x="2600624" y="39536"/>
                  </a:lnTo>
                  <a:lnTo>
                    <a:pt x="2656129" y="48582"/>
                  </a:lnTo>
                  <a:lnTo>
                    <a:pt x="2711003" y="58508"/>
                  </a:lnTo>
                  <a:lnTo>
                    <a:pt x="2765222" y="69302"/>
                  </a:lnTo>
                  <a:lnTo>
                    <a:pt x="2818763" y="80948"/>
                  </a:lnTo>
                  <a:lnTo>
                    <a:pt x="2871602" y="93434"/>
                  </a:lnTo>
                  <a:lnTo>
                    <a:pt x="2923718" y="106745"/>
                  </a:lnTo>
                  <a:lnTo>
                    <a:pt x="2975086" y="120869"/>
                  </a:lnTo>
                  <a:lnTo>
                    <a:pt x="3025684" y="135791"/>
                  </a:lnTo>
                  <a:lnTo>
                    <a:pt x="3075488" y="151497"/>
                  </a:lnTo>
                  <a:lnTo>
                    <a:pt x="3124476" y="167975"/>
                  </a:lnTo>
                  <a:lnTo>
                    <a:pt x="3172624" y="185210"/>
                  </a:lnTo>
                  <a:lnTo>
                    <a:pt x="3219910" y="203189"/>
                  </a:lnTo>
                  <a:lnTo>
                    <a:pt x="3266310" y="221897"/>
                  </a:lnTo>
                  <a:lnTo>
                    <a:pt x="3311801" y="241322"/>
                  </a:lnTo>
                  <a:lnTo>
                    <a:pt x="3356360" y="261450"/>
                  </a:lnTo>
                  <a:lnTo>
                    <a:pt x="3399964" y="282266"/>
                  </a:lnTo>
                  <a:lnTo>
                    <a:pt x="3442590" y="303758"/>
                  </a:lnTo>
                  <a:lnTo>
                    <a:pt x="3484214" y="325912"/>
                  </a:lnTo>
                  <a:lnTo>
                    <a:pt x="3524815" y="348713"/>
                  </a:lnTo>
                  <a:lnTo>
                    <a:pt x="3564368" y="372149"/>
                  </a:lnTo>
                  <a:lnTo>
                    <a:pt x="3602850" y="396205"/>
                  </a:lnTo>
                  <a:lnTo>
                    <a:pt x="3640239" y="420868"/>
                  </a:lnTo>
                  <a:lnTo>
                    <a:pt x="3676512" y="446124"/>
                  </a:lnTo>
                  <a:lnTo>
                    <a:pt x="3711644" y="471960"/>
                  </a:lnTo>
                  <a:lnTo>
                    <a:pt x="3745614" y="498362"/>
                  </a:lnTo>
                  <a:lnTo>
                    <a:pt x="3778398" y="525315"/>
                  </a:lnTo>
                  <a:lnTo>
                    <a:pt x="3809973" y="552808"/>
                  </a:lnTo>
                  <a:lnTo>
                    <a:pt x="3840317" y="580825"/>
                  </a:lnTo>
                  <a:lnTo>
                    <a:pt x="3869404" y="609353"/>
                  </a:lnTo>
                  <a:lnTo>
                    <a:pt x="3897214" y="638379"/>
                  </a:lnTo>
                  <a:lnTo>
                    <a:pt x="3923723" y="667888"/>
                  </a:lnTo>
                  <a:lnTo>
                    <a:pt x="3948907" y="697868"/>
                  </a:lnTo>
                  <a:lnTo>
                    <a:pt x="3972743" y="728304"/>
                  </a:lnTo>
                  <a:lnTo>
                    <a:pt x="3995209" y="759182"/>
                  </a:lnTo>
                  <a:lnTo>
                    <a:pt x="4035937" y="822213"/>
                  </a:lnTo>
                  <a:lnTo>
                    <a:pt x="4070906" y="886851"/>
                  </a:lnTo>
                  <a:lnTo>
                    <a:pt x="4099931" y="952986"/>
                  </a:lnTo>
                  <a:lnTo>
                    <a:pt x="4122828" y="1020509"/>
                  </a:lnTo>
                  <a:lnTo>
                    <a:pt x="4139411" y="1089311"/>
                  </a:lnTo>
                  <a:lnTo>
                    <a:pt x="4149497" y="1159282"/>
                  </a:lnTo>
                  <a:lnTo>
                    <a:pt x="4152900" y="1230312"/>
                  </a:lnTo>
                  <a:lnTo>
                    <a:pt x="4152045" y="1265953"/>
                  </a:lnTo>
                  <a:lnTo>
                    <a:pt x="4149497" y="1301344"/>
                  </a:lnTo>
                  <a:lnTo>
                    <a:pt x="4139411" y="1371315"/>
                  </a:lnTo>
                  <a:lnTo>
                    <a:pt x="4122828" y="1440118"/>
                  </a:lnTo>
                  <a:lnTo>
                    <a:pt x="4099931" y="1507642"/>
                  </a:lnTo>
                  <a:lnTo>
                    <a:pt x="4070906" y="1573777"/>
                  </a:lnTo>
                  <a:lnTo>
                    <a:pt x="4035937" y="1638416"/>
                  </a:lnTo>
                  <a:lnTo>
                    <a:pt x="3995209" y="1701447"/>
                  </a:lnTo>
                  <a:lnTo>
                    <a:pt x="3972743" y="1732326"/>
                  </a:lnTo>
                  <a:lnTo>
                    <a:pt x="3948907" y="1762762"/>
                  </a:lnTo>
                  <a:lnTo>
                    <a:pt x="3923723" y="1792741"/>
                  </a:lnTo>
                  <a:lnTo>
                    <a:pt x="3897214" y="1822251"/>
                  </a:lnTo>
                  <a:lnTo>
                    <a:pt x="3869404" y="1851277"/>
                  </a:lnTo>
                  <a:lnTo>
                    <a:pt x="3840317" y="1879805"/>
                  </a:lnTo>
                  <a:lnTo>
                    <a:pt x="3809973" y="1907822"/>
                  </a:lnTo>
                  <a:lnTo>
                    <a:pt x="3778398" y="1935314"/>
                  </a:lnTo>
                  <a:lnTo>
                    <a:pt x="3745614" y="1962268"/>
                  </a:lnTo>
                  <a:lnTo>
                    <a:pt x="3711644" y="1988669"/>
                  </a:lnTo>
                  <a:lnTo>
                    <a:pt x="3676512" y="2014505"/>
                  </a:lnTo>
                  <a:lnTo>
                    <a:pt x="3640239" y="2039761"/>
                  </a:lnTo>
                  <a:lnTo>
                    <a:pt x="3602850" y="2064424"/>
                  </a:lnTo>
                  <a:lnTo>
                    <a:pt x="3564368" y="2088480"/>
                  </a:lnTo>
                  <a:lnTo>
                    <a:pt x="3524815" y="2111916"/>
                  </a:lnTo>
                  <a:lnTo>
                    <a:pt x="3484214" y="2134717"/>
                  </a:lnTo>
                  <a:lnTo>
                    <a:pt x="3442590" y="2156870"/>
                  </a:lnTo>
                  <a:lnTo>
                    <a:pt x="3399964" y="2178362"/>
                  </a:lnTo>
                  <a:lnTo>
                    <a:pt x="3356360" y="2199178"/>
                  </a:lnTo>
                  <a:lnTo>
                    <a:pt x="3311801" y="2219305"/>
                  </a:lnTo>
                  <a:lnTo>
                    <a:pt x="3266310" y="2238730"/>
                  </a:lnTo>
                  <a:lnTo>
                    <a:pt x="3219910" y="2257439"/>
                  </a:lnTo>
                  <a:lnTo>
                    <a:pt x="3172624" y="2275417"/>
                  </a:lnTo>
                  <a:lnTo>
                    <a:pt x="3124476" y="2292652"/>
                  </a:lnTo>
                  <a:lnTo>
                    <a:pt x="3075488" y="2309129"/>
                  </a:lnTo>
                  <a:lnTo>
                    <a:pt x="3025684" y="2324836"/>
                  </a:lnTo>
                  <a:lnTo>
                    <a:pt x="2975086" y="2339758"/>
                  </a:lnTo>
                  <a:lnTo>
                    <a:pt x="2923718" y="2353881"/>
                  </a:lnTo>
                  <a:lnTo>
                    <a:pt x="2871602" y="2367192"/>
                  </a:lnTo>
                  <a:lnTo>
                    <a:pt x="2818763" y="2379678"/>
                  </a:lnTo>
                  <a:lnTo>
                    <a:pt x="2765222" y="2391324"/>
                  </a:lnTo>
                  <a:lnTo>
                    <a:pt x="2711003" y="2402117"/>
                  </a:lnTo>
                  <a:lnTo>
                    <a:pt x="2656129" y="2412043"/>
                  </a:lnTo>
                  <a:lnTo>
                    <a:pt x="2600624" y="2421089"/>
                  </a:lnTo>
                  <a:lnTo>
                    <a:pt x="2544509" y="2429241"/>
                  </a:lnTo>
                  <a:lnTo>
                    <a:pt x="2487809" y="2436485"/>
                  </a:lnTo>
                  <a:lnTo>
                    <a:pt x="2430547" y="2442807"/>
                  </a:lnTo>
                  <a:lnTo>
                    <a:pt x="2372745" y="2448194"/>
                  </a:lnTo>
                  <a:lnTo>
                    <a:pt x="2314426" y="2452633"/>
                  </a:lnTo>
                  <a:lnTo>
                    <a:pt x="2255614" y="2456109"/>
                  </a:lnTo>
                  <a:lnTo>
                    <a:pt x="2196332" y="2458608"/>
                  </a:lnTo>
                  <a:lnTo>
                    <a:pt x="2136603" y="2460118"/>
                  </a:lnTo>
                  <a:lnTo>
                    <a:pt x="2076450" y="2460625"/>
                  </a:lnTo>
                  <a:lnTo>
                    <a:pt x="2016296" y="2460118"/>
                  </a:lnTo>
                  <a:lnTo>
                    <a:pt x="1956567" y="2458608"/>
                  </a:lnTo>
                  <a:lnTo>
                    <a:pt x="1897285" y="2456109"/>
                  </a:lnTo>
                  <a:lnTo>
                    <a:pt x="1838473" y="2452633"/>
                  </a:lnTo>
                  <a:lnTo>
                    <a:pt x="1780154" y="2448194"/>
                  </a:lnTo>
                  <a:lnTo>
                    <a:pt x="1722352" y="2442807"/>
                  </a:lnTo>
                  <a:lnTo>
                    <a:pt x="1665090" y="2436485"/>
                  </a:lnTo>
                  <a:lnTo>
                    <a:pt x="1608390" y="2429241"/>
                  </a:lnTo>
                  <a:lnTo>
                    <a:pt x="1552275" y="2421089"/>
                  </a:lnTo>
                  <a:lnTo>
                    <a:pt x="1496770" y="2412043"/>
                  </a:lnTo>
                  <a:lnTo>
                    <a:pt x="1441896" y="2402117"/>
                  </a:lnTo>
                  <a:lnTo>
                    <a:pt x="1387677" y="2391324"/>
                  </a:lnTo>
                  <a:lnTo>
                    <a:pt x="1334136" y="2379678"/>
                  </a:lnTo>
                  <a:lnTo>
                    <a:pt x="1281297" y="2367192"/>
                  </a:lnTo>
                  <a:lnTo>
                    <a:pt x="1229181" y="2353881"/>
                  </a:lnTo>
                  <a:lnTo>
                    <a:pt x="1177813" y="2339758"/>
                  </a:lnTo>
                  <a:lnTo>
                    <a:pt x="1127215" y="2324836"/>
                  </a:lnTo>
                  <a:lnTo>
                    <a:pt x="1077411" y="2309129"/>
                  </a:lnTo>
                  <a:lnTo>
                    <a:pt x="1028423" y="2292652"/>
                  </a:lnTo>
                  <a:lnTo>
                    <a:pt x="980275" y="2275417"/>
                  </a:lnTo>
                  <a:lnTo>
                    <a:pt x="932989" y="2257439"/>
                  </a:lnTo>
                  <a:lnTo>
                    <a:pt x="886589" y="2238730"/>
                  </a:lnTo>
                  <a:lnTo>
                    <a:pt x="841098" y="2219305"/>
                  </a:lnTo>
                  <a:lnTo>
                    <a:pt x="796539" y="2199178"/>
                  </a:lnTo>
                  <a:lnTo>
                    <a:pt x="752935" y="2178362"/>
                  </a:lnTo>
                  <a:lnTo>
                    <a:pt x="710309" y="2156870"/>
                  </a:lnTo>
                  <a:lnTo>
                    <a:pt x="668685" y="2134717"/>
                  </a:lnTo>
                  <a:lnTo>
                    <a:pt x="628084" y="2111916"/>
                  </a:lnTo>
                  <a:lnTo>
                    <a:pt x="588531" y="2088480"/>
                  </a:lnTo>
                  <a:lnTo>
                    <a:pt x="550049" y="2064424"/>
                  </a:lnTo>
                  <a:lnTo>
                    <a:pt x="512660" y="2039761"/>
                  </a:lnTo>
                  <a:lnTo>
                    <a:pt x="476387" y="2014505"/>
                  </a:lnTo>
                  <a:lnTo>
                    <a:pt x="441255" y="1988669"/>
                  </a:lnTo>
                  <a:lnTo>
                    <a:pt x="407285" y="1962268"/>
                  </a:lnTo>
                  <a:lnTo>
                    <a:pt x="374501" y="1935314"/>
                  </a:lnTo>
                  <a:lnTo>
                    <a:pt x="342926" y="1907822"/>
                  </a:lnTo>
                  <a:lnTo>
                    <a:pt x="312582" y="1879805"/>
                  </a:lnTo>
                  <a:lnTo>
                    <a:pt x="283495" y="1851277"/>
                  </a:lnTo>
                  <a:lnTo>
                    <a:pt x="255685" y="1822251"/>
                  </a:lnTo>
                  <a:lnTo>
                    <a:pt x="229176" y="1792741"/>
                  </a:lnTo>
                  <a:lnTo>
                    <a:pt x="203992" y="1762762"/>
                  </a:lnTo>
                  <a:lnTo>
                    <a:pt x="180156" y="1732326"/>
                  </a:lnTo>
                  <a:lnTo>
                    <a:pt x="157690" y="1701447"/>
                  </a:lnTo>
                  <a:lnTo>
                    <a:pt x="116962" y="1638416"/>
                  </a:lnTo>
                  <a:lnTo>
                    <a:pt x="81993" y="1573777"/>
                  </a:lnTo>
                  <a:lnTo>
                    <a:pt x="52968" y="1507642"/>
                  </a:lnTo>
                  <a:lnTo>
                    <a:pt x="30071" y="1440118"/>
                  </a:lnTo>
                  <a:lnTo>
                    <a:pt x="13488" y="1371315"/>
                  </a:lnTo>
                  <a:lnTo>
                    <a:pt x="3402" y="1301344"/>
                  </a:lnTo>
                  <a:lnTo>
                    <a:pt x="0" y="1230312"/>
                  </a:lnTo>
                  <a:close/>
                </a:path>
              </a:pathLst>
            </a:custGeom>
            <a:noFill/>
            <a:ln w="38100">
              <a:solidFill>
                <a:srgbClr val="B3B3B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4" name="object 6">
              <a:extLst>
                <a:ext uri="{FF2B5EF4-FFF2-40B4-BE49-F238E27FC236}">
                  <a16:creationId xmlns:a16="http://schemas.microsoft.com/office/drawing/2014/main" id="{EF28CFF6-30FA-4709-AE0D-30B372BA7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655" y="3568788"/>
              <a:ext cx="1101725" cy="525780"/>
            </a:xfrm>
            <a:custGeom>
              <a:avLst/>
              <a:gdLst>
                <a:gd name="T0" fmla="*/ 408647 w 1101725"/>
                <a:gd name="T1" fmla="*/ 0 h 525779"/>
                <a:gd name="T2" fmla="*/ 226174 w 1101725"/>
                <a:gd name="T3" fmla="*/ 76619 h 525779"/>
                <a:gd name="T4" fmla="*/ 0 w 1101725"/>
                <a:gd name="T5" fmla="*/ 100241 h 525779"/>
                <a:gd name="T6" fmla="*/ 87414 w 1101725"/>
                <a:gd name="T7" fmla="*/ 415979 h 525779"/>
                <a:gd name="T8" fmla="*/ 656666 w 1101725"/>
                <a:gd name="T9" fmla="*/ 506200 h 525779"/>
                <a:gd name="T10" fmla="*/ 801992 w 1101725"/>
                <a:gd name="T11" fmla="*/ 525530 h 525779"/>
                <a:gd name="T12" fmla="*/ 831494 w 1101725"/>
                <a:gd name="T13" fmla="*/ 506200 h 525779"/>
                <a:gd name="T14" fmla="*/ 933107 w 1101725"/>
                <a:gd name="T15" fmla="*/ 496891 h 525779"/>
                <a:gd name="T16" fmla="*/ 984465 w 1101725"/>
                <a:gd name="T17" fmla="*/ 425288 h 525779"/>
                <a:gd name="T18" fmla="*/ 1050023 w 1101725"/>
                <a:gd name="T19" fmla="*/ 401666 h 525779"/>
                <a:gd name="T20" fmla="*/ 1101369 w 1101725"/>
                <a:gd name="T21" fmla="*/ 315040 h 525779"/>
                <a:gd name="T22" fmla="*/ 408647 w 1101725"/>
                <a:gd name="T23" fmla="*/ 0 h 5257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01725" h="525779">
                  <a:moveTo>
                    <a:pt x="408647" y="0"/>
                  </a:moveTo>
                  <a:lnTo>
                    <a:pt x="226174" y="76619"/>
                  </a:lnTo>
                  <a:lnTo>
                    <a:pt x="0" y="100241"/>
                  </a:lnTo>
                  <a:lnTo>
                    <a:pt x="87414" y="415975"/>
                  </a:lnTo>
                  <a:lnTo>
                    <a:pt x="656666" y="506196"/>
                  </a:lnTo>
                  <a:lnTo>
                    <a:pt x="801992" y="525526"/>
                  </a:lnTo>
                  <a:lnTo>
                    <a:pt x="831494" y="506196"/>
                  </a:lnTo>
                  <a:lnTo>
                    <a:pt x="933107" y="496887"/>
                  </a:lnTo>
                  <a:lnTo>
                    <a:pt x="984465" y="425284"/>
                  </a:lnTo>
                  <a:lnTo>
                    <a:pt x="1050023" y="401662"/>
                  </a:lnTo>
                  <a:lnTo>
                    <a:pt x="1101369" y="315036"/>
                  </a:lnTo>
                  <a:lnTo>
                    <a:pt x="408647" y="0"/>
                  </a:lnTo>
                  <a:close/>
                </a:path>
              </a:pathLst>
            </a:custGeom>
            <a:solidFill>
              <a:srgbClr val="FFF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5" name="object 7">
              <a:extLst>
                <a:ext uri="{FF2B5EF4-FFF2-40B4-BE49-F238E27FC236}">
                  <a16:creationId xmlns:a16="http://schemas.microsoft.com/office/drawing/2014/main" id="{3ADF5128-F664-4398-BD95-17975FF5D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655" y="3568788"/>
              <a:ext cx="1101725" cy="525780"/>
            </a:xfrm>
            <a:custGeom>
              <a:avLst/>
              <a:gdLst>
                <a:gd name="T0" fmla="*/ 0 w 1101725"/>
                <a:gd name="T1" fmla="*/ 100241 h 525779"/>
                <a:gd name="T2" fmla="*/ 226174 w 1101725"/>
                <a:gd name="T3" fmla="*/ 76619 h 525779"/>
                <a:gd name="T4" fmla="*/ 408647 w 1101725"/>
                <a:gd name="T5" fmla="*/ 0 h 525779"/>
                <a:gd name="T6" fmla="*/ 1101369 w 1101725"/>
                <a:gd name="T7" fmla="*/ 315040 h 525779"/>
                <a:gd name="T8" fmla="*/ 1050023 w 1101725"/>
                <a:gd name="T9" fmla="*/ 401666 h 525779"/>
                <a:gd name="T10" fmla="*/ 984465 w 1101725"/>
                <a:gd name="T11" fmla="*/ 425288 h 525779"/>
                <a:gd name="T12" fmla="*/ 933107 w 1101725"/>
                <a:gd name="T13" fmla="*/ 496891 h 525779"/>
                <a:gd name="T14" fmla="*/ 831494 w 1101725"/>
                <a:gd name="T15" fmla="*/ 506200 h 525779"/>
                <a:gd name="T16" fmla="*/ 801992 w 1101725"/>
                <a:gd name="T17" fmla="*/ 525530 h 525779"/>
                <a:gd name="T18" fmla="*/ 656666 w 1101725"/>
                <a:gd name="T19" fmla="*/ 506200 h 525779"/>
                <a:gd name="T20" fmla="*/ 87414 w 1101725"/>
                <a:gd name="T21" fmla="*/ 415979 h 5257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01725" h="525779">
                  <a:moveTo>
                    <a:pt x="0" y="100241"/>
                  </a:moveTo>
                  <a:lnTo>
                    <a:pt x="226174" y="76619"/>
                  </a:lnTo>
                  <a:lnTo>
                    <a:pt x="408647" y="0"/>
                  </a:lnTo>
                  <a:lnTo>
                    <a:pt x="1101369" y="315036"/>
                  </a:lnTo>
                  <a:lnTo>
                    <a:pt x="1050023" y="401662"/>
                  </a:lnTo>
                  <a:lnTo>
                    <a:pt x="984465" y="425284"/>
                  </a:lnTo>
                  <a:lnTo>
                    <a:pt x="933107" y="496887"/>
                  </a:lnTo>
                  <a:lnTo>
                    <a:pt x="831494" y="506196"/>
                  </a:lnTo>
                  <a:lnTo>
                    <a:pt x="801992" y="525526"/>
                  </a:lnTo>
                  <a:lnTo>
                    <a:pt x="656666" y="506196"/>
                  </a:lnTo>
                  <a:lnTo>
                    <a:pt x="87414" y="41597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6" name="object 8">
              <a:extLst>
                <a:ext uri="{FF2B5EF4-FFF2-40B4-BE49-F238E27FC236}">
                  <a16:creationId xmlns:a16="http://schemas.microsoft.com/office/drawing/2014/main" id="{106E021D-37C6-4981-8DA2-6BE741C99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592" y="3840873"/>
              <a:ext cx="394970" cy="187325"/>
            </a:xfrm>
            <a:custGeom>
              <a:avLst/>
              <a:gdLst>
                <a:gd name="T0" fmla="*/ 0 w 394970"/>
                <a:gd name="T1" fmla="*/ 0 h 187325"/>
                <a:gd name="T2" fmla="*/ 36055 w 394970"/>
                <a:gd name="T3" fmla="*/ 62280 h 187325"/>
                <a:gd name="T4" fmla="*/ 277533 w 394970"/>
                <a:gd name="T5" fmla="*/ 181851 h 187325"/>
                <a:gd name="T6" fmla="*/ 307035 w 394970"/>
                <a:gd name="T7" fmla="*/ 186855 h 187325"/>
                <a:gd name="T8" fmla="*/ 358381 w 394970"/>
                <a:gd name="T9" fmla="*/ 172542 h 187325"/>
                <a:gd name="T10" fmla="*/ 394449 w 394970"/>
                <a:gd name="T11" fmla="*/ 148196 h 187325"/>
                <a:gd name="T12" fmla="*/ 394449 w 394970"/>
                <a:gd name="T13" fmla="*/ 105244 h 187325"/>
                <a:gd name="T14" fmla="*/ 380237 w 394970"/>
                <a:gd name="T15" fmla="*/ 71589 h 187325"/>
                <a:gd name="T16" fmla="*/ 248030 w 394970"/>
                <a:gd name="T17" fmla="*/ 14312 h 187325"/>
                <a:gd name="T18" fmla="*/ 285178 w 394970"/>
                <a:gd name="T19" fmla="*/ 33642 h 187325"/>
                <a:gd name="T20" fmla="*/ 307035 w 394970"/>
                <a:gd name="T21" fmla="*/ 62280 h 187325"/>
                <a:gd name="T22" fmla="*/ 291731 w 394970"/>
                <a:gd name="T23" fmla="*/ 90919 h 187325"/>
                <a:gd name="T24" fmla="*/ 277533 w 394970"/>
                <a:gd name="T25" fmla="*/ 105244 h 187325"/>
                <a:gd name="T26" fmla="*/ 248030 w 394970"/>
                <a:gd name="T27" fmla="*/ 115265 h 187325"/>
                <a:gd name="T28" fmla="*/ 0 w 394970"/>
                <a:gd name="T29" fmla="*/ 0 h 1873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4970" h="187325">
                  <a:moveTo>
                    <a:pt x="0" y="0"/>
                  </a:moveTo>
                  <a:lnTo>
                    <a:pt x="36055" y="62280"/>
                  </a:lnTo>
                  <a:lnTo>
                    <a:pt x="277533" y="181851"/>
                  </a:lnTo>
                  <a:lnTo>
                    <a:pt x="307035" y="186855"/>
                  </a:lnTo>
                  <a:lnTo>
                    <a:pt x="358381" y="172542"/>
                  </a:lnTo>
                  <a:lnTo>
                    <a:pt x="394449" y="148196"/>
                  </a:lnTo>
                  <a:lnTo>
                    <a:pt x="394449" y="105244"/>
                  </a:lnTo>
                  <a:lnTo>
                    <a:pt x="380237" y="71589"/>
                  </a:lnTo>
                  <a:lnTo>
                    <a:pt x="248030" y="14312"/>
                  </a:lnTo>
                  <a:lnTo>
                    <a:pt x="285178" y="33642"/>
                  </a:lnTo>
                  <a:lnTo>
                    <a:pt x="307035" y="62280"/>
                  </a:lnTo>
                  <a:lnTo>
                    <a:pt x="291731" y="90919"/>
                  </a:lnTo>
                  <a:lnTo>
                    <a:pt x="277533" y="105244"/>
                  </a:lnTo>
                  <a:lnTo>
                    <a:pt x="248030" y="115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7" name="object 9">
              <a:extLst>
                <a:ext uri="{FF2B5EF4-FFF2-40B4-BE49-F238E27FC236}">
                  <a16:creationId xmlns:a16="http://schemas.microsoft.com/office/drawing/2014/main" id="{49D22E2C-175E-4185-B682-2B149B44D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592" y="3840873"/>
              <a:ext cx="394970" cy="187325"/>
            </a:xfrm>
            <a:custGeom>
              <a:avLst/>
              <a:gdLst>
                <a:gd name="T0" fmla="*/ 248030 w 394970"/>
                <a:gd name="T1" fmla="*/ 14312 h 187325"/>
                <a:gd name="T2" fmla="*/ 380237 w 394970"/>
                <a:gd name="T3" fmla="*/ 71589 h 187325"/>
                <a:gd name="T4" fmla="*/ 394449 w 394970"/>
                <a:gd name="T5" fmla="*/ 105244 h 187325"/>
                <a:gd name="T6" fmla="*/ 394449 w 394970"/>
                <a:gd name="T7" fmla="*/ 148196 h 187325"/>
                <a:gd name="T8" fmla="*/ 358381 w 394970"/>
                <a:gd name="T9" fmla="*/ 172542 h 187325"/>
                <a:gd name="T10" fmla="*/ 307035 w 394970"/>
                <a:gd name="T11" fmla="*/ 186855 h 187325"/>
                <a:gd name="T12" fmla="*/ 277533 w 394970"/>
                <a:gd name="T13" fmla="*/ 181851 h 187325"/>
                <a:gd name="T14" fmla="*/ 36055 w 394970"/>
                <a:gd name="T15" fmla="*/ 62280 h 187325"/>
                <a:gd name="T16" fmla="*/ 0 w 394970"/>
                <a:gd name="T17" fmla="*/ 0 h 187325"/>
                <a:gd name="T18" fmla="*/ 248030 w 394970"/>
                <a:gd name="T19" fmla="*/ 115265 h 187325"/>
                <a:gd name="T20" fmla="*/ 277533 w 394970"/>
                <a:gd name="T21" fmla="*/ 105244 h 187325"/>
                <a:gd name="T22" fmla="*/ 291731 w 394970"/>
                <a:gd name="T23" fmla="*/ 90919 h 187325"/>
                <a:gd name="T24" fmla="*/ 307035 w 394970"/>
                <a:gd name="T25" fmla="*/ 62280 h 187325"/>
                <a:gd name="T26" fmla="*/ 285178 w 394970"/>
                <a:gd name="T27" fmla="*/ 33642 h 187325"/>
                <a:gd name="T28" fmla="*/ 248030 w 394970"/>
                <a:gd name="T29" fmla="*/ 14312 h 1873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4970" h="187325">
                  <a:moveTo>
                    <a:pt x="248030" y="14312"/>
                  </a:moveTo>
                  <a:lnTo>
                    <a:pt x="380237" y="71589"/>
                  </a:lnTo>
                  <a:lnTo>
                    <a:pt x="394449" y="105244"/>
                  </a:lnTo>
                  <a:lnTo>
                    <a:pt x="394449" y="148196"/>
                  </a:lnTo>
                  <a:lnTo>
                    <a:pt x="358381" y="172542"/>
                  </a:lnTo>
                  <a:lnTo>
                    <a:pt x="307035" y="186855"/>
                  </a:lnTo>
                  <a:lnTo>
                    <a:pt x="277533" y="181851"/>
                  </a:lnTo>
                  <a:lnTo>
                    <a:pt x="36055" y="62280"/>
                  </a:lnTo>
                  <a:lnTo>
                    <a:pt x="0" y="0"/>
                  </a:lnTo>
                  <a:lnTo>
                    <a:pt x="248030" y="115265"/>
                  </a:lnTo>
                  <a:lnTo>
                    <a:pt x="277533" y="105244"/>
                  </a:lnTo>
                  <a:lnTo>
                    <a:pt x="291731" y="90919"/>
                  </a:lnTo>
                  <a:lnTo>
                    <a:pt x="307035" y="62280"/>
                  </a:lnTo>
                  <a:lnTo>
                    <a:pt x="285178" y="33642"/>
                  </a:lnTo>
                  <a:lnTo>
                    <a:pt x="248030" y="1431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8" name="object 10">
              <a:extLst>
                <a:ext uri="{FF2B5EF4-FFF2-40B4-BE49-F238E27FC236}">
                  <a16:creationId xmlns:a16="http://schemas.microsoft.com/office/drawing/2014/main" id="{E09B9A68-27C6-4F8D-9CF6-C086E334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888" y="3951122"/>
              <a:ext cx="343535" cy="133985"/>
            </a:xfrm>
            <a:custGeom>
              <a:avLst/>
              <a:gdLst>
                <a:gd name="T0" fmla="*/ 21856 w 343535"/>
                <a:gd name="T1" fmla="*/ 0 h 133985"/>
                <a:gd name="T2" fmla="*/ 0 w 343535"/>
                <a:gd name="T3" fmla="*/ 5016 h 133985"/>
                <a:gd name="T4" fmla="*/ 14211 w 343535"/>
                <a:gd name="T5" fmla="*/ 23634 h 133985"/>
                <a:gd name="T6" fmla="*/ 190118 w 343535"/>
                <a:gd name="T7" fmla="*/ 124587 h 133985"/>
                <a:gd name="T8" fmla="*/ 240385 w 343535"/>
                <a:gd name="T9" fmla="*/ 133896 h 133985"/>
                <a:gd name="T10" fmla="*/ 299389 w 343535"/>
                <a:gd name="T11" fmla="*/ 128879 h 133985"/>
                <a:gd name="T12" fmla="*/ 335445 w 343535"/>
                <a:gd name="T13" fmla="*/ 95948 h 133985"/>
                <a:gd name="T14" fmla="*/ 335445 w 343535"/>
                <a:gd name="T15" fmla="*/ 85915 h 133985"/>
                <a:gd name="T16" fmla="*/ 343090 w 343535"/>
                <a:gd name="T17" fmla="*/ 62293 h 133985"/>
                <a:gd name="T18" fmla="*/ 285178 w 343535"/>
                <a:gd name="T19" fmla="*/ 19329 h 133985"/>
                <a:gd name="T20" fmla="*/ 285178 w 343535"/>
                <a:gd name="T21" fmla="*/ 62293 h 133985"/>
                <a:gd name="T22" fmla="*/ 277533 w 343535"/>
                <a:gd name="T23" fmla="*/ 90932 h 133985"/>
                <a:gd name="T24" fmla="*/ 196672 w 343535"/>
                <a:gd name="T25" fmla="*/ 90932 h 133985"/>
                <a:gd name="T26" fmla="*/ 21856 w 343535"/>
                <a:gd name="T27" fmla="*/ 0 h 1339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3535" h="133985">
                  <a:moveTo>
                    <a:pt x="21856" y="0"/>
                  </a:moveTo>
                  <a:lnTo>
                    <a:pt x="0" y="5016"/>
                  </a:lnTo>
                  <a:lnTo>
                    <a:pt x="14211" y="23634"/>
                  </a:lnTo>
                  <a:lnTo>
                    <a:pt x="190118" y="124587"/>
                  </a:lnTo>
                  <a:lnTo>
                    <a:pt x="240385" y="133896"/>
                  </a:lnTo>
                  <a:lnTo>
                    <a:pt x="299389" y="128879"/>
                  </a:lnTo>
                  <a:lnTo>
                    <a:pt x="335445" y="95948"/>
                  </a:lnTo>
                  <a:lnTo>
                    <a:pt x="335445" y="85915"/>
                  </a:lnTo>
                  <a:lnTo>
                    <a:pt x="343090" y="62293"/>
                  </a:lnTo>
                  <a:lnTo>
                    <a:pt x="285178" y="19329"/>
                  </a:lnTo>
                  <a:lnTo>
                    <a:pt x="285178" y="62293"/>
                  </a:lnTo>
                  <a:lnTo>
                    <a:pt x="277533" y="90932"/>
                  </a:lnTo>
                  <a:lnTo>
                    <a:pt x="196672" y="9093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rgbClr val="EB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399" name="object 11">
              <a:extLst>
                <a:ext uri="{FF2B5EF4-FFF2-40B4-BE49-F238E27FC236}">
                  <a16:creationId xmlns:a16="http://schemas.microsoft.com/office/drawing/2014/main" id="{5FAAB493-07D4-415E-A1DA-BFF070E7E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888" y="3951122"/>
              <a:ext cx="343535" cy="133985"/>
            </a:xfrm>
            <a:custGeom>
              <a:avLst/>
              <a:gdLst>
                <a:gd name="T0" fmla="*/ 343090 w 343535"/>
                <a:gd name="T1" fmla="*/ 62293 h 133985"/>
                <a:gd name="T2" fmla="*/ 335445 w 343535"/>
                <a:gd name="T3" fmla="*/ 85915 h 133985"/>
                <a:gd name="T4" fmla="*/ 335445 w 343535"/>
                <a:gd name="T5" fmla="*/ 95948 h 133985"/>
                <a:gd name="T6" fmla="*/ 299389 w 343535"/>
                <a:gd name="T7" fmla="*/ 128879 h 133985"/>
                <a:gd name="T8" fmla="*/ 240385 w 343535"/>
                <a:gd name="T9" fmla="*/ 133896 h 133985"/>
                <a:gd name="T10" fmla="*/ 190118 w 343535"/>
                <a:gd name="T11" fmla="*/ 124587 h 133985"/>
                <a:gd name="T12" fmla="*/ 14211 w 343535"/>
                <a:gd name="T13" fmla="*/ 23634 h 133985"/>
                <a:gd name="T14" fmla="*/ 0 w 343535"/>
                <a:gd name="T15" fmla="*/ 5016 h 133985"/>
                <a:gd name="T16" fmla="*/ 21856 w 343535"/>
                <a:gd name="T17" fmla="*/ 0 h 133985"/>
                <a:gd name="T18" fmla="*/ 196672 w 343535"/>
                <a:gd name="T19" fmla="*/ 90932 h 133985"/>
                <a:gd name="T20" fmla="*/ 240385 w 343535"/>
                <a:gd name="T21" fmla="*/ 90932 h 133985"/>
                <a:gd name="T22" fmla="*/ 277533 w 343535"/>
                <a:gd name="T23" fmla="*/ 90932 h 133985"/>
                <a:gd name="T24" fmla="*/ 285178 w 343535"/>
                <a:gd name="T25" fmla="*/ 62293 h 133985"/>
                <a:gd name="T26" fmla="*/ 285178 w 343535"/>
                <a:gd name="T27" fmla="*/ 19329 h 1339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3535" h="133985">
                  <a:moveTo>
                    <a:pt x="343090" y="62293"/>
                  </a:moveTo>
                  <a:lnTo>
                    <a:pt x="335445" y="85915"/>
                  </a:lnTo>
                  <a:lnTo>
                    <a:pt x="335445" y="95948"/>
                  </a:lnTo>
                  <a:lnTo>
                    <a:pt x="299389" y="128879"/>
                  </a:lnTo>
                  <a:lnTo>
                    <a:pt x="240385" y="133896"/>
                  </a:lnTo>
                  <a:lnTo>
                    <a:pt x="190118" y="124587"/>
                  </a:lnTo>
                  <a:lnTo>
                    <a:pt x="14211" y="23634"/>
                  </a:lnTo>
                  <a:lnTo>
                    <a:pt x="0" y="5016"/>
                  </a:lnTo>
                  <a:lnTo>
                    <a:pt x="21856" y="0"/>
                  </a:lnTo>
                  <a:lnTo>
                    <a:pt x="196672" y="90932"/>
                  </a:lnTo>
                  <a:lnTo>
                    <a:pt x="240385" y="90932"/>
                  </a:lnTo>
                  <a:lnTo>
                    <a:pt x="277533" y="90932"/>
                  </a:lnTo>
                  <a:lnTo>
                    <a:pt x="285178" y="62293"/>
                  </a:lnTo>
                  <a:lnTo>
                    <a:pt x="285178" y="1932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00" name="object 12">
              <a:extLst>
                <a:ext uri="{FF2B5EF4-FFF2-40B4-BE49-F238E27FC236}">
                  <a16:creationId xmlns:a16="http://schemas.microsoft.com/office/drawing/2014/main" id="{8D50BFAF-D5DD-4716-9598-15812EC46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420" y="4022725"/>
              <a:ext cx="394970" cy="145415"/>
            </a:xfrm>
            <a:custGeom>
              <a:avLst/>
              <a:gdLst>
                <a:gd name="T0" fmla="*/ 14211 w 394970"/>
                <a:gd name="T1" fmla="*/ 0 h 145414"/>
                <a:gd name="T2" fmla="*/ 0 w 394970"/>
                <a:gd name="T3" fmla="*/ 23622 h 145414"/>
                <a:gd name="T4" fmla="*/ 14211 w 394970"/>
                <a:gd name="T5" fmla="*/ 57277 h 145414"/>
                <a:gd name="T6" fmla="*/ 29502 w 394970"/>
                <a:gd name="T7" fmla="*/ 75899 h 145414"/>
                <a:gd name="T8" fmla="*/ 87414 w 394970"/>
                <a:gd name="T9" fmla="*/ 75899 h 145414"/>
                <a:gd name="T10" fmla="*/ 95059 w 394970"/>
                <a:gd name="T11" fmla="*/ 109541 h 145414"/>
                <a:gd name="T12" fmla="*/ 138772 w 394970"/>
                <a:gd name="T13" fmla="*/ 121720 h 145414"/>
                <a:gd name="T14" fmla="*/ 182473 w 394970"/>
                <a:gd name="T15" fmla="*/ 114558 h 145414"/>
                <a:gd name="T16" fmla="*/ 258952 w 394970"/>
                <a:gd name="T17" fmla="*/ 145342 h 145414"/>
                <a:gd name="T18" fmla="*/ 299389 w 394970"/>
                <a:gd name="T19" fmla="*/ 138180 h 145414"/>
                <a:gd name="T20" fmla="*/ 380238 w 394970"/>
                <a:gd name="T21" fmla="*/ 114558 h 145414"/>
                <a:gd name="T22" fmla="*/ 394436 w 394970"/>
                <a:gd name="T23" fmla="*/ 95228 h 145414"/>
                <a:gd name="T24" fmla="*/ 14211 w 394970"/>
                <a:gd name="T25" fmla="*/ 0 h 1454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4970" h="145414">
                  <a:moveTo>
                    <a:pt x="14211" y="0"/>
                  </a:moveTo>
                  <a:lnTo>
                    <a:pt x="0" y="23622"/>
                  </a:lnTo>
                  <a:lnTo>
                    <a:pt x="14211" y="57277"/>
                  </a:lnTo>
                  <a:lnTo>
                    <a:pt x="29502" y="75895"/>
                  </a:lnTo>
                  <a:lnTo>
                    <a:pt x="87414" y="75895"/>
                  </a:lnTo>
                  <a:lnTo>
                    <a:pt x="95059" y="109537"/>
                  </a:lnTo>
                  <a:lnTo>
                    <a:pt x="138772" y="121716"/>
                  </a:lnTo>
                  <a:lnTo>
                    <a:pt x="182473" y="114554"/>
                  </a:lnTo>
                  <a:lnTo>
                    <a:pt x="258952" y="145338"/>
                  </a:lnTo>
                  <a:lnTo>
                    <a:pt x="299389" y="138176"/>
                  </a:lnTo>
                  <a:lnTo>
                    <a:pt x="380238" y="114554"/>
                  </a:lnTo>
                  <a:lnTo>
                    <a:pt x="394436" y="95224"/>
                  </a:lnTo>
                  <a:lnTo>
                    <a:pt x="14211" y="0"/>
                  </a:lnTo>
                  <a:close/>
                </a:path>
              </a:pathLst>
            </a:custGeom>
            <a:solidFill>
              <a:srgbClr val="FFF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01" name="object 13">
              <a:extLst>
                <a:ext uri="{FF2B5EF4-FFF2-40B4-BE49-F238E27FC236}">
                  <a16:creationId xmlns:a16="http://schemas.microsoft.com/office/drawing/2014/main" id="{44CD539F-326A-4EC9-A266-AB56E5C85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420" y="4022725"/>
              <a:ext cx="394970" cy="145415"/>
            </a:xfrm>
            <a:custGeom>
              <a:avLst/>
              <a:gdLst>
                <a:gd name="T0" fmla="*/ 380238 w 394970"/>
                <a:gd name="T1" fmla="*/ 114558 h 145414"/>
                <a:gd name="T2" fmla="*/ 299389 w 394970"/>
                <a:gd name="T3" fmla="*/ 138180 h 145414"/>
                <a:gd name="T4" fmla="*/ 258952 w 394970"/>
                <a:gd name="T5" fmla="*/ 145342 h 145414"/>
                <a:gd name="T6" fmla="*/ 182473 w 394970"/>
                <a:gd name="T7" fmla="*/ 114558 h 145414"/>
                <a:gd name="T8" fmla="*/ 138772 w 394970"/>
                <a:gd name="T9" fmla="*/ 121720 h 145414"/>
                <a:gd name="T10" fmla="*/ 95059 w 394970"/>
                <a:gd name="T11" fmla="*/ 109541 h 145414"/>
                <a:gd name="T12" fmla="*/ 87414 w 394970"/>
                <a:gd name="T13" fmla="*/ 75899 h 145414"/>
                <a:gd name="T14" fmla="*/ 51358 w 394970"/>
                <a:gd name="T15" fmla="*/ 75899 h 145414"/>
                <a:gd name="T16" fmla="*/ 29502 w 394970"/>
                <a:gd name="T17" fmla="*/ 75899 h 145414"/>
                <a:gd name="T18" fmla="*/ 14211 w 394970"/>
                <a:gd name="T19" fmla="*/ 57277 h 145414"/>
                <a:gd name="T20" fmla="*/ 0 w 394970"/>
                <a:gd name="T21" fmla="*/ 23622 h 145414"/>
                <a:gd name="T22" fmla="*/ 14211 w 394970"/>
                <a:gd name="T23" fmla="*/ 0 h 145414"/>
                <a:gd name="T24" fmla="*/ 394436 w 394970"/>
                <a:gd name="T25" fmla="*/ 95228 h 1454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4970" h="145414">
                  <a:moveTo>
                    <a:pt x="380238" y="114554"/>
                  </a:moveTo>
                  <a:lnTo>
                    <a:pt x="299389" y="138176"/>
                  </a:lnTo>
                  <a:lnTo>
                    <a:pt x="258952" y="145338"/>
                  </a:lnTo>
                  <a:lnTo>
                    <a:pt x="182473" y="114554"/>
                  </a:lnTo>
                  <a:lnTo>
                    <a:pt x="138772" y="121716"/>
                  </a:lnTo>
                  <a:lnTo>
                    <a:pt x="95059" y="109537"/>
                  </a:lnTo>
                  <a:lnTo>
                    <a:pt x="87414" y="75895"/>
                  </a:lnTo>
                  <a:lnTo>
                    <a:pt x="51358" y="75895"/>
                  </a:lnTo>
                  <a:lnTo>
                    <a:pt x="29502" y="75895"/>
                  </a:lnTo>
                  <a:lnTo>
                    <a:pt x="14211" y="57277"/>
                  </a:lnTo>
                  <a:lnTo>
                    <a:pt x="0" y="23622"/>
                  </a:lnTo>
                  <a:lnTo>
                    <a:pt x="14211" y="0"/>
                  </a:lnTo>
                  <a:lnTo>
                    <a:pt x="394436" y="9522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02" name="object 14">
              <a:extLst>
                <a:ext uri="{FF2B5EF4-FFF2-40B4-BE49-F238E27FC236}">
                  <a16:creationId xmlns:a16="http://schemas.microsoft.com/office/drawing/2014/main" id="{B71782D8-7BCC-4555-BF12-BB8697280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834" y="3525837"/>
              <a:ext cx="955040" cy="411480"/>
            </a:xfrm>
            <a:custGeom>
              <a:avLst/>
              <a:gdLst>
                <a:gd name="T0" fmla="*/ 415201 w 955039"/>
                <a:gd name="T1" fmla="*/ 0 h 411479"/>
                <a:gd name="T2" fmla="*/ 210883 w 955039"/>
                <a:gd name="T3" fmla="*/ 0 h 411479"/>
                <a:gd name="T4" fmla="*/ 174828 w 955039"/>
                <a:gd name="T5" fmla="*/ 5016 h 411479"/>
                <a:gd name="T6" fmla="*/ 95059 w 955039"/>
                <a:gd name="T7" fmla="*/ 66586 h 411479"/>
                <a:gd name="T8" fmla="*/ 95059 w 955039"/>
                <a:gd name="T9" fmla="*/ 71602 h 411479"/>
                <a:gd name="T10" fmla="*/ 0 w 955039"/>
                <a:gd name="T11" fmla="*/ 124586 h 411479"/>
                <a:gd name="T12" fmla="*/ 0 w 955039"/>
                <a:gd name="T13" fmla="*/ 143192 h 411479"/>
                <a:gd name="T14" fmla="*/ 7658 w 955039"/>
                <a:gd name="T15" fmla="*/ 162534 h 411479"/>
                <a:gd name="T16" fmla="*/ 29502 w 955039"/>
                <a:gd name="T17" fmla="*/ 171830 h 411479"/>
                <a:gd name="T18" fmla="*/ 248031 w 955039"/>
                <a:gd name="T19" fmla="*/ 124586 h 411479"/>
                <a:gd name="T20" fmla="*/ 349643 w 955039"/>
                <a:gd name="T21" fmla="*/ 143192 h 411479"/>
                <a:gd name="T22" fmla="*/ 838051 w 955039"/>
                <a:gd name="T23" fmla="*/ 377320 h 411479"/>
                <a:gd name="T24" fmla="*/ 859908 w 955039"/>
                <a:gd name="T25" fmla="*/ 410976 h 411479"/>
                <a:gd name="T26" fmla="*/ 940769 w 955039"/>
                <a:gd name="T27" fmla="*/ 410976 h 411479"/>
                <a:gd name="T28" fmla="*/ 954967 w 955039"/>
                <a:gd name="T29" fmla="*/ 90931 h 411479"/>
                <a:gd name="T30" fmla="*/ 765941 w 955039"/>
                <a:gd name="T31" fmla="*/ 100241 h 411479"/>
                <a:gd name="T32" fmla="*/ 415201 w 955039"/>
                <a:gd name="T33" fmla="*/ 0 h 4114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55039" h="411479">
                  <a:moveTo>
                    <a:pt x="415201" y="0"/>
                  </a:moveTo>
                  <a:lnTo>
                    <a:pt x="210883" y="0"/>
                  </a:lnTo>
                  <a:lnTo>
                    <a:pt x="174828" y="5016"/>
                  </a:lnTo>
                  <a:lnTo>
                    <a:pt x="95059" y="66586"/>
                  </a:lnTo>
                  <a:lnTo>
                    <a:pt x="95059" y="71602"/>
                  </a:lnTo>
                  <a:lnTo>
                    <a:pt x="0" y="124586"/>
                  </a:lnTo>
                  <a:lnTo>
                    <a:pt x="0" y="143192"/>
                  </a:lnTo>
                  <a:lnTo>
                    <a:pt x="7658" y="162534"/>
                  </a:lnTo>
                  <a:lnTo>
                    <a:pt x="29502" y="171830"/>
                  </a:lnTo>
                  <a:lnTo>
                    <a:pt x="248031" y="124586"/>
                  </a:lnTo>
                  <a:lnTo>
                    <a:pt x="349643" y="143192"/>
                  </a:lnTo>
                  <a:lnTo>
                    <a:pt x="838047" y="377316"/>
                  </a:lnTo>
                  <a:lnTo>
                    <a:pt x="859904" y="410972"/>
                  </a:lnTo>
                  <a:lnTo>
                    <a:pt x="940765" y="410972"/>
                  </a:lnTo>
                  <a:lnTo>
                    <a:pt x="954963" y="90931"/>
                  </a:lnTo>
                  <a:lnTo>
                    <a:pt x="765937" y="100241"/>
                  </a:lnTo>
                  <a:lnTo>
                    <a:pt x="415201" y="0"/>
                  </a:lnTo>
                  <a:close/>
                </a:path>
              </a:pathLst>
            </a:custGeom>
            <a:solidFill>
              <a:srgbClr val="FFF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03" name="object 15">
              <a:extLst>
                <a:ext uri="{FF2B5EF4-FFF2-40B4-BE49-F238E27FC236}">
                  <a16:creationId xmlns:a16="http://schemas.microsoft.com/office/drawing/2014/main" id="{90FD0886-0B33-46EB-8A37-B7D25C340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834" y="3525837"/>
              <a:ext cx="955040" cy="411480"/>
            </a:xfrm>
            <a:custGeom>
              <a:avLst/>
              <a:gdLst>
                <a:gd name="T0" fmla="*/ 954967 w 955039"/>
                <a:gd name="T1" fmla="*/ 90931 h 411479"/>
                <a:gd name="T2" fmla="*/ 765941 w 955039"/>
                <a:gd name="T3" fmla="*/ 100241 h 411479"/>
                <a:gd name="T4" fmla="*/ 415201 w 955039"/>
                <a:gd name="T5" fmla="*/ 0 h 411479"/>
                <a:gd name="T6" fmla="*/ 210883 w 955039"/>
                <a:gd name="T7" fmla="*/ 0 h 411479"/>
                <a:gd name="T8" fmla="*/ 174828 w 955039"/>
                <a:gd name="T9" fmla="*/ 5016 h 411479"/>
                <a:gd name="T10" fmla="*/ 95059 w 955039"/>
                <a:gd name="T11" fmla="*/ 66586 h 411479"/>
                <a:gd name="T12" fmla="*/ 95059 w 955039"/>
                <a:gd name="T13" fmla="*/ 71602 h 411479"/>
                <a:gd name="T14" fmla="*/ 0 w 955039"/>
                <a:gd name="T15" fmla="*/ 124586 h 411479"/>
                <a:gd name="T16" fmla="*/ 0 w 955039"/>
                <a:gd name="T17" fmla="*/ 143192 h 411479"/>
                <a:gd name="T18" fmla="*/ 7658 w 955039"/>
                <a:gd name="T19" fmla="*/ 162534 h 411479"/>
                <a:gd name="T20" fmla="*/ 29502 w 955039"/>
                <a:gd name="T21" fmla="*/ 171830 h 411479"/>
                <a:gd name="T22" fmla="*/ 248031 w 955039"/>
                <a:gd name="T23" fmla="*/ 124586 h 411479"/>
                <a:gd name="T24" fmla="*/ 349643 w 955039"/>
                <a:gd name="T25" fmla="*/ 143192 h 411479"/>
                <a:gd name="T26" fmla="*/ 838051 w 955039"/>
                <a:gd name="T27" fmla="*/ 377320 h 411479"/>
                <a:gd name="T28" fmla="*/ 859908 w 955039"/>
                <a:gd name="T29" fmla="*/ 410976 h 411479"/>
                <a:gd name="T30" fmla="*/ 940769 w 955039"/>
                <a:gd name="T31" fmla="*/ 410976 h 4114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55039" h="411479">
                  <a:moveTo>
                    <a:pt x="954963" y="90931"/>
                  </a:moveTo>
                  <a:lnTo>
                    <a:pt x="765937" y="100241"/>
                  </a:lnTo>
                  <a:lnTo>
                    <a:pt x="415201" y="0"/>
                  </a:lnTo>
                  <a:lnTo>
                    <a:pt x="210883" y="0"/>
                  </a:lnTo>
                  <a:lnTo>
                    <a:pt x="174828" y="5016"/>
                  </a:lnTo>
                  <a:lnTo>
                    <a:pt x="95059" y="66586"/>
                  </a:lnTo>
                  <a:lnTo>
                    <a:pt x="95059" y="71602"/>
                  </a:lnTo>
                  <a:lnTo>
                    <a:pt x="0" y="124586"/>
                  </a:lnTo>
                  <a:lnTo>
                    <a:pt x="0" y="143192"/>
                  </a:lnTo>
                  <a:lnTo>
                    <a:pt x="7658" y="162534"/>
                  </a:lnTo>
                  <a:lnTo>
                    <a:pt x="29502" y="171830"/>
                  </a:lnTo>
                  <a:lnTo>
                    <a:pt x="248031" y="124586"/>
                  </a:lnTo>
                  <a:lnTo>
                    <a:pt x="349643" y="143192"/>
                  </a:lnTo>
                  <a:lnTo>
                    <a:pt x="838047" y="377316"/>
                  </a:lnTo>
                  <a:lnTo>
                    <a:pt x="859904" y="410972"/>
                  </a:lnTo>
                  <a:lnTo>
                    <a:pt x="940765" y="41097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04" name="object 16">
              <a:extLst>
                <a:ext uri="{FF2B5EF4-FFF2-40B4-BE49-F238E27FC236}">
                  <a16:creationId xmlns:a16="http://schemas.microsoft.com/office/drawing/2014/main" id="{AFB5C67C-5806-4294-B583-D1FE13963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834" y="3611765"/>
              <a:ext cx="736600" cy="182245"/>
            </a:xfrm>
            <a:custGeom>
              <a:avLst/>
              <a:gdLst>
                <a:gd name="T0" fmla="*/ 233819 w 736600"/>
                <a:gd name="T1" fmla="*/ 0 h 182245"/>
                <a:gd name="T2" fmla="*/ 211975 w 736600"/>
                <a:gd name="T3" fmla="*/ 28638 h 182245"/>
                <a:gd name="T4" fmla="*/ 145326 w 736600"/>
                <a:gd name="T5" fmla="*/ 47967 h 182245"/>
                <a:gd name="T6" fmla="*/ 131114 w 736600"/>
                <a:gd name="T7" fmla="*/ 52971 h 182245"/>
                <a:gd name="T8" fmla="*/ 0 w 736600"/>
                <a:gd name="T9" fmla="*/ 52971 h 182245"/>
                <a:gd name="T10" fmla="*/ 7645 w 736600"/>
                <a:gd name="T11" fmla="*/ 81610 h 182245"/>
                <a:gd name="T12" fmla="*/ 51358 w 736600"/>
                <a:gd name="T13" fmla="*/ 95935 h 182245"/>
                <a:gd name="T14" fmla="*/ 109258 w 736600"/>
                <a:gd name="T15" fmla="*/ 100228 h 182245"/>
                <a:gd name="T16" fmla="*/ 160616 w 736600"/>
                <a:gd name="T17" fmla="*/ 85915 h 182245"/>
                <a:gd name="T18" fmla="*/ 174828 w 736600"/>
                <a:gd name="T19" fmla="*/ 85915 h 182245"/>
                <a:gd name="T20" fmla="*/ 211975 w 736600"/>
                <a:gd name="T21" fmla="*/ 71589 h 182245"/>
                <a:gd name="T22" fmla="*/ 218528 w 736600"/>
                <a:gd name="T23" fmla="*/ 52971 h 182245"/>
                <a:gd name="T24" fmla="*/ 343090 w 736600"/>
                <a:gd name="T25" fmla="*/ 52971 h 182245"/>
                <a:gd name="T26" fmla="*/ 583463 w 736600"/>
                <a:gd name="T27" fmla="*/ 176834 h 182245"/>
                <a:gd name="T28" fmla="*/ 649020 w 736600"/>
                <a:gd name="T29" fmla="*/ 181851 h 182245"/>
                <a:gd name="T30" fmla="*/ 692734 w 736600"/>
                <a:gd name="T31" fmla="*/ 158229 h 182245"/>
                <a:gd name="T32" fmla="*/ 706932 w 736600"/>
                <a:gd name="T33" fmla="*/ 158229 h 182245"/>
                <a:gd name="T34" fmla="*/ 736434 w 736600"/>
                <a:gd name="T35" fmla="*/ 143903 h 182245"/>
                <a:gd name="T36" fmla="*/ 678522 w 736600"/>
                <a:gd name="T37" fmla="*/ 143903 h 182245"/>
                <a:gd name="T38" fmla="*/ 561619 w 736600"/>
                <a:gd name="T39" fmla="*/ 128866 h 182245"/>
                <a:gd name="T40" fmla="*/ 546315 w 736600"/>
                <a:gd name="T41" fmla="*/ 124574 h 182245"/>
                <a:gd name="T42" fmla="*/ 517906 w 736600"/>
                <a:gd name="T43" fmla="*/ 124574 h 182245"/>
                <a:gd name="T44" fmla="*/ 517906 w 736600"/>
                <a:gd name="T45" fmla="*/ 114553 h 182245"/>
                <a:gd name="T46" fmla="*/ 466559 w 736600"/>
                <a:gd name="T47" fmla="*/ 100228 h 182245"/>
                <a:gd name="T48" fmla="*/ 444703 w 736600"/>
                <a:gd name="T49" fmla="*/ 100228 h 182245"/>
                <a:gd name="T50" fmla="*/ 444703 w 736600"/>
                <a:gd name="T51" fmla="*/ 85915 h 182245"/>
                <a:gd name="T52" fmla="*/ 437057 w 736600"/>
                <a:gd name="T53" fmla="*/ 71589 h 182245"/>
                <a:gd name="T54" fmla="*/ 437057 w 736600"/>
                <a:gd name="T55" fmla="*/ 19329 h 182245"/>
                <a:gd name="T56" fmla="*/ 401002 w 736600"/>
                <a:gd name="T57" fmla="*/ 23621 h 182245"/>
                <a:gd name="T58" fmla="*/ 291731 w 736600"/>
                <a:gd name="T59" fmla="*/ 19329 h 182245"/>
                <a:gd name="T60" fmla="*/ 233819 w 736600"/>
                <a:gd name="T61" fmla="*/ 0 h 1822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36600" h="182245">
                  <a:moveTo>
                    <a:pt x="233819" y="0"/>
                  </a:moveTo>
                  <a:lnTo>
                    <a:pt x="211975" y="28638"/>
                  </a:lnTo>
                  <a:lnTo>
                    <a:pt x="145326" y="47967"/>
                  </a:lnTo>
                  <a:lnTo>
                    <a:pt x="131114" y="52971"/>
                  </a:lnTo>
                  <a:lnTo>
                    <a:pt x="0" y="52971"/>
                  </a:lnTo>
                  <a:lnTo>
                    <a:pt x="7645" y="81610"/>
                  </a:lnTo>
                  <a:lnTo>
                    <a:pt x="51358" y="95935"/>
                  </a:lnTo>
                  <a:lnTo>
                    <a:pt x="109258" y="100228"/>
                  </a:lnTo>
                  <a:lnTo>
                    <a:pt x="160616" y="85915"/>
                  </a:lnTo>
                  <a:lnTo>
                    <a:pt x="174828" y="85915"/>
                  </a:lnTo>
                  <a:lnTo>
                    <a:pt x="211975" y="71589"/>
                  </a:lnTo>
                  <a:lnTo>
                    <a:pt x="218528" y="52971"/>
                  </a:lnTo>
                  <a:lnTo>
                    <a:pt x="343090" y="52971"/>
                  </a:lnTo>
                  <a:lnTo>
                    <a:pt x="583463" y="176834"/>
                  </a:lnTo>
                  <a:lnTo>
                    <a:pt x="649020" y="181851"/>
                  </a:lnTo>
                  <a:lnTo>
                    <a:pt x="692734" y="158229"/>
                  </a:lnTo>
                  <a:lnTo>
                    <a:pt x="706932" y="158229"/>
                  </a:lnTo>
                  <a:lnTo>
                    <a:pt x="736434" y="143903"/>
                  </a:lnTo>
                  <a:lnTo>
                    <a:pt x="678522" y="143903"/>
                  </a:lnTo>
                  <a:lnTo>
                    <a:pt x="561619" y="128866"/>
                  </a:lnTo>
                  <a:lnTo>
                    <a:pt x="546315" y="124574"/>
                  </a:lnTo>
                  <a:lnTo>
                    <a:pt x="517906" y="124574"/>
                  </a:lnTo>
                  <a:lnTo>
                    <a:pt x="517906" y="114553"/>
                  </a:lnTo>
                  <a:lnTo>
                    <a:pt x="466559" y="100228"/>
                  </a:lnTo>
                  <a:lnTo>
                    <a:pt x="444703" y="100228"/>
                  </a:lnTo>
                  <a:lnTo>
                    <a:pt x="444703" y="85915"/>
                  </a:lnTo>
                  <a:lnTo>
                    <a:pt x="437057" y="71589"/>
                  </a:lnTo>
                  <a:lnTo>
                    <a:pt x="437057" y="19329"/>
                  </a:lnTo>
                  <a:lnTo>
                    <a:pt x="401002" y="23621"/>
                  </a:lnTo>
                  <a:lnTo>
                    <a:pt x="291731" y="19329"/>
                  </a:lnTo>
                  <a:lnTo>
                    <a:pt x="233819" y="0"/>
                  </a:lnTo>
                  <a:close/>
                </a:path>
              </a:pathLst>
            </a:custGeom>
            <a:solidFill>
              <a:srgbClr val="EB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05" name="object 17">
              <a:extLst>
                <a:ext uri="{FF2B5EF4-FFF2-40B4-BE49-F238E27FC236}">
                  <a16:creationId xmlns:a16="http://schemas.microsoft.com/office/drawing/2014/main" id="{71B91AE8-62AA-40E8-A93B-6574FB8D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834" y="3611765"/>
              <a:ext cx="736600" cy="182245"/>
            </a:xfrm>
            <a:custGeom>
              <a:avLst/>
              <a:gdLst>
                <a:gd name="T0" fmla="*/ 736434 w 736600"/>
                <a:gd name="T1" fmla="*/ 143903 h 182245"/>
                <a:gd name="T2" fmla="*/ 678522 w 736600"/>
                <a:gd name="T3" fmla="*/ 143903 h 182245"/>
                <a:gd name="T4" fmla="*/ 561619 w 736600"/>
                <a:gd name="T5" fmla="*/ 128866 h 182245"/>
                <a:gd name="T6" fmla="*/ 546315 w 736600"/>
                <a:gd name="T7" fmla="*/ 124574 h 182245"/>
                <a:gd name="T8" fmla="*/ 517906 w 736600"/>
                <a:gd name="T9" fmla="*/ 124574 h 182245"/>
                <a:gd name="T10" fmla="*/ 517906 w 736600"/>
                <a:gd name="T11" fmla="*/ 114553 h 182245"/>
                <a:gd name="T12" fmla="*/ 466559 w 736600"/>
                <a:gd name="T13" fmla="*/ 100228 h 182245"/>
                <a:gd name="T14" fmla="*/ 444703 w 736600"/>
                <a:gd name="T15" fmla="*/ 100228 h 182245"/>
                <a:gd name="T16" fmla="*/ 444703 w 736600"/>
                <a:gd name="T17" fmla="*/ 85915 h 182245"/>
                <a:gd name="T18" fmla="*/ 437057 w 736600"/>
                <a:gd name="T19" fmla="*/ 71589 h 182245"/>
                <a:gd name="T20" fmla="*/ 437057 w 736600"/>
                <a:gd name="T21" fmla="*/ 19329 h 182245"/>
                <a:gd name="T22" fmla="*/ 401002 w 736600"/>
                <a:gd name="T23" fmla="*/ 23621 h 182245"/>
                <a:gd name="T24" fmla="*/ 291731 w 736600"/>
                <a:gd name="T25" fmla="*/ 19329 h 182245"/>
                <a:gd name="T26" fmla="*/ 233819 w 736600"/>
                <a:gd name="T27" fmla="*/ 0 h 182245"/>
                <a:gd name="T28" fmla="*/ 211975 w 736600"/>
                <a:gd name="T29" fmla="*/ 28638 h 182245"/>
                <a:gd name="T30" fmla="*/ 145326 w 736600"/>
                <a:gd name="T31" fmla="*/ 47967 h 182245"/>
                <a:gd name="T32" fmla="*/ 131114 w 736600"/>
                <a:gd name="T33" fmla="*/ 52971 h 182245"/>
                <a:gd name="T34" fmla="*/ 21856 w 736600"/>
                <a:gd name="T35" fmla="*/ 52971 h 182245"/>
                <a:gd name="T36" fmla="*/ 0 w 736600"/>
                <a:gd name="T37" fmla="*/ 52971 h 182245"/>
                <a:gd name="T38" fmla="*/ 7645 w 736600"/>
                <a:gd name="T39" fmla="*/ 81610 h 182245"/>
                <a:gd name="T40" fmla="*/ 51358 w 736600"/>
                <a:gd name="T41" fmla="*/ 95935 h 182245"/>
                <a:gd name="T42" fmla="*/ 109258 w 736600"/>
                <a:gd name="T43" fmla="*/ 100228 h 182245"/>
                <a:gd name="T44" fmla="*/ 160616 w 736600"/>
                <a:gd name="T45" fmla="*/ 85915 h 182245"/>
                <a:gd name="T46" fmla="*/ 174828 w 736600"/>
                <a:gd name="T47" fmla="*/ 85915 h 182245"/>
                <a:gd name="T48" fmla="*/ 211975 w 736600"/>
                <a:gd name="T49" fmla="*/ 71589 h 182245"/>
                <a:gd name="T50" fmla="*/ 218528 w 736600"/>
                <a:gd name="T51" fmla="*/ 52971 h 182245"/>
                <a:gd name="T52" fmla="*/ 343090 w 736600"/>
                <a:gd name="T53" fmla="*/ 52971 h 182245"/>
                <a:gd name="T54" fmla="*/ 583463 w 736600"/>
                <a:gd name="T55" fmla="*/ 176834 h 182245"/>
                <a:gd name="T56" fmla="*/ 649020 w 736600"/>
                <a:gd name="T57" fmla="*/ 181851 h 182245"/>
                <a:gd name="T58" fmla="*/ 692734 w 736600"/>
                <a:gd name="T59" fmla="*/ 158229 h 182245"/>
                <a:gd name="T60" fmla="*/ 706932 w 736600"/>
                <a:gd name="T61" fmla="*/ 158229 h 182245"/>
                <a:gd name="T62" fmla="*/ 736434 w 736600"/>
                <a:gd name="T63" fmla="*/ 143903 h 1822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6600" h="182245">
                  <a:moveTo>
                    <a:pt x="736434" y="143903"/>
                  </a:moveTo>
                  <a:lnTo>
                    <a:pt x="678522" y="143903"/>
                  </a:lnTo>
                  <a:lnTo>
                    <a:pt x="561619" y="128866"/>
                  </a:lnTo>
                  <a:lnTo>
                    <a:pt x="546315" y="124574"/>
                  </a:lnTo>
                  <a:lnTo>
                    <a:pt x="517906" y="124574"/>
                  </a:lnTo>
                  <a:lnTo>
                    <a:pt x="517906" y="114553"/>
                  </a:lnTo>
                  <a:lnTo>
                    <a:pt x="466559" y="100228"/>
                  </a:lnTo>
                  <a:lnTo>
                    <a:pt x="444703" y="100228"/>
                  </a:lnTo>
                  <a:lnTo>
                    <a:pt x="444703" y="85915"/>
                  </a:lnTo>
                  <a:lnTo>
                    <a:pt x="437057" y="71589"/>
                  </a:lnTo>
                  <a:lnTo>
                    <a:pt x="437057" y="19329"/>
                  </a:lnTo>
                  <a:lnTo>
                    <a:pt x="401002" y="23621"/>
                  </a:lnTo>
                  <a:lnTo>
                    <a:pt x="291731" y="19329"/>
                  </a:lnTo>
                  <a:lnTo>
                    <a:pt x="233819" y="0"/>
                  </a:lnTo>
                  <a:lnTo>
                    <a:pt x="211975" y="28638"/>
                  </a:lnTo>
                  <a:lnTo>
                    <a:pt x="145326" y="47967"/>
                  </a:lnTo>
                  <a:lnTo>
                    <a:pt x="131114" y="52971"/>
                  </a:lnTo>
                  <a:lnTo>
                    <a:pt x="21856" y="52971"/>
                  </a:lnTo>
                  <a:lnTo>
                    <a:pt x="0" y="52971"/>
                  </a:lnTo>
                  <a:lnTo>
                    <a:pt x="7645" y="81610"/>
                  </a:lnTo>
                  <a:lnTo>
                    <a:pt x="51358" y="95935"/>
                  </a:lnTo>
                  <a:lnTo>
                    <a:pt x="109258" y="100228"/>
                  </a:lnTo>
                  <a:lnTo>
                    <a:pt x="160616" y="85915"/>
                  </a:lnTo>
                  <a:lnTo>
                    <a:pt x="174828" y="85915"/>
                  </a:lnTo>
                  <a:lnTo>
                    <a:pt x="211975" y="71589"/>
                  </a:lnTo>
                  <a:lnTo>
                    <a:pt x="218528" y="52971"/>
                  </a:lnTo>
                  <a:lnTo>
                    <a:pt x="343090" y="52971"/>
                  </a:lnTo>
                  <a:lnTo>
                    <a:pt x="583463" y="176834"/>
                  </a:lnTo>
                  <a:lnTo>
                    <a:pt x="649020" y="181851"/>
                  </a:lnTo>
                  <a:lnTo>
                    <a:pt x="692734" y="158229"/>
                  </a:lnTo>
                  <a:lnTo>
                    <a:pt x="706932" y="158229"/>
                  </a:lnTo>
                  <a:lnTo>
                    <a:pt x="736434" y="14390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06" name="object 18">
              <a:extLst>
                <a:ext uri="{FF2B5EF4-FFF2-40B4-BE49-F238E27FC236}">
                  <a16:creationId xmlns:a16="http://schemas.microsoft.com/office/drawing/2014/main" id="{89CE802D-B831-4D01-9469-2712ED7F7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042" y="3597440"/>
              <a:ext cx="175260" cy="391795"/>
            </a:xfrm>
            <a:custGeom>
              <a:avLst/>
              <a:gdLst>
                <a:gd name="T0" fmla="*/ 131114 w 175260"/>
                <a:gd name="T1" fmla="*/ 0 h 391795"/>
                <a:gd name="T2" fmla="*/ 43700 w 175260"/>
                <a:gd name="T3" fmla="*/ 5016 h 391795"/>
                <a:gd name="T4" fmla="*/ 29502 w 175260"/>
                <a:gd name="T5" fmla="*/ 66586 h 391795"/>
                <a:gd name="T6" fmla="*/ 0 w 175260"/>
                <a:gd name="T7" fmla="*/ 181140 h 391795"/>
                <a:gd name="T8" fmla="*/ 0 w 175260"/>
                <a:gd name="T9" fmla="*/ 386626 h 391795"/>
                <a:gd name="T10" fmla="*/ 145313 w 175260"/>
                <a:gd name="T11" fmla="*/ 391629 h 391795"/>
                <a:gd name="T12" fmla="*/ 174815 w 175260"/>
                <a:gd name="T13" fmla="*/ 325043 h 391795"/>
                <a:gd name="T14" fmla="*/ 152971 w 175260"/>
                <a:gd name="T15" fmla="*/ 90932 h 391795"/>
                <a:gd name="T16" fmla="*/ 131114 w 175260"/>
                <a:gd name="T17" fmla="*/ 0 h 3917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5260" h="391795">
                  <a:moveTo>
                    <a:pt x="131114" y="0"/>
                  </a:moveTo>
                  <a:lnTo>
                    <a:pt x="43700" y="5016"/>
                  </a:lnTo>
                  <a:lnTo>
                    <a:pt x="29502" y="66586"/>
                  </a:lnTo>
                  <a:lnTo>
                    <a:pt x="0" y="181140"/>
                  </a:lnTo>
                  <a:lnTo>
                    <a:pt x="0" y="386626"/>
                  </a:lnTo>
                  <a:lnTo>
                    <a:pt x="145313" y="391629"/>
                  </a:lnTo>
                  <a:lnTo>
                    <a:pt x="174815" y="325043"/>
                  </a:lnTo>
                  <a:lnTo>
                    <a:pt x="152971" y="90932"/>
                  </a:lnTo>
                  <a:lnTo>
                    <a:pt x="1311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07" name="object 19">
              <a:extLst>
                <a:ext uri="{FF2B5EF4-FFF2-40B4-BE49-F238E27FC236}">
                  <a16:creationId xmlns:a16="http://schemas.microsoft.com/office/drawing/2014/main" id="{E6F12DBC-35BD-4C65-A616-782F9B9EA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042" y="3597440"/>
              <a:ext cx="175260" cy="391795"/>
            </a:xfrm>
            <a:custGeom>
              <a:avLst/>
              <a:gdLst>
                <a:gd name="T0" fmla="*/ 131114 w 175260"/>
                <a:gd name="T1" fmla="*/ 0 h 391795"/>
                <a:gd name="T2" fmla="*/ 43700 w 175260"/>
                <a:gd name="T3" fmla="*/ 5016 h 391795"/>
                <a:gd name="T4" fmla="*/ 29502 w 175260"/>
                <a:gd name="T5" fmla="*/ 66586 h 391795"/>
                <a:gd name="T6" fmla="*/ 0 w 175260"/>
                <a:gd name="T7" fmla="*/ 181140 h 391795"/>
                <a:gd name="T8" fmla="*/ 0 w 175260"/>
                <a:gd name="T9" fmla="*/ 386626 h 391795"/>
                <a:gd name="T10" fmla="*/ 145313 w 175260"/>
                <a:gd name="T11" fmla="*/ 391629 h 391795"/>
                <a:gd name="T12" fmla="*/ 174815 w 175260"/>
                <a:gd name="T13" fmla="*/ 325043 h 391795"/>
                <a:gd name="T14" fmla="*/ 152971 w 175260"/>
                <a:gd name="T15" fmla="*/ 90932 h 391795"/>
                <a:gd name="T16" fmla="*/ 131114 w 175260"/>
                <a:gd name="T17" fmla="*/ 0 h 3917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5260" h="391795">
                  <a:moveTo>
                    <a:pt x="131114" y="0"/>
                  </a:moveTo>
                  <a:lnTo>
                    <a:pt x="43700" y="5016"/>
                  </a:lnTo>
                  <a:lnTo>
                    <a:pt x="29502" y="66586"/>
                  </a:lnTo>
                  <a:lnTo>
                    <a:pt x="0" y="181140"/>
                  </a:lnTo>
                  <a:lnTo>
                    <a:pt x="0" y="386626"/>
                  </a:lnTo>
                  <a:lnTo>
                    <a:pt x="145313" y="391629"/>
                  </a:lnTo>
                  <a:lnTo>
                    <a:pt x="174815" y="325043"/>
                  </a:lnTo>
                  <a:lnTo>
                    <a:pt x="152971" y="90932"/>
                  </a:lnTo>
                  <a:lnTo>
                    <a:pt x="13111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08" name="object 20">
              <a:extLst>
                <a:ext uri="{FF2B5EF4-FFF2-40B4-BE49-F238E27FC236}">
                  <a16:creationId xmlns:a16="http://schemas.microsoft.com/office/drawing/2014/main" id="{02C26D42-D390-4088-9B71-73D8A3F3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416" y="3975239"/>
              <a:ext cx="106464" cy="10927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409" name="object 21">
              <a:extLst>
                <a:ext uri="{FF2B5EF4-FFF2-40B4-BE49-F238E27FC236}">
                  <a16:creationId xmlns:a16="http://schemas.microsoft.com/office/drawing/2014/main" id="{D8D7C556-1924-4F34-B108-64ED10A4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309" y="3592918"/>
              <a:ext cx="143611" cy="81343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410" name="object 22">
              <a:extLst>
                <a:ext uri="{FF2B5EF4-FFF2-40B4-BE49-F238E27FC236}">
                  <a16:creationId xmlns:a16="http://schemas.microsoft.com/office/drawing/2014/main" id="{F37A1168-2455-4FF3-82B8-32239B15D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019" y="3970451"/>
              <a:ext cx="743585" cy="186690"/>
            </a:xfrm>
            <a:custGeom>
              <a:avLst/>
              <a:gdLst>
                <a:gd name="T0" fmla="*/ 7645 w 743585"/>
                <a:gd name="T1" fmla="*/ 0 h 186689"/>
                <a:gd name="T2" fmla="*/ 0 w 743585"/>
                <a:gd name="T3" fmla="*/ 23621 h 186689"/>
                <a:gd name="T4" fmla="*/ 21856 w 743585"/>
                <a:gd name="T5" fmla="*/ 71589 h 186689"/>
                <a:gd name="T6" fmla="*/ 57911 w 743585"/>
                <a:gd name="T7" fmla="*/ 76606 h 186689"/>
                <a:gd name="T8" fmla="*/ 116916 w 743585"/>
                <a:gd name="T9" fmla="*/ 80898 h 186689"/>
                <a:gd name="T10" fmla="*/ 524459 w 743585"/>
                <a:gd name="T11" fmla="*/ 186147 h 186689"/>
                <a:gd name="T12" fmla="*/ 568172 w 743585"/>
                <a:gd name="T13" fmla="*/ 186147 h 186689"/>
                <a:gd name="T14" fmla="*/ 604227 w 743585"/>
                <a:gd name="T15" fmla="*/ 171834 h 186689"/>
                <a:gd name="T16" fmla="*/ 619518 w 743585"/>
                <a:gd name="T17" fmla="*/ 152505 h 186689"/>
                <a:gd name="T18" fmla="*/ 619518 w 743585"/>
                <a:gd name="T19" fmla="*/ 135239 h 186689"/>
                <a:gd name="T20" fmla="*/ 466547 w 743585"/>
                <a:gd name="T21" fmla="*/ 66586 h 186689"/>
                <a:gd name="T22" fmla="*/ 422846 w 743585"/>
                <a:gd name="T23" fmla="*/ 66586 h 186689"/>
                <a:gd name="T24" fmla="*/ 7645 w 743585"/>
                <a:gd name="T25" fmla="*/ 0 h 186689"/>
                <a:gd name="T26" fmla="*/ 458901 w 743585"/>
                <a:gd name="T27" fmla="*/ 37947 h 186689"/>
                <a:gd name="T28" fmla="*/ 422846 w 743585"/>
                <a:gd name="T29" fmla="*/ 37947 h 186689"/>
                <a:gd name="T30" fmla="*/ 422846 w 743585"/>
                <a:gd name="T31" fmla="*/ 66586 h 186689"/>
                <a:gd name="T32" fmla="*/ 466547 w 743585"/>
                <a:gd name="T33" fmla="*/ 66586 h 186689"/>
                <a:gd name="T34" fmla="*/ 619518 w 743585"/>
                <a:gd name="T35" fmla="*/ 128870 h 186689"/>
                <a:gd name="T36" fmla="*/ 619518 w 743585"/>
                <a:gd name="T37" fmla="*/ 135239 h 186689"/>
                <a:gd name="T38" fmla="*/ 626071 w 743585"/>
                <a:gd name="T39" fmla="*/ 138179 h 186689"/>
                <a:gd name="T40" fmla="*/ 655573 w 743585"/>
                <a:gd name="T41" fmla="*/ 143196 h 186689"/>
                <a:gd name="T42" fmla="*/ 699287 w 743585"/>
                <a:gd name="T43" fmla="*/ 143196 h 186689"/>
                <a:gd name="T44" fmla="*/ 735342 w 743585"/>
                <a:gd name="T45" fmla="*/ 138179 h 186689"/>
                <a:gd name="T46" fmla="*/ 739975 w 743585"/>
                <a:gd name="T47" fmla="*/ 123867 h 186689"/>
                <a:gd name="T48" fmla="*/ 677430 w 743585"/>
                <a:gd name="T49" fmla="*/ 123867 h 186689"/>
                <a:gd name="T50" fmla="*/ 641375 w 743585"/>
                <a:gd name="T51" fmla="*/ 119561 h 186689"/>
                <a:gd name="T52" fmla="*/ 458901 w 743585"/>
                <a:gd name="T53" fmla="*/ 37947 h 186689"/>
                <a:gd name="T54" fmla="*/ 710209 w 743585"/>
                <a:gd name="T55" fmla="*/ 88061 h 186689"/>
                <a:gd name="T56" fmla="*/ 713485 w 743585"/>
                <a:gd name="T57" fmla="*/ 109541 h 186689"/>
                <a:gd name="T58" fmla="*/ 677430 w 743585"/>
                <a:gd name="T59" fmla="*/ 123867 h 186689"/>
                <a:gd name="T60" fmla="*/ 739975 w 743585"/>
                <a:gd name="T61" fmla="*/ 123867 h 186689"/>
                <a:gd name="T62" fmla="*/ 742988 w 743585"/>
                <a:gd name="T63" fmla="*/ 114557 h 186689"/>
                <a:gd name="T64" fmla="*/ 710209 w 743585"/>
                <a:gd name="T65" fmla="*/ 88061 h 1866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43585" h="186689">
                  <a:moveTo>
                    <a:pt x="7645" y="0"/>
                  </a:moveTo>
                  <a:lnTo>
                    <a:pt x="0" y="23621"/>
                  </a:lnTo>
                  <a:lnTo>
                    <a:pt x="21856" y="71589"/>
                  </a:lnTo>
                  <a:lnTo>
                    <a:pt x="57911" y="76606"/>
                  </a:lnTo>
                  <a:lnTo>
                    <a:pt x="116916" y="80898"/>
                  </a:lnTo>
                  <a:lnTo>
                    <a:pt x="524459" y="186143"/>
                  </a:lnTo>
                  <a:lnTo>
                    <a:pt x="568172" y="186143"/>
                  </a:lnTo>
                  <a:lnTo>
                    <a:pt x="604227" y="171830"/>
                  </a:lnTo>
                  <a:lnTo>
                    <a:pt x="619518" y="152501"/>
                  </a:lnTo>
                  <a:lnTo>
                    <a:pt x="619518" y="135235"/>
                  </a:lnTo>
                  <a:lnTo>
                    <a:pt x="466547" y="66586"/>
                  </a:lnTo>
                  <a:lnTo>
                    <a:pt x="422846" y="66586"/>
                  </a:lnTo>
                  <a:lnTo>
                    <a:pt x="7645" y="0"/>
                  </a:lnTo>
                  <a:close/>
                </a:path>
                <a:path w="743585" h="186689">
                  <a:moveTo>
                    <a:pt x="458901" y="37947"/>
                  </a:moveTo>
                  <a:lnTo>
                    <a:pt x="422846" y="37947"/>
                  </a:lnTo>
                  <a:lnTo>
                    <a:pt x="422846" y="66586"/>
                  </a:lnTo>
                  <a:lnTo>
                    <a:pt x="466547" y="66586"/>
                  </a:lnTo>
                  <a:lnTo>
                    <a:pt x="619518" y="128866"/>
                  </a:lnTo>
                  <a:lnTo>
                    <a:pt x="619518" y="135235"/>
                  </a:lnTo>
                  <a:lnTo>
                    <a:pt x="626071" y="138175"/>
                  </a:lnTo>
                  <a:lnTo>
                    <a:pt x="655573" y="143192"/>
                  </a:lnTo>
                  <a:lnTo>
                    <a:pt x="699287" y="143192"/>
                  </a:lnTo>
                  <a:lnTo>
                    <a:pt x="735342" y="138175"/>
                  </a:lnTo>
                  <a:lnTo>
                    <a:pt x="739975" y="123863"/>
                  </a:lnTo>
                  <a:lnTo>
                    <a:pt x="677430" y="123863"/>
                  </a:lnTo>
                  <a:lnTo>
                    <a:pt x="641375" y="119557"/>
                  </a:lnTo>
                  <a:lnTo>
                    <a:pt x="458901" y="37947"/>
                  </a:lnTo>
                  <a:close/>
                </a:path>
                <a:path w="743585" h="186689">
                  <a:moveTo>
                    <a:pt x="710209" y="88061"/>
                  </a:moveTo>
                  <a:lnTo>
                    <a:pt x="713485" y="109537"/>
                  </a:lnTo>
                  <a:lnTo>
                    <a:pt x="677430" y="123863"/>
                  </a:lnTo>
                  <a:lnTo>
                    <a:pt x="739975" y="123863"/>
                  </a:lnTo>
                  <a:lnTo>
                    <a:pt x="742988" y="114553"/>
                  </a:lnTo>
                  <a:lnTo>
                    <a:pt x="710209" y="88061"/>
                  </a:lnTo>
                  <a:close/>
                </a:path>
              </a:pathLst>
            </a:custGeom>
            <a:solidFill>
              <a:srgbClr val="EBC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11" name="object 23">
              <a:extLst>
                <a:ext uri="{FF2B5EF4-FFF2-40B4-BE49-F238E27FC236}">
                  <a16:creationId xmlns:a16="http://schemas.microsoft.com/office/drawing/2014/main" id="{FD740FA8-CE52-4DF4-B947-54E2E7C59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019" y="3970451"/>
              <a:ext cx="743585" cy="186690"/>
            </a:xfrm>
            <a:custGeom>
              <a:avLst/>
              <a:gdLst>
                <a:gd name="T0" fmla="*/ 710209 w 743585"/>
                <a:gd name="T1" fmla="*/ 88061 h 186689"/>
                <a:gd name="T2" fmla="*/ 742988 w 743585"/>
                <a:gd name="T3" fmla="*/ 114557 h 186689"/>
                <a:gd name="T4" fmla="*/ 735342 w 743585"/>
                <a:gd name="T5" fmla="*/ 138179 h 186689"/>
                <a:gd name="T6" fmla="*/ 699287 w 743585"/>
                <a:gd name="T7" fmla="*/ 143196 h 186689"/>
                <a:gd name="T8" fmla="*/ 655573 w 743585"/>
                <a:gd name="T9" fmla="*/ 143196 h 186689"/>
                <a:gd name="T10" fmla="*/ 626071 w 743585"/>
                <a:gd name="T11" fmla="*/ 138179 h 186689"/>
                <a:gd name="T12" fmla="*/ 466547 w 743585"/>
                <a:gd name="T13" fmla="*/ 66586 h 186689"/>
                <a:gd name="T14" fmla="*/ 619518 w 743585"/>
                <a:gd name="T15" fmla="*/ 128870 h 186689"/>
                <a:gd name="T16" fmla="*/ 619518 w 743585"/>
                <a:gd name="T17" fmla="*/ 152505 h 186689"/>
                <a:gd name="T18" fmla="*/ 604227 w 743585"/>
                <a:gd name="T19" fmla="*/ 171834 h 186689"/>
                <a:gd name="T20" fmla="*/ 568172 w 743585"/>
                <a:gd name="T21" fmla="*/ 186147 h 186689"/>
                <a:gd name="T22" fmla="*/ 524459 w 743585"/>
                <a:gd name="T23" fmla="*/ 186147 h 186689"/>
                <a:gd name="T24" fmla="*/ 116916 w 743585"/>
                <a:gd name="T25" fmla="*/ 80898 h 186689"/>
                <a:gd name="T26" fmla="*/ 57911 w 743585"/>
                <a:gd name="T27" fmla="*/ 76606 h 186689"/>
                <a:gd name="T28" fmla="*/ 21856 w 743585"/>
                <a:gd name="T29" fmla="*/ 71589 h 186689"/>
                <a:gd name="T30" fmla="*/ 0 w 743585"/>
                <a:gd name="T31" fmla="*/ 23621 h 186689"/>
                <a:gd name="T32" fmla="*/ 7645 w 743585"/>
                <a:gd name="T33" fmla="*/ 0 h 186689"/>
                <a:gd name="T34" fmla="*/ 422846 w 743585"/>
                <a:gd name="T35" fmla="*/ 66586 h 186689"/>
                <a:gd name="T36" fmla="*/ 422846 w 743585"/>
                <a:gd name="T37" fmla="*/ 37947 h 186689"/>
                <a:gd name="T38" fmla="*/ 458901 w 743585"/>
                <a:gd name="T39" fmla="*/ 37947 h 186689"/>
                <a:gd name="T40" fmla="*/ 641375 w 743585"/>
                <a:gd name="T41" fmla="*/ 119561 h 186689"/>
                <a:gd name="T42" fmla="*/ 677430 w 743585"/>
                <a:gd name="T43" fmla="*/ 123867 h 186689"/>
                <a:gd name="T44" fmla="*/ 713485 w 743585"/>
                <a:gd name="T45" fmla="*/ 109541 h 186689"/>
                <a:gd name="T46" fmla="*/ 710209 w 743585"/>
                <a:gd name="T47" fmla="*/ 88061 h 18668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43585" h="186689">
                  <a:moveTo>
                    <a:pt x="710209" y="88061"/>
                  </a:moveTo>
                  <a:lnTo>
                    <a:pt x="742988" y="114553"/>
                  </a:lnTo>
                  <a:lnTo>
                    <a:pt x="735342" y="138175"/>
                  </a:lnTo>
                  <a:lnTo>
                    <a:pt x="699287" y="143192"/>
                  </a:lnTo>
                  <a:lnTo>
                    <a:pt x="655573" y="143192"/>
                  </a:lnTo>
                  <a:lnTo>
                    <a:pt x="626071" y="138175"/>
                  </a:lnTo>
                  <a:lnTo>
                    <a:pt x="466547" y="66586"/>
                  </a:lnTo>
                  <a:lnTo>
                    <a:pt x="619518" y="128866"/>
                  </a:lnTo>
                  <a:lnTo>
                    <a:pt x="619518" y="152501"/>
                  </a:lnTo>
                  <a:lnTo>
                    <a:pt x="604227" y="171830"/>
                  </a:lnTo>
                  <a:lnTo>
                    <a:pt x="568172" y="186143"/>
                  </a:lnTo>
                  <a:lnTo>
                    <a:pt x="524459" y="186143"/>
                  </a:lnTo>
                  <a:lnTo>
                    <a:pt x="116916" y="80898"/>
                  </a:lnTo>
                  <a:lnTo>
                    <a:pt x="57911" y="76606"/>
                  </a:lnTo>
                  <a:lnTo>
                    <a:pt x="21856" y="71589"/>
                  </a:lnTo>
                  <a:lnTo>
                    <a:pt x="0" y="23621"/>
                  </a:lnTo>
                  <a:lnTo>
                    <a:pt x="7645" y="0"/>
                  </a:lnTo>
                  <a:lnTo>
                    <a:pt x="422846" y="66586"/>
                  </a:lnTo>
                  <a:lnTo>
                    <a:pt x="422846" y="37947"/>
                  </a:lnTo>
                  <a:lnTo>
                    <a:pt x="458901" y="37947"/>
                  </a:lnTo>
                  <a:lnTo>
                    <a:pt x="641375" y="119557"/>
                  </a:lnTo>
                  <a:lnTo>
                    <a:pt x="677430" y="123863"/>
                  </a:lnTo>
                  <a:lnTo>
                    <a:pt x="713485" y="109537"/>
                  </a:lnTo>
                  <a:lnTo>
                    <a:pt x="710209" y="8806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12" name="object 24">
              <a:extLst>
                <a:ext uri="{FF2B5EF4-FFF2-40B4-BE49-F238E27FC236}">
                  <a16:creationId xmlns:a16="http://schemas.microsoft.com/office/drawing/2014/main" id="{568DA276-DBD5-458E-8627-CD70147C7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3645408"/>
              <a:ext cx="240665" cy="406400"/>
            </a:xfrm>
            <a:custGeom>
              <a:avLst/>
              <a:gdLst>
                <a:gd name="T0" fmla="*/ 109258 w 240664"/>
                <a:gd name="T1" fmla="*/ 0 h 406400"/>
                <a:gd name="T2" fmla="*/ 0 w 240664"/>
                <a:gd name="T3" fmla="*/ 0 h 406400"/>
                <a:gd name="T4" fmla="*/ 36055 w 240664"/>
                <a:gd name="T5" fmla="*/ 95224 h 406400"/>
                <a:gd name="T6" fmla="*/ 43700 w 240664"/>
                <a:gd name="T7" fmla="*/ 100241 h 406400"/>
                <a:gd name="T8" fmla="*/ 65557 w 240664"/>
                <a:gd name="T9" fmla="*/ 282092 h 406400"/>
                <a:gd name="T10" fmla="*/ 43700 w 240664"/>
                <a:gd name="T11" fmla="*/ 405955 h 406400"/>
                <a:gd name="T12" fmla="*/ 210887 w 240664"/>
                <a:gd name="T13" fmla="*/ 396646 h 406400"/>
                <a:gd name="T14" fmla="*/ 240376 w 240664"/>
                <a:gd name="T15" fmla="*/ 329349 h 406400"/>
                <a:gd name="T16" fmla="*/ 210887 w 240664"/>
                <a:gd name="T17" fmla="*/ 214795 h 406400"/>
                <a:gd name="T18" fmla="*/ 152975 w 240664"/>
                <a:gd name="T19" fmla="*/ 66586 h 406400"/>
                <a:gd name="T20" fmla="*/ 109258 w 240664"/>
                <a:gd name="T21" fmla="*/ 0 h 4064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0664" h="406400">
                  <a:moveTo>
                    <a:pt x="109258" y="0"/>
                  </a:moveTo>
                  <a:lnTo>
                    <a:pt x="0" y="0"/>
                  </a:lnTo>
                  <a:lnTo>
                    <a:pt x="36055" y="95224"/>
                  </a:lnTo>
                  <a:lnTo>
                    <a:pt x="43700" y="100241"/>
                  </a:lnTo>
                  <a:lnTo>
                    <a:pt x="65557" y="282092"/>
                  </a:lnTo>
                  <a:lnTo>
                    <a:pt x="43700" y="405955"/>
                  </a:lnTo>
                  <a:lnTo>
                    <a:pt x="210883" y="396646"/>
                  </a:lnTo>
                  <a:lnTo>
                    <a:pt x="240372" y="329349"/>
                  </a:lnTo>
                  <a:lnTo>
                    <a:pt x="210883" y="214795"/>
                  </a:lnTo>
                  <a:lnTo>
                    <a:pt x="152971" y="66586"/>
                  </a:lnTo>
                  <a:lnTo>
                    <a:pt x="109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13" name="object 25">
              <a:extLst>
                <a:ext uri="{FF2B5EF4-FFF2-40B4-BE49-F238E27FC236}">
                  <a16:creationId xmlns:a16="http://schemas.microsoft.com/office/drawing/2014/main" id="{2B131FAC-89AF-4C13-B784-33DE7426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900" y="3645408"/>
              <a:ext cx="240665" cy="406400"/>
            </a:xfrm>
            <a:custGeom>
              <a:avLst/>
              <a:gdLst>
                <a:gd name="T0" fmla="*/ 0 w 240664"/>
                <a:gd name="T1" fmla="*/ 0 h 406400"/>
                <a:gd name="T2" fmla="*/ 109258 w 240664"/>
                <a:gd name="T3" fmla="*/ 0 h 406400"/>
                <a:gd name="T4" fmla="*/ 152975 w 240664"/>
                <a:gd name="T5" fmla="*/ 66586 h 406400"/>
                <a:gd name="T6" fmla="*/ 210887 w 240664"/>
                <a:gd name="T7" fmla="*/ 214795 h 406400"/>
                <a:gd name="T8" fmla="*/ 240376 w 240664"/>
                <a:gd name="T9" fmla="*/ 329349 h 406400"/>
                <a:gd name="T10" fmla="*/ 210887 w 240664"/>
                <a:gd name="T11" fmla="*/ 396646 h 406400"/>
                <a:gd name="T12" fmla="*/ 43700 w 240664"/>
                <a:gd name="T13" fmla="*/ 405955 h 406400"/>
                <a:gd name="T14" fmla="*/ 65557 w 240664"/>
                <a:gd name="T15" fmla="*/ 282092 h 406400"/>
                <a:gd name="T16" fmla="*/ 43700 w 240664"/>
                <a:gd name="T17" fmla="*/ 100241 h 406400"/>
                <a:gd name="T18" fmla="*/ 36055 w 240664"/>
                <a:gd name="T19" fmla="*/ 95224 h 406400"/>
                <a:gd name="T20" fmla="*/ 0 w 240664"/>
                <a:gd name="T21" fmla="*/ 0 h 4064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0664" h="406400">
                  <a:moveTo>
                    <a:pt x="0" y="0"/>
                  </a:moveTo>
                  <a:lnTo>
                    <a:pt x="109258" y="0"/>
                  </a:lnTo>
                  <a:lnTo>
                    <a:pt x="152971" y="66586"/>
                  </a:lnTo>
                  <a:lnTo>
                    <a:pt x="210883" y="214795"/>
                  </a:lnTo>
                  <a:lnTo>
                    <a:pt x="240372" y="329349"/>
                  </a:lnTo>
                  <a:lnTo>
                    <a:pt x="210883" y="396646"/>
                  </a:lnTo>
                  <a:lnTo>
                    <a:pt x="43700" y="405955"/>
                  </a:lnTo>
                  <a:lnTo>
                    <a:pt x="65557" y="282092"/>
                  </a:lnTo>
                  <a:lnTo>
                    <a:pt x="43700" y="100241"/>
                  </a:lnTo>
                  <a:lnTo>
                    <a:pt x="36055" y="9522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14" name="object 26">
              <a:extLst>
                <a:ext uri="{FF2B5EF4-FFF2-40B4-BE49-F238E27FC236}">
                  <a16:creationId xmlns:a16="http://schemas.microsoft.com/office/drawing/2014/main" id="{D586B324-568F-489D-A425-8FF3D7255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908" y="4032529"/>
              <a:ext cx="288924" cy="142189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415" name="object 27">
              <a:extLst>
                <a:ext uri="{FF2B5EF4-FFF2-40B4-BE49-F238E27FC236}">
                  <a16:creationId xmlns:a16="http://schemas.microsoft.com/office/drawing/2014/main" id="{C430C240-6E0F-45B8-9B5B-67328EE88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75" y="3916045"/>
              <a:ext cx="187960" cy="89535"/>
            </a:xfrm>
            <a:custGeom>
              <a:avLst/>
              <a:gdLst>
                <a:gd name="T0" fmla="*/ 0 w 187960"/>
                <a:gd name="T1" fmla="*/ 0 h 89535"/>
                <a:gd name="T2" fmla="*/ 187934 w 187960"/>
                <a:gd name="T3" fmla="*/ 89496 h 895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7960" h="89535">
                  <a:moveTo>
                    <a:pt x="0" y="0"/>
                  </a:moveTo>
                  <a:lnTo>
                    <a:pt x="187934" y="8949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16" name="object 28">
              <a:extLst>
                <a:ext uri="{FF2B5EF4-FFF2-40B4-BE49-F238E27FC236}">
                  <a16:creationId xmlns:a16="http://schemas.microsoft.com/office/drawing/2014/main" id="{5FC2DEBB-DC44-4321-8A91-38EBD681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435" y="3807929"/>
              <a:ext cx="131445" cy="19050"/>
            </a:xfrm>
            <a:custGeom>
              <a:avLst/>
              <a:gdLst>
                <a:gd name="T0" fmla="*/ 0 w 131445"/>
                <a:gd name="T1" fmla="*/ 18618 h 19050"/>
                <a:gd name="T2" fmla="*/ 51358 w 131445"/>
                <a:gd name="T3" fmla="*/ 18618 h 19050"/>
                <a:gd name="T4" fmla="*/ 87414 w 131445"/>
                <a:gd name="T5" fmla="*/ 14325 h 19050"/>
                <a:gd name="T6" fmla="*/ 131114 w 131445"/>
                <a:gd name="T7" fmla="*/ 0 h 190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445" h="19050">
                  <a:moveTo>
                    <a:pt x="0" y="18618"/>
                  </a:moveTo>
                  <a:lnTo>
                    <a:pt x="51358" y="18618"/>
                  </a:lnTo>
                  <a:lnTo>
                    <a:pt x="87414" y="14325"/>
                  </a:lnTo>
                  <a:lnTo>
                    <a:pt x="131114" y="0"/>
                  </a:lnTo>
                </a:path>
              </a:pathLst>
            </a:custGeom>
            <a:noFill/>
            <a:ln w="1904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17" name="object 29">
              <a:extLst>
                <a:ext uri="{FF2B5EF4-FFF2-40B4-BE49-F238E27FC236}">
                  <a16:creationId xmlns:a16="http://schemas.microsoft.com/office/drawing/2014/main" id="{51EEA599-6B88-4EF0-87CF-57BB1B515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5" y="3635375"/>
              <a:ext cx="86360" cy="33655"/>
            </a:xfrm>
            <a:custGeom>
              <a:avLst/>
              <a:gdLst>
                <a:gd name="T0" fmla="*/ 0 w 86360"/>
                <a:gd name="T1" fmla="*/ 33659 h 33654"/>
                <a:gd name="T2" fmla="*/ 86321 w 86360"/>
                <a:gd name="T3" fmla="*/ 0 h 33654"/>
                <a:gd name="T4" fmla="*/ 72110 w 86360"/>
                <a:gd name="T5" fmla="*/ 0 h 336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360" h="33654">
                  <a:moveTo>
                    <a:pt x="0" y="33655"/>
                  </a:moveTo>
                  <a:lnTo>
                    <a:pt x="86321" y="0"/>
                  </a:lnTo>
                  <a:lnTo>
                    <a:pt x="7211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6418" name="object 30">
              <a:extLst>
                <a:ext uri="{FF2B5EF4-FFF2-40B4-BE49-F238E27FC236}">
                  <a16:creationId xmlns:a16="http://schemas.microsoft.com/office/drawing/2014/main" id="{00861019-6524-4E16-B454-F928BD1D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825" y="5004739"/>
              <a:ext cx="911783" cy="785012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419" name="object 31">
              <a:extLst>
                <a:ext uri="{FF2B5EF4-FFF2-40B4-BE49-F238E27FC236}">
                  <a16:creationId xmlns:a16="http://schemas.microsoft.com/office/drawing/2014/main" id="{B1CC6EF3-FF9F-456C-AF8B-7362E6F1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519" y="2576728"/>
              <a:ext cx="679919" cy="719493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420" name="object 32">
              <a:extLst>
                <a:ext uri="{FF2B5EF4-FFF2-40B4-BE49-F238E27FC236}">
                  <a16:creationId xmlns:a16="http://schemas.microsoft.com/office/drawing/2014/main" id="{5C974F05-66CB-4B9C-B436-A6AB46722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174" y="4709629"/>
              <a:ext cx="1026782" cy="958110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421" name="object 33">
              <a:extLst>
                <a:ext uri="{FF2B5EF4-FFF2-40B4-BE49-F238E27FC236}">
                  <a16:creationId xmlns:a16="http://schemas.microsoft.com/office/drawing/2014/main" id="{92D186C3-6A19-4854-837C-C872C2B32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286000"/>
              <a:ext cx="898525" cy="1219200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422" name="object 34">
              <a:extLst>
                <a:ext uri="{FF2B5EF4-FFF2-40B4-BE49-F238E27FC236}">
                  <a16:creationId xmlns:a16="http://schemas.microsoft.com/office/drawing/2014/main" id="{71E3F74D-8C64-4D4F-AB99-7D8C751F7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232" y="2895600"/>
              <a:ext cx="719328" cy="658367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423" name="object 35">
              <a:extLst>
                <a:ext uri="{FF2B5EF4-FFF2-40B4-BE49-F238E27FC236}">
                  <a16:creationId xmlns:a16="http://schemas.microsoft.com/office/drawing/2014/main" id="{06830677-4974-4FE5-9D53-BE65235D1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588" y="2895600"/>
              <a:ext cx="675119" cy="658367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  <p:sp>
          <p:nvSpPr>
            <p:cNvPr id="16424" name="object 36">
              <a:extLst>
                <a:ext uri="{FF2B5EF4-FFF2-40B4-BE49-F238E27FC236}">
                  <a16:creationId xmlns:a16="http://schemas.microsoft.com/office/drawing/2014/main" id="{C3D7EA93-DFE0-47F6-B31F-C3EE38DED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224" y="2895600"/>
              <a:ext cx="2732531" cy="658367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9E13E335-21AB-44E5-8D97-5D86E70D025D}"/>
              </a:ext>
            </a:extLst>
          </p:cNvPr>
          <p:cNvSpPr txBox="1"/>
          <p:nvPr/>
        </p:nvSpPr>
        <p:spPr>
          <a:xfrm>
            <a:off x="4765675" y="2998788"/>
            <a:ext cx="2533650" cy="51435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3200" b="1" spc="-5" dirty="0">
                <a:solidFill>
                  <a:srgbClr val="99CCFF"/>
                </a:solidFill>
                <a:latin typeface="Times New Roman"/>
                <a:cs typeface="Times New Roman"/>
              </a:rPr>
              <a:t>e-Government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502091E-CAD8-4A78-8E31-DC960D334E12}"/>
              </a:ext>
            </a:extLst>
          </p:cNvPr>
          <p:cNvSpPr txBox="1"/>
          <p:nvPr/>
        </p:nvSpPr>
        <p:spPr>
          <a:xfrm>
            <a:off x="1755776" y="5761038"/>
            <a:ext cx="4379913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spc="-10" dirty="0">
                <a:latin typeface="Verdana"/>
                <a:cs typeface="Verdana"/>
              </a:rPr>
              <a:t>Pemerintah </a:t>
            </a:r>
            <a:r>
              <a:rPr sz="2000" spc="-5" dirty="0">
                <a:latin typeface="Verdana"/>
                <a:cs typeface="Verdana"/>
              </a:rPr>
              <a:t>berbasis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pengetahuan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ABC1B538-D490-4227-82F1-5E2C4D0BAFBD}"/>
              </a:ext>
            </a:extLst>
          </p:cNvPr>
          <p:cNvSpPr txBox="1"/>
          <p:nvPr/>
        </p:nvSpPr>
        <p:spPr>
          <a:xfrm>
            <a:off x="6746876" y="5864225"/>
            <a:ext cx="3643313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000" spc="-10" dirty="0">
                <a:latin typeface="Verdana"/>
                <a:cs typeface="Verdana"/>
              </a:rPr>
              <a:t>Pemerintah yang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transparan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390" name="object 41">
            <a:extLst>
              <a:ext uri="{FF2B5EF4-FFF2-40B4-BE49-F238E27FC236}">
                <a16:creationId xmlns:a16="http://schemas.microsoft.com/office/drawing/2014/main" id="{06B7E218-DDAF-44E3-A298-37F4486CB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677864"/>
            <a:ext cx="8959850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8440" rIns="0" bIns="0">
            <a:spAutoFit/>
          </a:bodyPr>
          <a:lstStyle>
            <a:lvl1pPr marL="850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25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 Definisi e-Government (Lanjutan)</a:t>
            </a:r>
            <a:endParaRPr lang="id-ID" altLang="id-ID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00000"/>
              </a:lnSpc>
              <a:spcBef>
                <a:spcPts val="1625"/>
              </a:spcBef>
              <a:buNone/>
            </a:pPr>
            <a:r>
              <a:rPr lang="id-ID" altLang="id-ID" b="1">
                <a:latin typeface="Arial" panose="020B0604020202020204" pitchFamily="34" charset="0"/>
                <a:cs typeface="Arial" panose="020B0604020202020204" pitchFamily="34" charset="0"/>
              </a:rPr>
              <a:t>Apakah e-Government ?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3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Layanan pemerintah </a:t>
            </a:r>
            <a:r>
              <a:rPr lang="id-ID" altLang="id-ID" sz="20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online	</a:t>
            </a:r>
            <a:r>
              <a:rPr lang="id-ID" altLang="id-ID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Pemerintah “tanpa kertas”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3">
            <a:extLst>
              <a:ext uri="{FF2B5EF4-FFF2-40B4-BE49-F238E27FC236}">
                <a16:creationId xmlns:a16="http://schemas.microsoft.com/office/drawing/2014/main" id="{592A99D9-AD89-4A04-A596-170D365B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841375"/>
            <a:ext cx="7623175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93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540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688975" indent="-215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 Definisi e-Government (Lanjutan)</a:t>
            </a:r>
            <a:endParaRPr lang="id-ID" altLang="id-ID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3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Mengimplementasikan program-program yang bertujuan untuk  meningkatkan aksesibilitas dan keterjangkauan TIK serta konten 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Keempat tujuan berikut dapat dicapai ketika proyek-proyek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Pct val="95000"/>
              <a:buFontTx/>
              <a:buNone/>
            </a:pP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government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sukses diimplementasikan :</a:t>
            </a:r>
          </a:p>
          <a:p>
            <a:pPr lvl="2"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id-ID" altLang="id-ID">
                <a:latin typeface="Arial" panose="020B0604020202020204" pitchFamily="34" charset="0"/>
                <a:cs typeface="Arial" panose="020B0604020202020204" pitchFamily="34" charset="0"/>
              </a:rPr>
              <a:t>Layanan pemerintah </a:t>
            </a:r>
            <a:r>
              <a:rPr lang="id-ID" altLang="id-ID" i="1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id-ID" altLang="id-ID">
                <a:latin typeface="Arial" panose="020B0604020202020204" pitchFamily="34" charset="0"/>
                <a:cs typeface="Arial" panose="020B0604020202020204" pitchFamily="34" charset="0"/>
              </a:rPr>
              <a:t>Pemerintah “tanpa kertas”</a:t>
            </a:r>
          </a:p>
          <a:p>
            <a:pPr lvl="2"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id-ID" altLang="id-ID">
                <a:latin typeface="Arial" panose="020B0604020202020204" pitchFamily="34" charset="0"/>
                <a:cs typeface="Arial" panose="020B0604020202020204" pitchFamily="34" charset="0"/>
              </a:rPr>
              <a:t>Pemerintah berbasis pengetahuan</a:t>
            </a:r>
          </a:p>
          <a:p>
            <a:pPr lvl="2"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id-ID" altLang="id-ID">
                <a:latin typeface="Arial" panose="020B0604020202020204" pitchFamily="34" charset="0"/>
                <a:cs typeface="Arial" panose="020B0604020202020204" pitchFamily="34" charset="0"/>
              </a:rPr>
              <a:t>Pemerintah yang transparan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9D12C71-25EE-4A0F-9BA1-258F784E79C5}"/>
              </a:ext>
            </a:extLst>
          </p:cNvPr>
          <p:cNvSpPr txBox="1"/>
          <p:nvPr/>
        </p:nvSpPr>
        <p:spPr>
          <a:xfrm>
            <a:off x="2090739" y="854075"/>
            <a:ext cx="7007225" cy="36576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87350">
              <a:spcBef>
                <a:spcPts val="95"/>
              </a:spcBef>
              <a:defRPr/>
            </a:pPr>
            <a:r>
              <a:rPr sz="2800" spc="-5" dirty="0">
                <a:solidFill>
                  <a:srgbClr val="333399"/>
                </a:solidFill>
                <a:latin typeface="Verdana"/>
                <a:cs typeface="Verdana"/>
              </a:rPr>
              <a:t>1.1 Definisi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Verdana"/>
                <a:cs typeface="Verdana"/>
              </a:rPr>
              <a:t>e-Government(Lanjutan)</a:t>
            </a:r>
            <a:endParaRPr sz="2800" dirty="0">
              <a:latin typeface="Verdana"/>
              <a:cs typeface="Verdana"/>
            </a:endParaRPr>
          </a:p>
          <a:p>
            <a:pPr>
              <a:spcBef>
                <a:spcPts val="20"/>
              </a:spcBef>
              <a:defRPr/>
            </a:pPr>
            <a:endParaRPr sz="3800" dirty="0">
              <a:latin typeface="Verdana"/>
              <a:cs typeface="Verdana"/>
            </a:endParaRPr>
          </a:p>
          <a:p>
            <a:pPr marL="12066" lvl="1">
              <a:buSzPct val="95000"/>
              <a:tabLst>
                <a:tab pos="438784" algn="l"/>
              </a:tabLst>
              <a:defRPr/>
            </a:pPr>
            <a:r>
              <a:rPr sz="2000" spc="-5" dirty="0">
                <a:latin typeface="Arial"/>
                <a:cs typeface="Arial"/>
              </a:rPr>
              <a:t>Government terdiri </a:t>
            </a:r>
            <a:r>
              <a:rPr sz="2000" dirty="0">
                <a:latin typeface="Arial"/>
                <a:cs typeface="Arial"/>
              </a:rPr>
              <a:t>dari </a:t>
            </a:r>
            <a:r>
              <a:rPr sz="2000" spc="-5" dirty="0">
                <a:latin typeface="Arial"/>
                <a:cs typeface="Arial"/>
              </a:rPr>
              <a:t>tiga aktivitas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besar:</a:t>
            </a:r>
          </a:p>
          <a:p>
            <a:pPr lvl="1">
              <a:spcBef>
                <a:spcPts val="25"/>
              </a:spcBef>
              <a:buFont typeface="Arial"/>
              <a:buAutoNum type="alphaUcPeriod" startAt="7"/>
              <a:defRPr/>
            </a:pPr>
            <a:endParaRPr sz="2900" dirty="0">
              <a:latin typeface="Arial"/>
              <a:cs typeface="Arial"/>
            </a:endParaRPr>
          </a:p>
          <a:p>
            <a:pPr marL="376555" lvl="2" indent="-296545">
              <a:buFontTx/>
              <a:buAutoNum type="alphaLcParenR"/>
              <a:tabLst>
                <a:tab pos="377190" algn="l"/>
              </a:tabLst>
              <a:defRPr/>
            </a:pPr>
            <a:r>
              <a:rPr sz="2000" dirty="0">
                <a:latin typeface="Arial"/>
                <a:cs typeface="Arial"/>
              </a:rPr>
              <a:t>Menginovasi Layanan Masyarakat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(G2C)</a:t>
            </a:r>
          </a:p>
          <a:p>
            <a:pPr lvl="2">
              <a:spcBef>
                <a:spcPts val="25"/>
              </a:spcBef>
              <a:buFont typeface="Arial"/>
              <a:buAutoNum type="alphaLcParenR"/>
              <a:defRPr/>
            </a:pPr>
            <a:endParaRPr sz="2900" dirty="0">
              <a:latin typeface="Arial"/>
              <a:cs typeface="Arial"/>
            </a:endParaRPr>
          </a:p>
          <a:p>
            <a:pPr marL="376555" lvl="2" indent="-296545">
              <a:buFontTx/>
              <a:buAutoNum type="alphaLcParenR"/>
              <a:tabLst>
                <a:tab pos="377190" algn="l"/>
              </a:tabLst>
              <a:defRPr/>
            </a:pPr>
            <a:r>
              <a:rPr sz="2000" dirty="0">
                <a:latin typeface="Arial"/>
                <a:cs typeface="Arial"/>
              </a:rPr>
              <a:t>Menginovasi Layanan Bisnis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(G2B)</a:t>
            </a:r>
          </a:p>
          <a:p>
            <a:pPr lvl="2">
              <a:buFont typeface="Arial"/>
              <a:buAutoNum type="alphaLcParenR"/>
              <a:defRPr/>
            </a:pPr>
            <a:endParaRPr sz="2200" dirty="0">
              <a:latin typeface="Arial"/>
              <a:cs typeface="Arial"/>
            </a:endParaRPr>
          </a:p>
          <a:p>
            <a:pPr marL="361315" lvl="2" indent="-281305">
              <a:spcBef>
                <a:spcPts val="1325"/>
              </a:spcBef>
              <a:buFontTx/>
              <a:buAutoNum type="alphaLcParenR"/>
              <a:tabLst>
                <a:tab pos="361950" algn="l"/>
              </a:tabLst>
              <a:defRPr/>
            </a:pPr>
            <a:r>
              <a:rPr sz="2000" dirty="0">
                <a:latin typeface="Arial"/>
                <a:cs typeface="Arial"/>
              </a:rPr>
              <a:t>Menginovasi Cara Kerja </a:t>
            </a:r>
            <a:r>
              <a:rPr sz="2000" spc="-5" dirty="0">
                <a:latin typeface="Arial"/>
                <a:cs typeface="Arial"/>
              </a:rPr>
              <a:t>Pemerintah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(G2G)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object 2">
            <a:extLst>
              <a:ext uri="{FF2B5EF4-FFF2-40B4-BE49-F238E27FC236}">
                <a16:creationId xmlns:a16="http://schemas.microsoft.com/office/drawing/2014/main" id="{712DFEA3-4599-4DEB-B199-FC8ADFC9205C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1857376"/>
            <a:ext cx="6318250" cy="4056063"/>
            <a:chOff x="1009510" y="1857120"/>
            <a:chExt cx="6318250" cy="4056379"/>
          </a:xfrm>
        </p:grpSpPr>
        <p:sp>
          <p:nvSpPr>
            <p:cNvPr id="19485" name="object 3">
              <a:extLst>
                <a:ext uri="{FF2B5EF4-FFF2-40B4-BE49-F238E27FC236}">
                  <a16:creationId xmlns:a16="http://schemas.microsoft.com/office/drawing/2014/main" id="{0893809B-23A9-42F1-91A9-92742611D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267" y="3260312"/>
              <a:ext cx="4158615" cy="2648585"/>
            </a:xfrm>
            <a:custGeom>
              <a:avLst/>
              <a:gdLst>
                <a:gd name="T0" fmla="*/ 388188 w 4158615"/>
                <a:gd name="T1" fmla="*/ 2648013 h 2648585"/>
                <a:gd name="T2" fmla="*/ 0 w 4158615"/>
                <a:gd name="T3" fmla="*/ 2260282 h 2648585"/>
                <a:gd name="T4" fmla="*/ 456882 w 4158615"/>
                <a:gd name="T5" fmla="*/ 2432329 h 2648585"/>
                <a:gd name="T6" fmla="*/ 388188 w 4158615"/>
                <a:gd name="T7" fmla="*/ 2138108 h 2648585"/>
                <a:gd name="T8" fmla="*/ 650176 w 4158615"/>
                <a:gd name="T9" fmla="*/ 2311400 h 2648585"/>
                <a:gd name="T10" fmla="*/ 538353 w 4158615"/>
                <a:gd name="T11" fmla="*/ 1956092 h 2648585"/>
                <a:gd name="T12" fmla="*/ 1148588 w 4158615"/>
                <a:gd name="T13" fmla="*/ 2343810 h 2648585"/>
                <a:gd name="T14" fmla="*/ 1009611 w 4158615"/>
                <a:gd name="T15" fmla="*/ 1899983 h 2648585"/>
                <a:gd name="T16" fmla="*/ 1469682 w 4158615"/>
                <a:gd name="T17" fmla="*/ 2277745 h 2648585"/>
                <a:gd name="T18" fmla="*/ 1399387 w 4158615"/>
                <a:gd name="T19" fmla="*/ 1678076 h 2648585"/>
                <a:gd name="T20" fmla="*/ 1701317 w 4158615"/>
                <a:gd name="T21" fmla="*/ 2260282 h 2648585"/>
                <a:gd name="T22" fmla="*/ 1728470 w 4158615"/>
                <a:gd name="T23" fmla="*/ 948753 h 2648585"/>
                <a:gd name="T24" fmla="*/ 942517 w 4158615"/>
                <a:gd name="T25" fmla="*/ 492455 h 2648585"/>
                <a:gd name="T26" fmla="*/ 972870 w 4158615"/>
                <a:gd name="T27" fmla="*/ 381495 h 2648585"/>
                <a:gd name="T28" fmla="*/ 995235 w 4158615"/>
                <a:gd name="T29" fmla="*/ 350329 h 2648585"/>
                <a:gd name="T30" fmla="*/ 1731670 w 4158615"/>
                <a:gd name="T31" fmla="*/ 726833 h 2648585"/>
                <a:gd name="T32" fmla="*/ 1835505 w 4158615"/>
                <a:gd name="T33" fmla="*/ 12471 h 2648585"/>
                <a:gd name="T34" fmla="*/ 1893011 w 4158615"/>
                <a:gd name="T35" fmla="*/ 26187 h 2648585"/>
                <a:gd name="T36" fmla="*/ 1937740 w 4158615"/>
                <a:gd name="T37" fmla="*/ 32423 h 2648585"/>
                <a:gd name="T38" fmla="*/ 1996846 w 4158615"/>
                <a:gd name="T39" fmla="*/ 34912 h 2648585"/>
                <a:gd name="T40" fmla="*/ 2068728 w 4158615"/>
                <a:gd name="T41" fmla="*/ 29921 h 2648585"/>
                <a:gd name="T42" fmla="*/ 2158187 w 4158615"/>
                <a:gd name="T43" fmla="*/ 19951 h 2648585"/>
                <a:gd name="T44" fmla="*/ 2258834 w 4158615"/>
                <a:gd name="T45" fmla="*/ 0 h 2648585"/>
                <a:gd name="T46" fmla="*/ 2306751 w 4158615"/>
                <a:gd name="T47" fmla="*/ 473748 h 2648585"/>
                <a:gd name="T48" fmla="*/ 2984093 w 4158615"/>
                <a:gd name="T49" fmla="*/ 203212 h 2648585"/>
                <a:gd name="T50" fmla="*/ 3014446 w 4158615"/>
                <a:gd name="T51" fmla="*/ 307936 h 2648585"/>
                <a:gd name="T52" fmla="*/ 2300363 w 4158615"/>
                <a:gd name="T53" fmla="*/ 658266 h 2648585"/>
                <a:gd name="T54" fmla="*/ 2300363 w 4158615"/>
                <a:gd name="T55" fmla="*/ 1833918 h 2648585"/>
                <a:gd name="T56" fmla="*/ 2434551 w 4158615"/>
                <a:gd name="T57" fmla="*/ 2351290 h 2648585"/>
                <a:gd name="T58" fmla="*/ 2766834 w 4158615"/>
                <a:gd name="T59" fmla="*/ 1534706 h 2648585"/>
                <a:gd name="T60" fmla="*/ 2744470 w 4158615"/>
                <a:gd name="T61" fmla="*/ 2288959 h 2648585"/>
                <a:gd name="T62" fmla="*/ 3159810 w 4158615"/>
                <a:gd name="T63" fmla="*/ 1441196 h 2648585"/>
                <a:gd name="T64" fmla="*/ 3055975 w 4158615"/>
                <a:gd name="T65" fmla="*/ 2351290 h 2648585"/>
                <a:gd name="T66" fmla="*/ 3410610 w 4158615"/>
                <a:gd name="T67" fmla="*/ 1956092 h 2648585"/>
                <a:gd name="T68" fmla="*/ 3399434 w 4158615"/>
                <a:gd name="T69" fmla="*/ 2412390 h 2648585"/>
                <a:gd name="T70" fmla="*/ 3762057 w 4158615"/>
                <a:gd name="T71" fmla="*/ 2104453 h 2648585"/>
                <a:gd name="T72" fmla="*/ 3773246 w 4158615"/>
                <a:gd name="T73" fmla="*/ 2326360 h 2648585"/>
                <a:gd name="T74" fmla="*/ 4158233 w 4158615"/>
                <a:gd name="T75" fmla="*/ 2204186 h 2648585"/>
                <a:gd name="T76" fmla="*/ 3680587 w 4158615"/>
                <a:gd name="T77" fmla="*/ 2621838 h 2648585"/>
                <a:gd name="T78" fmla="*/ 388188 w 4158615"/>
                <a:gd name="T79" fmla="*/ 2648013 h 264858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158615" h="2648585">
                  <a:moveTo>
                    <a:pt x="388188" y="2648013"/>
                  </a:moveTo>
                  <a:lnTo>
                    <a:pt x="0" y="2260282"/>
                  </a:lnTo>
                  <a:lnTo>
                    <a:pt x="456882" y="2432329"/>
                  </a:lnTo>
                  <a:lnTo>
                    <a:pt x="388188" y="2138108"/>
                  </a:lnTo>
                  <a:lnTo>
                    <a:pt x="650176" y="2311400"/>
                  </a:lnTo>
                  <a:lnTo>
                    <a:pt x="538353" y="1956092"/>
                  </a:lnTo>
                  <a:lnTo>
                    <a:pt x="1148588" y="2343810"/>
                  </a:lnTo>
                  <a:lnTo>
                    <a:pt x="1009611" y="1899983"/>
                  </a:lnTo>
                  <a:lnTo>
                    <a:pt x="1469682" y="2277745"/>
                  </a:lnTo>
                  <a:lnTo>
                    <a:pt x="1399387" y="1678076"/>
                  </a:lnTo>
                  <a:lnTo>
                    <a:pt x="1701317" y="2260282"/>
                  </a:lnTo>
                  <a:lnTo>
                    <a:pt x="1728470" y="948753"/>
                  </a:lnTo>
                  <a:lnTo>
                    <a:pt x="942517" y="492455"/>
                  </a:lnTo>
                  <a:lnTo>
                    <a:pt x="972870" y="381495"/>
                  </a:lnTo>
                  <a:lnTo>
                    <a:pt x="995235" y="350329"/>
                  </a:lnTo>
                  <a:lnTo>
                    <a:pt x="1731670" y="726833"/>
                  </a:lnTo>
                  <a:lnTo>
                    <a:pt x="1835505" y="12471"/>
                  </a:lnTo>
                  <a:lnTo>
                    <a:pt x="1893011" y="26187"/>
                  </a:lnTo>
                  <a:lnTo>
                    <a:pt x="1937740" y="32423"/>
                  </a:lnTo>
                  <a:lnTo>
                    <a:pt x="1996846" y="34912"/>
                  </a:lnTo>
                  <a:lnTo>
                    <a:pt x="2068728" y="29921"/>
                  </a:lnTo>
                  <a:lnTo>
                    <a:pt x="2158187" y="19951"/>
                  </a:lnTo>
                  <a:lnTo>
                    <a:pt x="2258834" y="0"/>
                  </a:lnTo>
                  <a:lnTo>
                    <a:pt x="2306751" y="473748"/>
                  </a:lnTo>
                  <a:lnTo>
                    <a:pt x="2984093" y="203212"/>
                  </a:lnTo>
                  <a:lnTo>
                    <a:pt x="3014446" y="307936"/>
                  </a:lnTo>
                  <a:lnTo>
                    <a:pt x="2300363" y="658266"/>
                  </a:lnTo>
                  <a:lnTo>
                    <a:pt x="2300363" y="1833918"/>
                  </a:lnTo>
                  <a:lnTo>
                    <a:pt x="2434551" y="2351290"/>
                  </a:lnTo>
                  <a:lnTo>
                    <a:pt x="2766834" y="1534706"/>
                  </a:lnTo>
                  <a:lnTo>
                    <a:pt x="2744470" y="2288959"/>
                  </a:lnTo>
                  <a:lnTo>
                    <a:pt x="3159810" y="1441196"/>
                  </a:lnTo>
                  <a:lnTo>
                    <a:pt x="3055975" y="2351290"/>
                  </a:lnTo>
                  <a:lnTo>
                    <a:pt x="3410610" y="1956092"/>
                  </a:lnTo>
                  <a:lnTo>
                    <a:pt x="3399434" y="2412390"/>
                  </a:lnTo>
                  <a:lnTo>
                    <a:pt x="3762057" y="2104453"/>
                  </a:lnTo>
                  <a:lnTo>
                    <a:pt x="3773246" y="2326360"/>
                  </a:lnTo>
                  <a:lnTo>
                    <a:pt x="4158233" y="2204186"/>
                  </a:lnTo>
                  <a:lnTo>
                    <a:pt x="3680587" y="2621838"/>
                  </a:lnTo>
                  <a:lnTo>
                    <a:pt x="388188" y="264801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6" name="object 4">
              <a:extLst>
                <a:ext uri="{FF2B5EF4-FFF2-40B4-BE49-F238E27FC236}">
                  <a16:creationId xmlns:a16="http://schemas.microsoft.com/office/drawing/2014/main" id="{FEF6ACE1-0272-4752-A1D6-38C3676D3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540" y="5371435"/>
              <a:ext cx="135890" cy="462915"/>
            </a:xfrm>
            <a:custGeom>
              <a:avLst/>
              <a:gdLst>
                <a:gd name="T0" fmla="*/ 119879 w 135889"/>
                <a:gd name="T1" fmla="*/ 436210 h 462914"/>
                <a:gd name="T2" fmla="*/ 0 w 135889"/>
                <a:gd name="T3" fmla="*/ 0 h 462914"/>
                <a:gd name="T4" fmla="*/ 0 w 135889"/>
                <a:gd name="T5" fmla="*/ 296231 h 462914"/>
                <a:gd name="T6" fmla="*/ 54483 w 135889"/>
                <a:gd name="T7" fmla="*/ 462461 h 462914"/>
                <a:gd name="T8" fmla="*/ 135449 w 135889"/>
                <a:gd name="T9" fmla="*/ 462461 h 462914"/>
                <a:gd name="T10" fmla="*/ 119879 w 135889"/>
                <a:gd name="T11" fmla="*/ 436210 h 4629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889" h="462914">
                  <a:moveTo>
                    <a:pt x="119875" y="436206"/>
                  </a:moveTo>
                  <a:lnTo>
                    <a:pt x="0" y="0"/>
                  </a:lnTo>
                  <a:lnTo>
                    <a:pt x="0" y="296227"/>
                  </a:lnTo>
                  <a:lnTo>
                    <a:pt x="54483" y="462457"/>
                  </a:lnTo>
                  <a:lnTo>
                    <a:pt x="135445" y="462457"/>
                  </a:lnTo>
                  <a:lnTo>
                    <a:pt x="119875" y="43620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7" name="object 5">
              <a:extLst>
                <a:ext uri="{FF2B5EF4-FFF2-40B4-BE49-F238E27FC236}">
                  <a16:creationId xmlns:a16="http://schemas.microsoft.com/office/drawing/2014/main" id="{9056F414-7324-4053-A918-19D5B76A8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380" y="5355601"/>
              <a:ext cx="1294130" cy="510540"/>
            </a:xfrm>
            <a:custGeom>
              <a:avLst/>
              <a:gdLst>
                <a:gd name="T0" fmla="*/ 1293524 w 1294129"/>
                <a:gd name="T1" fmla="*/ 486160 h 510539"/>
                <a:gd name="T2" fmla="*/ 944528 w 1294129"/>
                <a:gd name="T3" fmla="*/ 48869 h 510539"/>
                <a:gd name="T4" fmla="*/ 1067794 w 1294129"/>
                <a:gd name="T5" fmla="*/ 469865 h 510539"/>
                <a:gd name="T6" fmla="*/ 749215 w 1294129"/>
                <a:gd name="T7" fmla="*/ 229298 h 510539"/>
                <a:gd name="T8" fmla="*/ 430644 w 1294129"/>
                <a:gd name="T9" fmla="*/ 0 h 510539"/>
                <a:gd name="T10" fmla="*/ 569912 w 1294129"/>
                <a:gd name="T11" fmla="*/ 452327 h 510539"/>
                <a:gd name="T12" fmla="*/ 276948 w 1294129"/>
                <a:gd name="T13" fmla="*/ 223024 h 510539"/>
                <a:gd name="T14" fmla="*/ 318579 w 1294129"/>
                <a:gd name="T15" fmla="*/ 452327 h 510539"/>
                <a:gd name="T16" fmla="*/ 0 w 1294129"/>
                <a:gd name="T17" fmla="*/ 338306 h 510539"/>
                <a:gd name="T18" fmla="*/ 236931 w 1294129"/>
                <a:gd name="T19" fmla="*/ 509972 h 510539"/>
                <a:gd name="T20" fmla="*/ 1293524 w 1294129"/>
                <a:gd name="T21" fmla="*/ 486160 h 5105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94129" h="510539">
                  <a:moveTo>
                    <a:pt x="1293520" y="486156"/>
                  </a:moveTo>
                  <a:lnTo>
                    <a:pt x="944524" y="48869"/>
                  </a:lnTo>
                  <a:lnTo>
                    <a:pt x="1067790" y="469861"/>
                  </a:lnTo>
                  <a:lnTo>
                    <a:pt x="749211" y="229298"/>
                  </a:lnTo>
                  <a:lnTo>
                    <a:pt x="430644" y="0"/>
                  </a:lnTo>
                  <a:lnTo>
                    <a:pt x="569912" y="452323"/>
                  </a:lnTo>
                  <a:lnTo>
                    <a:pt x="276948" y="223024"/>
                  </a:lnTo>
                  <a:lnTo>
                    <a:pt x="318579" y="452323"/>
                  </a:lnTo>
                  <a:lnTo>
                    <a:pt x="0" y="338302"/>
                  </a:lnTo>
                  <a:lnTo>
                    <a:pt x="236931" y="509968"/>
                  </a:lnTo>
                  <a:lnTo>
                    <a:pt x="1293520" y="48615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8" name="object 6">
              <a:extLst>
                <a:ext uri="{FF2B5EF4-FFF2-40B4-BE49-F238E27FC236}">
                  <a16:creationId xmlns:a16="http://schemas.microsoft.com/office/drawing/2014/main" id="{9B98457C-8404-4421-9104-95D74E34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361" y="5113295"/>
              <a:ext cx="568960" cy="730250"/>
            </a:xfrm>
            <a:custGeom>
              <a:avLst/>
              <a:gdLst>
                <a:gd name="T0" fmla="*/ 0 w 568960"/>
                <a:gd name="T1" fmla="*/ 730097 h 730250"/>
                <a:gd name="T2" fmla="*/ 0 w 568960"/>
                <a:gd name="T3" fmla="*/ 622947 h 730250"/>
                <a:gd name="T4" fmla="*/ 178968 w 568960"/>
                <a:gd name="T5" fmla="*/ 196849 h 730250"/>
                <a:gd name="T6" fmla="*/ 234899 w 568960"/>
                <a:gd name="T7" fmla="*/ 665314 h 730250"/>
                <a:gd name="T8" fmla="*/ 568883 w 568960"/>
                <a:gd name="T9" fmla="*/ 0 h 730250"/>
                <a:gd name="T10" fmla="*/ 455422 w 568960"/>
                <a:gd name="T11" fmla="*/ 730097 h 730250"/>
                <a:gd name="T12" fmla="*/ 0 w 568960"/>
                <a:gd name="T13" fmla="*/ 730097 h 7302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8960" h="730250">
                  <a:moveTo>
                    <a:pt x="0" y="730097"/>
                  </a:moveTo>
                  <a:lnTo>
                    <a:pt x="0" y="622947"/>
                  </a:lnTo>
                  <a:lnTo>
                    <a:pt x="178968" y="196849"/>
                  </a:lnTo>
                  <a:lnTo>
                    <a:pt x="234899" y="665314"/>
                  </a:lnTo>
                  <a:lnTo>
                    <a:pt x="568883" y="0"/>
                  </a:lnTo>
                  <a:lnTo>
                    <a:pt x="455422" y="730097"/>
                  </a:lnTo>
                  <a:lnTo>
                    <a:pt x="0" y="73009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89" name="object 7">
              <a:extLst>
                <a:ext uri="{FF2B5EF4-FFF2-40B4-BE49-F238E27FC236}">
                  <a16:creationId xmlns:a16="http://schemas.microsoft.com/office/drawing/2014/main" id="{2705FAF3-19D9-4DBB-A4A2-193F7487D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685" y="5471218"/>
              <a:ext cx="318770" cy="372745"/>
            </a:xfrm>
            <a:custGeom>
              <a:avLst/>
              <a:gdLst>
                <a:gd name="T0" fmla="*/ 0 w 318770"/>
                <a:gd name="T1" fmla="*/ 372173 h 372745"/>
                <a:gd name="T2" fmla="*/ 302310 w 318770"/>
                <a:gd name="T3" fmla="*/ 0 h 372745"/>
                <a:gd name="T4" fmla="*/ 318300 w 318770"/>
                <a:gd name="T5" fmla="*/ 364629 h 372745"/>
                <a:gd name="T6" fmla="*/ 0 w 318770"/>
                <a:gd name="T7" fmla="*/ 372173 h 3727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770" h="372745">
                  <a:moveTo>
                    <a:pt x="0" y="372173"/>
                  </a:moveTo>
                  <a:lnTo>
                    <a:pt x="302310" y="0"/>
                  </a:lnTo>
                  <a:lnTo>
                    <a:pt x="318300" y="364629"/>
                  </a:lnTo>
                  <a:lnTo>
                    <a:pt x="0" y="37217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0" name="object 8">
              <a:extLst>
                <a:ext uri="{FF2B5EF4-FFF2-40B4-BE49-F238E27FC236}">
                  <a16:creationId xmlns:a16="http://schemas.microsoft.com/office/drawing/2014/main" id="{7072708A-20EF-476E-977D-A2AC86E55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092" y="5561487"/>
              <a:ext cx="291465" cy="272415"/>
            </a:xfrm>
            <a:custGeom>
              <a:avLst/>
              <a:gdLst>
                <a:gd name="T0" fmla="*/ 0 w 291464"/>
                <a:gd name="T1" fmla="*/ 272406 h 272414"/>
                <a:gd name="T2" fmla="*/ 291215 w 291464"/>
                <a:gd name="T3" fmla="*/ 0 h 272414"/>
                <a:gd name="T4" fmla="*/ 233925 w 291464"/>
                <a:gd name="T5" fmla="*/ 263694 h 272414"/>
                <a:gd name="T6" fmla="*/ 0 w 291464"/>
                <a:gd name="T7" fmla="*/ 272406 h 2724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1464" h="272414">
                  <a:moveTo>
                    <a:pt x="0" y="272402"/>
                  </a:moveTo>
                  <a:lnTo>
                    <a:pt x="291211" y="0"/>
                  </a:lnTo>
                  <a:lnTo>
                    <a:pt x="233921" y="263690"/>
                  </a:lnTo>
                  <a:lnTo>
                    <a:pt x="0" y="27240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1" name="object 9">
              <a:extLst>
                <a:ext uri="{FF2B5EF4-FFF2-40B4-BE49-F238E27FC236}">
                  <a16:creationId xmlns:a16="http://schemas.microsoft.com/office/drawing/2014/main" id="{C7946CB6-82C4-4436-8660-DFA0CD8CD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1161" y="5613746"/>
              <a:ext cx="189865" cy="172720"/>
            </a:xfrm>
            <a:custGeom>
              <a:avLst/>
              <a:gdLst>
                <a:gd name="T0" fmla="*/ 0 w 189864"/>
                <a:gd name="T1" fmla="*/ 172631 h 172720"/>
                <a:gd name="T2" fmla="*/ 52146 w 189864"/>
                <a:gd name="T3" fmla="*/ 74345 h 172720"/>
                <a:gd name="T4" fmla="*/ 189627 w 189864"/>
                <a:gd name="T5" fmla="*/ 0 h 172720"/>
                <a:gd name="T6" fmla="*/ 148543 w 189864"/>
                <a:gd name="T7" fmla="*/ 65532 h 172720"/>
                <a:gd name="T8" fmla="*/ 0 w 189864"/>
                <a:gd name="T9" fmla="*/ 172631 h 172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864" h="172720">
                  <a:moveTo>
                    <a:pt x="0" y="172631"/>
                  </a:moveTo>
                  <a:lnTo>
                    <a:pt x="52146" y="74345"/>
                  </a:lnTo>
                  <a:lnTo>
                    <a:pt x="189623" y="0"/>
                  </a:lnTo>
                  <a:lnTo>
                    <a:pt x="148539" y="65532"/>
                  </a:lnTo>
                  <a:lnTo>
                    <a:pt x="0" y="17263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2" name="object 10">
              <a:extLst>
                <a:ext uri="{FF2B5EF4-FFF2-40B4-BE49-F238E27FC236}">
                  <a16:creationId xmlns:a16="http://schemas.microsoft.com/office/drawing/2014/main" id="{E6749AA7-BB50-4BB2-83C2-6E40BB773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995" y="3429782"/>
              <a:ext cx="213360" cy="2413635"/>
            </a:xfrm>
            <a:custGeom>
              <a:avLst/>
              <a:gdLst>
                <a:gd name="T0" fmla="*/ 152831 w 213360"/>
                <a:gd name="T1" fmla="*/ 0 h 2413635"/>
                <a:gd name="T2" fmla="*/ 0 w 213360"/>
                <a:gd name="T3" fmla="*/ 2413609 h 2413635"/>
                <a:gd name="T4" fmla="*/ 191046 w 213360"/>
                <a:gd name="T5" fmla="*/ 2413609 h 2413635"/>
                <a:gd name="T6" fmla="*/ 213334 w 213360"/>
                <a:gd name="T7" fmla="*/ 1244 h 2413635"/>
                <a:gd name="T8" fmla="*/ 187858 w 213360"/>
                <a:gd name="T9" fmla="*/ 11214 h 2413635"/>
                <a:gd name="T10" fmla="*/ 168757 w 213360"/>
                <a:gd name="T11" fmla="*/ 8724 h 2413635"/>
                <a:gd name="T12" fmla="*/ 157607 w 213360"/>
                <a:gd name="T13" fmla="*/ 3733 h 2413635"/>
                <a:gd name="T14" fmla="*/ 152831 w 213360"/>
                <a:gd name="T15" fmla="*/ 0 h 24136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360" h="2413635">
                  <a:moveTo>
                    <a:pt x="152831" y="0"/>
                  </a:moveTo>
                  <a:lnTo>
                    <a:pt x="0" y="2413609"/>
                  </a:lnTo>
                  <a:lnTo>
                    <a:pt x="191046" y="2413609"/>
                  </a:lnTo>
                  <a:lnTo>
                    <a:pt x="213334" y="1244"/>
                  </a:lnTo>
                  <a:lnTo>
                    <a:pt x="187858" y="11214"/>
                  </a:lnTo>
                  <a:lnTo>
                    <a:pt x="168757" y="8724"/>
                  </a:lnTo>
                  <a:lnTo>
                    <a:pt x="157607" y="3733"/>
                  </a:lnTo>
                  <a:lnTo>
                    <a:pt x="152831" y="0"/>
                  </a:lnTo>
                  <a:close/>
                </a:path>
              </a:pathLst>
            </a:custGeom>
            <a:solidFill>
              <a:srgbClr val="160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3" name="object 11">
              <a:extLst>
                <a:ext uri="{FF2B5EF4-FFF2-40B4-BE49-F238E27FC236}">
                  <a16:creationId xmlns:a16="http://schemas.microsoft.com/office/drawing/2014/main" id="{1ECDE936-A028-4ADA-89CB-3DDCBC288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995" y="3429782"/>
              <a:ext cx="213360" cy="2413635"/>
            </a:xfrm>
            <a:custGeom>
              <a:avLst/>
              <a:gdLst>
                <a:gd name="T0" fmla="*/ 0 w 213360"/>
                <a:gd name="T1" fmla="*/ 2413609 h 2413635"/>
                <a:gd name="T2" fmla="*/ 152831 w 213360"/>
                <a:gd name="T3" fmla="*/ 0 h 2413635"/>
                <a:gd name="T4" fmla="*/ 157607 w 213360"/>
                <a:gd name="T5" fmla="*/ 3733 h 2413635"/>
                <a:gd name="T6" fmla="*/ 168757 w 213360"/>
                <a:gd name="T7" fmla="*/ 8724 h 2413635"/>
                <a:gd name="T8" fmla="*/ 187858 w 213360"/>
                <a:gd name="T9" fmla="*/ 11214 h 2413635"/>
                <a:gd name="T10" fmla="*/ 213334 w 213360"/>
                <a:gd name="T11" fmla="*/ 1244 h 2413635"/>
                <a:gd name="T12" fmla="*/ 191046 w 213360"/>
                <a:gd name="T13" fmla="*/ 2413609 h 2413635"/>
                <a:gd name="T14" fmla="*/ 0 w 213360"/>
                <a:gd name="T15" fmla="*/ 2413609 h 24136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360" h="2413635">
                  <a:moveTo>
                    <a:pt x="0" y="2413609"/>
                  </a:moveTo>
                  <a:lnTo>
                    <a:pt x="152831" y="0"/>
                  </a:lnTo>
                  <a:lnTo>
                    <a:pt x="157607" y="3733"/>
                  </a:lnTo>
                  <a:lnTo>
                    <a:pt x="168757" y="8724"/>
                  </a:lnTo>
                  <a:lnTo>
                    <a:pt x="187858" y="11214"/>
                  </a:lnTo>
                  <a:lnTo>
                    <a:pt x="213334" y="1244"/>
                  </a:lnTo>
                  <a:lnTo>
                    <a:pt x="191046" y="2413609"/>
                  </a:lnTo>
                  <a:lnTo>
                    <a:pt x="0" y="2413609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4" name="object 12">
              <a:extLst>
                <a:ext uri="{FF2B5EF4-FFF2-40B4-BE49-F238E27FC236}">
                  <a16:creationId xmlns:a16="http://schemas.microsoft.com/office/drawing/2014/main" id="{009D73FF-EA34-4139-A8DA-203D9572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575" y="3363574"/>
              <a:ext cx="165100" cy="2470785"/>
            </a:xfrm>
            <a:custGeom>
              <a:avLst/>
              <a:gdLst>
                <a:gd name="T0" fmla="*/ 153873 w 165100"/>
                <a:gd name="T1" fmla="*/ 0 h 2470785"/>
                <a:gd name="T2" fmla="*/ 117005 w 165100"/>
                <a:gd name="T3" fmla="*/ 11226 h 2470785"/>
                <a:gd name="T4" fmla="*/ 89750 w 165100"/>
                <a:gd name="T5" fmla="*/ 13716 h 2470785"/>
                <a:gd name="T6" fmla="*/ 70523 w 165100"/>
                <a:gd name="T7" fmla="*/ 8724 h 2470785"/>
                <a:gd name="T8" fmla="*/ 67322 w 165100"/>
                <a:gd name="T9" fmla="*/ 6235 h 2470785"/>
                <a:gd name="T10" fmla="*/ 0 w 165100"/>
                <a:gd name="T11" fmla="*/ 2470315 h 2470785"/>
                <a:gd name="T12" fmla="*/ 165087 w 165100"/>
                <a:gd name="T13" fmla="*/ 2470315 h 2470785"/>
                <a:gd name="T14" fmla="*/ 153873 w 165100"/>
                <a:gd name="T15" fmla="*/ 0 h 24707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5100" h="2470785">
                  <a:moveTo>
                    <a:pt x="153873" y="0"/>
                  </a:moveTo>
                  <a:lnTo>
                    <a:pt x="117005" y="11226"/>
                  </a:lnTo>
                  <a:lnTo>
                    <a:pt x="89750" y="13716"/>
                  </a:lnTo>
                  <a:lnTo>
                    <a:pt x="70523" y="8724"/>
                  </a:lnTo>
                  <a:lnTo>
                    <a:pt x="67322" y="6235"/>
                  </a:lnTo>
                  <a:lnTo>
                    <a:pt x="0" y="2470315"/>
                  </a:lnTo>
                  <a:lnTo>
                    <a:pt x="165087" y="2470315"/>
                  </a:lnTo>
                  <a:lnTo>
                    <a:pt x="153873" y="0"/>
                  </a:lnTo>
                  <a:close/>
                </a:path>
              </a:pathLst>
            </a:custGeom>
            <a:solidFill>
              <a:srgbClr val="DD1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5" name="object 13">
              <a:extLst>
                <a:ext uri="{FF2B5EF4-FFF2-40B4-BE49-F238E27FC236}">
                  <a16:creationId xmlns:a16="http://schemas.microsoft.com/office/drawing/2014/main" id="{69BDE9B0-50A6-4388-BD56-1138F7928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575" y="3363574"/>
              <a:ext cx="165100" cy="2470785"/>
            </a:xfrm>
            <a:custGeom>
              <a:avLst/>
              <a:gdLst>
                <a:gd name="T0" fmla="*/ 0 w 165100"/>
                <a:gd name="T1" fmla="*/ 2470315 h 2470785"/>
                <a:gd name="T2" fmla="*/ 67322 w 165100"/>
                <a:gd name="T3" fmla="*/ 6235 h 2470785"/>
                <a:gd name="T4" fmla="*/ 70523 w 165100"/>
                <a:gd name="T5" fmla="*/ 8724 h 2470785"/>
                <a:gd name="T6" fmla="*/ 89750 w 165100"/>
                <a:gd name="T7" fmla="*/ 13716 h 2470785"/>
                <a:gd name="T8" fmla="*/ 117005 w 165100"/>
                <a:gd name="T9" fmla="*/ 11226 h 2470785"/>
                <a:gd name="T10" fmla="*/ 153873 w 165100"/>
                <a:gd name="T11" fmla="*/ 0 h 2470785"/>
                <a:gd name="T12" fmla="*/ 165087 w 165100"/>
                <a:gd name="T13" fmla="*/ 2470315 h 2470785"/>
                <a:gd name="T14" fmla="*/ 0 w 165100"/>
                <a:gd name="T15" fmla="*/ 2470315 h 24707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5100" h="2470785">
                  <a:moveTo>
                    <a:pt x="0" y="2470315"/>
                  </a:moveTo>
                  <a:lnTo>
                    <a:pt x="67322" y="6235"/>
                  </a:lnTo>
                  <a:lnTo>
                    <a:pt x="70523" y="8724"/>
                  </a:lnTo>
                  <a:lnTo>
                    <a:pt x="89750" y="13716"/>
                  </a:lnTo>
                  <a:lnTo>
                    <a:pt x="117005" y="11226"/>
                  </a:lnTo>
                  <a:lnTo>
                    <a:pt x="153873" y="0"/>
                  </a:lnTo>
                  <a:lnTo>
                    <a:pt x="165087" y="2470315"/>
                  </a:lnTo>
                  <a:lnTo>
                    <a:pt x="0" y="2470315"/>
                  </a:lnTo>
                  <a:close/>
                </a:path>
              </a:pathLst>
            </a:custGeom>
            <a:noFill/>
            <a:ln w="9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6" name="object 14">
              <a:extLst>
                <a:ext uri="{FF2B5EF4-FFF2-40B4-BE49-F238E27FC236}">
                  <a16:creationId xmlns:a16="http://schemas.microsoft.com/office/drawing/2014/main" id="{B1F1ABD6-C485-4852-AA6A-CACC75088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331" y="3306246"/>
              <a:ext cx="154305" cy="2519045"/>
            </a:xfrm>
            <a:custGeom>
              <a:avLst/>
              <a:gdLst>
                <a:gd name="T0" fmla="*/ 56095 w 154304"/>
                <a:gd name="T1" fmla="*/ 0 h 2519045"/>
                <a:gd name="T2" fmla="*/ 0 w 154304"/>
                <a:gd name="T3" fmla="*/ 23685 h 2519045"/>
                <a:gd name="T4" fmla="*/ 30454 w 154304"/>
                <a:gd name="T5" fmla="*/ 2518917 h 2519045"/>
                <a:gd name="T6" fmla="*/ 153877 w 154304"/>
                <a:gd name="T7" fmla="*/ 2510193 h 2519045"/>
                <a:gd name="T8" fmla="*/ 86554 w 154304"/>
                <a:gd name="T9" fmla="*/ 1918169 h 2519045"/>
                <a:gd name="T10" fmla="*/ 56095 w 154304"/>
                <a:gd name="T11" fmla="*/ 0 h 25190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304" h="2519045">
                  <a:moveTo>
                    <a:pt x="56095" y="0"/>
                  </a:moveTo>
                  <a:lnTo>
                    <a:pt x="0" y="23685"/>
                  </a:lnTo>
                  <a:lnTo>
                    <a:pt x="30454" y="2518917"/>
                  </a:lnTo>
                  <a:lnTo>
                    <a:pt x="153873" y="2510193"/>
                  </a:lnTo>
                  <a:lnTo>
                    <a:pt x="86550" y="1918169"/>
                  </a:lnTo>
                  <a:lnTo>
                    <a:pt x="56095" y="0"/>
                  </a:lnTo>
                  <a:close/>
                </a:path>
              </a:pathLst>
            </a:custGeom>
            <a:solidFill>
              <a:srgbClr val="DD1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7" name="object 15">
              <a:extLst>
                <a:ext uri="{FF2B5EF4-FFF2-40B4-BE49-F238E27FC236}">
                  <a16:creationId xmlns:a16="http://schemas.microsoft.com/office/drawing/2014/main" id="{A4932CB5-A6BC-4CC5-B957-C406DE48F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331" y="3306246"/>
              <a:ext cx="154305" cy="2519045"/>
            </a:xfrm>
            <a:custGeom>
              <a:avLst/>
              <a:gdLst>
                <a:gd name="T0" fmla="*/ 30454 w 154304"/>
                <a:gd name="T1" fmla="*/ 2518917 h 2519045"/>
                <a:gd name="T2" fmla="*/ 0 w 154304"/>
                <a:gd name="T3" fmla="*/ 23685 h 2519045"/>
                <a:gd name="T4" fmla="*/ 56095 w 154304"/>
                <a:gd name="T5" fmla="*/ 0 h 2519045"/>
                <a:gd name="T6" fmla="*/ 86554 w 154304"/>
                <a:gd name="T7" fmla="*/ 1918169 h 2519045"/>
                <a:gd name="T8" fmla="*/ 153877 w 154304"/>
                <a:gd name="T9" fmla="*/ 2510193 h 2519045"/>
                <a:gd name="T10" fmla="*/ 30454 w 154304"/>
                <a:gd name="T11" fmla="*/ 2518917 h 25190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4304" h="2519045">
                  <a:moveTo>
                    <a:pt x="30454" y="2518917"/>
                  </a:moveTo>
                  <a:lnTo>
                    <a:pt x="0" y="23685"/>
                  </a:lnTo>
                  <a:lnTo>
                    <a:pt x="56095" y="0"/>
                  </a:lnTo>
                  <a:lnTo>
                    <a:pt x="86550" y="1918169"/>
                  </a:lnTo>
                  <a:lnTo>
                    <a:pt x="153873" y="2510193"/>
                  </a:lnTo>
                  <a:lnTo>
                    <a:pt x="30454" y="251891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8" name="object 16">
              <a:extLst>
                <a:ext uri="{FF2B5EF4-FFF2-40B4-BE49-F238E27FC236}">
                  <a16:creationId xmlns:a16="http://schemas.microsoft.com/office/drawing/2014/main" id="{078AB72C-26FE-47B6-ABDD-44882B2B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7" y="3554895"/>
              <a:ext cx="611505" cy="335915"/>
            </a:xfrm>
            <a:custGeom>
              <a:avLst/>
              <a:gdLst>
                <a:gd name="T0" fmla="*/ 611216 w 611504"/>
                <a:gd name="T1" fmla="*/ 0 h 335914"/>
                <a:gd name="T2" fmla="*/ 14439 w 611504"/>
                <a:gd name="T3" fmla="*/ 269853 h 335914"/>
                <a:gd name="T4" fmla="*/ 0 w 611504"/>
                <a:gd name="T5" fmla="*/ 335766 h 335914"/>
                <a:gd name="T6" fmla="*/ 611216 w 611504"/>
                <a:gd name="T7" fmla="*/ 23634 h 335914"/>
                <a:gd name="T8" fmla="*/ 611216 w 611504"/>
                <a:gd name="T9" fmla="*/ 0 h 3359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1504" h="335914">
                  <a:moveTo>
                    <a:pt x="611212" y="0"/>
                  </a:moveTo>
                  <a:lnTo>
                    <a:pt x="14439" y="269849"/>
                  </a:lnTo>
                  <a:lnTo>
                    <a:pt x="0" y="335762"/>
                  </a:lnTo>
                  <a:lnTo>
                    <a:pt x="611212" y="23634"/>
                  </a:lnTo>
                  <a:lnTo>
                    <a:pt x="611212" y="0"/>
                  </a:lnTo>
                  <a:close/>
                </a:path>
              </a:pathLst>
            </a:custGeom>
            <a:solidFill>
              <a:srgbClr val="DD1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499" name="object 17">
              <a:extLst>
                <a:ext uri="{FF2B5EF4-FFF2-40B4-BE49-F238E27FC236}">
                  <a16:creationId xmlns:a16="http://schemas.microsoft.com/office/drawing/2014/main" id="{6BD19FDF-B726-489B-96EC-CB2EB713A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7" y="3554895"/>
              <a:ext cx="611505" cy="335915"/>
            </a:xfrm>
            <a:custGeom>
              <a:avLst/>
              <a:gdLst>
                <a:gd name="T0" fmla="*/ 14439 w 611504"/>
                <a:gd name="T1" fmla="*/ 269853 h 335914"/>
                <a:gd name="T2" fmla="*/ 611216 w 611504"/>
                <a:gd name="T3" fmla="*/ 0 h 335914"/>
                <a:gd name="T4" fmla="*/ 611216 w 611504"/>
                <a:gd name="T5" fmla="*/ 23634 h 335914"/>
                <a:gd name="T6" fmla="*/ 0 w 611504"/>
                <a:gd name="T7" fmla="*/ 335766 h 335914"/>
                <a:gd name="T8" fmla="*/ 14439 w 611504"/>
                <a:gd name="T9" fmla="*/ 269853 h 3359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1504" h="335914">
                  <a:moveTo>
                    <a:pt x="14439" y="269849"/>
                  </a:moveTo>
                  <a:lnTo>
                    <a:pt x="611212" y="0"/>
                  </a:lnTo>
                  <a:lnTo>
                    <a:pt x="611212" y="23634"/>
                  </a:lnTo>
                  <a:lnTo>
                    <a:pt x="0" y="335762"/>
                  </a:lnTo>
                  <a:lnTo>
                    <a:pt x="14439" y="26984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500" name="object 18">
              <a:extLst>
                <a:ext uri="{FF2B5EF4-FFF2-40B4-BE49-F238E27FC236}">
                  <a16:creationId xmlns:a16="http://schemas.microsoft.com/office/drawing/2014/main" id="{134E0500-5AE1-4DF0-B56F-6DA63E2A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62" y="3765524"/>
              <a:ext cx="706120" cy="450215"/>
            </a:xfrm>
            <a:custGeom>
              <a:avLst/>
              <a:gdLst>
                <a:gd name="T0" fmla="*/ 30352 w 706120"/>
                <a:gd name="T1" fmla="*/ 0 h 450214"/>
                <a:gd name="T2" fmla="*/ 0 w 706120"/>
                <a:gd name="T3" fmla="*/ 73101 h 450214"/>
                <a:gd name="T4" fmla="*/ 706018 w 706120"/>
                <a:gd name="T5" fmla="*/ 449787 h 450214"/>
                <a:gd name="T6" fmla="*/ 691641 w 706120"/>
                <a:gd name="T7" fmla="*/ 350663 h 450214"/>
                <a:gd name="T8" fmla="*/ 30352 w 706120"/>
                <a:gd name="T9" fmla="*/ 0 h 450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6120" h="450214">
                  <a:moveTo>
                    <a:pt x="30352" y="0"/>
                  </a:moveTo>
                  <a:lnTo>
                    <a:pt x="0" y="73101"/>
                  </a:lnTo>
                  <a:lnTo>
                    <a:pt x="706018" y="449783"/>
                  </a:lnTo>
                  <a:lnTo>
                    <a:pt x="691641" y="350659"/>
                  </a:lnTo>
                  <a:lnTo>
                    <a:pt x="30352" y="0"/>
                  </a:lnTo>
                  <a:close/>
                </a:path>
              </a:pathLst>
            </a:custGeom>
            <a:solidFill>
              <a:srgbClr val="160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501" name="object 19">
              <a:extLst>
                <a:ext uri="{FF2B5EF4-FFF2-40B4-BE49-F238E27FC236}">
                  <a16:creationId xmlns:a16="http://schemas.microsoft.com/office/drawing/2014/main" id="{0CCAC828-31DF-4F9D-94EC-35C24198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262" y="3765524"/>
              <a:ext cx="706120" cy="450215"/>
            </a:xfrm>
            <a:custGeom>
              <a:avLst/>
              <a:gdLst>
                <a:gd name="T0" fmla="*/ 706018 w 706120"/>
                <a:gd name="T1" fmla="*/ 449787 h 450214"/>
                <a:gd name="T2" fmla="*/ 691641 w 706120"/>
                <a:gd name="T3" fmla="*/ 350663 h 450214"/>
                <a:gd name="T4" fmla="*/ 30352 w 706120"/>
                <a:gd name="T5" fmla="*/ 0 h 450214"/>
                <a:gd name="T6" fmla="*/ 0 w 706120"/>
                <a:gd name="T7" fmla="*/ 73101 h 450214"/>
                <a:gd name="T8" fmla="*/ 706018 w 706120"/>
                <a:gd name="T9" fmla="*/ 449787 h 450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6120" h="450214">
                  <a:moveTo>
                    <a:pt x="706018" y="449783"/>
                  </a:moveTo>
                  <a:lnTo>
                    <a:pt x="691641" y="350659"/>
                  </a:lnTo>
                  <a:lnTo>
                    <a:pt x="30352" y="0"/>
                  </a:lnTo>
                  <a:lnTo>
                    <a:pt x="0" y="73101"/>
                  </a:lnTo>
                  <a:lnTo>
                    <a:pt x="706018" y="44978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D"/>
            </a:p>
          </p:txBody>
        </p:sp>
        <p:sp>
          <p:nvSpPr>
            <p:cNvPr id="19502" name="object 20">
              <a:extLst>
                <a:ext uri="{FF2B5EF4-FFF2-40B4-BE49-F238E27FC236}">
                  <a16:creationId xmlns:a16="http://schemas.microsoft.com/office/drawing/2014/main" id="{7F465406-EB18-41B3-9D11-50C5A248E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10" y="1857120"/>
              <a:ext cx="6317983" cy="2432646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d-ID" altLang="id-ID" sz="1800"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A18001A5-7905-4426-B228-3F2BD1B6E9AA}"/>
              </a:ext>
            </a:extLst>
          </p:cNvPr>
          <p:cNvSpPr txBox="1"/>
          <p:nvPr/>
        </p:nvSpPr>
        <p:spPr>
          <a:xfrm>
            <a:off x="2365375" y="2976563"/>
            <a:ext cx="611188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400" b="1" spc="-10" dirty="0">
                <a:solidFill>
                  <a:srgbClr val="0033CC"/>
                </a:solidFill>
                <a:latin typeface="Trebuchet MS"/>
                <a:cs typeface="Trebuchet MS"/>
              </a:rPr>
              <a:t>G2G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AE7AE48-CE24-4598-9459-4B5916737E71}"/>
              </a:ext>
            </a:extLst>
          </p:cNvPr>
          <p:cNvSpPr txBox="1"/>
          <p:nvPr/>
        </p:nvSpPr>
        <p:spPr>
          <a:xfrm>
            <a:off x="7427914" y="1916114"/>
            <a:ext cx="593725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400" b="1" spc="-10" dirty="0">
                <a:solidFill>
                  <a:srgbClr val="0033CC"/>
                </a:solidFill>
                <a:latin typeface="Trebuchet MS"/>
                <a:cs typeface="Trebuchet MS"/>
              </a:rPr>
              <a:t>G2C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461" name="object 23">
            <a:extLst>
              <a:ext uri="{FF2B5EF4-FFF2-40B4-BE49-F238E27FC236}">
                <a16:creationId xmlns:a16="http://schemas.microsoft.com/office/drawing/2014/main" id="{93D51172-2E54-4A42-911D-F0B9982CA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3684589"/>
            <a:ext cx="571500" cy="75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194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775"/>
              </a:lnSpc>
              <a:spcBef>
                <a:spcPts val="288"/>
              </a:spcBef>
              <a:buNone/>
            </a:pPr>
            <a:r>
              <a:rPr lang="id-ID" altLang="id-ID" sz="2400" b="1">
                <a:solidFill>
                  <a:srgbClr val="0033CC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B2B  B2C</a:t>
            </a:r>
            <a:endParaRPr lang="id-ID" altLang="id-ID" sz="24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9462" name="object 24">
            <a:extLst>
              <a:ext uri="{FF2B5EF4-FFF2-40B4-BE49-F238E27FC236}">
                <a16:creationId xmlns:a16="http://schemas.microsoft.com/office/drawing/2014/main" id="{C177394D-CE62-454A-8320-A3D061A9C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6" y="3668714"/>
            <a:ext cx="1020763" cy="8588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ACA604AA-0BFE-4F8A-BA3D-0E3D935AC2AB}"/>
              </a:ext>
            </a:extLst>
          </p:cNvPr>
          <p:cNvSpPr txBox="1"/>
          <p:nvPr/>
        </p:nvSpPr>
        <p:spPr>
          <a:xfrm>
            <a:off x="3671888" y="4065588"/>
            <a:ext cx="1244600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5" dirty="0">
                <a:solidFill>
                  <a:srgbClr val="CC3300"/>
                </a:solidFill>
                <a:latin typeface="Trebuchet MS"/>
                <a:cs typeface="Trebuchet MS"/>
              </a:rPr>
              <a:t>E-documentation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464" name="object 26">
            <a:extLst>
              <a:ext uri="{FF2B5EF4-FFF2-40B4-BE49-F238E27FC236}">
                <a16:creationId xmlns:a16="http://schemas.microsoft.com/office/drawing/2014/main" id="{5A1B6774-22A1-4FB4-B32B-71B0276CE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6" y="3071813"/>
            <a:ext cx="987425" cy="857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19465" name="object 27">
            <a:extLst>
              <a:ext uri="{FF2B5EF4-FFF2-40B4-BE49-F238E27FC236}">
                <a16:creationId xmlns:a16="http://schemas.microsoft.com/office/drawing/2014/main" id="{CF232977-93DA-4E51-9B44-076B920E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3470276"/>
            <a:ext cx="86201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indent="1936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 sz="1200" b="1">
                <a:solidFill>
                  <a:srgbClr val="CC33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Share  Information</a:t>
            </a:r>
            <a:endParaRPr lang="id-ID" altLang="id-ID" sz="12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9466" name="object 28">
            <a:extLst>
              <a:ext uri="{FF2B5EF4-FFF2-40B4-BE49-F238E27FC236}">
                <a16:creationId xmlns:a16="http://schemas.microsoft.com/office/drawing/2014/main" id="{488DF99F-D17D-4353-8151-F571B252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1939925"/>
            <a:ext cx="995362" cy="8588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ACB3962-8094-4A27-AA29-99399B103BB6}"/>
              </a:ext>
            </a:extLst>
          </p:cNvPr>
          <p:cNvSpPr txBox="1"/>
          <p:nvPr/>
        </p:nvSpPr>
        <p:spPr>
          <a:xfrm>
            <a:off x="3752850" y="1776414"/>
            <a:ext cx="782638" cy="7635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400" b="1" spc="-10" dirty="0">
                <a:solidFill>
                  <a:srgbClr val="0033CC"/>
                </a:solidFill>
                <a:latin typeface="Trebuchet MS"/>
                <a:cs typeface="Trebuchet MS"/>
              </a:rPr>
              <a:t>G2B</a:t>
            </a:r>
            <a:endParaRPr sz="2400">
              <a:latin typeface="Trebuchet MS"/>
              <a:cs typeface="Trebuchet MS"/>
            </a:endParaRPr>
          </a:p>
          <a:p>
            <a:pPr marL="384810">
              <a:spcBef>
                <a:spcPts val="1485"/>
              </a:spcBef>
              <a:defRPr/>
            </a:pPr>
            <a:r>
              <a:rPr sz="1200" b="1" spc="-35" dirty="0">
                <a:solidFill>
                  <a:srgbClr val="CC3300"/>
                </a:solidFill>
                <a:latin typeface="Trebuchet MS"/>
                <a:cs typeface="Trebuchet MS"/>
              </a:rPr>
              <a:t>e-Tax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468" name="object 30">
            <a:extLst>
              <a:ext uri="{FF2B5EF4-FFF2-40B4-BE49-F238E27FC236}">
                <a16:creationId xmlns:a16="http://schemas.microsoft.com/office/drawing/2014/main" id="{1057A699-2C44-4C9B-9D81-2F4F3A62A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2303463"/>
            <a:ext cx="995362" cy="8572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19469" name="object 31">
            <a:extLst>
              <a:ext uri="{FF2B5EF4-FFF2-40B4-BE49-F238E27FC236}">
                <a16:creationId xmlns:a16="http://schemas.microsoft.com/office/drawing/2014/main" id="{0B0B3AAD-BEF2-4249-A65D-7CA9BC853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4" y="2695576"/>
            <a:ext cx="7318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01600" indent="-88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 sz="1200" b="1">
                <a:solidFill>
                  <a:srgbClr val="CC33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e-Procure  ment</a:t>
            </a:r>
            <a:endParaRPr lang="id-ID" altLang="id-ID" sz="12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9470" name="object 32">
            <a:extLst>
              <a:ext uri="{FF2B5EF4-FFF2-40B4-BE49-F238E27FC236}">
                <a16:creationId xmlns:a16="http://schemas.microsoft.com/office/drawing/2014/main" id="{34822388-8BC7-420F-BF3F-174DF02BF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6" y="2374901"/>
            <a:ext cx="995363" cy="862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E50A660-0901-4D02-8680-EAE9C0AD5327}"/>
              </a:ext>
            </a:extLst>
          </p:cNvPr>
          <p:cNvSpPr txBox="1"/>
          <p:nvPr/>
        </p:nvSpPr>
        <p:spPr>
          <a:xfrm>
            <a:off x="5980114" y="2700338"/>
            <a:ext cx="51117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15" dirty="0">
                <a:solidFill>
                  <a:srgbClr val="CC3300"/>
                </a:solidFill>
                <a:latin typeface="Trebuchet MS"/>
                <a:cs typeface="Trebuchet MS"/>
              </a:rPr>
              <a:t>Portals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472" name="object 34">
            <a:extLst>
              <a:ext uri="{FF2B5EF4-FFF2-40B4-BE49-F238E27FC236}">
                <a16:creationId xmlns:a16="http://schemas.microsoft.com/office/drawing/2014/main" id="{54D9CA63-D7C0-499D-BBDF-556FCA491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2082801"/>
            <a:ext cx="996950" cy="8556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74B7D17-C1D6-45A0-9DAB-40963BF4EA09}"/>
              </a:ext>
            </a:extLst>
          </p:cNvPr>
          <p:cNvSpPr txBox="1"/>
          <p:nvPr/>
        </p:nvSpPr>
        <p:spPr>
          <a:xfrm>
            <a:off x="6727826" y="2476500"/>
            <a:ext cx="61277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15" dirty="0">
                <a:solidFill>
                  <a:srgbClr val="CC3300"/>
                </a:solidFill>
                <a:latin typeface="Trebuchet MS"/>
                <a:cs typeface="Trebuchet MS"/>
              </a:rPr>
              <a:t>e-Voting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474" name="object 36">
            <a:extLst>
              <a:ext uri="{FF2B5EF4-FFF2-40B4-BE49-F238E27FC236}">
                <a16:creationId xmlns:a16="http://schemas.microsoft.com/office/drawing/2014/main" id="{3EB84CB3-81B6-476D-AE55-600C2A3AA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6" y="2647950"/>
            <a:ext cx="995363" cy="8588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19475" name="object 37">
            <a:extLst>
              <a:ext uri="{FF2B5EF4-FFF2-40B4-BE49-F238E27FC236}">
                <a16:creationId xmlns:a16="http://schemas.microsoft.com/office/drawing/2014/main" id="{A926CCDE-75B5-4162-A382-99AE949F6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2982913"/>
            <a:ext cx="60801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 sz="1200" b="1">
                <a:solidFill>
                  <a:srgbClr val="CC33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Internet  Banking</a:t>
            </a:r>
            <a:endParaRPr lang="id-ID" altLang="id-ID" sz="12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9476" name="object 38">
            <a:extLst>
              <a:ext uri="{FF2B5EF4-FFF2-40B4-BE49-F238E27FC236}">
                <a16:creationId xmlns:a16="http://schemas.microsoft.com/office/drawing/2014/main" id="{3C1F9CAE-BAEC-4E9B-B5B1-F2D8B7CC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6" y="3355976"/>
            <a:ext cx="993775" cy="8556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19477" name="object 39">
            <a:extLst>
              <a:ext uri="{FF2B5EF4-FFF2-40B4-BE49-F238E27FC236}">
                <a16:creationId xmlns:a16="http://schemas.microsoft.com/office/drawing/2014/main" id="{9A6DE7B1-EA68-4FCA-B9AF-467C5209B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9" y="3673476"/>
            <a:ext cx="61277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 sz="1200" b="1">
                <a:solidFill>
                  <a:srgbClr val="CC33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  Security</a:t>
            </a:r>
            <a:endParaRPr lang="id-ID" altLang="id-ID" sz="12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9478" name="object 40">
            <a:extLst>
              <a:ext uri="{FF2B5EF4-FFF2-40B4-BE49-F238E27FC236}">
                <a16:creationId xmlns:a16="http://schemas.microsoft.com/office/drawing/2014/main" id="{ED647B2C-35D7-4963-9CFB-F733A7F94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6" y="2787650"/>
            <a:ext cx="995363" cy="8588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19479" name="object 41">
            <a:extLst>
              <a:ext uri="{FF2B5EF4-FFF2-40B4-BE49-F238E27FC236}">
                <a16:creationId xmlns:a16="http://schemas.microsoft.com/office/drawing/2014/main" id="{E364FB7A-8954-4B7A-BA79-72C0A22D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3108326"/>
            <a:ext cx="7112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 sz="1200" b="1">
                <a:solidFill>
                  <a:srgbClr val="CC33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Cyber  Insurance</a:t>
            </a:r>
            <a:endParaRPr lang="id-ID" altLang="id-ID" sz="12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9C269BCE-4209-4C26-8DA2-F2B0FC83612C}"/>
              </a:ext>
            </a:extLst>
          </p:cNvPr>
          <p:cNvSpPr txBox="1"/>
          <p:nvPr/>
        </p:nvSpPr>
        <p:spPr>
          <a:xfrm>
            <a:off x="2716213" y="5865813"/>
            <a:ext cx="6616700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400" b="1" spc="-10" dirty="0">
                <a:latin typeface="Trebuchet MS"/>
                <a:cs typeface="Trebuchet MS"/>
              </a:rPr>
              <a:t>Infrastruktur </a:t>
            </a:r>
            <a:r>
              <a:rPr sz="2400" b="1" spc="-5" dirty="0">
                <a:latin typeface="Trebuchet MS"/>
                <a:cs typeface="Trebuchet MS"/>
              </a:rPr>
              <a:t>(PKI, Pusat </a:t>
            </a:r>
            <a:r>
              <a:rPr sz="2400" b="1" dirty="0">
                <a:latin typeface="Trebuchet MS"/>
                <a:cs typeface="Trebuchet MS"/>
              </a:rPr>
              <a:t>Data, </a:t>
            </a:r>
            <a:r>
              <a:rPr sz="2400" b="1" spc="-20" dirty="0">
                <a:latin typeface="Trebuchet MS"/>
                <a:cs typeface="Trebuchet MS"/>
              </a:rPr>
              <a:t>Payung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Hukum)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481" name="object 43">
            <a:extLst>
              <a:ext uri="{FF2B5EF4-FFF2-40B4-BE49-F238E27FC236}">
                <a16:creationId xmlns:a16="http://schemas.microsoft.com/office/drawing/2014/main" id="{22B235EB-EE29-48B9-AA4A-4B212642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9" y="4270376"/>
            <a:ext cx="11652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indent="1968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 sz="1800" b="1">
                <a:solidFill>
                  <a:srgbClr val="0033CC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Digital  Certificate</a:t>
            </a:r>
            <a:endParaRPr lang="id-ID" altLang="id-ID" sz="18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9482" name="object 44">
            <a:extLst>
              <a:ext uri="{FF2B5EF4-FFF2-40B4-BE49-F238E27FC236}">
                <a16:creationId xmlns:a16="http://schemas.microsoft.com/office/drawing/2014/main" id="{D506917F-00D7-4FBF-BE47-A1799458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052514"/>
            <a:ext cx="933450" cy="85883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1800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5C79284-72B8-42B5-A816-99DBA5915DE4}"/>
              </a:ext>
            </a:extLst>
          </p:cNvPr>
          <p:cNvSpPr txBox="1"/>
          <p:nvPr/>
        </p:nvSpPr>
        <p:spPr>
          <a:xfrm>
            <a:off x="6183314" y="1446213"/>
            <a:ext cx="409575" cy="19749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1200" b="1" spc="-35" dirty="0">
                <a:solidFill>
                  <a:srgbClr val="CC3300"/>
                </a:solidFill>
                <a:latin typeface="Trebuchet MS"/>
                <a:cs typeface="Trebuchet MS"/>
              </a:rPr>
              <a:t>e-Tax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C8DDA00F-C35A-4999-AF75-D489144EC987}"/>
              </a:ext>
            </a:extLst>
          </p:cNvPr>
          <p:cNvSpPr txBox="1"/>
          <p:nvPr/>
        </p:nvSpPr>
        <p:spPr>
          <a:xfrm>
            <a:off x="2154238" y="827088"/>
            <a:ext cx="6756400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spc="-5" dirty="0">
                <a:solidFill>
                  <a:srgbClr val="333399"/>
                </a:solidFill>
                <a:latin typeface="Verdana"/>
                <a:cs typeface="Verdana"/>
              </a:rPr>
              <a:t>1.1 Definisi </a:t>
            </a:r>
            <a:r>
              <a:rPr sz="2800" spc="-10" dirty="0">
                <a:solidFill>
                  <a:srgbClr val="333399"/>
                </a:solidFill>
                <a:latin typeface="Verdana"/>
                <a:cs typeface="Verdana"/>
              </a:rPr>
              <a:t>e-Government</a:t>
            </a:r>
            <a:r>
              <a:rPr sz="2800" spc="-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Verdana"/>
                <a:cs typeface="Verdana"/>
              </a:rPr>
              <a:t>(Lanjutan)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3">
            <a:extLst>
              <a:ext uri="{FF2B5EF4-FFF2-40B4-BE49-F238E27FC236}">
                <a16:creationId xmlns:a16="http://schemas.microsoft.com/office/drawing/2014/main" id="{504A0357-8AA3-411C-B288-90E20ADF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661989"/>
            <a:ext cx="8362950" cy="57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8920" rIns="0" bIns="0">
            <a:spAutoFit/>
          </a:bodyPr>
          <a:lstStyle>
            <a:lvl1pPr marL="641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963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id-ID" altLang="id-ID" i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Front-Office Delivery</a:t>
            </a: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(G2C dan G2B)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38"/>
              </a:spcBef>
              <a:buNone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Layanan yang lebih baik dan inovatif untuk publik dan bisnis (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Front-Office  Delivery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), layanan masyarakat (G2C) dan layanan bisnis (G2B)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Quiz: </a:t>
            </a:r>
            <a:r>
              <a:rPr lang="id-ID" altLang="id-ID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Tentukanlah yang mana dari contoh berikut yang termasuk layanan  G2C dan yang mana yang termasuk G2B</a:t>
            </a:r>
            <a:r>
              <a:rPr lang="id-ID" altLang="id-ID" sz="1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Layanan pajak, seperti pengisian dan pembayaran tagihan pajak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Layanan pengadaan, termasuk tender, penawaran dan pengumuman  pemenang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Layanan jaminan sosial: kesehatan, pensiun nasional, lapangan  kerja, dan jaminan kompensasi kecelakaan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Pendaftaran dan penelusuran penduduk tetap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Pendaftaran bisnis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 informasi </a:t>
            </a:r>
            <a:r>
              <a:rPr lang="id-ID" altLang="id-ID" sz="1800" i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8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administrasi kendaraan</a:t>
            </a:r>
            <a:endParaRPr lang="id-ID" altLang="id-ID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bject 3">
            <a:extLst>
              <a:ext uri="{FF2B5EF4-FFF2-40B4-BE49-F238E27FC236}">
                <a16:creationId xmlns:a16="http://schemas.microsoft.com/office/drawing/2014/main" id="{531DC26C-7C55-4B15-8BE8-3F5B1E3BE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9" y="649288"/>
            <a:ext cx="7646987" cy="545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469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id-ID" altLang="id-ID" i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Front-Office Delivery </a:t>
            </a: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(G2C)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000" b="1">
                <a:latin typeface="Arial" panose="020B0604020202020204" pitchFamily="34" charset="0"/>
                <a:cs typeface="Arial" panose="020B0604020202020204" pitchFamily="34" charset="0"/>
              </a:rPr>
              <a:t>A. Layanan dari Pemerintah ke Masyarakat (G2C)</a:t>
            </a:r>
            <a:endParaRPr lang="id-ID" altLang="id-ID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Sebuah portal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single window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dapat menyediakan  layanan-layanan masyarakat seperti: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Pemrosesan dan penerbitan berbagai surat izin/perizinan dan  sertifikat.</a:t>
            </a: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Informasi terhadap hal-hal legislatif/administratif dan hukum-  hukum yang berkaitan.</a:t>
            </a: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Jasa pembayaran, termasuk pajak dan pembayaran iuran sosial.</a:t>
            </a: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Kesempatan untuk berpartisipasi dalam administrasi pemerintah  an melalui permintaan pendapat publik	dan pemungutan suara  elektronik.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3">
            <a:extLst>
              <a:ext uri="{FF2B5EF4-FFF2-40B4-BE49-F238E27FC236}">
                <a16:creationId xmlns:a16="http://schemas.microsoft.com/office/drawing/2014/main" id="{DCE09961-D8F1-4D90-A0E5-4B9E49088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649288"/>
            <a:ext cx="7727950" cy="527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463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id-ID" altLang="id-ID" i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Front-Office Delivery </a:t>
            </a: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(G2C) </a:t>
            </a:r>
            <a:r>
              <a:rPr lang="id-ID" altLang="id-ID" sz="20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lanjutan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None/>
            </a:pPr>
            <a:endParaRPr lang="id-ID" altLang="id-ID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Sistem Perpajakan Terintegrasi</a:t>
            </a:r>
          </a:p>
          <a:p>
            <a:pPr>
              <a:lnSpc>
                <a:spcPct val="80000"/>
              </a:lnSpc>
              <a:spcBef>
                <a:spcPts val="388"/>
              </a:spcBef>
              <a:buNone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Pelayanan pajak elektronik seperti pengisian pembayaran dan pengembalian  pajak melalui </a:t>
            </a:r>
            <a:r>
              <a:rPr lang="id-ID" altLang="id-ID" sz="1600" i="1">
                <a:latin typeface="Arial" panose="020B0604020202020204" pitchFamily="34" charset="0"/>
                <a:cs typeface="Arial" panose="020B0604020202020204" pitchFamily="34" charset="0"/>
              </a:rPr>
              <a:t>online single window</a:t>
            </a: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Layanan Asuransi Terintegrasi</a:t>
            </a:r>
          </a:p>
          <a:p>
            <a:pPr>
              <a:lnSpc>
                <a:spcPct val="80000"/>
              </a:lnSpc>
              <a:spcBef>
                <a:spcPts val="375"/>
              </a:spcBef>
              <a:buNone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Layanan portal </a:t>
            </a:r>
            <a:r>
              <a:rPr lang="id-ID" altLang="id-ID" sz="1600" i="1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informasi asuransi sosial berdasarkan basis data terintegrasi  untuk 4 asuransi: kesehatan, pensiun, pekerjaan, and kecelakaan.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Sistem Administrasi Kependudukan</a:t>
            </a:r>
          </a:p>
          <a:p>
            <a:pPr>
              <a:lnSpc>
                <a:spcPct val="80000"/>
              </a:lnSpc>
              <a:spcBef>
                <a:spcPts val="388"/>
              </a:spcBef>
              <a:buNone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Sistem kependudukan untuk mengelola, mendata, dan melacak penduduk secara  efektif.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Sistem Informasi Manajemen Real-estate</a:t>
            </a:r>
          </a:p>
          <a:p>
            <a:pPr>
              <a:lnSpc>
                <a:spcPct val="80000"/>
              </a:lnSpc>
              <a:spcBef>
                <a:spcPts val="388"/>
              </a:spcBef>
              <a:buNone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Layanan berkaitan dengan tanah yang online serta penerbitan secara </a:t>
            </a:r>
            <a:r>
              <a:rPr lang="id-ID" altLang="id-ID" sz="1600" i="1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surat  pendaftaran tanah.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Sistem Administrasi Kendaraan</a:t>
            </a:r>
          </a:p>
          <a:p>
            <a:pPr>
              <a:lnSpc>
                <a:spcPct val="80000"/>
              </a:lnSpc>
              <a:spcBef>
                <a:spcPts val="375"/>
              </a:spcBef>
              <a:buNone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Layanan administratif kendaraan seperti registrasi, pengantaran, inspeksi dan  pembuangan kendaraan bekas.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3">
            <a:extLst>
              <a:ext uri="{FF2B5EF4-FFF2-40B4-BE49-F238E27FC236}">
                <a16:creationId xmlns:a16="http://schemas.microsoft.com/office/drawing/2014/main" id="{C54E7DB6-E2FC-45AA-B402-696570308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649288"/>
            <a:ext cx="7720012" cy="479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469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id-ID" altLang="id-ID" i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Front-Office Delivery </a:t>
            </a: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(G2B)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000" b="1">
                <a:latin typeface="Arial" panose="020B0604020202020204" pitchFamily="34" charset="0"/>
                <a:cs typeface="Arial" panose="020B0604020202020204" pitchFamily="34" charset="0"/>
              </a:rPr>
              <a:t>B. Menginovasi Layanan Bisnis (G2B)</a:t>
            </a:r>
            <a:endParaRPr lang="id-ID" altLang="id-ID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Layanan G2B menyediakan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one-stop e-government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service ke  bisnis seperti urusan administrasi perusahaan, informasi industri,  dan layanan tambahan lainnya.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Layanan transaksi elektronik seperti pengadaan, penawaran, dan  lain-lain.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Layanan pembayaran untuk berbagai pajak dan pungutan publik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485-BE43-47EC-A798-C515E9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ID" dirty="0"/>
              <a:t>Biodata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C41F471-226C-4B69-9DB1-D898045CB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r>
              <a:rPr lang="en-ID" altLang="en-US" dirty="0"/>
              <a:t>Nama 	: M Hanif Jusuf ST MKOM</a:t>
            </a:r>
          </a:p>
          <a:p>
            <a:pPr marL="9525" indent="0">
              <a:buNone/>
            </a:pPr>
            <a:r>
              <a:rPr lang="en-ID" altLang="en-US" dirty="0" err="1"/>
              <a:t>Pekerjaan</a:t>
            </a:r>
            <a:r>
              <a:rPr lang="en-ID" altLang="en-US" dirty="0"/>
              <a:t>	: </a:t>
            </a:r>
            <a:r>
              <a:rPr lang="en-ID" altLang="en-US" dirty="0" err="1"/>
              <a:t>Dosen</a:t>
            </a:r>
            <a:r>
              <a:rPr lang="en-ID" altLang="en-US" dirty="0"/>
              <a:t> </a:t>
            </a:r>
            <a:r>
              <a:rPr lang="en-ID" altLang="en-US" dirty="0" err="1"/>
              <a:t>Universitan</a:t>
            </a:r>
            <a:r>
              <a:rPr lang="en-ID" altLang="en-US" dirty="0"/>
              <a:t> Inaba dan </a:t>
            </a:r>
            <a:r>
              <a:rPr lang="en-ID" altLang="en-US" dirty="0" err="1"/>
              <a:t>karyawan</a:t>
            </a:r>
            <a:r>
              <a:rPr lang="en-ID" altLang="en-US" dirty="0"/>
              <a:t> 		  </a:t>
            </a:r>
            <a:r>
              <a:rPr lang="en-ID" altLang="en-US" dirty="0" err="1"/>
              <a:t>Telkomsigma</a:t>
            </a:r>
            <a:endParaRPr lang="en-ID" altLang="en-US" dirty="0"/>
          </a:p>
          <a:p>
            <a:pPr marL="9525" indent="0">
              <a:buNone/>
            </a:pPr>
            <a:r>
              <a:rPr lang="en-ID" altLang="en-US" dirty="0"/>
              <a:t>Hp/</a:t>
            </a:r>
            <a:r>
              <a:rPr lang="en-ID" altLang="en-US" dirty="0" err="1"/>
              <a:t>wa</a:t>
            </a:r>
            <a:r>
              <a:rPr lang="en-ID" altLang="en-US" dirty="0"/>
              <a:t> 	: 08128154967</a:t>
            </a:r>
          </a:p>
          <a:p>
            <a:pPr marL="9525" indent="0">
              <a:buNone/>
            </a:pPr>
            <a:r>
              <a:rPr lang="en-ID" altLang="en-US" dirty="0"/>
              <a:t>Email		: </a:t>
            </a:r>
            <a:r>
              <a:rPr lang="en-ID" altLang="en-US" dirty="0">
                <a:hlinkClick r:id="rId2"/>
              </a:rPr>
              <a:t>hanif26@yahoo.com</a:t>
            </a:r>
            <a:endParaRPr lang="en-ID" altLang="en-US" dirty="0"/>
          </a:p>
          <a:p>
            <a:pPr marL="9525" indent="0">
              <a:buNone/>
            </a:pPr>
            <a:endParaRPr lang="en-ID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ADF19DE5-24AB-4C9D-8B1C-26B3315DA3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C1AAE145-2A0C-496D-AD8E-2C602B231F2D}" type="slidenum">
              <a:rPr lang="en-US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bject 3">
            <a:extLst>
              <a:ext uri="{FF2B5EF4-FFF2-40B4-BE49-F238E27FC236}">
                <a16:creationId xmlns:a16="http://schemas.microsoft.com/office/drawing/2014/main" id="{6B430913-6E56-40FC-8664-7B918C5C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649288"/>
            <a:ext cx="7478712" cy="571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463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id-ID" altLang="id-ID" i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Front-Office Delivery</a:t>
            </a: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(G2B) - lanjutan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Sistem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e-procurement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terintegrasi</a:t>
            </a:r>
          </a:p>
          <a:p>
            <a:pPr>
              <a:lnSpc>
                <a:spcPct val="100000"/>
              </a:lnSpc>
              <a:spcBef>
                <a:spcPts val="475"/>
              </a:spcBef>
              <a:buNone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Sistem	pengadaan	pemerintah	yang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single-window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dimana  semua proses-proses terkait pengadaan, seperti pendaftaran,  tender, kontrak, dan pembayaran, dilakukan melalui Internet.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Sistem Bea Cukai</a:t>
            </a:r>
          </a:p>
          <a:p>
            <a:pPr>
              <a:lnSpc>
                <a:spcPct val="100000"/>
              </a:lnSpc>
              <a:spcBef>
                <a:spcPts val="475"/>
              </a:spcBef>
              <a:buNone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Sebuah sistem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e-customs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yang akan melancarkan administrasi  bea cukai dalam industri ekspor impor dan menciptakan  larangan penyelundupan yang efektif.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endParaRPr lang="id-ID" altLang="id-ID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None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Mendukung penjualan dan pembelian barang dan jasa secara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online,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termasuk interaksi dalam melakukannya.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bject 3">
            <a:extLst>
              <a:ext uri="{FF2B5EF4-FFF2-40B4-BE49-F238E27FC236}">
                <a16:creationId xmlns:a16="http://schemas.microsoft.com/office/drawing/2014/main" id="{7547864A-3941-404B-8AE5-D18A4D51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649288"/>
            <a:ext cx="7975600" cy="506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93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id-ID" altLang="id-ID" i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Office Delivery </a:t>
            </a: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(G2G)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3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000" b="1">
                <a:latin typeface="Arial" panose="020B0604020202020204" pitchFamily="34" charset="0"/>
                <a:cs typeface="Arial" panose="020B0604020202020204" pitchFamily="34" charset="0"/>
              </a:rPr>
              <a:t>Produktivitas dan Efisiensi Pemerintah</a:t>
            </a:r>
            <a:endParaRPr lang="id-ID" altLang="id-ID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38"/>
              </a:spcBef>
              <a:buNone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Menginovasi cara kerja pemerintah (G2G) (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Back-Office Delivery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3"/>
              </a:spcBef>
              <a:buNone/>
            </a:pPr>
            <a:endParaRPr lang="id-ID" altLang="id-ID" sz="2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Sistem pelaporan antara pemerintah daerah dan pusat menjadi  terhubung, sehingga meningkatkan akurasi.</a:t>
            </a:r>
          </a:p>
          <a:p>
            <a:pPr>
              <a:lnSpc>
                <a:spcPct val="100000"/>
              </a:lnSpc>
              <a:spcBef>
                <a:spcPts val="48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Ada pertukaran informasi antar lembaga dalam bentuk penggunaan  basisdata bersama. Hal ini meningkatkan efisiensi.</a:t>
            </a: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Pertukaran ide dan sumber daya antar lembaga-lembaga  pemerintah.</a:t>
            </a: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Pengambilan keputusan terkolaborasi melalui konferensi video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altLang="id-ID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Penggunaan bersama basisdata diantara lembaga untuk  meningkatkan efisiensi prosedur kerja.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bject 3">
            <a:extLst>
              <a:ext uri="{FF2B5EF4-FFF2-40B4-BE49-F238E27FC236}">
                <a16:creationId xmlns:a16="http://schemas.microsoft.com/office/drawing/2014/main" id="{D251D499-272F-44EE-9679-E42B7967D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649288"/>
            <a:ext cx="8059738" cy="549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93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id-ID" altLang="id-ID" i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Office Delivery </a:t>
            </a: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(G2G) - Lanjutan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2000" b="1">
                <a:latin typeface="Arial" panose="020B0604020202020204" pitchFamily="34" charset="0"/>
                <a:cs typeface="Arial" panose="020B0604020202020204" pitchFamily="34" charset="0"/>
              </a:rPr>
              <a:t>Keuntungan renovasi proses kerja pemerintah</a:t>
            </a:r>
            <a:endParaRPr lang="id-ID" altLang="id-ID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Pertukaran informasi antar lembaga dalam bentuk dokumen dan  manajemen pengetahuan.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Pertukaran pendapat antar lembaga dengan pendistribusian  dokumen elektronik.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Mendukung persetujuan elektronik dan konferensi video untuk  pengambilan keputusan yang efisien.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Penggunaan basisdata bersama antar lembaga untuk meningkatkan  efisiensi pekerjaan.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>
            <a:extLst>
              <a:ext uri="{FF2B5EF4-FFF2-40B4-BE49-F238E27FC236}">
                <a16:creationId xmlns:a16="http://schemas.microsoft.com/office/drawing/2014/main" id="{D8DBE889-9BAC-4D27-BCF5-4C23599D7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9" y="1536700"/>
            <a:ext cx="731678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4213" indent="-215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Berikut adalah contoh layanan G2G di Korea:</a:t>
            </a:r>
          </a:p>
          <a:p>
            <a:pPr>
              <a:lnSpc>
                <a:spcPct val="100000"/>
              </a:lnSpc>
              <a:spcBef>
                <a:spcPts val="25"/>
              </a:spcBef>
              <a:buNone/>
            </a:pPr>
            <a:endParaRPr lang="id-ID" altLang="id-ID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600" b="1">
                <a:latin typeface="Arial" panose="020B0604020202020204" pitchFamily="34" charset="0"/>
                <a:cs typeface="Arial" panose="020B0604020202020204" pitchFamily="34" charset="0"/>
              </a:rPr>
              <a:t>Sistem Informasi Keuangan Nasional Terintegrasi</a:t>
            </a: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:  manajemen aktivitas keuangan nasional secara </a:t>
            </a:r>
            <a:r>
              <a:rPr lang="id-ID" altLang="id-ID" sz="1600" i="1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endParaRPr lang="id-ID" altLang="id-ID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600" b="1">
                <a:latin typeface="Arial" panose="020B0604020202020204" pitchFamily="34" charset="0"/>
                <a:cs typeface="Arial" panose="020B0604020202020204" pitchFamily="34" charset="0"/>
              </a:rPr>
              <a:t>Sistem Informasi Pemerintah Daerah</a:t>
            </a: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:  otomatisasi dari 232 urusan pemerintah daerah.</a:t>
            </a:r>
          </a:p>
          <a:p>
            <a:pPr>
              <a:lnSpc>
                <a:spcPct val="100000"/>
              </a:lnSpc>
              <a:spcBef>
                <a:spcPts val="43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600" b="1">
                <a:latin typeface="Arial" panose="020B0604020202020204" pitchFamily="34" charset="0"/>
                <a:cs typeface="Arial" panose="020B0604020202020204" pitchFamily="34" charset="0"/>
              </a:rPr>
              <a:t>Sistem Informasi Pendidikan dan </a:t>
            </a:r>
            <a:r>
              <a:rPr lang="id-ID" altLang="id-ID" sz="1600" b="1" i="1">
                <a:latin typeface="Arial" panose="020B0604020202020204" pitchFamily="34" charset="0"/>
                <a:cs typeface="Arial" panose="020B0604020202020204" pitchFamily="34" charset="0"/>
              </a:rPr>
              <a:t>e-Learning</a:t>
            </a: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425"/>
              </a:spcBef>
              <a:buNone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jaringan informasi negara yang menghubungkan sekolah-sekolah.</a:t>
            </a:r>
          </a:p>
          <a:p>
            <a:pPr>
              <a:lnSpc>
                <a:spcPct val="100000"/>
              </a:lnSpc>
              <a:spcBef>
                <a:spcPts val="4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1600" b="1">
                <a:latin typeface="Arial" panose="020B0604020202020204" pitchFamily="34" charset="0"/>
                <a:cs typeface="Arial" panose="020B0604020202020204" pitchFamily="34" charset="0"/>
              </a:rPr>
              <a:t>Pertukaran Dokumen Elektronik Pemerintah</a:t>
            </a: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d-ID" altLang="id-ID" sz="1600" i="1">
                <a:latin typeface="Arial" panose="020B0604020202020204" pitchFamily="34" charset="0"/>
                <a:cs typeface="Arial" panose="020B0604020202020204" pitchFamily="34" charset="0"/>
              </a:rPr>
              <a:t>e-Processing</a:t>
            </a: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,  meliputi persiapan, penyetujuan, pendistribusian, serta penyimpanan  seluruh dokumen pemerintahan.</a:t>
            </a:r>
          </a:p>
          <a:p>
            <a:pPr>
              <a:lnSpc>
                <a:spcPct val="100000"/>
              </a:lnSpc>
              <a:spcBef>
                <a:spcPts val="38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Sistem G2G membutuhkan hal-hal seperti berikut:</a:t>
            </a:r>
          </a:p>
          <a:p>
            <a:pPr lvl="1">
              <a:lnSpc>
                <a:spcPct val="100000"/>
              </a:lnSpc>
              <a:spcBef>
                <a:spcPts val="438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Penetapan proses-proses pekerjaan secara elektronik</a:t>
            </a:r>
          </a:p>
          <a:p>
            <a:pPr lvl="1">
              <a:lnSpc>
                <a:spcPct val="100000"/>
              </a:lnSpc>
              <a:spcBef>
                <a:spcPts val="42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Pemrosesan dokumen elektronik</a:t>
            </a:r>
          </a:p>
          <a:p>
            <a:pPr lvl="1">
              <a:lnSpc>
                <a:spcPct val="100000"/>
              </a:lnSpc>
              <a:spcBef>
                <a:spcPts val="425"/>
              </a:spcBef>
              <a:buClr>
                <a:srgbClr val="333399"/>
              </a:buClr>
              <a:buFont typeface="Wingdings" panose="05000000000000000000" pitchFamily="2" charset="2"/>
              <a:buChar char=""/>
            </a:pPr>
            <a:r>
              <a:rPr lang="id-ID" altLang="id-ID" sz="1600">
                <a:latin typeface="Arial" panose="020B0604020202020204" pitchFamily="34" charset="0"/>
                <a:cs typeface="Arial" panose="020B0604020202020204" pitchFamily="34" charset="0"/>
              </a:rPr>
              <a:t>Sistem manajemen pengetahuan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A99C69F-3E35-45C2-B20D-6520EE37DE7D}"/>
              </a:ext>
            </a:extLst>
          </p:cNvPr>
          <p:cNvSpPr txBox="1"/>
          <p:nvPr/>
        </p:nvSpPr>
        <p:spPr>
          <a:xfrm>
            <a:off x="2141539" y="642938"/>
            <a:ext cx="6592887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1.3 </a:t>
            </a:r>
            <a:r>
              <a:rPr sz="2800" i="1" spc="-5" dirty="0">
                <a:solidFill>
                  <a:srgbClr val="333399"/>
                </a:solidFill>
                <a:latin typeface="Arial"/>
                <a:cs typeface="Arial"/>
              </a:rPr>
              <a:t>Back Office Delivery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(G2G) -</a:t>
            </a:r>
            <a:r>
              <a:rPr sz="28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Lanjutan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E333-A091-4594-8832-24588359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ID"/>
              <a:t>Background</a:t>
            </a:r>
            <a:endParaRPr lang="en-ID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545D452-1F35-4A87-A1F0-2A14AE1AD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ID" altLang="en-US" dirty="0"/>
              <a:t>History of the Internet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What is an Information System</a:t>
            </a:r>
            <a:endParaRPr lang="en-ID" altLang="en-US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17904FDB-2472-47F1-AE94-CAFBC285A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1394D50C-DD2D-49CB-BD52-D3719EAEB984}" type="slidenum">
              <a:rPr lang="en-US" altLang="id-ID" smtClean="0"/>
              <a:pPr>
                <a:defRPr/>
              </a:pPr>
              <a:t>3</a:t>
            </a:fld>
            <a:endParaRPr lang="en-US" altLang="id-ID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DEE-77A5-44EB-8DFF-12E2035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dirty="0"/>
              <a:t>History of the Internet</a:t>
            </a:r>
            <a:br>
              <a:rPr lang="en-ID" altLang="en-US" dirty="0"/>
            </a:b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634E2C-9ACC-42E3-BDDE-0739936E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667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721-A246-4833-B62E-9623FDC9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an Information System</a:t>
            </a:r>
            <a:br>
              <a:rPr lang="en-ID" altLang="en-US" dirty="0"/>
            </a:b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33182C-61D1-46A6-A220-6AA9D125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91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8E4E-D4B8-4CE9-ADD6-E774A060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id-ID" dirty="0"/>
              <a:t>Definisi e-Government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BE47-0787-4F06-BCEB-D7DB9CCE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 rtlCol="0">
            <a:normAutofit fontScale="92500"/>
          </a:bodyPr>
          <a:lstStyle/>
          <a:p>
            <a:pPr marL="11112" indent="0">
              <a:buNone/>
              <a:defRPr/>
            </a:pPr>
            <a:r>
              <a:rPr lang="en-US" dirty="0"/>
              <a:t>e-Government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(TIK)</a:t>
            </a:r>
          </a:p>
          <a:p>
            <a:pPr marL="11112" indent="0">
              <a:buNone/>
              <a:defRPr/>
            </a:pPr>
            <a:r>
              <a:rPr lang="en-US" dirty="0"/>
              <a:t>e-Government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mentransformasi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-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, </a:t>
            </a:r>
            <a:r>
              <a:rPr lang="en-US" dirty="0" err="1"/>
              <a:t>efisiensi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penyampaian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. </a:t>
            </a:r>
            <a:r>
              <a:rPr lang="id-ID" sz="1300" i="1" dirty="0"/>
              <a:t>(M</a:t>
            </a:r>
            <a:r>
              <a:rPr lang="en-US" sz="1300" i="1" dirty="0"/>
              <a:t>ark</a:t>
            </a:r>
            <a:r>
              <a:rPr lang="id-ID" sz="1300" i="1" dirty="0"/>
              <a:t> </a:t>
            </a:r>
            <a:r>
              <a:rPr lang="en-US" sz="1300" i="1" dirty="0" err="1"/>
              <a:t>A.Forman,“Using</a:t>
            </a:r>
            <a:r>
              <a:rPr lang="id-ID" sz="1300" i="1" dirty="0"/>
              <a:t> </a:t>
            </a:r>
            <a:r>
              <a:rPr lang="en-US" sz="1300" i="1" dirty="0"/>
              <a:t>it</a:t>
            </a:r>
            <a:r>
              <a:rPr lang="id-ID" sz="1300" i="1" dirty="0"/>
              <a:t> </a:t>
            </a:r>
            <a:r>
              <a:rPr lang="en-US" sz="1300" i="1" dirty="0"/>
              <a:t>to</a:t>
            </a:r>
            <a:r>
              <a:rPr lang="id-ID" sz="1300" i="1" dirty="0"/>
              <a:t> </a:t>
            </a:r>
            <a:r>
              <a:rPr lang="en-US" sz="1300" i="1" dirty="0"/>
              <a:t>transform</a:t>
            </a:r>
            <a:r>
              <a:rPr lang="id-ID" sz="1300" i="1" dirty="0"/>
              <a:t> </a:t>
            </a:r>
            <a:r>
              <a:rPr lang="en-US" sz="1300" i="1" dirty="0"/>
              <a:t>the</a:t>
            </a:r>
            <a:r>
              <a:rPr lang="id-ID" sz="1300" i="1" dirty="0"/>
              <a:t> </a:t>
            </a:r>
            <a:r>
              <a:rPr lang="en-US" sz="1300" i="1" dirty="0"/>
              <a:t>effectiveness</a:t>
            </a:r>
            <a:r>
              <a:rPr lang="id-ID" sz="1300" i="1" dirty="0"/>
              <a:t> </a:t>
            </a:r>
            <a:r>
              <a:rPr lang="en-US" sz="1300" i="1" dirty="0"/>
              <a:t>and</a:t>
            </a:r>
            <a:r>
              <a:rPr lang="id-ID" sz="1300" i="1" dirty="0"/>
              <a:t> </a:t>
            </a:r>
            <a:r>
              <a:rPr lang="en-US" sz="1300" i="1" dirty="0"/>
              <a:t>efficiency</a:t>
            </a:r>
            <a:r>
              <a:rPr lang="id-ID" sz="1300" i="1" dirty="0"/>
              <a:t> </a:t>
            </a:r>
            <a:r>
              <a:rPr lang="en-US" sz="1300" i="1" dirty="0"/>
              <a:t>of</a:t>
            </a:r>
            <a:r>
              <a:rPr lang="id-ID" sz="1300" i="1" dirty="0"/>
              <a:t> </a:t>
            </a:r>
            <a:r>
              <a:rPr lang="en-US" sz="1300" i="1" dirty="0"/>
              <a:t>government”,June200</a:t>
            </a:r>
            <a:r>
              <a:rPr lang="id-ID" sz="1300" i="1" dirty="0"/>
              <a:t>5)</a:t>
            </a:r>
          </a:p>
          <a:p>
            <a:pPr marL="11112" indent="0">
              <a:buNone/>
              <a:defRPr/>
            </a:pPr>
            <a:r>
              <a:rPr lang="id-ID" dirty="0"/>
              <a:t>E</a:t>
            </a:r>
            <a:r>
              <a:rPr lang="en-US" dirty="0"/>
              <a:t>-Government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perhelatan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evolusioner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mentransformasi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1EE7A7-CD0C-481B-981C-9EC598E785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1394D50C-DD2D-49CB-BD52-D3719EAEB984}" type="slidenum">
              <a:rPr lang="en-US" altLang="id-ID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6</a:t>
            </a:fld>
            <a:endParaRPr lang="en-US" altLang="id-ID" sz="12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3">
            <a:extLst>
              <a:ext uri="{FF2B5EF4-FFF2-40B4-BE49-F238E27FC236}">
                <a16:creationId xmlns:a16="http://schemas.microsoft.com/office/drawing/2014/main" id="{D96E7CFB-BC8C-4A4D-AB99-642F5D40E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649288"/>
            <a:ext cx="7848600" cy="50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93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Definisi e-Government (Lanjutan)</a:t>
            </a:r>
            <a:endParaRPr lang="id-ID" altLang="id-ID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None/>
            </a:pPr>
            <a:endParaRPr lang="id-ID" altLang="id-ID" sz="3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63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Menyusun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e-government roadmap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tingkat tinggi (desain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top-down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)  dengan rencana implementasi rinci yang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63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Tujuan dari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ialah penyampaian layanan pemerintah  kepada masyarakat dengan </a:t>
            </a:r>
            <a:r>
              <a:rPr lang="id-ID" altLang="id-ID" sz="2000" i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 efektif</a:t>
            </a:r>
            <a:r>
              <a:rPr lang="id-ID" altLang="id-ID" sz="20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altLang="id-ID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63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Semakin banyak layanan </a:t>
            </a:r>
            <a:r>
              <a:rPr lang="id-ID" altLang="id-ID" sz="2000" i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id-ID" altLang="id-ID" sz="20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tersedia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dan semakin luas  penggunaan layanan tersebut, maka akan semakin besar dampak  nya terhadap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e-government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75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membutuhkan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critical mass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dari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e-citizens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</a:p>
          <a:p>
            <a:pPr>
              <a:lnSpc>
                <a:spcPts val="2163"/>
              </a:lnSpc>
              <a:spcBef>
                <a:spcPts val="150"/>
              </a:spcBef>
              <a:buNone/>
            </a:pP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e-businesses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untuk </a:t>
            </a:r>
            <a:r>
              <a:rPr lang="id-ID" altLang="id-ID" sz="20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menghasilkan dampak berkelanjutan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melebihi  transparansi dan efisiensi internal pemerintah.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3">
            <a:extLst>
              <a:ext uri="{FF2B5EF4-FFF2-40B4-BE49-F238E27FC236}">
                <a16:creationId xmlns:a16="http://schemas.microsoft.com/office/drawing/2014/main" id="{AF23B893-D918-4E17-A06C-DFF3508CD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730251"/>
            <a:ext cx="768985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93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 Definisi e-Government (Lanjutan)</a:t>
            </a:r>
            <a:endParaRPr lang="id-ID" altLang="id-ID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d-ID" altLang="id-ID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163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hanya akan berhasil apabila ada	</a:t>
            </a:r>
            <a:r>
              <a:rPr lang="id-ID" altLang="id-ID" sz="20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permintaan	dan  dukungan yang kuat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dari sebagian besar masyarakat.</a:t>
            </a:r>
          </a:p>
          <a:p>
            <a:pPr>
              <a:lnSpc>
                <a:spcPct val="100000"/>
              </a:lnSpc>
              <a:spcBef>
                <a:spcPts val="13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163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Beberapa permintaan ini akan datang dari meningkatnya  kesadaran akan peluang yang ditawarkan oleh </a:t>
            </a:r>
            <a:r>
              <a:rPr lang="id-ID" altLang="id-ID" sz="20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penyampaian  layanan pemerintah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yang lebih cepat dan lebih baik.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Masyarakat dan kalangan bisnis juga perlu dimotivasi untuk  menggunakan layanan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e-government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melalui penyediaan konten  digital yang </a:t>
            </a:r>
            <a:r>
              <a:rPr lang="id-ID" altLang="id-ID" sz="20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 diakses, menarik, dan relevan.</a:t>
            </a:r>
            <a:endParaRPr lang="id-ID" altLang="id-ID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3">
            <a:extLst>
              <a:ext uri="{FF2B5EF4-FFF2-40B4-BE49-F238E27FC236}">
                <a16:creationId xmlns:a16="http://schemas.microsoft.com/office/drawing/2014/main" id="{4AF83E9E-659A-4FE6-9336-A7EB36CA5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9" y="873125"/>
            <a:ext cx="7750175" cy="415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87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id-ID" altLang="id-ID">
                <a:solidFill>
                  <a:srgbClr val="33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 Definisi e-Government (Lanjutan)</a:t>
            </a:r>
            <a:endParaRPr lang="id-ID" altLang="id-ID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None/>
            </a:pPr>
            <a:endParaRPr lang="id-ID" altLang="id-ID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Pentingnya menghadirkan layanan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yang dapat diakses  oleh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e-Citizen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e-Business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demi suksesnya implementasi TIK.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endParaRPr lang="id-ID" altLang="id-ID" sz="2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333399"/>
              </a:buClr>
              <a:buFont typeface="Wingdings" panose="05000000000000000000" pitchFamily="2" charset="2"/>
              <a:buChar char=""/>
            </a:pP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“Banyak negara yang mengawali program-program 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e-government 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5-10 tahun yang lalu menyadari	bahwa tingkat partisipasi publik  dan	penggunaan	layanan	</a:t>
            </a:r>
            <a:r>
              <a:rPr lang="id-ID" altLang="id-ID" sz="2000" i="1">
                <a:latin typeface="Arial" panose="020B0604020202020204" pitchFamily="34" charset="0"/>
                <a:cs typeface="Arial" panose="020B0604020202020204" pitchFamily="34" charset="0"/>
              </a:rPr>
              <a:t>e-government	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tetap	rendah	meski  investasi publik yang besar		untuk membuat	layanan pemerintah  tersedia </a:t>
            </a:r>
            <a:r>
              <a:rPr lang="id-ID" altLang="id-ID" sz="200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 </a:t>
            </a:r>
            <a:r>
              <a:rPr lang="id-ID" altLang="id-ID" sz="2000" i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id-ID" altLang="id-ID" sz="2000">
                <a:latin typeface="Arial" panose="020B0604020202020204" pitchFamily="34" charset="0"/>
                <a:cs typeface="Arial" panose="020B0604020202020204" pitchFamily="34" charset="0"/>
              </a:rPr>
              <a:t>telah dilakukan.”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1309</Words>
  <Application>Microsoft Office PowerPoint</Application>
  <PresentationFormat>Widescreen</PresentationFormat>
  <Paragraphs>196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Times New Roman</vt:lpstr>
      <vt:lpstr>Trebuchet MS</vt:lpstr>
      <vt:lpstr>Verdana</vt:lpstr>
      <vt:lpstr>Wingdings</vt:lpstr>
      <vt:lpstr>Office Theme</vt:lpstr>
      <vt:lpstr>Custom Design</vt:lpstr>
      <vt:lpstr>SIC038 - PPT - SESI 1 Sistem Pemerintahan Elektronik</vt:lpstr>
      <vt:lpstr>Biodata</vt:lpstr>
      <vt:lpstr>Background</vt:lpstr>
      <vt:lpstr>History of the Internet </vt:lpstr>
      <vt:lpstr>What is an Information System </vt:lpstr>
      <vt:lpstr>Definisi e-Government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19</cp:revision>
  <dcterms:created xsi:type="dcterms:W3CDTF">2021-08-03T05:39:13Z</dcterms:created>
  <dcterms:modified xsi:type="dcterms:W3CDTF">2022-03-22T04:35:25Z</dcterms:modified>
</cp:coreProperties>
</file>