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95" r:id="rId5"/>
    <p:sldId id="282" r:id="rId6"/>
    <p:sldId id="296" r:id="rId7"/>
    <p:sldId id="309" r:id="rId8"/>
    <p:sldId id="310" r:id="rId9"/>
    <p:sldId id="311" r:id="rId10"/>
    <p:sldId id="308" r:id="rId11"/>
    <p:sldId id="313" r:id="rId12"/>
    <p:sldId id="314" r:id="rId13"/>
    <p:sldId id="312" r:id="rId14"/>
    <p:sldId id="315" r:id="rId15"/>
    <p:sldId id="316" r:id="rId16"/>
    <p:sldId id="297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98" r:id="rId26"/>
    <p:sldId id="301" r:id="rId27"/>
    <p:sldId id="302" r:id="rId28"/>
    <p:sldId id="303" r:id="rId29"/>
    <p:sldId id="304" r:id="rId30"/>
    <p:sldId id="305" r:id="rId31"/>
    <p:sldId id="306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>
        <p:scale>
          <a:sx n="60" d="100"/>
          <a:sy n="60" d="100"/>
        </p:scale>
        <p:origin x="-109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=""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=""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=""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=""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=""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=""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=""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=""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=""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68263E4C-47C0-42C1-B975-ED082DF0A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=""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=""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=""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=""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=""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64F91D23-E8F6-44BE-81C4-3E52A0CE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=""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=""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=""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=""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=""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=""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=""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=""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=""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92336862-717D-40AA-8232-1B5C06A8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6636EA43-EB76-4F7B-9143-A5667AE4D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88109"/>
            <a:ext cx="12192000" cy="2415654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1"/>
                </a:solidFill>
              </a:rPr>
              <a:t>Kewirausahaan</a:t>
            </a:r>
            <a:r>
              <a:rPr lang="en-US" sz="3600" b="1" dirty="0">
                <a:solidFill>
                  <a:schemeClr val="accent1"/>
                </a:solidFill>
              </a:rPr>
              <a:t> II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000" b="1" dirty="0" smtClean="0">
                <a:solidFill>
                  <a:srgbClr val="002F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 </a:t>
            </a:r>
            <a:r>
              <a:rPr lang="en-US" sz="4000" b="1" dirty="0">
                <a:solidFill>
                  <a:srgbClr val="002F6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US" sz="4000" b="1" dirty="0">
                <a:solidFill>
                  <a:srgbClr val="002F6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ETIKA, MORALITAS, DAN </a:t>
            </a:r>
            <a:r>
              <a:rPr lang="en-US" sz="4000" b="1" dirty="0" smtClean="0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b="1" dirty="0" smtClean="0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 smtClean="0">
                <a:solidFill>
                  <a:srgbClr val="BA0C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3982" y="4554133"/>
            <a:ext cx="3520966" cy="843456"/>
          </a:xfrm>
        </p:spPr>
        <p:txBody>
          <a:bodyPr>
            <a:normAutofit/>
          </a:bodyPr>
          <a:lstStyle/>
          <a:p>
            <a:r>
              <a:rPr lang="en-US" sz="1600" b="1" dirty="0" err="1" smtClean="0"/>
              <a:t>Disusun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oleh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r>
              <a:rPr lang="fi-FI" sz="1600" b="1" dirty="0" smtClean="0"/>
              <a:t>Fanji </a:t>
            </a:r>
            <a:r>
              <a:rPr lang="fi-FI" sz="1600" b="1" dirty="0"/>
              <a:t>Wijaya, S.Kom., M.M</a:t>
            </a:r>
          </a:p>
        </p:txBody>
      </p:sp>
      <p:pic>
        <p:nvPicPr>
          <p:cNvPr id="4" name="Picture 2" descr="Kenapa Perlu Memperhatikan Etika Dalam Berbisnis Silahkan di Terapkan">
            <a:extLst>
              <a:ext uri="{FF2B5EF4-FFF2-40B4-BE49-F238E27FC236}">
                <a16:creationId xmlns:a16="http://schemas.microsoft.com/office/drawing/2014/main" xmlns="" id="{F71A7A8E-6F61-499C-B426-A0A12535C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3" b="89891" l="5560" r="93814">
                        <a14:foregroundMark x1="13547" y1="51776" x2="13547" y2="51776"/>
                        <a14:foregroundMark x1="15975" y1="50273" x2="6891" y2="48770"/>
                        <a14:foregroundMark x1="5560" y1="50273" x2="5795" y2="77459"/>
                        <a14:foregroundMark x1="9162" y1="61066" x2="15114" y2="62295"/>
                        <a14:foregroundMark x1="79875" y1="56284" x2="73375" y2="50820"/>
                        <a14:foregroundMark x1="91856" y1="77322" x2="93814" y2="689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854" y="4169594"/>
            <a:ext cx="4689777" cy="268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1461555"/>
            <a:ext cx="7578518" cy="724557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 algn="just">
              <a:lnSpc>
                <a:spcPct val="100000"/>
              </a:lnSpc>
              <a:buAutoNum type="arabicPeriod" startAt="2"/>
              <a:tabLst>
                <a:tab pos="526415" algn="l"/>
                <a:tab pos="527050" algn="l"/>
              </a:tabLst>
            </a:pPr>
            <a:r>
              <a:rPr sz="2400" b="1" spc="-75" dirty="0" err="1" smtClean="0">
                <a:cs typeface="Trebuchet MS"/>
              </a:rPr>
              <a:t>Moralitas</a:t>
            </a:r>
            <a:r>
              <a:rPr lang="en-US" sz="2400" b="1" spc="-75" dirty="0" smtClean="0">
                <a:cs typeface="Trebuchet MS"/>
              </a:rPr>
              <a:t> </a:t>
            </a:r>
            <a:r>
              <a:rPr lang="en-US" sz="2400" b="1" spc="-75" dirty="0" err="1">
                <a:cs typeface="Trebuchet MS"/>
              </a:rPr>
              <a:t>yaitu</a:t>
            </a:r>
            <a:r>
              <a:rPr lang="en-US" sz="2400" b="1" spc="-75" dirty="0">
                <a:cs typeface="Trebuchet MS"/>
              </a:rPr>
              <a:t>:</a:t>
            </a:r>
            <a:endParaRPr sz="2400" b="1" dirty="0">
              <a:cs typeface="Trebuchet MS"/>
            </a:endParaRPr>
          </a:p>
          <a:p>
            <a:pPr marL="12700" algn="just">
              <a:lnSpc>
                <a:spcPct val="100000"/>
              </a:lnSpc>
              <a:tabLst>
                <a:tab pos="526415" algn="l"/>
                <a:tab pos="527050" algn="l"/>
              </a:tabLst>
            </a:pPr>
            <a:endParaRPr sz="2000" dirty="0">
              <a:cs typeface="Trebuchet MS"/>
            </a:endParaRPr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55" y="4107333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94815" y="1833630"/>
            <a:ext cx="97302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lphaLcPeriod"/>
            </a:pPr>
            <a:r>
              <a:rPr lang="en-US" b="1" dirty="0" err="1"/>
              <a:t>Moralitas</a:t>
            </a:r>
            <a:r>
              <a:rPr lang="en-US" b="1" dirty="0"/>
              <a:t> </a:t>
            </a:r>
            <a:r>
              <a:rPr lang="en-US" b="1" dirty="0" err="1"/>
              <a:t>objektif</a:t>
            </a:r>
            <a:r>
              <a:rPr lang="en-US" b="1" dirty="0"/>
              <a:t>: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moralitas</a:t>
            </a:r>
            <a:r>
              <a:rPr lang="en-US" dirty="0"/>
              <a:t> yang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sebagaimana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, </a:t>
            </a:r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kehendak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pelakunya</a:t>
            </a:r>
            <a:r>
              <a:rPr lang="en-US" dirty="0"/>
              <a:t>. </a:t>
            </a:r>
            <a:r>
              <a:rPr lang="en-US" dirty="0" err="1"/>
              <a:t>Moralitas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pelakunya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emosional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pelakunya</a:t>
            </a:r>
            <a:r>
              <a:rPr lang="en-US" dirty="0"/>
              <a:t> 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dikehendaki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r>
              <a:rPr lang="en-US" dirty="0" err="1"/>
              <a:t>Moralitas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hakikatnya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jahat</a:t>
            </a:r>
            <a:r>
              <a:rPr lang="en-US" dirty="0"/>
              <a:t>,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. 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n-US" dirty="0" err="1" smtClean="0"/>
              <a:t>Misalnya</a:t>
            </a:r>
            <a:r>
              <a:rPr lang="en-US" dirty="0"/>
              <a:t>, </a:t>
            </a:r>
            <a:r>
              <a:rPr lang="en-US" dirty="0" err="1"/>
              <a:t>menolong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; </a:t>
            </a:r>
            <a:r>
              <a:rPr lang="en-US" dirty="0" err="1"/>
              <a:t>mencuri</a:t>
            </a:r>
            <a:r>
              <a:rPr lang="en-US" dirty="0"/>
              <a:t>, </a:t>
            </a:r>
            <a:r>
              <a:rPr lang="en-US" dirty="0" err="1"/>
              <a:t>memperkosa</a:t>
            </a:r>
            <a:r>
              <a:rPr lang="en-US" dirty="0"/>
              <a:t>, </a:t>
            </a:r>
            <a:r>
              <a:rPr lang="en-US" dirty="0" err="1"/>
              <a:t>membunuh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jahat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</a:t>
            </a:r>
            <a:r>
              <a:rPr lang="en-US" dirty="0" err="1"/>
              <a:t>mencuri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membunuh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dibenarkan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membela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 err="1"/>
              <a:t>moralitasnya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membela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(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asasi</a:t>
            </a:r>
            <a:r>
              <a:rPr lang="en-US" dirty="0"/>
              <a:t>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11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1461555"/>
            <a:ext cx="7578518" cy="724557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 algn="just">
              <a:lnSpc>
                <a:spcPct val="100000"/>
              </a:lnSpc>
              <a:buAutoNum type="arabicPeriod" startAt="2"/>
              <a:tabLst>
                <a:tab pos="526415" algn="l"/>
                <a:tab pos="527050" algn="l"/>
              </a:tabLst>
            </a:pPr>
            <a:r>
              <a:rPr sz="2400" b="1" spc="-75" dirty="0" err="1" smtClean="0">
                <a:cs typeface="Trebuchet MS"/>
              </a:rPr>
              <a:t>Moralitas</a:t>
            </a:r>
            <a:r>
              <a:rPr lang="en-US" sz="2400" b="1" spc="-75" dirty="0" smtClean="0">
                <a:cs typeface="Trebuchet MS"/>
              </a:rPr>
              <a:t> </a:t>
            </a:r>
            <a:r>
              <a:rPr lang="en-US" sz="2400" b="1" spc="-75" dirty="0" err="1">
                <a:cs typeface="Trebuchet MS"/>
              </a:rPr>
              <a:t>yaitu</a:t>
            </a:r>
            <a:r>
              <a:rPr lang="en-US" sz="2400" b="1" spc="-75" dirty="0">
                <a:cs typeface="Trebuchet MS"/>
              </a:rPr>
              <a:t>:</a:t>
            </a:r>
            <a:endParaRPr sz="2400" b="1" dirty="0">
              <a:cs typeface="Trebuchet MS"/>
            </a:endParaRPr>
          </a:p>
          <a:p>
            <a:pPr marL="12700" algn="just">
              <a:lnSpc>
                <a:spcPct val="100000"/>
              </a:lnSpc>
              <a:tabLst>
                <a:tab pos="526415" algn="l"/>
                <a:tab pos="527050" algn="l"/>
              </a:tabLst>
            </a:pPr>
            <a:endParaRPr sz="2000" dirty="0">
              <a:cs typeface="Trebuchet MS"/>
            </a:endParaRPr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54" y="3524009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94815" y="1833630"/>
            <a:ext cx="97302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lphaLcPeriod"/>
            </a:pPr>
            <a:r>
              <a:rPr lang="en-US" b="1" dirty="0" err="1"/>
              <a:t>Moralitas</a:t>
            </a:r>
            <a:r>
              <a:rPr lang="en-US" b="1" dirty="0"/>
              <a:t> </a:t>
            </a:r>
            <a:r>
              <a:rPr lang="en-US" b="1" dirty="0" err="1"/>
              <a:t>subjektif</a:t>
            </a:r>
            <a:r>
              <a:rPr lang="en-US" b="1" dirty="0"/>
              <a:t>: </a:t>
            </a:r>
            <a:r>
              <a:rPr lang="en-US" dirty="0" err="1"/>
              <a:t>Moralitas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moralitas</a:t>
            </a:r>
            <a:r>
              <a:rPr lang="en-US" dirty="0"/>
              <a:t> yang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pelakunya</a:t>
            </a:r>
            <a:r>
              <a:rPr lang="en-US" dirty="0"/>
              <a:t>,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, </a:t>
            </a:r>
            <a:r>
              <a:rPr lang="en-US" dirty="0" err="1"/>
              <a:t>stabilitas</a:t>
            </a:r>
            <a:r>
              <a:rPr lang="en-US" dirty="0"/>
              <a:t> </a:t>
            </a:r>
            <a:r>
              <a:rPr lang="en-US" dirty="0" err="1"/>
              <a:t>emosional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personal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Moralitas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mempertanyakan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nurani</a:t>
            </a:r>
            <a:r>
              <a:rPr lang="en-US" dirty="0"/>
              <a:t> </a:t>
            </a:r>
            <a:r>
              <a:rPr lang="en-US" dirty="0" err="1"/>
              <a:t>pelakunya</a:t>
            </a:r>
            <a:r>
              <a:rPr lang="en-US" dirty="0"/>
              <a:t>. </a:t>
            </a:r>
            <a:r>
              <a:rPr lang="en-US" dirty="0" err="1"/>
              <a:t>Moralitas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yang </a:t>
            </a:r>
            <a:r>
              <a:rPr lang="en-US" dirty="0" err="1"/>
              <a:t>diwarnai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</a:t>
            </a:r>
            <a:r>
              <a:rPr lang="en-US" dirty="0" err="1"/>
              <a:t>pelakunya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2516" y="3730860"/>
            <a:ext cx="71370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musibah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orang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menyelamatkan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korban</a:t>
            </a:r>
            <a:r>
              <a:rPr lang="en-US" dirty="0"/>
              <a:t>,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mencuri</a:t>
            </a:r>
            <a:r>
              <a:rPr lang="en-US" dirty="0"/>
              <a:t> </a:t>
            </a:r>
            <a:r>
              <a:rPr lang="en-US" dirty="0" err="1"/>
              <a:t>harta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melihat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jahat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9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6" y="1542538"/>
            <a:ext cx="10006965" cy="90152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6415" algn="l"/>
                <a:tab pos="527050" algn="l"/>
              </a:tabLst>
            </a:pPr>
            <a:r>
              <a:rPr lang="en-US" sz="2400" spc="-114" dirty="0" smtClean="0">
                <a:latin typeface="Arial" pitchFamily="34" charset="0"/>
                <a:cs typeface="Arial" pitchFamily="34" charset="0"/>
              </a:rPr>
              <a:t>3.   </a:t>
            </a:r>
            <a:r>
              <a:rPr sz="2400" spc="-114" dirty="0" err="1" smtClean="0">
                <a:latin typeface="Arial" pitchFamily="34" charset="0"/>
                <a:cs typeface="Arial" pitchFamily="34" charset="0"/>
              </a:rPr>
              <a:t>Pengembangan</a:t>
            </a:r>
            <a:r>
              <a:rPr sz="2400" spc="-21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10" dirty="0">
                <a:latin typeface="Arial" pitchFamily="34" charset="0"/>
                <a:cs typeface="Arial" pitchFamily="34" charset="0"/>
              </a:rPr>
              <a:t>Diri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</a:pPr>
            <a:r>
              <a:rPr sz="2400" spc="-95" dirty="0">
                <a:latin typeface="Arial" pitchFamily="34" charset="0"/>
                <a:cs typeface="Arial" pitchFamily="34" charset="0"/>
              </a:rPr>
              <a:t>Pengembangan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diri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95" dirty="0">
                <a:latin typeface="Arial" pitchFamily="34" charset="0"/>
                <a:cs typeface="Arial" pitchFamily="34" charset="0"/>
              </a:rPr>
              <a:t>bisa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14" dirty="0">
                <a:latin typeface="Arial" pitchFamily="34" charset="0"/>
                <a:cs typeface="Arial" pitchFamily="34" charset="0"/>
              </a:rPr>
              <a:t>dilakukan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20" dirty="0">
                <a:latin typeface="Arial" pitchFamily="34" charset="0"/>
                <a:cs typeface="Arial" pitchFamily="34" charset="0"/>
              </a:rPr>
              <a:t>melalui</a:t>
            </a:r>
            <a:r>
              <a:rPr sz="2400" spc="-19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95" dirty="0">
                <a:latin typeface="Arial" pitchFamily="34" charset="0"/>
                <a:cs typeface="Arial" pitchFamily="34" charset="0"/>
              </a:rPr>
              <a:t>penguatan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 </a:t>
            </a:r>
            <a:r>
              <a:rPr sz="2400" i="1" spc="-140" dirty="0">
                <a:latin typeface="Arial" pitchFamily="34" charset="0"/>
                <a:cs typeface="Arial" pitchFamily="34" charset="0"/>
              </a:rPr>
              <a:t>Soft</a:t>
            </a:r>
            <a:r>
              <a:rPr sz="2400" i="1" spc="-190" dirty="0">
                <a:latin typeface="Arial" pitchFamily="34" charset="0"/>
                <a:cs typeface="Arial" pitchFamily="34" charset="0"/>
              </a:rPr>
              <a:t> </a:t>
            </a:r>
            <a:r>
              <a:rPr sz="2400" i="1" spc="-165" dirty="0">
                <a:latin typeface="Arial" pitchFamily="34" charset="0"/>
                <a:cs typeface="Arial" pitchFamily="34" charset="0"/>
              </a:rPr>
              <a:t>Skill</a:t>
            </a:r>
            <a:r>
              <a:rPr sz="2400" i="1" spc="-18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80" dirty="0">
                <a:latin typeface="Arial" pitchFamily="34" charset="0"/>
                <a:cs typeface="Arial" pitchFamily="34" charset="0"/>
              </a:rPr>
              <a:t>dan</a:t>
            </a:r>
            <a:r>
              <a:rPr sz="2400" spc="-185" dirty="0">
                <a:latin typeface="Arial" pitchFamily="34" charset="0"/>
                <a:cs typeface="Arial" pitchFamily="34" charset="0"/>
              </a:rPr>
              <a:t> </a:t>
            </a:r>
            <a:r>
              <a:rPr sz="2400" i="1" spc="-100" dirty="0">
                <a:latin typeface="Arial" pitchFamily="34" charset="0"/>
                <a:cs typeface="Arial" pitchFamily="34" charset="0"/>
              </a:rPr>
              <a:t>Hard</a:t>
            </a:r>
            <a:r>
              <a:rPr sz="2400" i="1" spc="-180" dirty="0">
                <a:latin typeface="Arial" pitchFamily="34" charset="0"/>
                <a:cs typeface="Arial" pitchFamily="34" charset="0"/>
              </a:rPr>
              <a:t> </a:t>
            </a:r>
            <a:r>
              <a:rPr sz="2400" i="1" spc="-185" dirty="0">
                <a:latin typeface="Arial" pitchFamily="34" charset="0"/>
                <a:cs typeface="Arial" pitchFamily="34" charset="0"/>
              </a:rPr>
              <a:t>Skill.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3" y="2285999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7998" y="2699520"/>
            <a:ext cx="75464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(</a:t>
            </a:r>
            <a:r>
              <a:rPr lang="en-US" i="1" dirty="0"/>
              <a:t>self development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.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berani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,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karir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76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6" y="1542538"/>
            <a:ext cx="10006965" cy="786113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 startAt="3"/>
              <a:tabLst>
                <a:tab pos="526415" algn="l"/>
                <a:tab pos="527050" algn="l"/>
              </a:tabLst>
            </a:pPr>
            <a:r>
              <a:rPr sz="2400" spc="-114" dirty="0" err="1" smtClean="0">
                <a:latin typeface="Arial" pitchFamily="34" charset="0"/>
                <a:cs typeface="Arial" pitchFamily="34" charset="0"/>
              </a:rPr>
              <a:t>Pengembangan</a:t>
            </a:r>
            <a:r>
              <a:rPr sz="2400" spc="-21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10" dirty="0" err="1" smtClean="0">
                <a:latin typeface="Arial" pitchFamily="34" charset="0"/>
                <a:cs typeface="Arial" pitchFamily="34" charset="0"/>
              </a:rPr>
              <a:t>Diri</a:t>
            </a:r>
            <a:r>
              <a:rPr lang="en-US" sz="2400" dirty="0" smtClean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penguatan</a:t>
            </a:r>
            <a:r>
              <a:rPr lang="en-US" sz="2400" dirty="0"/>
              <a:t> </a:t>
            </a:r>
            <a:r>
              <a:rPr lang="en-US" sz="2400" dirty="0" err="1"/>
              <a:t>keterampilan</a:t>
            </a:r>
            <a:r>
              <a:rPr lang="en-US" sz="2400" dirty="0"/>
              <a:t> </a:t>
            </a:r>
            <a:r>
              <a:rPr lang="en-US" sz="2400" dirty="0" err="1"/>
              <a:t>teknis</a:t>
            </a:r>
            <a:r>
              <a:rPr lang="en-US" sz="2400" dirty="0"/>
              <a:t> (</a:t>
            </a:r>
            <a:r>
              <a:rPr lang="en-US" sz="2400" i="1" dirty="0"/>
              <a:t>hard skill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keterampilan</a:t>
            </a:r>
            <a:r>
              <a:rPr lang="en-US" sz="2400" dirty="0"/>
              <a:t> </a:t>
            </a:r>
            <a:r>
              <a:rPr lang="en-US" sz="2400" dirty="0" err="1"/>
              <a:t>nonteknis</a:t>
            </a:r>
            <a:r>
              <a:rPr lang="en-US" sz="2400" dirty="0"/>
              <a:t> (</a:t>
            </a:r>
            <a:r>
              <a:rPr lang="en-US" sz="2400" i="1" dirty="0"/>
              <a:t>soft skill</a:t>
            </a:r>
            <a:r>
              <a:rPr lang="en-US" sz="2400" dirty="0"/>
              <a:t>) yang </a:t>
            </a:r>
            <a:r>
              <a:rPr lang="en-US" sz="2400" dirty="0" err="1"/>
              <a:t>meliputi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3" y="2285999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69822" y="2448050"/>
            <a:ext cx="75464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lphaLcParenR"/>
            </a:pP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;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;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optimisme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menghadapi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mental (mental blocks)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;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asertif</a:t>
            </a:r>
            <a:r>
              <a:rPr lang="en-US" dirty="0"/>
              <a:t>;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;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mental yang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;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stres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relaksasi</a:t>
            </a:r>
            <a:r>
              <a:rPr lang="en-US" dirty="0"/>
              <a:t> yang </a:t>
            </a:r>
            <a:r>
              <a:rPr lang="en-US" dirty="0" err="1"/>
              <a:t>kreatif</a:t>
            </a:r>
            <a:r>
              <a:rPr lang="en-US" dirty="0"/>
              <a:t>;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ketakutan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kegagalan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ketakutan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penolakan</a:t>
            </a:r>
            <a:r>
              <a:rPr lang="en-US" dirty="0"/>
              <a:t>;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,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9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6" y="1542538"/>
            <a:ext cx="10006965" cy="4167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AutoNum type="arabicPeriod" startAt="3"/>
              <a:tabLst>
                <a:tab pos="526415" algn="l"/>
                <a:tab pos="527050" algn="l"/>
              </a:tabLst>
            </a:pPr>
            <a:r>
              <a:rPr sz="2400" spc="-114" dirty="0" err="1" smtClean="0">
                <a:latin typeface="Arial" pitchFamily="34" charset="0"/>
                <a:cs typeface="Arial" pitchFamily="34" charset="0"/>
              </a:rPr>
              <a:t>Pengembangan</a:t>
            </a:r>
            <a:r>
              <a:rPr sz="2400" spc="-21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110" dirty="0" err="1" smtClean="0">
                <a:latin typeface="Arial" pitchFamily="34" charset="0"/>
                <a:cs typeface="Arial" pitchFamily="34" charset="0"/>
              </a:rPr>
              <a:t>Diri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233" y="2285999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69822" y="2290394"/>
            <a:ext cx="754643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Keterampilan</a:t>
            </a:r>
            <a:r>
              <a:rPr lang="en-US" b="1" dirty="0"/>
              <a:t> </a:t>
            </a:r>
            <a:r>
              <a:rPr lang="en-US" b="1" dirty="0" err="1"/>
              <a:t>nonteknis</a:t>
            </a:r>
            <a:r>
              <a:rPr lang="en-US" b="1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kemampuan-kemampuan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ditumbuhkan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wirausahawan</a:t>
            </a:r>
            <a:r>
              <a:rPr lang="en-US" dirty="0"/>
              <a:t>, agar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memotivasi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orang lain,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,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negosiasi</a:t>
            </a:r>
            <a:r>
              <a:rPr lang="en-US" dirty="0"/>
              <a:t>,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berkreasi</a:t>
            </a:r>
            <a:r>
              <a:rPr lang="en-US" dirty="0"/>
              <a:t>, </a:t>
            </a:r>
            <a:r>
              <a:rPr lang="en-US" dirty="0" err="1"/>
              <a:t>berinovasi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berwirausaha</a:t>
            </a:r>
            <a:r>
              <a:rPr lang="en-US" dirty="0"/>
              <a:t>, </a:t>
            </a:r>
            <a:r>
              <a:rPr lang="en-US" dirty="0" err="1"/>
              <a:t>memimpin</a:t>
            </a:r>
            <a:r>
              <a:rPr lang="en-US" dirty="0"/>
              <a:t>,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 (</a:t>
            </a:r>
            <a:r>
              <a:rPr lang="en-US" dirty="0" err="1"/>
              <a:t>Fadli</a:t>
            </a:r>
            <a:r>
              <a:rPr lang="en-US" dirty="0"/>
              <a:t>, 2010).</a:t>
            </a:r>
          </a:p>
          <a:p>
            <a:pPr lvl="0"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2514600"/>
            <a:ext cx="7260590" cy="3206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0" dirty="0">
                <a:latin typeface="Trebuchet MS"/>
                <a:cs typeface="Trebuchet MS"/>
              </a:rPr>
              <a:t>Keterampilan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berkomunikasi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0" dirty="0">
                <a:latin typeface="Trebuchet MS"/>
                <a:cs typeface="Trebuchet MS"/>
              </a:rPr>
              <a:t>Kompetensi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sosial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35" dirty="0">
                <a:latin typeface="Trebuchet MS"/>
                <a:cs typeface="Trebuchet MS"/>
              </a:rPr>
              <a:t>Kecerdasan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finansial.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 err="1">
                <a:latin typeface="Trebuchet MS"/>
                <a:cs typeface="Trebuchet MS"/>
              </a:rPr>
              <a:t>Kemampuan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lang="en-ID" sz="2400" spc="-120" dirty="0">
                <a:latin typeface="Trebuchet MS"/>
                <a:cs typeface="Trebuchet MS"/>
              </a:rPr>
              <a:t>k</a:t>
            </a:r>
            <a:r>
              <a:rPr sz="2400" spc="-120" dirty="0" err="1">
                <a:latin typeface="Trebuchet MS"/>
                <a:cs typeface="Trebuchet MS"/>
              </a:rPr>
              <a:t>epemimpinan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latin typeface="Trebuchet MS"/>
                <a:cs typeface="Trebuchet MS"/>
              </a:rPr>
              <a:t>Kemampuan </a:t>
            </a:r>
            <a:r>
              <a:rPr sz="2400" spc="-125" dirty="0">
                <a:latin typeface="Trebuchet MS"/>
                <a:cs typeface="Trebuchet MS"/>
              </a:rPr>
              <a:t>mengendalikan </a:t>
            </a:r>
            <a:r>
              <a:rPr sz="2400" spc="-130" dirty="0">
                <a:latin typeface="Trebuchet MS"/>
                <a:cs typeface="Trebuchet MS"/>
              </a:rPr>
              <a:t>dinamika</a:t>
            </a:r>
            <a:r>
              <a:rPr sz="2400" spc="-36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kelompok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315ED3D-7B79-4B32-973B-E4D846A0ED10}"/>
              </a:ext>
            </a:extLst>
          </p:cNvPr>
          <p:cNvSpPr/>
          <p:nvPr/>
        </p:nvSpPr>
        <p:spPr>
          <a:xfrm>
            <a:off x="2843699" y="837325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</a:p>
        </p:txBody>
      </p:sp>
      <p:pic>
        <p:nvPicPr>
          <p:cNvPr id="4098" name="Picture 2" descr="PENGEMBANGAN DIRI – Viaggio">
            <a:extLst>
              <a:ext uri="{FF2B5EF4-FFF2-40B4-BE49-F238E27FC236}">
                <a16:creationId xmlns:a16="http://schemas.microsoft.com/office/drawing/2014/main" xmlns="" id="{BBB613FE-6384-4125-98A7-92BCA24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6259" l="0" r="95408">
                        <a14:foregroundMark x1="7823" y1="75397" x2="48214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862251" cy="28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67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728216"/>
            <a:ext cx="72605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0" dirty="0" err="1">
                <a:latin typeface="Trebuchet MS"/>
                <a:cs typeface="Trebuchet MS"/>
              </a:rPr>
              <a:t>Keterampilan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20" dirty="0" err="1" smtClean="0">
                <a:latin typeface="Trebuchet MS"/>
                <a:cs typeface="Trebuchet MS"/>
              </a:rPr>
              <a:t>berkomunikasi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315ED3D-7B79-4B32-973B-E4D846A0ED10}"/>
              </a:ext>
            </a:extLst>
          </p:cNvPr>
          <p:cNvSpPr/>
          <p:nvPr/>
        </p:nvSpPr>
        <p:spPr>
          <a:xfrm>
            <a:off x="2843699" y="837325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</a:p>
        </p:txBody>
      </p:sp>
      <p:pic>
        <p:nvPicPr>
          <p:cNvPr id="4098" name="Picture 2" descr="PENGEMBANGAN DIRI – Viaggio">
            <a:extLst>
              <a:ext uri="{FF2B5EF4-FFF2-40B4-BE49-F238E27FC236}">
                <a16:creationId xmlns:a16="http://schemas.microsoft.com/office/drawing/2014/main" xmlns="" id="{BBB613FE-6384-4125-98A7-92BCA24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6259" l="0" r="95408">
                        <a14:foregroundMark x1="7823" y1="75397" x2="48214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455" y="1919294"/>
            <a:ext cx="3862251" cy="28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27386" y="2150205"/>
            <a:ext cx="667406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(</a:t>
            </a:r>
            <a:r>
              <a:rPr lang="en-US" i="1" dirty="0"/>
              <a:t>corner stone</a:t>
            </a:r>
            <a:r>
              <a:rPr lang="en-US" dirty="0"/>
              <a:t>)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nonteknis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beradaptasi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 di </a:t>
            </a:r>
            <a:r>
              <a:rPr lang="en-US" dirty="0" err="1"/>
              <a:t>manapun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.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orang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kemampuannya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orang 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ditafsirkan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ungkapan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hati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.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kecakapan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(</a:t>
            </a:r>
            <a:r>
              <a:rPr lang="en-US" dirty="0" err="1"/>
              <a:t>Guforn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Anik</a:t>
            </a:r>
            <a:r>
              <a:rPr lang="en-US" dirty="0"/>
              <a:t>, 2010).</a:t>
            </a:r>
          </a:p>
        </p:txBody>
      </p:sp>
    </p:spTree>
    <p:extLst>
      <p:ext uri="{BB962C8B-B14F-4D97-AF65-F5344CB8AC3E}">
        <p14:creationId xmlns:p14="http://schemas.microsoft.com/office/powerpoint/2010/main" val="403953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186934"/>
            <a:ext cx="11311846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0" dirty="0" err="1">
                <a:latin typeface="Trebuchet MS"/>
                <a:cs typeface="Trebuchet MS"/>
              </a:rPr>
              <a:t>Keterampilan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20" dirty="0" err="1" smtClean="0">
                <a:latin typeface="Trebuchet MS"/>
                <a:cs typeface="Trebuchet MS"/>
              </a:rPr>
              <a:t>berkomunikasi</a:t>
            </a:r>
            <a:r>
              <a:rPr lang="en-US" sz="2400" spc="-120" dirty="0" smtClean="0">
                <a:latin typeface="Trebuchet MS"/>
                <a:cs typeface="Trebuchet MS"/>
              </a:rPr>
              <a:t>,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karakteristik-karakteristik</a:t>
            </a:r>
            <a:r>
              <a:rPr lang="en-US" sz="2400" dirty="0"/>
              <a:t> </a:t>
            </a:r>
            <a:r>
              <a:rPr lang="en-US" sz="2400" dirty="0" err="1"/>
              <a:t>efektivitas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r>
              <a:rPr lang="en-US" sz="2400" dirty="0"/>
              <a:t> interpersonal (DeVito, 2011):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315ED3D-7B79-4B32-973B-E4D846A0ED10}"/>
              </a:ext>
            </a:extLst>
          </p:cNvPr>
          <p:cNvSpPr/>
          <p:nvPr/>
        </p:nvSpPr>
        <p:spPr>
          <a:xfrm>
            <a:off x="2843699" y="463375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</a:p>
        </p:txBody>
      </p:sp>
      <p:pic>
        <p:nvPicPr>
          <p:cNvPr id="4098" name="Picture 2" descr="PENGEMBANGAN DIRI – Viaggio">
            <a:extLst>
              <a:ext uri="{FF2B5EF4-FFF2-40B4-BE49-F238E27FC236}">
                <a16:creationId xmlns:a16="http://schemas.microsoft.com/office/drawing/2014/main" xmlns="" id="{BBB613FE-6384-4125-98A7-92BCA24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6259" l="0" r="95408">
                        <a14:foregroundMark x1="7823" y1="75397" x2="48214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749" y="2124246"/>
            <a:ext cx="3862251" cy="28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74184" y="1909622"/>
            <a:ext cx="895268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b="1" dirty="0" err="1" smtClean="0"/>
              <a:t>Kepercayaan</a:t>
            </a:r>
            <a:r>
              <a:rPr lang="en-US" b="1" dirty="0" smtClean="0"/>
              <a:t> </a:t>
            </a:r>
            <a:r>
              <a:rPr lang="en-US" b="1" dirty="0" err="1"/>
              <a:t>Diri</a:t>
            </a:r>
            <a:r>
              <a:rPr lang="en-US" b="1" dirty="0"/>
              <a:t>; </a:t>
            </a:r>
            <a:r>
              <a:rPr lang="en-US" dirty="0" err="1"/>
              <a:t>komunikator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kepercayaan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social,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cemas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 lain;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b="1" dirty="0" err="1"/>
              <a:t>Kebersatuan</a:t>
            </a:r>
            <a:r>
              <a:rPr lang="en-US" b="1" dirty="0"/>
              <a:t> (</a:t>
            </a:r>
            <a:r>
              <a:rPr lang="en-US" b="1" i="1" dirty="0"/>
              <a:t>Immediacy</a:t>
            </a:r>
            <a:r>
              <a:rPr lang="en-US" b="1" dirty="0"/>
              <a:t>); </a:t>
            </a:r>
            <a:r>
              <a:rPr lang="en-US" dirty="0" err="1"/>
              <a:t>kebersatuan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pembicara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pendengar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terciptanya</a:t>
            </a:r>
            <a:r>
              <a:rPr lang="en-US" dirty="0"/>
              <a:t> rasa </a:t>
            </a:r>
            <a:r>
              <a:rPr lang="en-US" dirty="0" err="1"/>
              <a:t>kebersamaan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interaksi</a:t>
            </a:r>
            <a:r>
              <a:rPr lang="en-US" b="1" dirty="0"/>
              <a:t>; </a:t>
            </a:r>
            <a:r>
              <a:rPr lang="en-US" dirty="0" err="1"/>
              <a:t>komunikator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belah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b="1" dirty="0" err="1"/>
              <a:t>Daya</a:t>
            </a:r>
            <a:r>
              <a:rPr lang="en-US" b="1" dirty="0"/>
              <a:t> </a:t>
            </a:r>
            <a:r>
              <a:rPr lang="en-US" b="1" dirty="0" err="1"/>
              <a:t>ekspresi</a:t>
            </a:r>
            <a:r>
              <a:rPr lang="en-US" b="1" dirty="0"/>
              <a:t> (</a:t>
            </a:r>
            <a:r>
              <a:rPr lang="en-US" b="1" i="1" dirty="0"/>
              <a:t>expressiveness</a:t>
            </a:r>
            <a:r>
              <a:rPr lang="en-US" b="1" dirty="0"/>
              <a:t>):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mengomunikasikan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tulus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</a:t>
            </a:r>
            <a:r>
              <a:rPr lang="en-US" dirty="0" err="1"/>
              <a:t>antarpribadi</a:t>
            </a:r>
            <a:r>
              <a:rPr lang="en-US" dirty="0"/>
              <a:t>;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b="1" dirty="0" err="1"/>
              <a:t>Orientasi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orang lain</a:t>
            </a:r>
            <a:r>
              <a:rPr lang="en-US" dirty="0"/>
              <a:t>;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bicara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perjumpaan</a:t>
            </a:r>
            <a:r>
              <a:rPr lang="en-US" dirty="0"/>
              <a:t> </a:t>
            </a:r>
            <a:r>
              <a:rPr lang="en-US" dirty="0" err="1"/>
              <a:t>antarpribadi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645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094508"/>
            <a:ext cx="72605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0" dirty="0" err="1" smtClean="0">
                <a:latin typeface="Trebuchet MS"/>
                <a:cs typeface="Trebuchet MS"/>
              </a:rPr>
              <a:t>Kompetensi</a:t>
            </a:r>
            <a:r>
              <a:rPr sz="2400" spc="-220" dirty="0" smtClean="0">
                <a:latin typeface="Trebuchet MS"/>
                <a:cs typeface="Trebuchet MS"/>
              </a:rPr>
              <a:t> </a:t>
            </a:r>
            <a:r>
              <a:rPr sz="2400" spc="-100" dirty="0" err="1" smtClean="0">
                <a:latin typeface="Trebuchet MS"/>
                <a:cs typeface="Trebuchet MS"/>
              </a:rPr>
              <a:t>sosial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315ED3D-7B79-4B32-973B-E4D846A0ED10}"/>
              </a:ext>
            </a:extLst>
          </p:cNvPr>
          <p:cNvSpPr/>
          <p:nvPr/>
        </p:nvSpPr>
        <p:spPr>
          <a:xfrm>
            <a:off x="2843698" y="460287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</a:p>
        </p:txBody>
      </p:sp>
      <p:pic>
        <p:nvPicPr>
          <p:cNvPr id="4098" name="Picture 2" descr="PENGEMBANGAN DIRI – Viaggio">
            <a:extLst>
              <a:ext uri="{FF2B5EF4-FFF2-40B4-BE49-F238E27FC236}">
                <a16:creationId xmlns:a16="http://schemas.microsoft.com/office/drawing/2014/main" xmlns="" id="{BBB613FE-6384-4125-98A7-92BCA24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6259" l="0" r="95408">
                        <a14:foregroundMark x1="7823" y1="75397" x2="48214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20" y="1920765"/>
            <a:ext cx="3862251" cy="28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4540" y="1582341"/>
            <a:ext cx="891548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Gullota</a:t>
            </a:r>
            <a:r>
              <a:rPr lang="en-US" dirty="0"/>
              <a:t> et al. (1999) </a:t>
            </a:r>
            <a:r>
              <a:rPr lang="en-US" dirty="0" err="1"/>
              <a:t>menyimpulkan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, </a:t>
            </a:r>
            <a:r>
              <a:rPr lang="en-US" dirty="0" err="1"/>
              <a:t>kecakapan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lain demi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yang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, </a:t>
            </a:r>
            <a:r>
              <a:rPr lang="en-US" dirty="0" err="1"/>
              <a:t>lingkungan</a:t>
            </a:r>
            <a:r>
              <a:rPr lang="en-US" dirty="0"/>
              <a:t>, </a:t>
            </a:r>
            <a:r>
              <a:rPr lang="en-US" dirty="0" err="1"/>
              <a:t>situasi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dianut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 smtClean="0"/>
              <a:t>).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Gullotta</a:t>
            </a:r>
            <a:r>
              <a:rPr lang="en-US" dirty="0" smtClean="0"/>
              <a:t> </a:t>
            </a:r>
            <a:r>
              <a:rPr lang="en-US" dirty="0"/>
              <a:t>et al. (1999, h.99)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meraih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optimal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interpersonal.</a:t>
            </a:r>
          </a:p>
        </p:txBody>
      </p:sp>
    </p:spTree>
    <p:extLst>
      <p:ext uri="{BB962C8B-B14F-4D97-AF65-F5344CB8AC3E}">
        <p14:creationId xmlns:p14="http://schemas.microsoft.com/office/powerpoint/2010/main" val="423954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39" y="1663262"/>
            <a:ext cx="10184311" cy="183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27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35" dirty="0" err="1" smtClean="0">
                <a:latin typeface="Trebuchet MS"/>
                <a:cs typeface="Trebuchet MS"/>
              </a:rPr>
              <a:t>Kecerdasan</a:t>
            </a:r>
            <a:r>
              <a:rPr sz="2400" spc="-210" dirty="0" smtClean="0">
                <a:latin typeface="Trebuchet MS"/>
                <a:cs typeface="Trebuchet MS"/>
              </a:rPr>
              <a:t> </a:t>
            </a:r>
            <a:r>
              <a:rPr sz="2400" spc="-145" dirty="0" err="1" smtClean="0">
                <a:latin typeface="Trebuchet MS"/>
                <a:cs typeface="Trebuchet MS"/>
              </a:rPr>
              <a:t>finansial</a:t>
            </a:r>
            <a:r>
              <a:rPr lang="en-US" sz="2400" spc="-145" dirty="0" smtClean="0">
                <a:latin typeface="Trebuchet MS"/>
                <a:cs typeface="Trebuchet MS"/>
              </a:rPr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mengenali</a:t>
            </a:r>
            <a:r>
              <a:rPr lang="en-US" sz="2400" dirty="0"/>
              <a:t>, </a:t>
            </a:r>
            <a:r>
              <a:rPr lang="en-US" sz="2400" dirty="0" err="1"/>
              <a:t>menciptakan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mempraktikkan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mengakumulasi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.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langkah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kecerdasan</a:t>
            </a:r>
            <a:r>
              <a:rPr lang="en-US" sz="2400" dirty="0"/>
              <a:t> </a:t>
            </a:r>
            <a:r>
              <a:rPr lang="en-US" sz="2400" dirty="0" err="1"/>
              <a:t>finansial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:</a:t>
            </a:r>
          </a:p>
          <a:p>
            <a:pPr marL="241300" indent="-228600">
              <a:lnSpc>
                <a:spcPct val="100000"/>
              </a:lnSpc>
              <a:spcBef>
                <a:spcPts val="2735"/>
              </a:spcBef>
              <a:buFont typeface="Arial"/>
              <a:buChar char="•"/>
              <a:tabLst>
                <a:tab pos="241300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315ED3D-7B79-4B32-973B-E4D846A0ED10}"/>
              </a:ext>
            </a:extLst>
          </p:cNvPr>
          <p:cNvSpPr/>
          <p:nvPr/>
        </p:nvSpPr>
        <p:spPr>
          <a:xfrm>
            <a:off x="2843699" y="837325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</a:p>
        </p:txBody>
      </p:sp>
      <p:pic>
        <p:nvPicPr>
          <p:cNvPr id="4098" name="Picture 2" descr="PENGEMBANGAN DIRI – Viaggio">
            <a:extLst>
              <a:ext uri="{FF2B5EF4-FFF2-40B4-BE49-F238E27FC236}">
                <a16:creationId xmlns:a16="http://schemas.microsoft.com/office/drawing/2014/main" xmlns="" id="{BBB613FE-6384-4125-98A7-92BCA24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6259" l="0" r="95408">
                        <a14:foregroundMark x1="7823" y1="75397" x2="48214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862251" cy="28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34965" y="2861552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kosumtif</a:t>
            </a:r>
            <a:r>
              <a:rPr lang="en-US" dirty="0"/>
              <a:t>; </a:t>
            </a:r>
            <a:endParaRPr lang="en-US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liabilitas</a:t>
            </a:r>
            <a:endParaRPr lang="en-US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 smtClean="0"/>
              <a:t>uang</a:t>
            </a:r>
            <a:endParaRPr lang="en-US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 smtClean="0"/>
              <a:t>peluang</a:t>
            </a:r>
            <a:endParaRPr lang="en-US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ekonomi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sz="3600" dirty="0"/>
              <a:t>Bahan </a:t>
            </a:r>
            <a:r>
              <a:rPr lang="id-ID" sz="3600" dirty="0" smtClean="0"/>
              <a:t>Kajian</a:t>
            </a:r>
            <a:r>
              <a:rPr lang="en-US" sz="3600" dirty="0" smtClean="0"/>
              <a:t> </a:t>
            </a:r>
            <a:r>
              <a:rPr lang="id-ID" sz="2400" dirty="0" smtClean="0"/>
              <a:t>(Materi Pembelajaran</a:t>
            </a:r>
            <a:r>
              <a:rPr lang="en-US" sz="2400" dirty="0" smtClean="0"/>
              <a:t>)</a:t>
            </a:r>
            <a:endParaRPr lang="en-US" sz="3600" dirty="0"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6402" y="1496130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Etika</a:t>
            </a:r>
            <a:r>
              <a:rPr lang="en-US" dirty="0"/>
              <a:t>, </a:t>
            </a:r>
            <a:r>
              <a:rPr lang="en-US" dirty="0" err="1"/>
              <a:t>Moralitas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Diri</a:t>
            </a:r>
            <a:endParaRPr lang="en-US" dirty="0"/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(team work)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kewirausahaan</a:t>
            </a:r>
            <a:r>
              <a:rPr lang="en-US" dirty="0"/>
              <a:t>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Pengembangan</a:t>
            </a:r>
            <a:r>
              <a:rPr lang="en-US" dirty="0"/>
              <a:t> Program Usaha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Manajemen</a:t>
            </a:r>
            <a:r>
              <a:rPr lang="en-US" dirty="0"/>
              <a:t> SDM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Lembaga</a:t>
            </a:r>
            <a:endParaRPr lang="en-US" dirty="0"/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Review </a:t>
            </a:r>
            <a:r>
              <a:rPr lang="en-US" dirty="0" err="1"/>
              <a:t>materi</a:t>
            </a:r>
            <a:r>
              <a:rPr lang="en-US" dirty="0"/>
              <a:t> Bab 1-6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UTS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Jejaring</a:t>
            </a:r>
            <a:r>
              <a:rPr lang="en-US" dirty="0"/>
              <a:t> Usaha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Mengenal</a:t>
            </a:r>
            <a:r>
              <a:rPr lang="en-US" dirty="0"/>
              <a:t> Digital Marketing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Literasi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Pemantauan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Evaluasi</a:t>
            </a:r>
            <a:endParaRPr lang="en-US" dirty="0"/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Review </a:t>
            </a:r>
            <a:r>
              <a:rPr lang="en-US" dirty="0" err="1"/>
              <a:t>materi</a:t>
            </a:r>
            <a:r>
              <a:rPr lang="en-US" dirty="0"/>
              <a:t> Bab 1-6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UAS</a:t>
            </a:r>
            <a:endParaRPr lang="en-US" dirty="0">
              <a:latin typeface="Times New Roman"/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39" y="1663262"/>
            <a:ext cx="101843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27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35" dirty="0" err="1" smtClean="0">
                <a:latin typeface="Trebuchet MS"/>
                <a:cs typeface="Trebuchet MS"/>
              </a:rPr>
              <a:t>Kecerdasan</a:t>
            </a:r>
            <a:r>
              <a:rPr sz="2400" spc="-210" dirty="0" smtClean="0">
                <a:latin typeface="Trebuchet MS"/>
                <a:cs typeface="Trebuchet MS"/>
              </a:rPr>
              <a:t> </a:t>
            </a:r>
            <a:r>
              <a:rPr sz="2400" spc="-145" dirty="0" err="1" smtClean="0">
                <a:latin typeface="Trebuchet MS"/>
                <a:cs typeface="Trebuchet MS"/>
              </a:rPr>
              <a:t>finansial</a:t>
            </a:r>
            <a:r>
              <a:rPr lang="en-US" sz="2400" spc="-145" dirty="0" smtClean="0">
                <a:latin typeface="Trebuchet MS"/>
                <a:cs typeface="Trebuchet MS"/>
              </a:rPr>
              <a:t> 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315ED3D-7B79-4B32-973B-E4D846A0ED10}"/>
              </a:ext>
            </a:extLst>
          </p:cNvPr>
          <p:cNvSpPr/>
          <p:nvPr/>
        </p:nvSpPr>
        <p:spPr>
          <a:xfrm>
            <a:off x="2843699" y="837325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</a:p>
        </p:txBody>
      </p:sp>
      <p:pic>
        <p:nvPicPr>
          <p:cNvPr id="4098" name="Picture 2" descr="PENGEMBANGAN DIRI – Viaggio">
            <a:extLst>
              <a:ext uri="{FF2B5EF4-FFF2-40B4-BE49-F238E27FC236}">
                <a16:creationId xmlns:a16="http://schemas.microsoft.com/office/drawing/2014/main" xmlns="" id="{BBB613FE-6384-4125-98A7-92BCA24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6259" l="0" r="95408">
                        <a14:foregroundMark x1="7823" y1="75397" x2="48214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862251" cy="28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5777" y="2056218"/>
            <a:ext cx="68054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Kasus</a:t>
            </a:r>
            <a:r>
              <a:rPr lang="en-US" b="1" dirty="0"/>
              <a:t>: </a:t>
            </a:r>
            <a:r>
              <a:rPr lang="en-US" dirty="0" err="1"/>
              <a:t>cobalah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.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Saudara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konsumtif</a:t>
            </a:r>
            <a:r>
              <a:rPr lang="en-US" dirty="0"/>
              <a:t>,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liabilitas</a:t>
            </a:r>
            <a:r>
              <a:rPr lang="en-US" dirty="0"/>
              <a:t>,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0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710559"/>
            <a:ext cx="72605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 err="1" smtClean="0">
                <a:latin typeface="Trebuchet MS"/>
                <a:cs typeface="Trebuchet MS"/>
              </a:rPr>
              <a:t>Kemampuan</a:t>
            </a:r>
            <a:r>
              <a:rPr sz="2400" spc="-210" dirty="0" smtClean="0">
                <a:latin typeface="Trebuchet MS"/>
                <a:cs typeface="Trebuchet MS"/>
              </a:rPr>
              <a:t> </a:t>
            </a:r>
            <a:r>
              <a:rPr lang="en-ID" sz="2400" spc="-120" dirty="0">
                <a:latin typeface="Trebuchet MS"/>
                <a:cs typeface="Trebuchet MS"/>
              </a:rPr>
              <a:t>k</a:t>
            </a:r>
            <a:r>
              <a:rPr sz="2400" spc="-120" dirty="0" err="1" smtClean="0">
                <a:latin typeface="Trebuchet MS"/>
                <a:cs typeface="Trebuchet MS"/>
              </a:rPr>
              <a:t>epemimpinan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315ED3D-7B79-4B32-973B-E4D846A0ED10}"/>
              </a:ext>
            </a:extLst>
          </p:cNvPr>
          <p:cNvSpPr/>
          <p:nvPr/>
        </p:nvSpPr>
        <p:spPr>
          <a:xfrm>
            <a:off x="2843699" y="837325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</a:p>
        </p:txBody>
      </p:sp>
      <p:pic>
        <p:nvPicPr>
          <p:cNvPr id="4098" name="Picture 2" descr="PENGEMBANGAN DIRI – Viaggio">
            <a:extLst>
              <a:ext uri="{FF2B5EF4-FFF2-40B4-BE49-F238E27FC236}">
                <a16:creationId xmlns:a16="http://schemas.microsoft.com/office/drawing/2014/main" xmlns="" id="{BBB613FE-6384-4125-98A7-92BCA24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6259" l="0" r="95408">
                        <a14:foregroundMark x1="7823" y1="75397" x2="48214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862251" cy="28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7311" y="2092715"/>
            <a:ext cx="80404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memengaruhi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teladan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pengikutnya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kepemimpinan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teori-teori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fisik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intelektual</a:t>
            </a:r>
            <a:r>
              <a:rPr lang="en-US" dirty="0"/>
              <a:t> yang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pemimpin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3433" y="5075145"/>
            <a:ext cx="10195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Memimpin</a:t>
            </a:r>
            <a:r>
              <a:rPr lang="en-US" dirty="0"/>
              <a:t> </a:t>
            </a:r>
            <a:r>
              <a:rPr lang="en-US" dirty="0" err="1"/>
              <a:t>tidaklah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(</a:t>
            </a:r>
            <a:r>
              <a:rPr lang="en-US" i="1" dirty="0"/>
              <a:t>manage</a:t>
            </a:r>
            <a:r>
              <a:rPr lang="en-US" dirty="0"/>
              <a:t>),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wirausahawan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wirausahawan</a:t>
            </a:r>
            <a:r>
              <a:rPr lang="en-US" dirty="0"/>
              <a:t>. </a:t>
            </a:r>
            <a:r>
              <a:rPr lang="en-US" dirty="0" err="1"/>
              <a:t>Memimpin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identik</a:t>
            </a:r>
            <a:r>
              <a:rPr lang="en-US" dirty="0"/>
              <a:t>. </a:t>
            </a:r>
            <a:r>
              <a:rPr lang="en-US" dirty="0" err="1"/>
              <a:t>Kepemimpinan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memimpin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90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710559"/>
            <a:ext cx="72605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 err="1" smtClean="0">
                <a:latin typeface="Trebuchet MS"/>
                <a:cs typeface="Trebuchet MS"/>
              </a:rPr>
              <a:t>Kemampuan</a:t>
            </a:r>
            <a:r>
              <a:rPr sz="2400" spc="-210" dirty="0" smtClean="0">
                <a:latin typeface="Trebuchet MS"/>
                <a:cs typeface="Trebuchet MS"/>
              </a:rPr>
              <a:t> </a:t>
            </a:r>
            <a:r>
              <a:rPr lang="en-ID" sz="2400" spc="-120" dirty="0">
                <a:latin typeface="Trebuchet MS"/>
                <a:cs typeface="Trebuchet MS"/>
              </a:rPr>
              <a:t>k</a:t>
            </a:r>
            <a:r>
              <a:rPr sz="2400" spc="-120" dirty="0" err="1" smtClean="0">
                <a:latin typeface="Trebuchet MS"/>
                <a:cs typeface="Trebuchet MS"/>
              </a:rPr>
              <a:t>epemimpinan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315ED3D-7B79-4B32-973B-E4D846A0ED10}"/>
              </a:ext>
            </a:extLst>
          </p:cNvPr>
          <p:cNvSpPr/>
          <p:nvPr/>
        </p:nvSpPr>
        <p:spPr>
          <a:xfrm>
            <a:off x="2843699" y="837325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</a:p>
        </p:txBody>
      </p:sp>
      <p:pic>
        <p:nvPicPr>
          <p:cNvPr id="4098" name="Picture 2" descr="PENGEMBANGAN DIRI – Viaggio">
            <a:extLst>
              <a:ext uri="{FF2B5EF4-FFF2-40B4-BE49-F238E27FC236}">
                <a16:creationId xmlns:a16="http://schemas.microsoft.com/office/drawing/2014/main" xmlns="" id="{BBB613FE-6384-4125-98A7-92BCA24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6259" l="0" r="95408">
                        <a14:foregroundMark x1="7823" y1="75397" x2="48214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0"/>
            <a:ext cx="3862251" cy="28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77462" y="2102384"/>
            <a:ext cx="85449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Kasus</a:t>
            </a:r>
            <a:r>
              <a:rPr lang="en-US" b="1" dirty="0"/>
              <a:t>: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amati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Saudara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</a:t>
            </a:r>
            <a:r>
              <a:rPr lang="en-US" dirty="0" err="1"/>
              <a:t>pemimpin</a:t>
            </a:r>
            <a:r>
              <a:rPr lang="en-US" dirty="0"/>
              <a:t> yang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berwirausaha</a:t>
            </a:r>
            <a:r>
              <a:rPr lang="en-US" dirty="0"/>
              <a:t>, di </a:t>
            </a:r>
            <a:r>
              <a:rPr lang="en-US" dirty="0" err="1"/>
              <a:t>antaranya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pendirian</a:t>
            </a:r>
            <a:r>
              <a:rPr lang="en-US" dirty="0"/>
              <a:t>,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keyakinan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keputusannya</a:t>
            </a:r>
            <a:r>
              <a:rPr lang="en-US" dirty="0"/>
              <a:t>,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berdaya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sejati</a:t>
            </a:r>
            <a:r>
              <a:rPr lang="en-US" dirty="0"/>
              <a:t>);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kreativitas</a:t>
            </a:r>
            <a:r>
              <a:rPr lang="en-US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keberanian</a:t>
            </a:r>
            <a:r>
              <a:rPr lang="en-US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kesabaran</a:t>
            </a:r>
            <a:r>
              <a:rPr lang="en-US" dirty="0"/>
              <a:t>;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mendengarkan</a:t>
            </a:r>
            <a:r>
              <a:rPr lang="en-US" dirty="0"/>
              <a:t>; </a:t>
            </a:r>
            <a:r>
              <a:rPr lang="en-US" dirty="0" err="1"/>
              <a:t>dan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antusiasme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877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631731"/>
            <a:ext cx="72605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6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 err="1" smtClean="0">
                <a:latin typeface="Trebuchet MS"/>
                <a:cs typeface="Trebuchet MS"/>
              </a:rPr>
              <a:t>Kemampuan</a:t>
            </a:r>
            <a:r>
              <a:rPr sz="2400" spc="-114" dirty="0" smtClean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mengendalikan </a:t>
            </a:r>
            <a:r>
              <a:rPr sz="2400" spc="-130" dirty="0">
                <a:latin typeface="Trebuchet MS"/>
                <a:cs typeface="Trebuchet MS"/>
              </a:rPr>
              <a:t>dinamika</a:t>
            </a:r>
            <a:r>
              <a:rPr sz="2400" spc="-36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kelompok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315ED3D-7B79-4B32-973B-E4D846A0ED10}"/>
              </a:ext>
            </a:extLst>
          </p:cNvPr>
          <p:cNvSpPr/>
          <p:nvPr/>
        </p:nvSpPr>
        <p:spPr>
          <a:xfrm>
            <a:off x="2843699" y="837325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PENGEMBANGAN DIRI</a:t>
            </a:r>
          </a:p>
        </p:txBody>
      </p:sp>
      <p:pic>
        <p:nvPicPr>
          <p:cNvPr id="4098" name="Picture 2" descr="PENGEMBANGAN DIRI – Viaggio">
            <a:extLst>
              <a:ext uri="{FF2B5EF4-FFF2-40B4-BE49-F238E27FC236}">
                <a16:creationId xmlns:a16="http://schemas.microsoft.com/office/drawing/2014/main" xmlns="" id="{BBB613FE-6384-4125-98A7-92BCA247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6259" l="0" r="95408">
                        <a14:foregroundMark x1="7823" y1="75397" x2="48214" y2="49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130" y="3526765"/>
            <a:ext cx="3862251" cy="289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2228671"/>
            <a:ext cx="7901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optimal, agar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produktif</a:t>
            </a:r>
            <a:r>
              <a:rPr lang="en-US" dirty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497781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dinamika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 yang </a:t>
            </a:r>
            <a:r>
              <a:rPr lang="en-US" dirty="0" err="1"/>
              <a:t>semula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individu-individu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lain,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yang </a:t>
            </a:r>
            <a:r>
              <a:rPr lang="en-US" dirty="0" err="1"/>
              <a:t>disepakati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05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7462" y="1873712"/>
            <a:ext cx="10279117" cy="35180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ct val="887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0" dirty="0">
                <a:cs typeface="Arial" pitchFamily="34" charset="0"/>
              </a:rPr>
              <a:t>Kewirausahaan </a:t>
            </a:r>
            <a:r>
              <a:rPr sz="2000" spc="-105" dirty="0">
                <a:cs typeface="Arial" pitchFamily="34" charset="0"/>
              </a:rPr>
              <a:t>adalah </a:t>
            </a:r>
            <a:r>
              <a:rPr sz="2000" spc="-110" dirty="0">
                <a:cs typeface="Arial" pitchFamily="34" charset="0"/>
              </a:rPr>
              <a:t>sikap </a:t>
            </a:r>
            <a:r>
              <a:rPr sz="2000" spc="-95" dirty="0">
                <a:cs typeface="Arial" pitchFamily="34" charset="0"/>
              </a:rPr>
              <a:t>individu </a:t>
            </a:r>
            <a:r>
              <a:rPr sz="2000" spc="-110" dirty="0">
                <a:cs typeface="Arial" pitchFamily="34" charset="0"/>
              </a:rPr>
              <a:t>dalam </a:t>
            </a:r>
            <a:r>
              <a:rPr sz="2000" spc="-95" dirty="0">
                <a:cs typeface="Arial" pitchFamily="34" charset="0"/>
              </a:rPr>
              <a:t>menangani </a:t>
            </a:r>
            <a:r>
              <a:rPr sz="2000" spc="-75" dirty="0">
                <a:cs typeface="Arial" pitchFamily="34" charset="0"/>
              </a:rPr>
              <a:t>usaha </a:t>
            </a:r>
            <a:r>
              <a:rPr sz="2000" spc="-80" dirty="0">
                <a:cs typeface="Arial" pitchFamily="34" charset="0"/>
              </a:rPr>
              <a:t>dan </a:t>
            </a:r>
            <a:r>
              <a:rPr sz="2000" spc="-125" dirty="0">
                <a:cs typeface="Arial" pitchFamily="34" charset="0"/>
              </a:rPr>
              <a:t>atau </a:t>
            </a:r>
            <a:r>
              <a:rPr sz="2000" spc="-130" dirty="0">
                <a:cs typeface="Arial" pitchFamily="34" charset="0"/>
              </a:rPr>
              <a:t>kegiatan </a:t>
            </a:r>
            <a:r>
              <a:rPr sz="2000" spc="-95" dirty="0">
                <a:cs typeface="Arial" pitchFamily="34" charset="0"/>
              </a:rPr>
              <a:t>yang  </a:t>
            </a:r>
            <a:r>
              <a:rPr sz="2000" spc="-100" dirty="0">
                <a:cs typeface="Arial" pitchFamily="34" charset="0"/>
              </a:rPr>
              <a:t>mengarah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95" dirty="0">
                <a:cs typeface="Arial" pitchFamily="34" charset="0"/>
              </a:rPr>
              <a:t>pada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35" dirty="0">
                <a:cs typeface="Arial" pitchFamily="34" charset="0"/>
              </a:rPr>
              <a:t>mencari,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30" dirty="0">
                <a:cs typeface="Arial" pitchFamily="34" charset="0"/>
              </a:rPr>
              <a:t>menciptakan,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05" dirty="0">
                <a:cs typeface="Arial" pitchFamily="34" charset="0"/>
              </a:rPr>
              <a:t>menerapkan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45" dirty="0">
                <a:cs typeface="Arial" pitchFamily="34" charset="0"/>
              </a:rPr>
              <a:t>cara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70" dirty="0">
                <a:cs typeface="Arial" pitchFamily="34" charset="0"/>
              </a:rPr>
              <a:t>kerja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25" dirty="0">
                <a:cs typeface="Arial" pitchFamily="34" charset="0"/>
              </a:rPr>
              <a:t>baru,</a:t>
            </a:r>
            <a:r>
              <a:rPr sz="2000" spc="-190" dirty="0">
                <a:cs typeface="Arial" pitchFamily="34" charset="0"/>
              </a:rPr>
              <a:t> </a:t>
            </a:r>
            <a:r>
              <a:rPr sz="2000" spc="-100" dirty="0">
                <a:cs typeface="Arial" pitchFamily="34" charset="0"/>
              </a:rPr>
              <a:t>teknologi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85" dirty="0">
                <a:cs typeface="Arial" pitchFamily="34" charset="0"/>
              </a:rPr>
              <a:t>baru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80" dirty="0">
                <a:cs typeface="Arial" pitchFamily="34" charset="0"/>
              </a:rPr>
              <a:t>dan  </a:t>
            </a:r>
            <a:r>
              <a:rPr sz="2000" spc="-85" dirty="0">
                <a:cs typeface="Arial" pitchFamily="34" charset="0"/>
              </a:rPr>
              <a:t>produk</a:t>
            </a:r>
            <a:r>
              <a:rPr sz="2000" spc="-190" dirty="0">
                <a:cs typeface="Arial" pitchFamily="34" charset="0"/>
              </a:rPr>
              <a:t> </a:t>
            </a:r>
            <a:r>
              <a:rPr sz="2000" spc="-85" dirty="0">
                <a:cs typeface="Arial" pitchFamily="34" charset="0"/>
              </a:rPr>
              <a:t>baru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25" dirty="0">
                <a:cs typeface="Arial" pitchFamily="34" charset="0"/>
              </a:rPr>
              <a:t>atau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00" dirty="0">
                <a:cs typeface="Arial" pitchFamily="34" charset="0"/>
              </a:rPr>
              <a:t>memberi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20" dirty="0">
                <a:cs typeface="Arial" pitchFamily="34" charset="0"/>
              </a:rPr>
              <a:t>nilai</a:t>
            </a:r>
            <a:r>
              <a:rPr sz="2000" spc="-190" dirty="0">
                <a:cs typeface="Arial" pitchFamily="34" charset="0"/>
              </a:rPr>
              <a:t> </a:t>
            </a:r>
            <a:r>
              <a:rPr sz="2000" spc="-105" dirty="0">
                <a:cs typeface="Arial" pitchFamily="34" charset="0"/>
              </a:rPr>
              <a:t>tambah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00" dirty="0">
                <a:cs typeface="Arial" pitchFamily="34" charset="0"/>
              </a:rPr>
              <a:t>barang</a:t>
            </a:r>
            <a:r>
              <a:rPr sz="2000" spc="-190" dirty="0">
                <a:cs typeface="Arial" pitchFamily="34" charset="0"/>
              </a:rPr>
              <a:t> </a:t>
            </a:r>
            <a:r>
              <a:rPr sz="2000" spc="-80" dirty="0">
                <a:cs typeface="Arial" pitchFamily="34" charset="0"/>
              </a:rPr>
              <a:t>dan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25" dirty="0">
                <a:cs typeface="Arial" pitchFamily="34" charset="0"/>
              </a:rPr>
              <a:t>atau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70" dirty="0">
                <a:cs typeface="Arial" pitchFamily="34" charset="0"/>
              </a:rPr>
              <a:t>jasa.</a:t>
            </a:r>
            <a:endParaRPr sz="2000" dirty="0">
              <a:cs typeface="Arial" pitchFamily="34" charset="0"/>
            </a:endParaRPr>
          </a:p>
          <a:p>
            <a:pPr marL="241300" marR="278765" indent="-228600" algn="just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0" dirty="0">
                <a:cs typeface="Arial" pitchFamily="34" charset="0"/>
              </a:rPr>
              <a:t>Kewirausahaan </a:t>
            </a:r>
            <a:r>
              <a:rPr sz="2000" spc="-95" dirty="0">
                <a:cs typeface="Arial" pitchFamily="34" charset="0"/>
              </a:rPr>
              <a:t>merupakan </a:t>
            </a:r>
            <a:r>
              <a:rPr sz="2000" spc="-105" dirty="0">
                <a:cs typeface="Arial" pitchFamily="34" charset="0"/>
              </a:rPr>
              <a:t>tulang </a:t>
            </a:r>
            <a:r>
              <a:rPr sz="2000" spc="-65" dirty="0">
                <a:cs typeface="Arial" pitchFamily="34" charset="0"/>
              </a:rPr>
              <a:t>punggung </a:t>
            </a:r>
            <a:r>
              <a:rPr sz="2000" spc="-95" dirty="0">
                <a:cs typeface="Arial" pitchFamily="34" charset="0"/>
              </a:rPr>
              <a:t>perekonomian </a:t>
            </a:r>
            <a:r>
              <a:rPr sz="2000" spc="-90" dirty="0">
                <a:cs typeface="Arial" pitchFamily="34" charset="0"/>
              </a:rPr>
              <a:t>suatu </a:t>
            </a:r>
            <a:r>
              <a:rPr sz="2000" spc="-110" dirty="0">
                <a:cs typeface="Arial" pitchFamily="34" charset="0"/>
              </a:rPr>
              <a:t>bangsa. </a:t>
            </a:r>
            <a:r>
              <a:rPr sz="2000" spc="-20" dirty="0">
                <a:cs typeface="Arial" pitchFamily="34" charset="0"/>
              </a:rPr>
              <a:t>Meniru  </a:t>
            </a:r>
            <a:r>
              <a:rPr sz="2000" spc="-105" dirty="0">
                <a:cs typeface="Arial" pitchFamily="34" charset="0"/>
              </a:rPr>
              <a:t>keberhasilan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95" dirty="0">
                <a:cs typeface="Arial" pitchFamily="34" charset="0"/>
              </a:rPr>
              <a:t>ekonomi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55" dirty="0">
                <a:cs typeface="Arial" pitchFamily="34" charset="0"/>
              </a:rPr>
              <a:t>Jepang,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20" dirty="0">
                <a:cs typeface="Arial" pitchFamily="34" charset="0"/>
              </a:rPr>
              <a:t>maka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75" dirty="0">
                <a:cs typeface="Arial" pitchFamily="34" charset="0"/>
              </a:rPr>
              <a:t>Indonesia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90" dirty="0">
                <a:cs typeface="Arial" pitchFamily="34" charset="0"/>
              </a:rPr>
              <a:t>membutuhkan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35" dirty="0">
                <a:cs typeface="Arial" pitchFamily="34" charset="0"/>
              </a:rPr>
              <a:t>tiga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65" dirty="0">
                <a:cs typeface="Arial" pitchFamily="34" charset="0"/>
              </a:rPr>
              <a:t>juta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95" dirty="0">
                <a:cs typeface="Arial" pitchFamily="34" charset="0"/>
              </a:rPr>
              <a:t>wirausahawan  </a:t>
            </a:r>
            <a:r>
              <a:rPr sz="2000" spc="-90" dirty="0">
                <a:cs typeface="Arial" pitchFamily="34" charset="0"/>
              </a:rPr>
              <a:t>besar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80" dirty="0">
                <a:cs typeface="Arial" pitchFamily="34" charset="0"/>
              </a:rPr>
              <a:t>dan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80" dirty="0">
                <a:cs typeface="Arial" pitchFamily="34" charset="0"/>
              </a:rPr>
              <a:t>sedang</a:t>
            </a:r>
            <a:r>
              <a:rPr sz="2000" spc="-195" dirty="0">
                <a:cs typeface="Arial" pitchFamily="34" charset="0"/>
              </a:rPr>
              <a:t> </a:t>
            </a:r>
            <a:r>
              <a:rPr sz="2000" spc="-110" dirty="0">
                <a:cs typeface="Arial" pitchFamily="34" charset="0"/>
              </a:rPr>
              <a:t>serta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45" dirty="0">
                <a:cs typeface="Arial" pitchFamily="34" charset="0"/>
              </a:rPr>
              <a:t>30</a:t>
            </a:r>
            <a:r>
              <a:rPr sz="2000" spc="-190" dirty="0">
                <a:cs typeface="Arial" pitchFamily="34" charset="0"/>
              </a:rPr>
              <a:t> </a:t>
            </a:r>
            <a:r>
              <a:rPr sz="2000" spc="-165" dirty="0">
                <a:cs typeface="Arial" pitchFamily="34" charset="0"/>
              </a:rPr>
              <a:t>juta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95" dirty="0">
                <a:cs typeface="Arial" pitchFamily="34" charset="0"/>
              </a:rPr>
              <a:t>wirausahawan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60" dirty="0">
                <a:cs typeface="Arial" pitchFamily="34" charset="0"/>
              </a:rPr>
              <a:t>kecil</a:t>
            </a:r>
            <a:r>
              <a:rPr sz="2000" spc="-190" dirty="0">
                <a:cs typeface="Arial" pitchFamily="34" charset="0"/>
              </a:rPr>
              <a:t> </a:t>
            </a:r>
            <a:r>
              <a:rPr sz="2000" spc="-140" dirty="0">
                <a:cs typeface="Arial" pitchFamily="34" charset="0"/>
              </a:rPr>
              <a:t>(Alma,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05" dirty="0">
                <a:cs typeface="Arial" pitchFamily="34" charset="0"/>
              </a:rPr>
              <a:t>2005).</a:t>
            </a:r>
            <a:endParaRPr sz="2000" dirty="0">
              <a:cs typeface="Arial" pitchFamily="34" charset="0"/>
            </a:endParaRPr>
          </a:p>
          <a:p>
            <a:pPr marL="241300" marR="8890" indent="-228600" algn="just">
              <a:lnSpc>
                <a:spcPct val="903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80" dirty="0">
                <a:cs typeface="Arial" pitchFamily="34" charset="0"/>
              </a:rPr>
              <a:t>Wirausahawan </a:t>
            </a:r>
            <a:r>
              <a:rPr sz="2000" spc="-105" dirty="0">
                <a:cs typeface="Arial" pitchFamily="34" charset="0"/>
              </a:rPr>
              <a:t>memerlukan </a:t>
            </a:r>
            <a:r>
              <a:rPr sz="2000" spc="-100" dirty="0">
                <a:cs typeface="Arial" pitchFamily="34" charset="0"/>
              </a:rPr>
              <a:t>kemampuan </a:t>
            </a:r>
            <a:r>
              <a:rPr sz="2000" spc="-110" dirty="0">
                <a:cs typeface="Arial" pitchFamily="34" charset="0"/>
              </a:rPr>
              <a:t>menyampaikan kepentingan </a:t>
            </a:r>
            <a:r>
              <a:rPr sz="2000" spc="-105" dirty="0">
                <a:cs typeface="Arial" pitchFamily="34" charset="0"/>
              </a:rPr>
              <a:t>pribadi </a:t>
            </a:r>
            <a:r>
              <a:rPr sz="2000" spc="-80" dirty="0">
                <a:cs typeface="Arial" pitchFamily="34" charset="0"/>
              </a:rPr>
              <a:t>dan  </a:t>
            </a:r>
            <a:r>
              <a:rPr sz="2000" spc="-120" dirty="0">
                <a:cs typeface="Arial" pitchFamily="34" charset="0"/>
              </a:rPr>
              <a:t>menjembatani </a:t>
            </a:r>
            <a:r>
              <a:rPr sz="2000" spc="-90" dirty="0">
                <a:cs typeface="Arial" pitchFamily="34" charset="0"/>
              </a:rPr>
              <a:t>dengan </a:t>
            </a:r>
            <a:r>
              <a:rPr sz="2000" spc="-110" dirty="0">
                <a:cs typeface="Arial" pitchFamily="34" charset="0"/>
              </a:rPr>
              <a:t>kepentingan </a:t>
            </a:r>
            <a:r>
              <a:rPr sz="2000" spc="-85" dirty="0">
                <a:cs typeface="Arial" pitchFamily="34" charset="0"/>
              </a:rPr>
              <a:t>orang </a:t>
            </a:r>
            <a:r>
              <a:rPr sz="2000" spc="-120" dirty="0">
                <a:cs typeface="Arial" pitchFamily="34" charset="0"/>
              </a:rPr>
              <a:t>lain </a:t>
            </a:r>
            <a:r>
              <a:rPr sz="2000" spc="-114" dirty="0">
                <a:cs typeface="Arial" pitchFamily="34" charset="0"/>
              </a:rPr>
              <a:t>agar </a:t>
            </a:r>
            <a:r>
              <a:rPr sz="2000" spc="-145" dirty="0">
                <a:cs typeface="Arial" pitchFamily="34" charset="0"/>
              </a:rPr>
              <a:t>terjalin </a:t>
            </a:r>
            <a:r>
              <a:rPr sz="2000" spc="-75" dirty="0">
                <a:cs typeface="Arial" pitchFamily="34" charset="0"/>
              </a:rPr>
              <a:t>hubungan </a:t>
            </a:r>
            <a:r>
              <a:rPr sz="2000" spc="-95" dirty="0">
                <a:cs typeface="Arial" pitchFamily="34" charset="0"/>
              </a:rPr>
              <a:t>yang </a:t>
            </a:r>
            <a:r>
              <a:rPr sz="2000" spc="-114" dirty="0">
                <a:cs typeface="Arial" pitchFamily="34" charset="0"/>
              </a:rPr>
              <a:t>baik </a:t>
            </a:r>
            <a:r>
              <a:rPr sz="2000" spc="-80" dirty="0">
                <a:cs typeface="Arial" pitchFamily="34" charset="0"/>
              </a:rPr>
              <a:t>dan  </a:t>
            </a:r>
            <a:r>
              <a:rPr sz="2000" spc="-120" dirty="0">
                <a:cs typeface="Arial" pitchFamily="34" charset="0"/>
              </a:rPr>
              <a:t>kepekaan </a:t>
            </a:r>
            <a:r>
              <a:rPr sz="2000" spc="-110" dirty="0">
                <a:cs typeface="Arial" pitchFamily="34" charset="0"/>
              </a:rPr>
              <a:t>dalam </a:t>
            </a:r>
            <a:r>
              <a:rPr sz="2000" spc="-100" dirty="0">
                <a:cs typeface="Arial" pitchFamily="34" charset="0"/>
              </a:rPr>
              <a:t>menyesuaikan </a:t>
            </a:r>
            <a:r>
              <a:rPr sz="2000" spc="-114" dirty="0">
                <a:cs typeface="Arial" pitchFamily="34" charset="0"/>
              </a:rPr>
              <a:t>diri </a:t>
            </a:r>
            <a:r>
              <a:rPr sz="2000" spc="-90" dirty="0">
                <a:cs typeface="Arial" pitchFamily="34" charset="0"/>
              </a:rPr>
              <a:t>dengan </a:t>
            </a:r>
            <a:r>
              <a:rPr sz="2000" spc="-114" dirty="0">
                <a:cs typeface="Arial" pitchFamily="34" charset="0"/>
              </a:rPr>
              <a:t>lingkungan. </a:t>
            </a:r>
            <a:r>
              <a:rPr sz="2000" spc="-80" dirty="0">
                <a:cs typeface="Arial" pitchFamily="34" charset="0"/>
              </a:rPr>
              <a:t>Wirausahawan </a:t>
            </a:r>
            <a:r>
              <a:rPr sz="2000" spc="-95" dirty="0">
                <a:cs typeface="Arial" pitchFamily="34" charset="0"/>
              </a:rPr>
              <a:t>yang </a:t>
            </a:r>
            <a:r>
              <a:rPr sz="2000" spc="-114" dirty="0">
                <a:cs typeface="Arial" pitchFamily="34" charset="0"/>
              </a:rPr>
              <a:t>baik ialah  </a:t>
            </a:r>
            <a:r>
              <a:rPr sz="2000" spc="-150" dirty="0">
                <a:cs typeface="Arial" pitchFamily="34" charset="0"/>
              </a:rPr>
              <a:t>ketika </a:t>
            </a:r>
            <a:r>
              <a:rPr sz="2000" spc="-110" dirty="0">
                <a:cs typeface="Arial" pitchFamily="34" charset="0"/>
              </a:rPr>
              <a:t>dapat </a:t>
            </a:r>
            <a:r>
              <a:rPr sz="2000" spc="-114" dirty="0">
                <a:cs typeface="Arial" pitchFamily="34" charset="0"/>
              </a:rPr>
              <a:t>menciptakan </a:t>
            </a:r>
            <a:r>
              <a:rPr sz="2000" spc="-110" dirty="0">
                <a:cs typeface="Arial" pitchFamily="34" charset="0"/>
              </a:rPr>
              <a:t>kemakmuran </a:t>
            </a:r>
            <a:r>
              <a:rPr sz="2000" spc="-105" dirty="0">
                <a:cs typeface="Arial" pitchFamily="34" charset="0"/>
              </a:rPr>
              <a:t>bagi </a:t>
            </a:r>
            <a:r>
              <a:rPr sz="2000" spc="-100" dirty="0">
                <a:cs typeface="Arial" pitchFamily="34" charset="0"/>
              </a:rPr>
              <a:t>sekelompok </a:t>
            </a:r>
            <a:r>
              <a:rPr sz="2000" spc="-85" dirty="0">
                <a:cs typeface="Arial" pitchFamily="34" charset="0"/>
              </a:rPr>
              <a:t>orang </a:t>
            </a:r>
            <a:r>
              <a:rPr sz="2000" spc="-80" dirty="0">
                <a:cs typeface="Arial" pitchFamily="34" charset="0"/>
              </a:rPr>
              <a:t>dan </a:t>
            </a:r>
            <a:r>
              <a:rPr sz="2000" spc="-150" dirty="0">
                <a:cs typeface="Arial" pitchFamily="34" charset="0"/>
              </a:rPr>
              <a:t>juga </a:t>
            </a:r>
            <a:r>
              <a:rPr sz="2000" spc="-70" dirty="0">
                <a:cs typeface="Arial" pitchFamily="34" charset="0"/>
              </a:rPr>
              <a:t>harus  </a:t>
            </a:r>
            <a:r>
              <a:rPr sz="2000" spc="-105" dirty="0">
                <a:cs typeface="Arial" pitchFamily="34" charset="0"/>
              </a:rPr>
              <a:t>memberikan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20" dirty="0">
                <a:cs typeface="Arial" pitchFamily="34" charset="0"/>
              </a:rPr>
              <a:t>nilai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05" dirty="0">
                <a:cs typeface="Arial" pitchFamily="34" charset="0"/>
              </a:rPr>
              <a:t>positif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05" dirty="0">
                <a:cs typeface="Arial" pitchFamily="34" charset="0"/>
              </a:rPr>
              <a:t>bagi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25" dirty="0">
                <a:cs typeface="Arial" pitchFamily="34" charset="0"/>
              </a:rPr>
              <a:t>masyarakat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30" dirty="0">
                <a:cs typeface="Arial" pitchFamily="34" charset="0"/>
              </a:rPr>
              <a:t>luas.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85" dirty="0">
                <a:cs typeface="Arial" pitchFamily="34" charset="0"/>
              </a:rPr>
              <a:t>Untuk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114" dirty="0">
                <a:cs typeface="Arial" pitchFamily="34" charset="0"/>
              </a:rPr>
              <a:t>itu</a:t>
            </a:r>
            <a:r>
              <a:rPr sz="2000" spc="-175" dirty="0">
                <a:cs typeface="Arial" pitchFamily="34" charset="0"/>
              </a:rPr>
              <a:t> </a:t>
            </a:r>
            <a:r>
              <a:rPr sz="2000" spc="-95" dirty="0">
                <a:cs typeface="Arial" pitchFamily="34" charset="0"/>
              </a:rPr>
              <a:t>penguatan</a:t>
            </a:r>
            <a:r>
              <a:rPr sz="2000" spc="-180" dirty="0">
                <a:cs typeface="Arial" pitchFamily="34" charset="0"/>
              </a:rPr>
              <a:t> </a:t>
            </a:r>
            <a:r>
              <a:rPr sz="2000" spc="-165" dirty="0">
                <a:cs typeface="Arial" pitchFamily="34" charset="0"/>
              </a:rPr>
              <a:t>etika,</a:t>
            </a:r>
            <a:r>
              <a:rPr sz="2000" spc="-175" dirty="0">
                <a:cs typeface="Arial" pitchFamily="34" charset="0"/>
              </a:rPr>
              <a:t> </a:t>
            </a:r>
            <a:r>
              <a:rPr sz="2000" spc="-114" dirty="0">
                <a:cs typeface="Arial" pitchFamily="34" charset="0"/>
              </a:rPr>
              <a:t>moralitas</a:t>
            </a:r>
            <a:r>
              <a:rPr sz="2000" spc="-185" dirty="0">
                <a:cs typeface="Arial" pitchFamily="34" charset="0"/>
              </a:rPr>
              <a:t> </a:t>
            </a:r>
            <a:r>
              <a:rPr sz="2000" spc="-80" dirty="0">
                <a:cs typeface="Arial" pitchFamily="34" charset="0"/>
              </a:rPr>
              <a:t>dan  </a:t>
            </a:r>
            <a:r>
              <a:rPr sz="2000" spc="-90" dirty="0">
                <a:cs typeface="Arial" pitchFamily="34" charset="0"/>
              </a:rPr>
              <a:t>pengembangan </a:t>
            </a:r>
            <a:r>
              <a:rPr sz="2000" spc="-114" dirty="0">
                <a:cs typeface="Arial" pitchFamily="34" charset="0"/>
              </a:rPr>
              <a:t>diri </a:t>
            </a:r>
            <a:r>
              <a:rPr sz="2000" spc="-125" dirty="0">
                <a:cs typeface="Arial" pitchFamily="34" charset="0"/>
              </a:rPr>
              <a:t>(baik </a:t>
            </a:r>
            <a:r>
              <a:rPr sz="2000" spc="-95" dirty="0">
                <a:cs typeface="Arial" pitchFamily="34" charset="0"/>
              </a:rPr>
              <a:t>soft </a:t>
            </a:r>
            <a:r>
              <a:rPr sz="2000" spc="-125" dirty="0">
                <a:cs typeface="Arial" pitchFamily="34" charset="0"/>
              </a:rPr>
              <a:t>skill </a:t>
            </a:r>
            <a:r>
              <a:rPr sz="2000" spc="-70" dirty="0">
                <a:cs typeface="Arial" pitchFamily="34" charset="0"/>
              </a:rPr>
              <a:t>maupun </a:t>
            </a:r>
            <a:r>
              <a:rPr sz="2000" spc="-95" dirty="0">
                <a:cs typeface="Arial" pitchFamily="34" charset="0"/>
              </a:rPr>
              <a:t>hard </a:t>
            </a:r>
            <a:r>
              <a:rPr sz="2000" spc="-130" dirty="0">
                <a:cs typeface="Arial" pitchFamily="34" charset="0"/>
              </a:rPr>
              <a:t>skill) </a:t>
            </a:r>
            <a:r>
              <a:rPr sz="2000" spc="-105" dirty="0">
                <a:cs typeface="Arial" pitchFamily="34" charset="0"/>
              </a:rPr>
              <a:t>sangat diperlukan </a:t>
            </a:r>
            <a:r>
              <a:rPr sz="2000" spc="-90" dirty="0">
                <a:cs typeface="Arial" pitchFamily="34" charset="0"/>
              </a:rPr>
              <a:t>untuk  pengembangan</a:t>
            </a:r>
            <a:r>
              <a:rPr sz="2000" spc="-190" dirty="0">
                <a:cs typeface="Arial" pitchFamily="34" charset="0"/>
              </a:rPr>
              <a:t> </a:t>
            </a:r>
            <a:r>
              <a:rPr sz="2000" spc="-114" dirty="0">
                <a:cs typeface="Arial" pitchFamily="34" charset="0"/>
              </a:rPr>
              <a:t>kewirausahaan.</a:t>
            </a:r>
            <a:endParaRPr sz="2000" dirty="0">
              <a:cs typeface="Arial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42CFD08-9499-4E7D-8962-F99C562D364C}"/>
              </a:ext>
            </a:extLst>
          </p:cNvPr>
          <p:cNvSpPr/>
          <p:nvPr/>
        </p:nvSpPr>
        <p:spPr>
          <a:xfrm>
            <a:off x="2843698" y="932466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RANGKUMAN</a:t>
            </a:r>
          </a:p>
        </p:txBody>
      </p:sp>
    </p:spTree>
    <p:extLst>
      <p:ext uri="{BB962C8B-B14F-4D97-AF65-F5344CB8AC3E}">
        <p14:creationId xmlns:p14="http://schemas.microsoft.com/office/powerpoint/2010/main" val="21482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87606" y="1987076"/>
            <a:ext cx="9266830" cy="234743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2800" spc="-165" dirty="0">
                <a:latin typeface="Arial" pitchFamily="34" charset="0"/>
                <a:cs typeface="Arial" pitchFamily="34" charset="0"/>
              </a:rPr>
              <a:t>Tugas</a:t>
            </a:r>
            <a:r>
              <a:rPr sz="2800" spc="-210" dirty="0">
                <a:latin typeface="Arial" pitchFamily="34" charset="0"/>
                <a:cs typeface="Arial" pitchFamily="34" charset="0"/>
              </a:rPr>
              <a:t> </a:t>
            </a:r>
            <a:r>
              <a:rPr sz="2800" spc="-280" dirty="0">
                <a:latin typeface="Arial" pitchFamily="34" charset="0"/>
                <a:cs typeface="Arial" pitchFamily="34" charset="0"/>
              </a:rPr>
              <a:t>:</a:t>
            </a:r>
            <a:endParaRPr sz="2800" dirty="0">
              <a:latin typeface="Arial" pitchFamily="34" charset="0"/>
              <a:cs typeface="Arial" pitchFamily="34" charset="0"/>
            </a:endParaRPr>
          </a:p>
          <a:p>
            <a:pPr marL="12700" marR="13970" algn="just">
              <a:lnSpc>
                <a:spcPts val="3000"/>
              </a:lnSpc>
              <a:spcBef>
                <a:spcPts val="1050"/>
              </a:spcBef>
            </a:pPr>
            <a:r>
              <a:rPr sz="2800" spc="-140" dirty="0">
                <a:latin typeface="Arial" pitchFamily="34" charset="0"/>
                <a:cs typeface="Arial" pitchFamily="34" charset="0"/>
              </a:rPr>
              <a:t>Setelah </a:t>
            </a:r>
            <a:r>
              <a:rPr sz="2800" spc="-125" dirty="0">
                <a:latin typeface="Arial" pitchFamily="34" charset="0"/>
                <a:cs typeface="Arial" pitchFamily="34" charset="0"/>
              </a:rPr>
              <a:t>peserta </a:t>
            </a:r>
            <a:r>
              <a:rPr sz="2800" spc="-150" dirty="0">
                <a:latin typeface="Arial" pitchFamily="34" charset="0"/>
                <a:cs typeface="Arial" pitchFamily="34" charset="0"/>
              </a:rPr>
              <a:t>mempelajari </a:t>
            </a:r>
            <a:r>
              <a:rPr sz="2800" spc="-90" dirty="0">
                <a:latin typeface="Arial" pitchFamily="34" charset="0"/>
                <a:cs typeface="Arial" pitchFamily="34" charset="0"/>
              </a:rPr>
              <a:t>modul</a:t>
            </a:r>
            <a:r>
              <a:rPr sz="2800" spc="-645" dirty="0">
                <a:latin typeface="Arial" pitchFamily="34" charset="0"/>
                <a:cs typeface="Arial" pitchFamily="34" charset="0"/>
              </a:rPr>
              <a:t> </a:t>
            </a:r>
            <a:r>
              <a:rPr sz="2800" spc="-130" dirty="0">
                <a:latin typeface="Arial" pitchFamily="34" charset="0"/>
                <a:cs typeface="Arial" pitchFamily="34" charset="0"/>
              </a:rPr>
              <a:t>ini </a:t>
            </a:r>
            <a:r>
              <a:rPr sz="2800" spc="-140" dirty="0">
                <a:latin typeface="Arial" pitchFamily="34" charset="0"/>
                <a:cs typeface="Arial" pitchFamily="34" charset="0"/>
              </a:rPr>
              <a:t>maka </a:t>
            </a:r>
            <a:r>
              <a:rPr sz="2800" spc="-125" dirty="0">
                <a:latin typeface="Arial" pitchFamily="34" charset="0"/>
                <a:cs typeface="Arial" pitchFamily="34" charset="0"/>
              </a:rPr>
              <a:t>peserta diharapkan  </a:t>
            </a:r>
            <a:r>
              <a:rPr sz="2800" spc="-95" dirty="0">
                <a:latin typeface="Arial" pitchFamily="34" charset="0"/>
                <a:cs typeface="Arial" pitchFamily="34" charset="0"/>
              </a:rPr>
              <a:t>mampu </a:t>
            </a:r>
            <a:r>
              <a:rPr sz="2800" spc="-105" dirty="0">
                <a:latin typeface="Arial" pitchFamily="34" charset="0"/>
                <a:cs typeface="Arial" pitchFamily="34" charset="0"/>
              </a:rPr>
              <a:t>mengisi koesioner </a:t>
            </a:r>
            <a:r>
              <a:rPr sz="2800" spc="-114" dirty="0">
                <a:latin typeface="Arial" pitchFamily="34" charset="0"/>
                <a:cs typeface="Arial" pitchFamily="34" charset="0"/>
              </a:rPr>
              <a:t>yang </a:t>
            </a:r>
            <a:r>
              <a:rPr sz="2800" spc="-75" dirty="0">
                <a:latin typeface="Arial" pitchFamily="34" charset="0"/>
                <a:cs typeface="Arial" pitchFamily="34" charset="0"/>
              </a:rPr>
              <a:t>sudah</a:t>
            </a:r>
            <a:r>
              <a:rPr sz="2800" spc="-640" dirty="0">
                <a:latin typeface="Arial" pitchFamily="34" charset="0"/>
                <a:cs typeface="Arial" pitchFamily="34" charset="0"/>
              </a:rPr>
              <a:t> </a:t>
            </a:r>
            <a:r>
              <a:rPr sz="2800" spc="-140" dirty="0">
                <a:latin typeface="Arial" pitchFamily="34" charset="0"/>
                <a:cs typeface="Arial" pitchFamily="34" charset="0"/>
              </a:rPr>
              <a:t>disediakan.</a:t>
            </a:r>
            <a:endParaRPr sz="2800" dirty="0">
              <a:latin typeface="Arial" pitchFamily="34" charset="0"/>
              <a:cs typeface="Arial" pitchFamily="34" charset="0"/>
            </a:endParaRPr>
          </a:p>
          <a:p>
            <a:pPr marL="12700" marR="5080" algn="just">
              <a:lnSpc>
                <a:spcPts val="3000"/>
              </a:lnSpc>
              <a:spcBef>
                <a:spcPts val="1105"/>
              </a:spcBef>
            </a:pPr>
            <a:r>
              <a:rPr sz="2800" spc="-114" dirty="0">
                <a:latin typeface="Arial" pitchFamily="34" charset="0"/>
                <a:cs typeface="Arial" pitchFamily="34" charset="0"/>
              </a:rPr>
              <a:t>Pengisian </a:t>
            </a:r>
            <a:r>
              <a:rPr sz="2800" spc="-110" dirty="0">
                <a:latin typeface="Arial" pitchFamily="34" charset="0"/>
                <a:cs typeface="Arial" pitchFamily="34" charset="0"/>
              </a:rPr>
              <a:t>koesioner </a:t>
            </a:r>
            <a:r>
              <a:rPr sz="2800" spc="-105" dirty="0" err="1">
                <a:latin typeface="Arial" pitchFamily="34" charset="0"/>
                <a:cs typeface="Arial" pitchFamily="34" charset="0"/>
              </a:rPr>
              <a:t>oleh</a:t>
            </a:r>
            <a:r>
              <a:rPr sz="2800" spc="-10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5" dirty="0" err="1" smtClean="0">
                <a:latin typeface="Arial" pitchFamily="34" charset="0"/>
                <a:cs typeface="Arial" pitchFamily="34" charset="0"/>
              </a:rPr>
              <a:t>mahasiswa</a:t>
            </a:r>
            <a:r>
              <a:rPr sz="2800" spc="-12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800" spc="-135" dirty="0" err="1" smtClean="0">
                <a:latin typeface="Arial" pitchFamily="34" charset="0"/>
                <a:cs typeface="Arial" pitchFamily="34" charset="0"/>
              </a:rPr>
              <a:t>Kewirausahaan</a:t>
            </a:r>
            <a:r>
              <a:rPr sz="2800" spc="-135" dirty="0">
                <a:latin typeface="Arial" pitchFamily="34" charset="0"/>
                <a:cs typeface="Arial" pitchFamily="34" charset="0"/>
              </a:rPr>
              <a:t>, </a:t>
            </a:r>
            <a:r>
              <a:rPr sz="2800" spc="-145" dirty="0">
                <a:latin typeface="Arial" pitchFamily="34" charset="0"/>
                <a:cs typeface="Arial" pitchFamily="34" charset="0"/>
              </a:rPr>
              <a:t>materinya  </a:t>
            </a:r>
            <a:r>
              <a:rPr sz="2800" spc="-140" dirty="0">
                <a:latin typeface="Arial" pitchFamily="34" charset="0"/>
                <a:cs typeface="Arial" pitchFamily="34" charset="0"/>
              </a:rPr>
              <a:t>berkaitan </a:t>
            </a:r>
            <a:r>
              <a:rPr sz="2800" spc="-110" dirty="0">
                <a:latin typeface="Arial" pitchFamily="34" charset="0"/>
                <a:cs typeface="Arial" pitchFamily="34" charset="0"/>
              </a:rPr>
              <a:t>dengan </a:t>
            </a:r>
            <a:r>
              <a:rPr sz="2800" spc="-195" dirty="0">
                <a:latin typeface="Arial" pitchFamily="34" charset="0"/>
                <a:cs typeface="Arial" pitchFamily="34" charset="0"/>
              </a:rPr>
              <a:t>etika, </a:t>
            </a:r>
            <a:r>
              <a:rPr sz="2800" spc="-130" dirty="0" err="1">
                <a:latin typeface="Arial" pitchFamily="34" charset="0"/>
                <a:cs typeface="Arial" pitchFamily="34" charset="0"/>
              </a:rPr>
              <a:t>moralitas</a:t>
            </a:r>
            <a:r>
              <a:rPr sz="2800" spc="-130" dirty="0">
                <a:latin typeface="Arial" pitchFamily="34" charset="0"/>
                <a:cs typeface="Arial" pitchFamily="34" charset="0"/>
              </a:rPr>
              <a:t> </a:t>
            </a:r>
            <a:r>
              <a:rPr sz="2800" spc="-95" dirty="0" err="1" smtClean="0">
                <a:latin typeface="Arial" pitchFamily="34" charset="0"/>
                <a:cs typeface="Arial" pitchFamily="34" charset="0"/>
              </a:rPr>
              <a:t>dan</a:t>
            </a:r>
            <a:endParaRPr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130D74D-E215-400B-BA82-662159A1E013}"/>
              </a:ext>
            </a:extLst>
          </p:cNvPr>
          <p:cNvSpPr/>
          <p:nvPr/>
        </p:nvSpPr>
        <p:spPr>
          <a:xfrm>
            <a:off x="2488857" y="988909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PENUGASAN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10C582-270B-436B-A61C-3CDE4C14CA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36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8389" y="2185924"/>
            <a:ext cx="10351135" cy="311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280" algn="just">
              <a:lnSpc>
                <a:spcPct val="140000"/>
              </a:lnSpc>
              <a:spcBef>
                <a:spcPts val="100"/>
              </a:spcBef>
            </a:pPr>
            <a:r>
              <a:rPr lang="en-US" sz="2400" spc="-135" dirty="0" err="1" smtClean="0">
                <a:latin typeface="Trebuchet MS"/>
                <a:cs typeface="Trebuchet MS"/>
              </a:rPr>
              <a:t>Mahasiswa</a:t>
            </a:r>
            <a:r>
              <a:rPr lang="en-US" sz="2400" spc="-135" dirty="0" smtClean="0">
                <a:latin typeface="Trebuchet MS"/>
                <a:cs typeface="Trebuchet MS"/>
              </a:rPr>
              <a:t> </a:t>
            </a:r>
            <a:r>
              <a:rPr sz="2400" spc="-120" dirty="0" err="1" smtClean="0">
                <a:latin typeface="Trebuchet MS"/>
                <a:cs typeface="Trebuchet MS"/>
              </a:rPr>
              <a:t>Kewirausahaan</a:t>
            </a:r>
            <a:r>
              <a:rPr sz="2400" spc="-120" dirty="0" smtClean="0">
                <a:latin typeface="Trebuchet MS"/>
                <a:cs typeface="Trebuchet MS"/>
              </a:rPr>
              <a:t> </a:t>
            </a:r>
            <a:r>
              <a:rPr lang="en-US" sz="2400" spc="-120" dirty="0" smtClean="0">
                <a:latin typeface="Trebuchet MS"/>
                <a:cs typeface="Trebuchet MS"/>
              </a:rPr>
              <a:t>II </a:t>
            </a:r>
            <a:r>
              <a:rPr sz="2400" spc="-135" dirty="0" err="1" smtClean="0">
                <a:latin typeface="Trebuchet MS"/>
                <a:cs typeface="Trebuchet MS"/>
              </a:rPr>
              <a:t>setelah</a:t>
            </a:r>
            <a:r>
              <a:rPr sz="2400" spc="-135" dirty="0" smtClean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melaksanakan </a:t>
            </a:r>
            <a:r>
              <a:rPr sz="2400" spc="-114" dirty="0" err="1">
                <a:latin typeface="Trebuchet MS"/>
                <a:cs typeface="Trebuchet MS"/>
              </a:rPr>
              <a:t>tugas</a:t>
            </a:r>
            <a:r>
              <a:rPr sz="2400" spc="-615" dirty="0">
                <a:latin typeface="Trebuchet MS"/>
                <a:cs typeface="Trebuchet MS"/>
              </a:rPr>
              <a:t> </a:t>
            </a:r>
            <a:r>
              <a:rPr lang="en-ID" sz="2400" spc="-615" dirty="0">
                <a:latin typeface="Trebuchet MS"/>
                <a:cs typeface="Trebuchet MS"/>
              </a:rPr>
              <a:t> </a:t>
            </a:r>
            <a:r>
              <a:rPr sz="2400" spc="-105" dirty="0" err="1">
                <a:latin typeface="Trebuchet MS"/>
                <a:cs typeface="Trebuchet MS"/>
              </a:rPr>
              <a:t>pengisian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koesioner </a:t>
            </a:r>
            <a:r>
              <a:rPr sz="2400" spc="-150" dirty="0">
                <a:latin typeface="Trebuchet MS"/>
                <a:cs typeface="Trebuchet MS"/>
              </a:rPr>
              <a:t>tersebut, </a:t>
            </a:r>
            <a:r>
              <a:rPr sz="2400" spc="-145" dirty="0">
                <a:latin typeface="Trebuchet MS"/>
                <a:cs typeface="Trebuchet MS"/>
              </a:rPr>
              <a:t>selanjutnya </a:t>
            </a:r>
            <a:r>
              <a:rPr sz="2400" spc="-125" dirty="0" err="1">
                <a:latin typeface="Trebuchet MS"/>
                <a:cs typeface="Trebuchet MS"/>
              </a:rPr>
              <a:t>peserta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35" dirty="0" err="1" smtClean="0">
                <a:latin typeface="Trebuchet MS"/>
                <a:cs typeface="Trebuchet MS"/>
              </a:rPr>
              <a:t>melakukan</a:t>
            </a:r>
            <a:r>
              <a:rPr sz="2400" spc="-135" dirty="0" smtClean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penilaian </a:t>
            </a:r>
            <a:r>
              <a:rPr sz="2400" spc="-110" dirty="0">
                <a:latin typeface="Trebuchet MS"/>
                <a:cs typeface="Trebuchet MS"/>
              </a:rPr>
              <a:t>dengan </a:t>
            </a:r>
            <a:r>
              <a:rPr sz="2400" spc="-130" dirty="0" err="1">
                <a:latin typeface="Trebuchet MS"/>
                <a:cs typeface="Trebuchet MS"/>
              </a:rPr>
              <a:t>menjumlah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05" dirty="0" err="1" smtClean="0">
                <a:latin typeface="Trebuchet MS"/>
                <a:cs typeface="Trebuchet MS"/>
              </a:rPr>
              <a:t>skor</a:t>
            </a:r>
            <a:r>
              <a:rPr lang="en-US" sz="2400" spc="-6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400" spc="-114" dirty="0" smtClean="0">
                <a:latin typeface="Trebuchet MS"/>
                <a:cs typeface="Trebuchet MS"/>
              </a:rPr>
              <a:t>yang </a:t>
            </a:r>
            <a:r>
              <a:rPr sz="2400" spc="-140" dirty="0">
                <a:latin typeface="Trebuchet MS"/>
                <a:cs typeface="Trebuchet MS"/>
              </a:rPr>
              <a:t>diperoleh. </a:t>
            </a:r>
            <a:r>
              <a:rPr sz="2400" spc="-120" dirty="0" err="1">
                <a:latin typeface="Trebuchet MS"/>
                <a:cs typeface="Trebuchet MS"/>
              </a:rPr>
              <a:t>Hasil</a:t>
            </a:r>
            <a:r>
              <a:rPr lang="en-US" sz="2400" dirty="0">
                <a:latin typeface="Trebuchet MS"/>
                <a:cs typeface="Trebuchet MS"/>
              </a:rPr>
              <a:t> </a:t>
            </a:r>
            <a:r>
              <a:rPr lang="en-GB" sz="2400" spc="-130" dirty="0">
                <a:latin typeface="Trebuchet MS"/>
                <a:cs typeface="Trebuchet MS"/>
              </a:rPr>
              <a:t>p</a:t>
            </a:r>
            <a:r>
              <a:rPr sz="2400" spc="-130" dirty="0" err="1">
                <a:latin typeface="Trebuchet MS"/>
                <a:cs typeface="Trebuchet MS"/>
              </a:rPr>
              <a:t>enilaian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tersebut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dikelompokkan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untuk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peserta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yang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nilainya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di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bawah  </a:t>
            </a:r>
            <a:r>
              <a:rPr sz="2400" spc="-140" dirty="0">
                <a:latin typeface="Trebuchet MS"/>
                <a:cs typeface="Trebuchet MS"/>
              </a:rPr>
              <a:t>nilai </a:t>
            </a:r>
            <a:r>
              <a:rPr sz="2400" spc="-110" dirty="0">
                <a:latin typeface="Trebuchet MS"/>
                <a:cs typeface="Trebuchet MS"/>
              </a:rPr>
              <a:t>mean </a:t>
            </a:r>
            <a:r>
              <a:rPr sz="2400" spc="-125" dirty="0">
                <a:latin typeface="Trebuchet MS"/>
                <a:cs typeface="Trebuchet MS"/>
              </a:rPr>
              <a:t>(kurang dari </a:t>
            </a:r>
            <a:r>
              <a:rPr sz="2400" spc="-50" dirty="0">
                <a:latin typeface="Trebuchet MS"/>
                <a:cs typeface="Trebuchet MS"/>
              </a:rPr>
              <a:t>96 </a:t>
            </a:r>
            <a:r>
              <a:rPr sz="2400" spc="-114" dirty="0">
                <a:latin typeface="Trebuchet MS"/>
                <a:cs typeface="Trebuchet MS"/>
              </a:rPr>
              <a:t>pada </a:t>
            </a:r>
            <a:r>
              <a:rPr sz="2400" spc="-105" dirty="0">
                <a:latin typeface="Trebuchet MS"/>
                <a:cs typeface="Trebuchet MS"/>
              </a:rPr>
              <a:t>masing-masing </a:t>
            </a:r>
            <a:r>
              <a:rPr sz="2400" spc="-145" dirty="0">
                <a:latin typeface="Trebuchet MS"/>
                <a:cs typeface="Trebuchet MS"/>
              </a:rPr>
              <a:t>skala) </a:t>
            </a:r>
            <a:r>
              <a:rPr sz="2400" spc="-135" dirty="0">
                <a:latin typeface="Trebuchet MS"/>
                <a:cs typeface="Trebuchet MS"/>
              </a:rPr>
              <a:t>dilakukan  </a:t>
            </a:r>
            <a:r>
              <a:rPr sz="2400" spc="-110" dirty="0">
                <a:latin typeface="Trebuchet MS"/>
                <a:cs typeface="Trebuchet MS"/>
              </a:rPr>
              <a:t>pendampingan </a:t>
            </a:r>
            <a:r>
              <a:rPr sz="2400" spc="-140" dirty="0">
                <a:latin typeface="Trebuchet MS"/>
                <a:cs typeface="Trebuchet MS"/>
              </a:rPr>
              <a:t>berkaitan </a:t>
            </a:r>
            <a:r>
              <a:rPr sz="2400" spc="-110" dirty="0">
                <a:latin typeface="Trebuchet MS"/>
                <a:cs typeface="Trebuchet MS"/>
              </a:rPr>
              <a:t>dengan </a:t>
            </a:r>
            <a:r>
              <a:rPr sz="2400" spc="-130" dirty="0">
                <a:latin typeface="Trebuchet MS"/>
                <a:cs typeface="Trebuchet MS"/>
              </a:rPr>
              <a:t>upaya </a:t>
            </a:r>
            <a:r>
              <a:rPr sz="2400" spc="-110" dirty="0" err="1">
                <a:latin typeface="Trebuchet MS"/>
                <a:cs typeface="Trebuchet MS"/>
              </a:rPr>
              <a:t>pengembangan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35" dirty="0" err="1">
                <a:latin typeface="Trebuchet MS"/>
                <a:cs typeface="Trebuchet MS"/>
              </a:rPr>
              <a:t>diri</a:t>
            </a:r>
            <a:r>
              <a:rPr lang="en-US" sz="2400" spc="-135" dirty="0">
                <a:latin typeface="Trebuchet MS"/>
                <a:cs typeface="Trebuchet MS"/>
              </a:rPr>
              <a:t> </a:t>
            </a:r>
            <a:r>
              <a:rPr sz="2400" spc="-605" dirty="0">
                <a:latin typeface="Trebuchet MS"/>
                <a:cs typeface="Trebuchet MS"/>
              </a:rPr>
              <a:t> </a:t>
            </a:r>
            <a:r>
              <a:rPr sz="2400" spc="-110" dirty="0" err="1">
                <a:latin typeface="Trebuchet MS"/>
                <a:cs typeface="Trebuchet MS"/>
              </a:rPr>
              <a:t>sampai</a:t>
            </a:r>
            <a:r>
              <a:rPr lang="en-US" sz="2400" dirty="0">
                <a:latin typeface="Trebuchet MS"/>
                <a:cs typeface="Trebuchet MS"/>
              </a:rPr>
              <a:t> </a:t>
            </a:r>
            <a:r>
              <a:rPr sz="2400" spc="-105" dirty="0" err="1">
                <a:latin typeface="Trebuchet MS"/>
                <a:cs typeface="Trebuchet MS"/>
              </a:rPr>
              <a:t>skor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di </a:t>
            </a:r>
            <a:r>
              <a:rPr sz="2400" spc="-140" dirty="0">
                <a:latin typeface="Trebuchet MS"/>
                <a:cs typeface="Trebuchet MS"/>
              </a:rPr>
              <a:t>atas</a:t>
            </a:r>
            <a:r>
              <a:rPr sz="2400" spc="-40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standar.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0E50CAF-066B-4DC9-ACDC-E38FA932AFE4}"/>
              </a:ext>
            </a:extLst>
          </p:cNvPr>
          <p:cNvSpPr/>
          <p:nvPr/>
        </p:nvSpPr>
        <p:spPr>
          <a:xfrm>
            <a:off x="2638983" y="907576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LEMBAR KERJA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CC29EC-C22D-4A9E-914A-D17F1BE33A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805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22707" y="2184427"/>
            <a:ext cx="9742643" cy="22826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2000" spc="-125" dirty="0">
                <a:latin typeface="Arial" pitchFamily="34" charset="0"/>
                <a:cs typeface="Arial" pitchFamily="34" charset="0"/>
              </a:rPr>
              <a:t>Petunjuk </a:t>
            </a:r>
            <a:r>
              <a:rPr sz="2000" spc="-100" dirty="0">
                <a:latin typeface="Arial" pitchFamily="34" charset="0"/>
                <a:cs typeface="Arial" pitchFamily="34" charset="0"/>
              </a:rPr>
              <a:t>Pengisian</a:t>
            </a:r>
            <a:r>
              <a:rPr sz="2000" spc="-155" dirty="0">
                <a:latin typeface="Arial" pitchFamily="34" charset="0"/>
                <a:cs typeface="Arial" pitchFamily="34" charset="0"/>
              </a:rPr>
              <a:t> </a:t>
            </a:r>
            <a:r>
              <a:rPr sz="2000" spc="-165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469900" indent="-457200">
              <a:lnSpc>
                <a:spcPts val="2125"/>
              </a:lnSpc>
              <a:buFont typeface="+mj-lt"/>
              <a:buAutoNum type="arabicParenR"/>
              <a:tabLst>
                <a:tab pos="320675" algn="l"/>
              </a:tabLst>
            </a:pPr>
            <a:r>
              <a:rPr sz="2000" b="0" spc="-105" dirty="0">
                <a:latin typeface="Arial" pitchFamily="34" charset="0"/>
                <a:cs typeface="Arial" pitchFamily="34" charset="0"/>
              </a:rPr>
              <a:t>Tulislah</a:t>
            </a:r>
            <a:r>
              <a:rPr sz="2000" b="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90" dirty="0">
                <a:latin typeface="Arial" pitchFamily="34" charset="0"/>
                <a:cs typeface="Arial" pitchFamily="34" charset="0"/>
              </a:rPr>
              <a:t>identitas</a:t>
            </a:r>
            <a:r>
              <a:rPr sz="2000" b="0" spc="-125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90" dirty="0">
                <a:latin typeface="Arial" pitchFamily="34" charset="0"/>
                <a:cs typeface="Arial" pitchFamily="34" charset="0"/>
              </a:rPr>
              <a:t>terlebih</a:t>
            </a:r>
            <a:r>
              <a:rPr sz="2000" b="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65" dirty="0">
                <a:latin typeface="Arial" pitchFamily="34" charset="0"/>
                <a:cs typeface="Arial" pitchFamily="34" charset="0"/>
              </a:rPr>
              <a:t>dahulu</a:t>
            </a:r>
            <a:r>
              <a:rPr sz="2000" b="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75" dirty="0">
                <a:latin typeface="Arial" pitchFamily="34" charset="0"/>
                <a:cs typeface="Arial" pitchFamily="34" charset="0"/>
              </a:rPr>
              <a:t>pada</a:t>
            </a:r>
            <a:r>
              <a:rPr sz="2000" b="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80" dirty="0">
                <a:latin typeface="Arial" pitchFamily="34" charset="0"/>
                <a:cs typeface="Arial" pitchFamily="34" charset="0"/>
              </a:rPr>
              <a:t>lembar</a:t>
            </a:r>
            <a:r>
              <a:rPr sz="2000" b="0" spc="-125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90" dirty="0">
                <a:latin typeface="Arial" pitchFamily="34" charset="0"/>
                <a:cs typeface="Arial" pitchFamily="34" charset="0"/>
              </a:rPr>
              <a:t>identitas</a:t>
            </a:r>
            <a:r>
              <a:rPr sz="2000" b="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75" dirty="0">
                <a:latin typeface="Arial" pitchFamily="34" charset="0"/>
                <a:cs typeface="Arial" pitchFamily="34" charset="0"/>
              </a:rPr>
              <a:t>yang</a:t>
            </a:r>
            <a:r>
              <a:rPr sz="2000" b="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95" dirty="0">
                <a:latin typeface="Arial" pitchFamily="34" charset="0"/>
                <a:cs typeface="Arial" pitchFamily="34" charset="0"/>
              </a:rPr>
              <a:t>telah</a:t>
            </a:r>
            <a:r>
              <a:rPr sz="2000" b="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80" dirty="0">
                <a:latin typeface="Arial" pitchFamily="34" charset="0"/>
                <a:cs typeface="Arial" pitchFamily="34" charset="0"/>
              </a:rPr>
              <a:t>disediakan</a:t>
            </a:r>
            <a:r>
              <a:rPr sz="2000" b="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95" dirty="0">
                <a:latin typeface="Arial" pitchFamily="34" charset="0"/>
                <a:cs typeface="Arial" pitchFamily="34" charset="0"/>
              </a:rPr>
              <a:t>secara</a:t>
            </a:r>
            <a:r>
              <a:rPr sz="2000" b="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85" dirty="0">
                <a:latin typeface="Arial" pitchFamily="34" charset="0"/>
                <a:cs typeface="Arial" pitchFamily="34" charset="0"/>
              </a:rPr>
              <a:t>lengkap</a:t>
            </a:r>
            <a:r>
              <a:rPr sz="2000" b="0" spc="-12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65" dirty="0" err="1">
                <a:latin typeface="Arial" pitchFamily="34" charset="0"/>
                <a:cs typeface="Arial" pitchFamily="34" charset="0"/>
              </a:rPr>
              <a:t>dan</a:t>
            </a:r>
            <a:r>
              <a:rPr sz="2000" b="0" spc="-11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130" dirty="0" err="1" smtClean="0">
                <a:latin typeface="Arial" pitchFamily="34" charset="0"/>
                <a:cs typeface="Arial" pitchFamily="34" charset="0"/>
              </a:rPr>
              <a:t>jelas</a:t>
            </a:r>
            <a:r>
              <a:rPr sz="2000" b="0" spc="-13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0" spc="-130" dirty="0" smtClean="0">
              <a:latin typeface="Arial" pitchFamily="34" charset="0"/>
              <a:cs typeface="Arial" pitchFamily="34" charset="0"/>
            </a:endParaRPr>
          </a:p>
          <a:p>
            <a:pPr marL="469900" indent="-457200">
              <a:lnSpc>
                <a:spcPts val="2125"/>
              </a:lnSpc>
              <a:buFont typeface="+mj-lt"/>
              <a:buAutoNum type="arabicParenR"/>
              <a:tabLst>
                <a:tab pos="320675" algn="l"/>
              </a:tabLst>
            </a:pPr>
            <a:r>
              <a:rPr sz="2000" b="0" spc="-95" dirty="0" err="1" smtClean="0">
                <a:latin typeface="Arial" pitchFamily="34" charset="0"/>
                <a:cs typeface="Arial" pitchFamily="34" charset="0"/>
              </a:rPr>
              <a:t>Skala</a:t>
            </a:r>
            <a:r>
              <a:rPr sz="2000" b="0" spc="-9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000" b="0" spc="-85" dirty="0">
                <a:latin typeface="Arial" pitchFamily="34" charset="0"/>
                <a:cs typeface="Arial" pitchFamily="34" charset="0"/>
              </a:rPr>
              <a:t>ini </a:t>
            </a:r>
            <a:r>
              <a:rPr sz="2000" b="0" spc="-95" dirty="0">
                <a:latin typeface="Arial" pitchFamily="34" charset="0"/>
                <a:cs typeface="Arial" pitchFamily="34" charset="0"/>
              </a:rPr>
              <a:t>terdiri </a:t>
            </a:r>
            <a:r>
              <a:rPr sz="2000" b="0" spc="-90" dirty="0">
                <a:latin typeface="Arial" pitchFamily="34" charset="0"/>
                <a:cs typeface="Arial" pitchFamily="34" charset="0"/>
              </a:rPr>
              <a:t>atas </a:t>
            </a:r>
            <a:r>
              <a:rPr sz="2000" spc="-90" dirty="0">
                <a:latin typeface="Arial" pitchFamily="34" charset="0"/>
                <a:cs typeface="Arial" pitchFamily="34" charset="0"/>
              </a:rPr>
              <a:t>dua </a:t>
            </a:r>
            <a:r>
              <a:rPr sz="2000" spc="-100" dirty="0">
                <a:latin typeface="Arial" pitchFamily="34" charset="0"/>
                <a:cs typeface="Arial" pitchFamily="34" charset="0"/>
              </a:rPr>
              <a:t>bagian</a:t>
            </a:r>
            <a:r>
              <a:rPr sz="2000" b="0" spc="-100" dirty="0">
                <a:latin typeface="Arial" pitchFamily="34" charset="0"/>
                <a:cs typeface="Arial" pitchFamily="34" charset="0"/>
              </a:rPr>
              <a:t>. </a:t>
            </a:r>
            <a:r>
              <a:rPr sz="2000" b="0" spc="-90" dirty="0">
                <a:latin typeface="Arial" pitchFamily="34" charset="0"/>
                <a:cs typeface="Arial" pitchFamily="34" charset="0"/>
              </a:rPr>
              <a:t>Bacalah </a:t>
            </a:r>
            <a:r>
              <a:rPr sz="2000" b="0" spc="-85" dirty="0">
                <a:latin typeface="Arial" pitchFamily="34" charset="0"/>
                <a:cs typeface="Arial" pitchFamily="34" charset="0"/>
              </a:rPr>
              <a:t>setiap pernyataan </a:t>
            </a:r>
            <a:r>
              <a:rPr sz="2000" b="0" spc="-70" dirty="0">
                <a:latin typeface="Arial" pitchFamily="34" charset="0"/>
                <a:cs typeface="Arial" pitchFamily="34" charset="0"/>
              </a:rPr>
              <a:t>dengan seksama sebelum </a:t>
            </a:r>
            <a:r>
              <a:rPr sz="2000" b="0" spc="-65" dirty="0" err="1">
                <a:latin typeface="Arial" pitchFamily="34" charset="0"/>
                <a:cs typeface="Arial" pitchFamily="34" charset="0"/>
              </a:rPr>
              <a:t>anda</a:t>
            </a:r>
            <a:r>
              <a:rPr sz="2000" b="0" spc="-65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70" dirty="0" err="1" smtClean="0">
                <a:latin typeface="Arial" pitchFamily="34" charset="0"/>
                <a:cs typeface="Arial" pitchFamily="34" charset="0"/>
              </a:rPr>
              <a:t>mengisi</a:t>
            </a:r>
            <a:r>
              <a:rPr lang="en-US" sz="2000" spc="-7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110" dirty="0" err="1" smtClean="0">
                <a:latin typeface="Arial" pitchFamily="34" charset="0"/>
                <a:cs typeface="Arial" pitchFamily="34" charset="0"/>
              </a:rPr>
              <a:t>jawaban</a:t>
            </a:r>
            <a:r>
              <a:rPr sz="2000" b="0" spc="-11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69265" indent="-457200">
              <a:lnSpc>
                <a:spcPts val="2090"/>
              </a:lnSpc>
              <a:buFont typeface="+mj-lt"/>
              <a:buAutoNum type="arabicParenR"/>
              <a:tabLst>
                <a:tab pos="359410" algn="l"/>
              </a:tabLst>
            </a:pPr>
            <a:r>
              <a:rPr sz="2000" b="0" spc="-90" dirty="0">
                <a:latin typeface="Arial" pitchFamily="34" charset="0"/>
                <a:cs typeface="Arial" pitchFamily="34" charset="0"/>
              </a:rPr>
              <a:t>Pilihlah</a:t>
            </a:r>
            <a:r>
              <a:rPr sz="2000" b="0" spc="185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75" dirty="0">
                <a:latin typeface="Arial" pitchFamily="34" charset="0"/>
                <a:cs typeface="Arial" pitchFamily="34" charset="0"/>
              </a:rPr>
              <a:t>salah</a:t>
            </a:r>
            <a:r>
              <a:rPr sz="2000" b="0" spc="195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75" dirty="0">
                <a:latin typeface="Arial" pitchFamily="34" charset="0"/>
                <a:cs typeface="Arial" pitchFamily="34" charset="0"/>
              </a:rPr>
              <a:t>satu</a:t>
            </a:r>
            <a:r>
              <a:rPr sz="2000" b="0" spc="19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100" dirty="0">
                <a:latin typeface="Arial" pitchFamily="34" charset="0"/>
                <a:cs typeface="Arial" pitchFamily="34" charset="0"/>
              </a:rPr>
              <a:t>jawaban</a:t>
            </a:r>
            <a:r>
              <a:rPr sz="2000" b="0" spc="19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75" dirty="0">
                <a:latin typeface="Arial" pitchFamily="34" charset="0"/>
                <a:cs typeface="Arial" pitchFamily="34" charset="0"/>
              </a:rPr>
              <a:t>yang</a:t>
            </a:r>
            <a:r>
              <a:rPr sz="2000" b="0" spc="19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80" dirty="0">
                <a:latin typeface="Arial" pitchFamily="34" charset="0"/>
                <a:cs typeface="Arial" pitchFamily="34" charset="0"/>
              </a:rPr>
              <a:t>paling</a:t>
            </a:r>
            <a:r>
              <a:rPr sz="2000" b="0" spc="19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65" dirty="0">
                <a:latin typeface="Arial" pitchFamily="34" charset="0"/>
                <a:cs typeface="Arial" pitchFamily="34" charset="0"/>
              </a:rPr>
              <a:t>sesuai</a:t>
            </a:r>
            <a:r>
              <a:rPr sz="2000" b="0" spc="18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70" dirty="0">
                <a:latin typeface="Arial" pitchFamily="34" charset="0"/>
                <a:cs typeface="Arial" pitchFamily="34" charset="0"/>
              </a:rPr>
              <a:t>dengan</a:t>
            </a:r>
            <a:r>
              <a:rPr sz="2000" b="0" spc="195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75" dirty="0">
                <a:latin typeface="Arial" pitchFamily="34" charset="0"/>
                <a:cs typeface="Arial" pitchFamily="34" charset="0"/>
              </a:rPr>
              <a:t>kondisi</a:t>
            </a:r>
            <a:r>
              <a:rPr sz="2000" b="0" spc="185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95" dirty="0">
                <a:latin typeface="Arial" pitchFamily="34" charset="0"/>
                <a:cs typeface="Arial" pitchFamily="34" charset="0"/>
              </a:rPr>
              <a:t>anda.</a:t>
            </a:r>
            <a:r>
              <a:rPr sz="2000" b="0" spc="18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85" dirty="0">
                <a:latin typeface="Arial" pitchFamily="34" charset="0"/>
                <a:cs typeface="Arial" pitchFamily="34" charset="0"/>
              </a:rPr>
              <a:t>Pilihan</a:t>
            </a:r>
            <a:r>
              <a:rPr sz="2000" b="0" spc="19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100" dirty="0">
                <a:latin typeface="Arial" pitchFamily="34" charset="0"/>
                <a:cs typeface="Arial" pitchFamily="34" charset="0"/>
              </a:rPr>
              <a:t>jawaban</a:t>
            </a:r>
            <a:r>
              <a:rPr sz="2000" b="0" spc="19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75" dirty="0">
                <a:latin typeface="Arial" pitchFamily="34" charset="0"/>
                <a:cs typeface="Arial" pitchFamily="34" charset="0"/>
              </a:rPr>
              <a:t>yang</a:t>
            </a:r>
            <a:r>
              <a:rPr sz="2000" b="0" spc="19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90" dirty="0" err="1">
                <a:latin typeface="Arial" pitchFamily="34" charset="0"/>
                <a:cs typeface="Arial" pitchFamily="34" charset="0"/>
              </a:rPr>
              <a:t>tersedia</a:t>
            </a:r>
            <a:r>
              <a:rPr lang="en-GB" sz="2000" b="0" spc="-90" dirty="0">
                <a:latin typeface="Arial" pitchFamily="34" charset="0"/>
                <a:cs typeface="Arial" pitchFamily="34" charset="0"/>
              </a:rPr>
              <a:t> </a:t>
            </a:r>
            <a:r>
              <a:rPr sz="2000" b="0" spc="-95" dirty="0" err="1">
                <a:latin typeface="Arial" pitchFamily="34" charset="0"/>
                <a:cs typeface="Arial" pitchFamily="34" charset="0"/>
              </a:rPr>
              <a:t>adalah</a:t>
            </a:r>
            <a:r>
              <a:rPr sz="2000" b="0" spc="-95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27277"/>
              </p:ext>
            </p:extLst>
          </p:nvPr>
        </p:nvGraphicFramePr>
        <p:xfrm>
          <a:off x="1174770" y="4769892"/>
          <a:ext cx="3952239" cy="110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530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734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b="1" spc="-75" dirty="0">
                          <a:latin typeface="Trebuchet MS"/>
                          <a:cs typeface="Trebuchet MS"/>
                        </a:rPr>
                        <a:t>SS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075"/>
                        </a:lnSpc>
                      </a:pP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800" b="1" spc="-90" dirty="0">
                          <a:latin typeface="Trebuchet MS"/>
                          <a:cs typeface="Trebuchet MS"/>
                        </a:rPr>
                        <a:t>Sangat 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Sesuai</a:t>
                      </a: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10" dirty="0">
                          <a:latin typeface="Trebuchet MS"/>
                          <a:cs typeface="Trebuchet MS"/>
                        </a:rPr>
                        <a:t>skor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5"/>
                        </a:lnSpc>
                      </a:pP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8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31750">
                        <a:lnSpc>
                          <a:spcPts val="2080"/>
                        </a:lnSpc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080"/>
                        </a:lnSpc>
                      </a:pP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800" b="1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Sesuai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</a:pP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8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796">
                <a:tc>
                  <a:txBody>
                    <a:bodyPr/>
                    <a:lstStyle/>
                    <a:p>
                      <a:pPr marL="31750">
                        <a:lnSpc>
                          <a:spcPts val="2050"/>
                        </a:lnSpc>
                      </a:pPr>
                      <a:r>
                        <a:rPr sz="1800" b="1" spc="-155" dirty="0">
                          <a:latin typeface="Trebuchet MS"/>
                          <a:cs typeface="Trebuchet MS"/>
                        </a:rPr>
                        <a:t>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050"/>
                        </a:lnSpc>
                      </a:pP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800" b="1" spc="-125" dirty="0">
                          <a:latin typeface="Trebuchet MS"/>
                          <a:cs typeface="Trebuchet MS"/>
                        </a:rPr>
                        <a:t>Tidak</a:t>
                      </a:r>
                      <a:r>
                        <a:rPr sz="18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Sesuai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50"/>
                        </a:lnSpc>
                      </a:pP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8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114">
                <a:tc>
                  <a:txBody>
                    <a:bodyPr/>
                    <a:lstStyle/>
                    <a:p>
                      <a:pPr marL="31750">
                        <a:lnSpc>
                          <a:spcPts val="2020"/>
                        </a:lnSpc>
                      </a:pPr>
                      <a:r>
                        <a:rPr sz="1800" b="1" spc="-130" dirty="0">
                          <a:latin typeface="Trebuchet MS"/>
                          <a:cs typeface="Trebuchet MS"/>
                        </a:rPr>
                        <a:t>STS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ts val="2020"/>
                        </a:lnSpc>
                      </a:pP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: </a:t>
                      </a:r>
                      <a:r>
                        <a:rPr sz="1800" b="1" spc="-90" dirty="0">
                          <a:latin typeface="Trebuchet MS"/>
                          <a:cs typeface="Trebuchet MS"/>
                        </a:rPr>
                        <a:t>Sangat </a:t>
                      </a:r>
                      <a:r>
                        <a:rPr sz="1800" b="1" spc="-125" dirty="0">
                          <a:latin typeface="Trebuchet MS"/>
                          <a:cs typeface="Trebuchet MS"/>
                        </a:rPr>
                        <a:t>Tidak</a:t>
                      </a:r>
                      <a:r>
                        <a:rPr sz="1800" b="1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95" dirty="0">
                          <a:latin typeface="Trebuchet MS"/>
                          <a:cs typeface="Trebuchet MS"/>
                        </a:rPr>
                        <a:t>Sesuai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20"/>
                        </a:lnSpc>
                      </a:pPr>
                      <a:r>
                        <a:rPr sz="1800" b="1" spc="-165" dirty="0"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800" b="1" spc="-229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45" dirty="0">
                          <a:latin typeface="Trebuchet MS"/>
                          <a:cs typeface="Trebuchet MS"/>
                        </a:rPr>
                        <a:t>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273422" y="4632610"/>
            <a:ext cx="204851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rebuchet MS"/>
                <a:cs typeface="Trebuchet MS"/>
              </a:rPr>
              <a:t>Identitas </a:t>
            </a:r>
            <a:r>
              <a:rPr sz="1800" b="1" spc="-105" dirty="0">
                <a:latin typeface="Trebuchet MS"/>
                <a:cs typeface="Trebuchet MS"/>
              </a:rPr>
              <a:t>diri</a:t>
            </a:r>
            <a:r>
              <a:rPr sz="1800" b="1" spc="-250" dirty="0">
                <a:latin typeface="Trebuchet MS"/>
                <a:cs typeface="Trebuchet MS"/>
              </a:rPr>
              <a:t> </a:t>
            </a:r>
            <a:r>
              <a:rPr sz="1800" b="1" spc="-120" dirty="0">
                <a:latin typeface="Trebuchet MS"/>
                <a:cs typeface="Trebuchet MS"/>
              </a:rPr>
              <a:t>Peserta:</a:t>
            </a:r>
            <a:endParaRPr sz="18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45"/>
              </a:spcBef>
              <a:tabLst>
                <a:tab pos="1840864" algn="l"/>
              </a:tabLst>
            </a:pPr>
            <a:r>
              <a:rPr sz="1800" spc="-60" dirty="0">
                <a:latin typeface="Trebuchet MS"/>
                <a:cs typeface="Trebuchet MS"/>
              </a:rPr>
              <a:t>Usia	</a:t>
            </a:r>
            <a:r>
              <a:rPr sz="1800" spc="-18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  <a:p>
            <a:pPr marL="12700" marR="137795" algn="just">
              <a:lnSpc>
                <a:spcPct val="99400"/>
              </a:lnSpc>
              <a:spcBef>
                <a:spcPts val="60"/>
              </a:spcBef>
              <a:tabLst>
                <a:tab pos="1840864" algn="l"/>
              </a:tabLst>
            </a:pPr>
            <a:r>
              <a:rPr sz="1800" spc="-110" dirty="0">
                <a:latin typeface="Trebuchet MS"/>
                <a:cs typeface="Trebuchet MS"/>
              </a:rPr>
              <a:t>Jenis </a:t>
            </a:r>
            <a:r>
              <a:rPr sz="1800" spc="-95" dirty="0">
                <a:latin typeface="Trebuchet MS"/>
                <a:cs typeface="Trebuchet MS"/>
              </a:rPr>
              <a:t>kelamin </a:t>
            </a:r>
            <a:r>
              <a:rPr sz="1800" spc="-180" dirty="0">
                <a:latin typeface="Trebuchet MS"/>
                <a:cs typeface="Trebuchet MS"/>
              </a:rPr>
              <a:t>:  </a:t>
            </a:r>
            <a:r>
              <a:rPr sz="1800" spc="-100" dirty="0">
                <a:latin typeface="Trebuchet MS"/>
                <a:cs typeface="Trebuchet MS"/>
              </a:rPr>
              <a:t>Fakultas </a:t>
            </a:r>
            <a:r>
              <a:rPr sz="1800" spc="-250" dirty="0">
                <a:latin typeface="Trebuchet MS"/>
                <a:cs typeface="Trebuchet MS"/>
              </a:rPr>
              <a:t>/ </a:t>
            </a:r>
            <a:r>
              <a:rPr sz="1800" spc="-85" dirty="0">
                <a:latin typeface="Trebuchet MS"/>
                <a:cs typeface="Trebuchet MS"/>
              </a:rPr>
              <a:t>Jurusan </a:t>
            </a:r>
            <a:r>
              <a:rPr sz="1800" spc="-180" dirty="0">
                <a:latin typeface="Trebuchet MS"/>
                <a:cs typeface="Trebuchet MS"/>
              </a:rPr>
              <a:t>:  </a:t>
            </a:r>
            <a:r>
              <a:rPr sz="1800" spc="-40" dirty="0">
                <a:latin typeface="Trebuchet MS"/>
                <a:cs typeface="Trebuchet MS"/>
              </a:rPr>
              <a:t>A</a:t>
            </a:r>
            <a:r>
              <a:rPr sz="1800" spc="-25" dirty="0">
                <a:latin typeface="Trebuchet MS"/>
                <a:cs typeface="Trebuchet MS"/>
              </a:rPr>
              <a:t>n</a:t>
            </a:r>
            <a:r>
              <a:rPr sz="1800" spc="-60" dirty="0">
                <a:latin typeface="Trebuchet MS"/>
                <a:cs typeface="Trebuchet MS"/>
              </a:rPr>
              <a:t>g</a:t>
            </a:r>
            <a:r>
              <a:rPr sz="1800" spc="-130" dirty="0">
                <a:latin typeface="Trebuchet MS"/>
                <a:cs typeface="Trebuchet MS"/>
              </a:rPr>
              <a:t>k</a:t>
            </a:r>
            <a:r>
              <a:rPr sz="1800" spc="-105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t</a:t>
            </a:r>
            <a:r>
              <a:rPr sz="1800" spc="-85" dirty="0">
                <a:latin typeface="Trebuchet MS"/>
                <a:cs typeface="Trebuchet MS"/>
              </a:rPr>
              <a:t>a</a:t>
            </a:r>
            <a:r>
              <a:rPr sz="1800" spc="-4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80" dirty="0">
                <a:latin typeface="Trebuchet MS"/>
                <a:cs typeface="Trebuchet MS"/>
              </a:rPr>
              <a:t>: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F1536B5-EF6B-4B39-ADF8-54ECED23BDCB}"/>
              </a:ext>
            </a:extLst>
          </p:cNvPr>
          <p:cNvSpPr/>
          <p:nvPr/>
        </p:nvSpPr>
        <p:spPr>
          <a:xfrm>
            <a:off x="1726649" y="883396"/>
            <a:ext cx="8738701" cy="876681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KUISONER KEWIRAUSAHAAN DAN KOMPETENSI SOSIAL</a:t>
            </a:r>
          </a:p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(Chasabiansari,2017)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F2B9355-6B6A-45FA-9289-F376A57BB5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80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962" y="1101899"/>
            <a:ext cx="4554048" cy="4536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95991" y="1622295"/>
            <a:ext cx="4513233" cy="4016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4934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02500"/>
              </p:ext>
            </p:extLst>
          </p:nvPr>
        </p:nvGraphicFramePr>
        <p:xfrm>
          <a:off x="1276756" y="1600200"/>
          <a:ext cx="9625963" cy="399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7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52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43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69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352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Aspek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Favorable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Favorable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Total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Bobot</a:t>
                      </a:r>
                      <a:r>
                        <a:rPr sz="2000" b="1" spc="-1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(%)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5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20" dirty="0">
                          <a:latin typeface="Trebuchet MS"/>
                          <a:cs typeface="Trebuchet MS"/>
                        </a:rPr>
                        <a:t>Percaya</a:t>
                      </a:r>
                      <a:r>
                        <a:rPr sz="200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95" dirty="0">
                          <a:latin typeface="Trebuchet MS"/>
                          <a:cs typeface="Trebuchet MS"/>
                        </a:rPr>
                        <a:t>diri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05" dirty="0">
                          <a:latin typeface="Trebuchet MS"/>
                          <a:cs typeface="Trebuchet MS"/>
                        </a:rPr>
                        <a:t>1,2,16,20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100" dirty="0">
                          <a:latin typeface="Trebuchet MS"/>
                          <a:cs typeface="Trebuchet MS"/>
                        </a:rPr>
                        <a:t>7,29,32,39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85" dirty="0">
                          <a:latin typeface="Trebuchet MS"/>
                          <a:cs typeface="Trebuchet MS"/>
                        </a:rPr>
                        <a:t>Berorientasi </a:t>
                      </a:r>
                      <a:r>
                        <a:rPr sz="2000" spc="-80" dirty="0">
                          <a:latin typeface="Trebuchet MS"/>
                          <a:cs typeface="Trebuchet MS"/>
                        </a:rPr>
                        <a:t>tugas </a:t>
                      </a:r>
                      <a:r>
                        <a:rPr sz="2000" spc="-70" dirty="0">
                          <a:latin typeface="Trebuchet MS"/>
                          <a:cs typeface="Trebuchet MS"/>
                        </a:rPr>
                        <a:t>dan</a:t>
                      </a:r>
                      <a:r>
                        <a:rPr sz="2000" spc="-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85" dirty="0">
                          <a:latin typeface="Trebuchet MS"/>
                          <a:cs typeface="Trebuchet MS"/>
                        </a:rPr>
                        <a:t>hasil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0" dirty="0">
                          <a:latin typeface="Trebuchet MS"/>
                          <a:cs typeface="Trebuchet MS"/>
                        </a:rPr>
                        <a:t>9,17,23,34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0" dirty="0">
                          <a:latin typeface="Trebuchet MS"/>
                          <a:cs typeface="Trebuchet MS"/>
                        </a:rPr>
                        <a:t>8,24,36,47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95" dirty="0">
                          <a:latin typeface="Trebuchet MS"/>
                          <a:cs typeface="Trebuchet MS"/>
                        </a:rPr>
                        <a:t>Pengambil</a:t>
                      </a:r>
                      <a:r>
                        <a:rPr sz="2000" spc="-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90" dirty="0">
                          <a:latin typeface="Trebuchet MS"/>
                          <a:cs typeface="Trebuchet MS"/>
                        </a:rPr>
                        <a:t>resiko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0" dirty="0">
                          <a:latin typeface="Trebuchet MS"/>
                          <a:cs typeface="Trebuchet MS"/>
                        </a:rPr>
                        <a:t>3,27,41,46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0" dirty="0">
                          <a:latin typeface="Trebuchet MS"/>
                          <a:cs typeface="Trebuchet MS"/>
                        </a:rPr>
                        <a:t>4,14,35,44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85" dirty="0">
                          <a:latin typeface="Trebuchet MS"/>
                          <a:cs typeface="Trebuchet MS"/>
                        </a:rPr>
                        <a:t>Kepemimpinan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0" dirty="0">
                          <a:latin typeface="Trebuchet MS"/>
                          <a:cs typeface="Trebuchet MS"/>
                        </a:rPr>
                        <a:t>5,22,33,43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95" dirty="0">
                          <a:latin typeface="Trebuchet MS"/>
                          <a:cs typeface="Trebuchet MS"/>
                        </a:rPr>
                        <a:t>13,15,25,40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3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-85" dirty="0">
                          <a:latin typeface="Trebuchet MS"/>
                          <a:cs typeface="Trebuchet MS"/>
                        </a:rPr>
                        <a:t>Keorisinilan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-100" dirty="0">
                          <a:latin typeface="Trebuchet MS"/>
                          <a:cs typeface="Trebuchet MS"/>
                        </a:rPr>
                        <a:t>6,28,31,45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-95" dirty="0">
                          <a:latin typeface="Trebuchet MS"/>
                          <a:cs typeface="Trebuchet MS"/>
                        </a:rPr>
                        <a:t>11,26,37,48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9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85" dirty="0">
                          <a:latin typeface="Trebuchet MS"/>
                          <a:cs typeface="Trebuchet MS"/>
                        </a:rPr>
                        <a:t>Berorientasi </a:t>
                      </a:r>
                      <a:r>
                        <a:rPr sz="2000" spc="-70" dirty="0">
                          <a:latin typeface="Trebuchet MS"/>
                          <a:cs typeface="Trebuchet MS"/>
                        </a:rPr>
                        <a:t>masa</a:t>
                      </a:r>
                      <a:r>
                        <a:rPr sz="2000" spc="-2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spc="-75" dirty="0">
                          <a:latin typeface="Trebuchet MS"/>
                          <a:cs typeface="Trebuchet MS"/>
                        </a:rPr>
                        <a:t>depan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95" dirty="0">
                          <a:latin typeface="Trebuchet MS"/>
                          <a:cs typeface="Trebuchet MS"/>
                        </a:rPr>
                        <a:t>10,19,30,42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95" dirty="0">
                          <a:latin typeface="Trebuchet MS"/>
                          <a:cs typeface="Trebuchet MS"/>
                        </a:rPr>
                        <a:t>12,18,21,38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Trebuchet MS"/>
                          <a:cs typeface="Trebuchet MS"/>
                        </a:rPr>
                        <a:t>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55" dirty="0">
                          <a:latin typeface="Trebuchet MS"/>
                          <a:cs typeface="Trebuchet MS"/>
                        </a:rPr>
                        <a:t>Total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45" dirty="0">
                          <a:latin typeface="Trebuchet MS"/>
                          <a:cs typeface="Trebuchet MS"/>
                        </a:rPr>
                        <a:t>24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45" dirty="0">
                          <a:latin typeface="Trebuchet MS"/>
                          <a:cs typeface="Trebuchet MS"/>
                        </a:rPr>
                        <a:t>24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45" dirty="0">
                          <a:latin typeface="Trebuchet MS"/>
                          <a:cs typeface="Trebuchet MS"/>
                        </a:rPr>
                        <a:t>48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45" dirty="0">
                          <a:latin typeface="Trebuchet MS"/>
                          <a:cs typeface="Trebuchet MS"/>
                        </a:rPr>
                        <a:t>100</a:t>
                      </a:r>
                      <a:endParaRPr sz="2000" dirty="0">
                        <a:latin typeface="Trebuchet MS"/>
                        <a:cs typeface="Trebuchet MS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32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\Downloads\WhatsApp Image 2021-09-14 at 22.17.09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5" t="22952" r="47347" b="18577"/>
          <a:stretch/>
        </p:blipFill>
        <p:spPr bwMode="auto">
          <a:xfrm>
            <a:off x="2591838" y="826113"/>
            <a:ext cx="6954240" cy="475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n 3"/>
          <p:cNvSpPr/>
          <p:nvPr/>
        </p:nvSpPr>
        <p:spPr>
          <a:xfrm>
            <a:off x="8308427" y="409903"/>
            <a:ext cx="2010103" cy="1639614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8481848" y="5186854"/>
            <a:ext cx="886809" cy="793185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093535"/>
              </p:ext>
            </p:extLst>
          </p:nvPr>
        </p:nvGraphicFramePr>
        <p:xfrm>
          <a:off x="1353676" y="1219200"/>
          <a:ext cx="9484648" cy="4531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0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71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932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318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08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24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65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Aspek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Favorable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Non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00" b="1" spc="-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Favorable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Total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Bobot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(%)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24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95" dirty="0">
                          <a:latin typeface="Trebuchet MS"/>
                          <a:cs typeface="Trebuchet MS"/>
                        </a:rPr>
                        <a:t>Harga diri</a:t>
                      </a:r>
                      <a:r>
                        <a:rPr sz="1900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85" dirty="0">
                          <a:latin typeface="Trebuchet MS"/>
                          <a:cs typeface="Trebuchet MS"/>
                        </a:rPr>
                        <a:t>positif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24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0" dirty="0">
                          <a:latin typeface="Trebuchet MS"/>
                          <a:cs typeface="Trebuchet MS"/>
                        </a:rPr>
                        <a:t>3,21,24,48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24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100" dirty="0">
                          <a:latin typeface="Trebuchet MS"/>
                          <a:cs typeface="Trebuchet MS"/>
                        </a:rPr>
                        <a:t>9,16,30,44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24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24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9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2243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59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80" dirty="0">
                          <a:latin typeface="Trebuchet MS"/>
                          <a:cs typeface="Trebuchet MS"/>
                        </a:rPr>
                        <a:t>Kemampuan </a:t>
                      </a:r>
                      <a:r>
                        <a:rPr sz="1900" spc="-75" dirty="0">
                          <a:latin typeface="Trebuchet MS"/>
                          <a:cs typeface="Trebuchet MS"/>
                        </a:rPr>
                        <a:t>memandang</a:t>
                      </a:r>
                      <a:r>
                        <a:rPr sz="1900" spc="-2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65" dirty="0">
                          <a:latin typeface="Trebuchet MS"/>
                          <a:cs typeface="Trebuchet MS"/>
                        </a:rPr>
                        <a:t>sesuatu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00" spc="-90" dirty="0">
                          <a:latin typeface="Trebuchet MS"/>
                          <a:cs typeface="Trebuchet MS"/>
                        </a:rPr>
                        <a:t>dari </a:t>
                      </a:r>
                      <a:r>
                        <a:rPr sz="1900" spc="-65" dirty="0">
                          <a:latin typeface="Trebuchet MS"/>
                          <a:cs typeface="Trebuchet MS"/>
                        </a:rPr>
                        <a:t>sudut </a:t>
                      </a:r>
                      <a:r>
                        <a:rPr sz="1900" spc="-70" dirty="0">
                          <a:latin typeface="Trebuchet MS"/>
                          <a:cs typeface="Trebuchet MS"/>
                        </a:rPr>
                        <a:t>pandang</a:t>
                      </a:r>
                      <a:r>
                        <a:rPr sz="1900" spc="-3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70" dirty="0">
                          <a:latin typeface="Trebuchet MS"/>
                          <a:cs typeface="Trebuchet MS"/>
                        </a:rPr>
                        <a:t>sosial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100" dirty="0">
                          <a:latin typeface="Trebuchet MS"/>
                          <a:cs typeface="Trebuchet MS"/>
                        </a:rPr>
                        <a:t>4,17,36,43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55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100" dirty="0">
                          <a:latin typeface="Trebuchet MS"/>
                          <a:cs typeface="Trebuchet MS"/>
                        </a:rPr>
                        <a:t>8,22,27,37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550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71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04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spc="-105" dirty="0">
                          <a:latin typeface="Trebuchet MS"/>
                          <a:cs typeface="Trebuchet MS"/>
                        </a:rPr>
                        <a:t>Keterampilan </a:t>
                      </a:r>
                      <a:r>
                        <a:rPr sz="1900" spc="-90" dirty="0">
                          <a:latin typeface="Trebuchet MS"/>
                          <a:cs typeface="Trebuchet MS"/>
                        </a:rPr>
                        <a:t>memecahkan</a:t>
                      </a:r>
                      <a:r>
                        <a:rPr sz="1900" spc="-2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80" dirty="0">
                          <a:latin typeface="Trebuchet MS"/>
                          <a:cs typeface="Trebuchet MS"/>
                        </a:rPr>
                        <a:t>masalah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85" dirty="0">
                          <a:latin typeface="Trebuchet MS"/>
                          <a:cs typeface="Trebuchet MS"/>
                        </a:rPr>
                        <a:t>interpersonal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04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100" dirty="0">
                          <a:latin typeface="Trebuchet MS"/>
                          <a:cs typeface="Trebuchet MS"/>
                        </a:rPr>
                        <a:t>1,14,31,34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48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900" spc="-95" dirty="0">
                          <a:latin typeface="Trebuchet MS"/>
                          <a:cs typeface="Trebuchet MS"/>
                        </a:rPr>
                        <a:t>11,19,32,38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489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04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9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040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3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80" dirty="0">
                          <a:latin typeface="Trebuchet MS"/>
                          <a:cs typeface="Trebuchet MS"/>
                        </a:rPr>
                        <a:t>Kebutuhan</a:t>
                      </a:r>
                      <a:r>
                        <a:rPr sz="19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75" dirty="0">
                          <a:latin typeface="Trebuchet MS"/>
                          <a:cs typeface="Trebuchet MS"/>
                        </a:rPr>
                        <a:t>bersosialisasi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95" dirty="0">
                          <a:latin typeface="Trebuchet MS"/>
                          <a:cs typeface="Trebuchet MS"/>
                        </a:rPr>
                        <a:t>10,18,39,40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95" dirty="0">
                          <a:latin typeface="Trebuchet MS"/>
                          <a:cs typeface="Trebuchet MS"/>
                        </a:rPr>
                        <a:t>12,33,45,47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4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80" dirty="0">
                          <a:latin typeface="Trebuchet MS"/>
                          <a:cs typeface="Trebuchet MS"/>
                        </a:rPr>
                        <a:t>Kebutuhan</a:t>
                      </a:r>
                      <a:r>
                        <a:rPr sz="1900" spc="-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100" dirty="0">
                          <a:latin typeface="Trebuchet MS"/>
                          <a:cs typeface="Trebuchet MS"/>
                        </a:rPr>
                        <a:t>privacy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95" dirty="0">
                          <a:latin typeface="Trebuchet MS"/>
                          <a:cs typeface="Trebuchet MS"/>
                        </a:rPr>
                        <a:t>25,26,28,41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105" dirty="0">
                          <a:latin typeface="Trebuchet MS"/>
                          <a:cs typeface="Trebuchet MS"/>
                        </a:rPr>
                        <a:t>2,7,15,46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9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631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5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5" dirty="0">
                          <a:latin typeface="Trebuchet MS"/>
                          <a:cs typeface="Trebuchet MS"/>
                        </a:rPr>
                        <a:t>Keterampilan </a:t>
                      </a:r>
                      <a:r>
                        <a:rPr sz="1900" spc="-70" dirty="0">
                          <a:latin typeface="Trebuchet MS"/>
                          <a:cs typeface="Trebuchet MS"/>
                        </a:rPr>
                        <a:t>sosial </a:t>
                      </a:r>
                      <a:r>
                        <a:rPr sz="1900" spc="-80" dirty="0">
                          <a:latin typeface="Trebuchet MS"/>
                          <a:cs typeface="Trebuchet MS"/>
                        </a:rPr>
                        <a:t>dengan</a:t>
                      </a:r>
                      <a:r>
                        <a:rPr sz="1900" spc="-2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900" spc="-90" dirty="0">
                          <a:latin typeface="Trebuchet MS"/>
                          <a:cs typeface="Trebuchet MS"/>
                        </a:rPr>
                        <a:t>teman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900" spc="-90" dirty="0">
                          <a:latin typeface="Trebuchet MS"/>
                          <a:cs typeface="Trebuchet MS"/>
                        </a:rPr>
                        <a:t>sebaya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0" dirty="0">
                          <a:latin typeface="Trebuchet MS"/>
                          <a:cs typeface="Trebuchet MS"/>
                        </a:rPr>
                        <a:t>5,20,35,42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100" dirty="0">
                          <a:latin typeface="Trebuchet MS"/>
                          <a:cs typeface="Trebuchet MS"/>
                        </a:rPr>
                        <a:t>6,13,23,29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dirty="0">
                          <a:latin typeface="Trebuchet MS"/>
                          <a:cs typeface="Trebuchet MS"/>
                        </a:rPr>
                        <a:t>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-90" dirty="0">
                          <a:latin typeface="Trebuchet MS"/>
                          <a:cs typeface="Trebuchet MS"/>
                        </a:rPr>
                        <a:t>16,7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10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0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155" dirty="0">
                          <a:latin typeface="Trebuchet MS"/>
                          <a:cs typeface="Trebuchet MS"/>
                        </a:rPr>
                        <a:t>Total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346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45" dirty="0">
                          <a:latin typeface="Trebuchet MS"/>
                          <a:cs typeface="Trebuchet MS"/>
                        </a:rPr>
                        <a:t>24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346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45" dirty="0">
                          <a:latin typeface="Trebuchet MS"/>
                          <a:cs typeface="Trebuchet MS"/>
                        </a:rPr>
                        <a:t>24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346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45" dirty="0">
                          <a:latin typeface="Trebuchet MS"/>
                          <a:cs typeface="Trebuchet MS"/>
                        </a:rPr>
                        <a:t>48</a:t>
                      </a:r>
                      <a:endParaRPr sz="1900">
                        <a:latin typeface="Trebuchet MS"/>
                        <a:cs typeface="Trebuchet MS"/>
                      </a:endParaRPr>
                    </a:p>
                  </a:txBody>
                  <a:tcPr marL="0" marR="0" marT="1346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900" spc="-45" dirty="0">
                          <a:latin typeface="Trebuchet MS"/>
                          <a:cs typeface="Trebuchet MS"/>
                        </a:rPr>
                        <a:t>100</a:t>
                      </a:r>
                      <a:endParaRPr sz="1900" dirty="0">
                        <a:latin typeface="Trebuchet MS"/>
                        <a:cs typeface="Trebuchet MS"/>
                      </a:endParaRPr>
                    </a:p>
                  </a:txBody>
                  <a:tcPr marL="0" marR="0" marT="13467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82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xmlns="" id="{C2EC4DCD-12AF-41A0-B7B8-F939C4D68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2868590"/>
            <a:ext cx="7772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5" dirty="0">
                <a:solidFill>
                  <a:srgbClr val="002F6C"/>
                </a:solidFill>
              </a:rPr>
              <a:t>TERIMA KASIH</a:t>
            </a:r>
            <a:endParaRPr sz="7200" b="1" spc="5" dirty="0">
              <a:solidFill>
                <a:srgbClr val="002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58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TUJUAN KEGIATAN PEMBELAJARAN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E99E85-F86A-4A67-9539-874E6C7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87093"/>
            <a:ext cx="9916509" cy="3990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70690" y="1686638"/>
            <a:ext cx="8970579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7050" marR="5080" indent="-514350" algn="just">
              <a:lnSpc>
                <a:spcPct val="150000"/>
              </a:lnSpc>
              <a:spcBef>
                <a:spcPts val="5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Peserta</a:t>
            </a:r>
            <a:r>
              <a:rPr lang="en-GB" sz="2000" spc="-21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dapat</a:t>
            </a:r>
            <a:r>
              <a:rPr lang="en-GB" sz="2000" spc="-21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mengidentifikasi</a:t>
            </a:r>
            <a:r>
              <a:rPr lang="en-GB" sz="2000" spc="-21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6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etika</a:t>
            </a:r>
            <a:r>
              <a:rPr lang="en-GB" sz="2000" spc="-21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9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dan</a:t>
            </a:r>
            <a:r>
              <a:rPr lang="en-GB" sz="2000" spc="-204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2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moral</a:t>
            </a:r>
            <a:r>
              <a:rPr lang="en-GB" sz="2000" spc="-21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dalam</a:t>
            </a:r>
            <a:r>
              <a:rPr lang="en-GB" sz="2000" spc="-21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2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pergaulan</a:t>
            </a:r>
            <a:r>
              <a:rPr lang="en-GB" sz="2000" spc="-204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2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di  </a:t>
            </a:r>
            <a:r>
              <a:rPr lang="en-GB" sz="2000" spc="-16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masyarakat</a:t>
            </a:r>
            <a:r>
              <a:rPr lang="en-GB" sz="2000" spc="-16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en-GB" sz="2000" dirty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527050" marR="431800" indent="-514350" algn="just">
              <a:lnSpc>
                <a:spcPct val="150000"/>
              </a:lnSpc>
              <a:spcBef>
                <a:spcPts val="92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Peserta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dapat</a:t>
            </a:r>
            <a:r>
              <a:rPr lang="en-GB" sz="2000" spc="-13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4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menjelaskan</a:t>
            </a:r>
            <a:r>
              <a:rPr lang="en-GB" sz="2000" spc="-14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6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cara</a:t>
            </a:r>
            <a:r>
              <a:rPr lang="en-GB" sz="2000" spc="-16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menyikapi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0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perubahan</a:t>
            </a:r>
            <a:r>
              <a:rPr lang="en-GB" sz="2000" spc="-62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</a:t>
            </a:r>
            <a:r>
              <a:rPr lang="en-GB" sz="2000" spc="-16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etika</a:t>
            </a:r>
            <a:r>
              <a:rPr lang="en-GB" sz="2000" spc="-16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9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dan</a:t>
            </a:r>
            <a:r>
              <a:rPr lang="en-GB" sz="2000" spc="-9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 </a:t>
            </a:r>
            <a:r>
              <a:rPr lang="en-GB" sz="2000" spc="-12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moral </a:t>
            </a:r>
            <a:r>
              <a:rPr lang="en-GB" sz="2000" spc="-13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dalam</a:t>
            </a:r>
            <a:r>
              <a:rPr lang="en-GB" sz="2000" spc="-13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2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pergaulan</a:t>
            </a:r>
            <a:r>
              <a:rPr lang="en-GB" sz="2000" spc="-12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di</a:t>
            </a:r>
            <a:r>
              <a:rPr lang="en-GB" sz="2000" spc="-47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6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masyarakat</a:t>
            </a:r>
            <a:r>
              <a:rPr lang="en-GB" sz="2000" spc="-16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en-GB" sz="2000" dirty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527050" marR="548640" indent="-514350" algn="just">
              <a:lnSpc>
                <a:spcPct val="150000"/>
              </a:lnSpc>
              <a:spcBef>
                <a:spcPts val="98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Peserta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dapat</a:t>
            </a:r>
            <a:r>
              <a:rPr lang="en-GB" sz="2000" spc="-13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1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mengembangan</a:t>
            </a:r>
            <a:r>
              <a:rPr lang="en-GB" sz="2000" spc="-11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diri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4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secara</a:t>
            </a:r>
            <a:r>
              <a:rPr lang="en-GB" sz="2000" spc="-14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22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afektif</a:t>
            </a:r>
            <a:r>
              <a:rPr lang="en-GB" sz="2000" spc="-22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</a:t>
            </a:r>
            <a:r>
              <a:rPr lang="en-GB" sz="2000" spc="-54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psikomotorik</a:t>
            </a:r>
            <a:r>
              <a:rPr lang="en-GB" sz="2000" spc="-13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 </a:t>
            </a: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kecerdasan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0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sosial</a:t>
            </a:r>
            <a:r>
              <a:rPr lang="en-GB" sz="2000" spc="-10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9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dan</a:t>
            </a:r>
            <a:r>
              <a:rPr lang="en-GB" sz="2000" spc="-39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4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finansial</a:t>
            </a:r>
            <a:r>
              <a:rPr lang="en-GB" sz="2000" spc="-14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en-GB" sz="2000" dirty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527050" marR="219710" indent="-514350" algn="just">
              <a:lnSpc>
                <a:spcPct val="150000"/>
              </a:lnSpc>
              <a:spcBef>
                <a:spcPts val="89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lang="en-GB" sz="2000" spc="-13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Peserta</a:t>
            </a:r>
            <a:r>
              <a:rPr lang="en-GB" sz="2000" spc="-13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9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mampu</a:t>
            </a:r>
            <a:r>
              <a:rPr lang="en-GB" sz="2000" spc="-9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beradaptasi</a:t>
            </a:r>
            <a:r>
              <a:rPr lang="en-GB" sz="2000" spc="-13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2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selama</a:t>
            </a:r>
            <a:r>
              <a:rPr lang="en-GB" sz="2000" spc="-12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3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melakukan</a:t>
            </a:r>
            <a:r>
              <a:rPr lang="en-GB" sz="2000" spc="-13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05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pendampingan</a:t>
            </a:r>
            <a:r>
              <a:rPr lang="en-GB" sz="2000" spc="-10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64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GB" sz="2000" spc="-125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di  </a:t>
            </a:r>
            <a:r>
              <a:rPr lang="en-GB" sz="2000" spc="-160" dirty="0" err="1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masyarakat</a:t>
            </a:r>
            <a:r>
              <a:rPr lang="en-GB" sz="2000" spc="-160" dirty="0">
                <a:solidFill>
                  <a:schemeClr val="bg1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en-GB" sz="2000" dirty="0">
              <a:solidFill>
                <a:schemeClr val="bg1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1794786"/>
            <a:ext cx="6695650" cy="328936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b="1" spc="-190" dirty="0" smtClean="0">
                <a:cs typeface="Trebuchet MS"/>
              </a:rPr>
              <a:t>E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t</a:t>
            </a:r>
            <a:r>
              <a:rPr lang="en-US" sz="2400" b="1" spc="-190" dirty="0" smtClean="0">
                <a:cs typeface="Trebuchet MS"/>
              </a:rPr>
              <a:t> i </a:t>
            </a:r>
            <a:r>
              <a:rPr sz="2400" b="1" spc="-190" dirty="0" smtClean="0">
                <a:cs typeface="Trebuchet MS"/>
              </a:rPr>
              <a:t>k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a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:</a:t>
            </a:r>
            <a:endParaRPr sz="2400" b="1" dirty="0"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200" b="1" spc="-145" dirty="0">
                <a:cs typeface="Trebuchet MS"/>
              </a:rPr>
              <a:t>Etika </a:t>
            </a:r>
            <a:r>
              <a:rPr sz="2200" b="1" spc="-114" dirty="0">
                <a:cs typeface="Trebuchet MS"/>
              </a:rPr>
              <a:t>meliputi </a:t>
            </a:r>
            <a:r>
              <a:rPr sz="2200" b="1" spc="-145" dirty="0">
                <a:cs typeface="Trebuchet MS"/>
              </a:rPr>
              <a:t>Etika </a:t>
            </a:r>
            <a:r>
              <a:rPr sz="2200" b="1" spc="-105" dirty="0">
                <a:cs typeface="Trebuchet MS"/>
              </a:rPr>
              <a:t>Pribadi </a:t>
            </a:r>
            <a:r>
              <a:rPr sz="2200" b="1" spc="-80" dirty="0">
                <a:cs typeface="Trebuchet MS"/>
              </a:rPr>
              <a:t>dan </a:t>
            </a:r>
            <a:r>
              <a:rPr sz="2200" b="1" spc="-145" dirty="0" err="1">
                <a:cs typeface="Trebuchet MS"/>
              </a:rPr>
              <a:t>Etika</a:t>
            </a:r>
            <a:r>
              <a:rPr sz="2200" b="1" spc="-530" dirty="0">
                <a:cs typeface="Trebuchet MS"/>
              </a:rPr>
              <a:t> </a:t>
            </a:r>
            <a:r>
              <a:rPr lang="en-ID" sz="2200" b="1" spc="-530" dirty="0">
                <a:cs typeface="Trebuchet MS"/>
              </a:rPr>
              <a:t>  </a:t>
            </a:r>
            <a:r>
              <a:rPr sz="2200" b="1" spc="-120" dirty="0" err="1" smtClean="0">
                <a:cs typeface="Trebuchet MS"/>
              </a:rPr>
              <a:t>Sosial</a:t>
            </a:r>
            <a:r>
              <a:rPr sz="2200" b="1" spc="-120" dirty="0" smtClean="0">
                <a:cs typeface="Trebuchet MS"/>
              </a:rPr>
              <a:t>.</a:t>
            </a:r>
            <a:endParaRPr lang="en-US" sz="2200" b="1" dirty="0"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pPr marL="469900" algn="just">
              <a:lnSpc>
                <a:spcPct val="100000"/>
              </a:lnSpc>
              <a:spcBef>
                <a:spcPts val="229"/>
              </a:spcBef>
            </a:pPr>
            <a:r>
              <a:rPr lang="en-US" sz="2000" dirty="0" err="1" smtClean="0"/>
              <a:t>Etika</a:t>
            </a:r>
            <a:r>
              <a:rPr lang="en-US" sz="2000" dirty="0" smtClean="0"/>
              <a:t> </a:t>
            </a:r>
            <a:r>
              <a:rPr lang="en-US" sz="2000" dirty="0" err="1"/>
              <a:t>mempelajari</a:t>
            </a:r>
            <a:r>
              <a:rPr lang="en-US" sz="2000" dirty="0"/>
              <a:t> </a:t>
            </a:r>
            <a:r>
              <a:rPr lang="en-US" sz="2000" dirty="0" err="1"/>
              <a:t>pandangan-pandangan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persoalan-persoalan</a:t>
            </a:r>
            <a:r>
              <a:rPr lang="en-US" sz="2000" dirty="0"/>
              <a:t> yang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kesusilaan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69900" algn="just">
              <a:lnSpc>
                <a:spcPct val="100000"/>
              </a:lnSpc>
              <a:spcBef>
                <a:spcPts val="229"/>
              </a:spcBef>
            </a:pPr>
            <a:r>
              <a:rPr lang="en-US" sz="2000" dirty="0" err="1" smtClean="0"/>
              <a:t>Etika</a:t>
            </a:r>
            <a:r>
              <a:rPr lang="en-US" sz="2000" dirty="0" smtClean="0"/>
              <a:t> </a:t>
            </a:r>
            <a:r>
              <a:rPr lang="en-US" sz="2000" dirty="0" err="1"/>
              <a:t>ialah</a:t>
            </a:r>
            <a:r>
              <a:rPr lang="en-US" sz="2000" dirty="0"/>
              <a:t> </a:t>
            </a:r>
            <a:r>
              <a:rPr lang="en-US" sz="2000" dirty="0" err="1"/>
              <a:t>penyelidikan</a:t>
            </a:r>
            <a:r>
              <a:rPr lang="en-US" sz="2000" dirty="0"/>
              <a:t> </a:t>
            </a:r>
            <a:r>
              <a:rPr lang="en-US" sz="2000" dirty="0" err="1"/>
              <a:t>filosofis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kewajiban-kewajiban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hal-hal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buruk</a:t>
            </a:r>
            <a:r>
              <a:rPr lang="en-US" sz="2000" dirty="0"/>
              <a:t>. </a:t>
            </a:r>
            <a:r>
              <a:rPr lang="en-US" sz="2000" dirty="0" err="1"/>
              <a:t>Etika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penyelidikan</a:t>
            </a:r>
            <a:r>
              <a:rPr lang="en-US" sz="2000" dirty="0"/>
              <a:t> </a:t>
            </a:r>
            <a:r>
              <a:rPr lang="en-US" sz="2000" dirty="0" err="1"/>
              <a:t>filsafat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moral. </a:t>
            </a:r>
            <a:r>
              <a:rPr lang="en-US" sz="2000" dirty="0" err="1"/>
              <a:t>Etika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membahas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, </a:t>
            </a:r>
            <a:r>
              <a:rPr lang="en-US" sz="2000" dirty="0" err="1"/>
              <a:t>melainkan</a:t>
            </a:r>
            <a:r>
              <a:rPr lang="en-US" sz="2000" dirty="0"/>
              <a:t> </a:t>
            </a:r>
            <a:r>
              <a:rPr lang="en-US" sz="2000" dirty="0" err="1"/>
              <a:t>membahas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seharusnya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berlaku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. </a:t>
            </a:r>
            <a:endParaRPr sz="2000" dirty="0">
              <a:cs typeface="Trebuchet MS"/>
            </a:endParaRPr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87" y="2286000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1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1794786"/>
            <a:ext cx="6695650" cy="369460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b="1" spc="-190" dirty="0" smtClean="0">
                <a:cs typeface="Trebuchet MS"/>
              </a:rPr>
              <a:t>E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t</a:t>
            </a:r>
            <a:r>
              <a:rPr lang="en-US" sz="2400" b="1" spc="-190" dirty="0" smtClean="0">
                <a:cs typeface="Trebuchet MS"/>
              </a:rPr>
              <a:t> i </a:t>
            </a:r>
            <a:r>
              <a:rPr sz="2400" b="1" spc="-190" dirty="0" smtClean="0">
                <a:cs typeface="Trebuchet MS"/>
              </a:rPr>
              <a:t>k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a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:</a:t>
            </a:r>
            <a:r>
              <a:rPr lang="en-US" sz="2400" b="1" dirty="0">
                <a:cs typeface="Trebuchet MS"/>
              </a:rPr>
              <a:t> </a:t>
            </a:r>
            <a:endParaRPr lang="en-US" sz="2400" b="1" dirty="0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err="1" smtClean="0"/>
              <a:t>Sehari-hari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perlu</a:t>
            </a:r>
            <a:r>
              <a:rPr lang="en-US" sz="2400" dirty="0"/>
              <a:t> </a:t>
            </a:r>
            <a:r>
              <a:rPr lang="en-US" sz="2400" dirty="0" err="1"/>
              <a:t>memperhatikan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etika</a:t>
            </a:r>
            <a:r>
              <a:rPr lang="en-US" sz="2400" dirty="0"/>
              <a:t>:</a:t>
            </a: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pPr marL="457200" lvl="0" indent="-457200" algn="just">
              <a:buFont typeface="+mj-lt"/>
              <a:buAutoNum type="alphaLcPeriod"/>
            </a:pPr>
            <a:r>
              <a:rPr lang="en-US" sz="2000" dirty="0" err="1" smtClean="0"/>
              <a:t>Menjaga</a:t>
            </a:r>
            <a:r>
              <a:rPr lang="en-US" sz="2000" dirty="0" smtClean="0"/>
              <a:t> </a:t>
            </a:r>
            <a:r>
              <a:rPr lang="en-US" sz="2000" dirty="0" err="1"/>
              <a:t>kerahasiaan</a:t>
            </a:r>
            <a:r>
              <a:rPr lang="en-US" sz="2000" dirty="0"/>
              <a:t>/</a:t>
            </a:r>
            <a:r>
              <a:rPr lang="en-US" sz="2000" dirty="0" err="1"/>
              <a:t>aib</a:t>
            </a:r>
            <a:r>
              <a:rPr lang="en-US" sz="2000" dirty="0"/>
              <a:t> orang lain;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2000" dirty="0" err="1"/>
              <a:t>Sopan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ucapan</a:t>
            </a:r>
            <a:r>
              <a:rPr lang="en-US" sz="2000" dirty="0"/>
              <a:t>;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2000" dirty="0" err="1"/>
              <a:t>Menjaga</a:t>
            </a:r>
            <a:r>
              <a:rPr lang="en-US" sz="2000" dirty="0"/>
              <a:t> </a:t>
            </a:r>
            <a:r>
              <a:rPr lang="en-US" sz="2000" dirty="0" err="1"/>
              <a:t>privasi</a:t>
            </a:r>
            <a:r>
              <a:rPr lang="en-US" sz="2000" dirty="0"/>
              <a:t> (</a:t>
            </a:r>
            <a:r>
              <a:rPr lang="en-US" sz="2000" dirty="0" err="1"/>
              <a:t>kekuasaan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kemerdekaan</a:t>
            </a:r>
            <a:r>
              <a:rPr lang="en-US" sz="2000" dirty="0"/>
              <a:t> </a:t>
            </a:r>
            <a:r>
              <a:rPr lang="en-US" sz="2000" dirty="0" err="1"/>
              <a:t>pribadi</a:t>
            </a:r>
            <a:r>
              <a:rPr lang="en-US" sz="2000" dirty="0"/>
              <a:t>);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mengucilkan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berprasangka</a:t>
            </a:r>
            <a:r>
              <a:rPr lang="en-US" sz="2000" dirty="0"/>
              <a:t> </a:t>
            </a:r>
            <a:r>
              <a:rPr lang="en-US" sz="2000" dirty="0" err="1"/>
              <a:t>buruk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alasan</a:t>
            </a:r>
            <a:r>
              <a:rPr lang="en-US" sz="2000" dirty="0"/>
              <a:t>, </a:t>
            </a:r>
            <a:r>
              <a:rPr lang="en-US" sz="2000" dirty="0" err="1"/>
              <a:t>menghina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memanggil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panggilan</a:t>
            </a:r>
            <a:r>
              <a:rPr lang="en-US" sz="2000" dirty="0"/>
              <a:t> yang </a:t>
            </a:r>
            <a:r>
              <a:rPr lang="en-US" sz="2000" dirty="0" err="1"/>
              <a:t>buruk</a:t>
            </a:r>
            <a:r>
              <a:rPr lang="en-US" sz="2000" dirty="0"/>
              <a:t>;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2000" dirty="0" err="1"/>
              <a:t>Memaafkan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orang lain;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2000" dirty="0" err="1"/>
              <a:t>Menahan</a:t>
            </a:r>
            <a:r>
              <a:rPr lang="en-US" sz="2000" dirty="0"/>
              <a:t> </a:t>
            </a:r>
            <a:r>
              <a:rPr lang="en-US" sz="2000" dirty="0" err="1"/>
              <a:t>pandangan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menjaga</a:t>
            </a:r>
            <a:r>
              <a:rPr lang="en-US" sz="2000" dirty="0"/>
              <a:t> </a:t>
            </a:r>
            <a:r>
              <a:rPr lang="en-US" sz="2000" dirty="0" err="1"/>
              <a:t>kehormatan</a:t>
            </a:r>
            <a:r>
              <a:rPr lang="en-US" sz="2000" dirty="0"/>
              <a:t> orang lain.</a:t>
            </a:r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87" y="2286000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5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1794786"/>
            <a:ext cx="6695650" cy="455637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b="1" spc="-190" dirty="0" smtClean="0">
                <a:cs typeface="Trebuchet MS"/>
              </a:rPr>
              <a:t>E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t</a:t>
            </a:r>
            <a:r>
              <a:rPr lang="en-US" sz="2400" b="1" spc="-190" dirty="0" smtClean="0">
                <a:cs typeface="Trebuchet MS"/>
              </a:rPr>
              <a:t> i </a:t>
            </a:r>
            <a:r>
              <a:rPr sz="2400" b="1" spc="-190" dirty="0" smtClean="0">
                <a:cs typeface="Trebuchet MS"/>
              </a:rPr>
              <a:t>k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a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:</a:t>
            </a:r>
            <a:r>
              <a:rPr lang="en-US" sz="2400" b="1" dirty="0">
                <a:cs typeface="Trebuchet MS"/>
              </a:rPr>
              <a:t> </a:t>
            </a:r>
            <a:endParaRPr lang="en-US" sz="2400" b="1" dirty="0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:</a:t>
            </a:r>
            <a:endParaRPr lang="en-US" sz="2400" dirty="0"/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pPr algn="just"/>
            <a:r>
              <a:rPr lang="en-US" sz="2000" b="1" dirty="0" err="1"/>
              <a:t>Etika</a:t>
            </a:r>
            <a:r>
              <a:rPr lang="en-US" sz="2000" b="1" dirty="0"/>
              <a:t> </a:t>
            </a:r>
            <a:r>
              <a:rPr lang="en-US" sz="2000" b="1" dirty="0" err="1"/>
              <a:t>pribadi</a:t>
            </a:r>
            <a:r>
              <a:rPr lang="en-US" sz="2000" dirty="0"/>
              <a:t>: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pemuda</a:t>
            </a:r>
            <a:r>
              <a:rPr lang="en-US" sz="2000" dirty="0"/>
              <a:t> </a:t>
            </a:r>
            <a:r>
              <a:rPr lang="en-US" sz="2000" dirty="0" err="1"/>
              <a:t>hidup</a:t>
            </a:r>
            <a:r>
              <a:rPr lang="en-US" sz="2000" dirty="0"/>
              <a:t> </a:t>
            </a:r>
            <a:r>
              <a:rPr lang="en-US" sz="2000" dirty="0" err="1"/>
              <a:t>miskin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menjalani</a:t>
            </a:r>
            <a:r>
              <a:rPr lang="en-US" sz="2000" dirty="0"/>
              <a:t> proses </a:t>
            </a:r>
            <a:r>
              <a:rPr lang="en-US" sz="2000" dirty="0" err="1"/>
              <a:t>pendidikan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KKN </a:t>
            </a:r>
            <a:r>
              <a:rPr lang="en-US" sz="2000" dirty="0" smtClean="0"/>
              <a:t>TKWU (</a:t>
            </a:r>
            <a:r>
              <a:rPr lang="en-US" sz="2000" dirty="0" err="1" smtClean="0"/>
              <a:t>Kuliah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Nyata</a:t>
            </a:r>
            <a:r>
              <a:rPr lang="en-US" sz="2000" dirty="0" smtClean="0"/>
              <a:t> </a:t>
            </a:r>
            <a:r>
              <a:rPr lang="en-US" sz="2000" dirty="0" err="1" smtClean="0"/>
              <a:t>Tematik</a:t>
            </a:r>
            <a:r>
              <a:rPr lang="en-US" sz="2000" dirty="0" smtClean="0"/>
              <a:t> </a:t>
            </a:r>
            <a:r>
              <a:rPr lang="en-US" sz="2000" dirty="0" err="1" smtClean="0"/>
              <a:t>Kewirausahaan</a:t>
            </a:r>
            <a:r>
              <a:rPr lang="en-US" sz="2000" dirty="0" smtClean="0"/>
              <a:t>)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seseorang</a:t>
            </a:r>
            <a:r>
              <a:rPr lang="en-US" sz="2000" dirty="0"/>
              <a:t> yang kaya </a:t>
            </a:r>
            <a:r>
              <a:rPr lang="en-US" sz="2000" dirty="0" err="1"/>
              <a:t>raya</a:t>
            </a:r>
            <a:r>
              <a:rPr lang="en-US" sz="2000" dirty="0"/>
              <a:t>. </a:t>
            </a:r>
            <a:r>
              <a:rPr lang="en-US" sz="2000" dirty="0" err="1"/>
              <a:t>Pemuda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disibukkan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usahanya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lupa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diri</a:t>
            </a:r>
            <a:r>
              <a:rPr lang="en-US" sz="2000" dirty="0"/>
              <a:t> </a:t>
            </a:r>
            <a:r>
              <a:rPr lang="en-US" sz="2000" dirty="0" err="1"/>
              <a:t>pribadinya</a:t>
            </a:r>
            <a:r>
              <a:rPr lang="en-US" sz="2000" dirty="0"/>
              <a:t>.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hartanya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keperluan-keperluan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terpuji</a:t>
            </a:r>
            <a:r>
              <a:rPr lang="en-US" sz="2000" dirty="0"/>
              <a:t> di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masyarakat</a:t>
            </a:r>
            <a:r>
              <a:rPr lang="en-US" sz="2000" dirty="0"/>
              <a:t> (</a:t>
            </a:r>
            <a:r>
              <a:rPr lang="en-US" sz="2000" dirty="0" err="1"/>
              <a:t>mabuk-mabukan</a:t>
            </a:r>
            <a:r>
              <a:rPr lang="en-US" sz="2000" dirty="0"/>
              <a:t>, </a:t>
            </a:r>
            <a:r>
              <a:rPr lang="en-US" sz="2000" dirty="0" err="1"/>
              <a:t>suka</a:t>
            </a:r>
            <a:r>
              <a:rPr lang="en-US" sz="2000" dirty="0"/>
              <a:t> </a:t>
            </a:r>
            <a:r>
              <a:rPr lang="en-US" sz="2000" dirty="0" err="1"/>
              <a:t>mengganggu</a:t>
            </a:r>
            <a:r>
              <a:rPr lang="en-US" sz="2000" dirty="0"/>
              <a:t> </a:t>
            </a:r>
            <a:r>
              <a:rPr lang="en-US" sz="2000" dirty="0" err="1"/>
              <a:t>ketentraman</a:t>
            </a:r>
            <a:r>
              <a:rPr lang="en-US" sz="2000" dirty="0"/>
              <a:t> </a:t>
            </a:r>
            <a:r>
              <a:rPr lang="en-US" sz="2000" dirty="0" err="1"/>
              <a:t>keluarga</a:t>
            </a:r>
            <a:r>
              <a:rPr lang="en-US" sz="2000" dirty="0"/>
              <a:t> orang lain). Dari </a:t>
            </a:r>
            <a:r>
              <a:rPr lang="en-US" sz="2000" dirty="0" err="1"/>
              <a:t>segi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,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usahanya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jutawan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etika</a:t>
            </a:r>
            <a:r>
              <a:rPr lang="en-US" sz="2000" dirty="0"/>
              <a:t> </a:t>
            </a:r>
            <a:r>
              <a:rPr lang="en-US" sz="2000" dirty="0" err="1"/>
              <a:t>pribadinya</a:t>
            </a:r>
            <a:r>
              <a:rPr lang="en-US" sz="2000" dirty="0"/>
              <a:t>.</a:t>
            </a:r>
          </a:p>
          <a:p>
            <a:pPr marL="457200" lvl="0" indent="-457200" algn="just">
              <a:buFont typeface="+mj-lt"/>
              <a:buAutoNum type="alphaLcPeriod"/>
            </a:pPr>
            <a:endParaRPr lang="en-US" sz="2000" dirty="0"/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87" y="2286000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7" y="1794786"/>
            <a:ext cx="6695650" cy="363304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400" b="1" spc="-190" dirty="0" smtClean="0">
                <a:cs typeface="Trebuchet MS"/>
              </a:rPr>
              <a:t>E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t</a:t>
            </a:r>
            <a:r>
              <a:rPr lang="en-US" sz="2400" b="1" spc="-190" dirty="0" smtClean="0">
                <a:cs typeface="Trebuchet MS"/>
              </a:rPr>
              <a:t> i </a:t>
            </a:r>
            <a:r>
              <a:rPr sz="2400" b="1" spc="-190" dirty="0" smtClean="0">
                <a:cs typeface="Trebuchet MS"/>
              </a:rPr>
              <a:t>k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a</a:t>
            </a:r>
            <a:r>
              <a:rPr lang="en-US" sz="2400" b="1" spc="-190" dirty="0" smtClean="0">
                <a:cs typeface="Trebuchet MS"/>
              </a:rPr>
              <a:t> </a:t>
            </a:r>
            <a:r>
              <a:rPr sz="2400" b="1" spc="-190" dirty="0" smtClean="0">
                <a:cs typeface="Trebuchet MS"/>
              </a:rPr>
              <a:t>:</a:t>
            </a:r>
            <a:r>
              <a:rPr lang="en-US" sz="2400" b="1" dirty="0">
                <a:cs typeface="Trebuchet MS"/>
              </a:rPr>
              <a:t> </a:t>
            </a:r>
            <a:endParaRPr lang="en-US" sz="2400" b="1" dirty="0" smtClean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526415" algn="l"/>
                <a:tab pos="527050" algn="l"/>
              </a:tabLst>
            </a:pP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:</a:t>
            </a:r>
            <a:endParaRPr lang="en-US" sz="2400" dirty="0"/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endParaRPr lang="en-US" sz="2000" dirty="0"/>
          </a:p>
          <a:p>
            <a:pPr algn="just"/>
            <a:r>
              <a:rPr lang="en-US" sz="2000" b="1" dirty="0" err="1"/>
              <a:t>Etika</a:t>
            </a:r>
            <a:r>
              <a:rPr lang="en-US" sz="2000" b="1" dirty="0"/>
              <a:t> </a:t>
            </a:r>
            <a:r>
              <a:rPr lang="en-US" sz="2000" b="1" dirty="0" err="1"/>
              <a:t>Sosial</a:t>
            </a:r>
            <a:r>
              <a:rPr lang="en-US" sz="2000" b="1" dirty="0"/>
              <a:t>: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pengurus</a:t>
            </a:r>
            <a:r>
              <a:rPr lang="en-US" sz="2000" dirty="0"/>
              <a:t> </a:t>
            </a:r>
            <a:r>
              <a:rPr lang="en-US" sz="2000" dirty="0" err="1"/>
              <a:t>koperasi</a:t>
            </a:r>
            <a:r>
              <a:rPr lang="en-US" sz="2000" dirty="0"/>
              <a:t> yang </a:t>
            </a: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perkumpulan</a:t>
            </a:r>
            <a:r>
              <a:rPr lang="en-US" sz="2000" dirty="0"/>
              <a:t> </a:t>
            </a:r>
            <a:r>
              <a:rPr lang="en-US" sz="2000" dirty="0" err="1"/>
              <a:t>pemuda</a:t>
            </a:r>
            <a:r>
              <a:rPr lang="en-US" sz="2000" dirty="0"/>
              <a:t> </a:t>
            </a:r>
            <a:r>
              <a:rPr lang="en-US" sz="2000" dirty="0" err="1"/>
              <a:t>desa</a:t>
            </a:r>
            <a:r>
              <a:rPr lang="en-US" sz="2000" dirty="0"/>
              <a:t> </a:t>
            </a:r>
            <a:r>
              <a:rPr lang="en-US" sz="2000" dirty="0" err="1"/>
              <a:t>dipercaya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uang</a:t>
            </a:r>
            <a:r>
              <a:rPr lang="en-US" sz="2000" dirty="0"/>
              <a:t>. </a:t>
            </a:r>
            <a:r>
              <a:rPr lang="en-US" sz="2000" dirty="0" err="1"/>
              <a:t>Uang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iuran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 </a:t>
            </a:r>
            <a:r>
              <a:rPr lang="en-US" sz="2000" dirty="0" err="1"/>
              <a:t>koperasi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dimanfaatkan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r>
              <a:rPr lang="en-US" sz="2000" dirty="0"/>
              <a:t>. </a:t>
            </a:r>
            <a:r>
              <a:rPr lang="en-US" sz="2000" dirty="0" err="1"/>
              <a:t>Pengurus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penggelapan</a:t>
            </a:r>
            <a:r>
              <a:rPr lang="en-US" sz="2000" dirty="0"/>
              <a:t> </a:t>
            </a:r>
            <a:r>
              <a:rPr lang="en-US" sz="2000" dirty="0" err="1"/>
              <a:t>uang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kepentingan</a:t>
            </a:r>
            <a:r>
              <a:rPr lang="en-US" sz="2000" dirty="0"/>
              <a:t> </a:t>
            </a:r>
            <a:r>
              <a:rPr lang="en-US" sz="2000" dirty="0" err="1"/>
              <a:t>pribadinya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mempertanggungjawabkan</a:t>
            </a:r>
            <a:r>
              <a:rPr lang="en-US" sz="2000" dirty="0"/>
              <a:t> </a:t>
            </a:r>
            <a:r>
              <a:rPr lang="en-US" sz="2000" dirty="0" err="1"/>
              <a:t>uang</a:t>
            </a:r>
            <a:r>
              <a:rPr lang="en-US" sz="2000" dirty="0"/>
              <a:t> yang </a:t>
            </a:r>
            <a:r>
              <a:rPr lang="en-US" sz="2000" dirty="0" err="1"/>
              <a:t>dipakainya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lembaganya</a:t>
            </a:r>
            <a:r>
              <a:rPr lang="en-US" sz="2000" dirty="0"/>
              <a:t>. </a:t>
            </a:r>
            <a:r>
              <a:rPr lang="en-US" sz="2000" dirty="0" err="1"/>
              <a:t>Perbuatan</a:t>
            </a:r>
            <a:r>
              <a:rPr lang="en-US" sz="2000" dirty="0"/>
              <a:t> </a:t>
            </a:r>
            <a:r>
              <a:rPr lang="en-US" sz="2000" dirty="0" err="1"/>
              <a:t>pengurus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perbuatan</a:t>
            </a:r>
            <a:r>
              <a:rPr lang="en-US" sz="2000" dirty="0"/>
              <a:t> yang </a:t>
            </a:r>
            <a:r>
              <a:rPr lang="en-US" sz="2000" dirty="0" err="1"/>
              <a:t>merusak</a:t>
            </a:r>
            <a:r>
              <a:rPr lang="en-US" sz="2000" dirty="0"/>
              <a:t> </a:t>
            </a:r>
            <a:r>
              <a:rPr lang="en-US" sz="2000" dirty="0" err="1"/>
              <a:t>etika</a:t>
            </a:r>
            <a:r>
              <a:rPr lang="en-US" sz="2000" dirty="0"/>
              <a:t> </a:t>
            </a:r>
            <a:r>
              <a:rPr lang="en-US" sz="2000" dirty="0" err="1"/>
              <a:t>sosial</a:t>
            </a:r>
            <a:endParaRPr lang="en-US" sz="2000" dirty="0"/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87" y="2286000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8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F5B9F41-E756-45EA-9ED6-D248BA892385}"/>
              </a:ext>
            </a:extLst>
          </p:cNvPr>
          <p:cNvSpPr/>
          <p:nvPr/>
        </p:nvSpPr>
        <p:spPr>
          <a:xfrm>
            <a:off x="2843698" y="685800"/>
            <a:ext cx="6504603" cy="568394"/>
          </a:xfrm>
          <a:prstGeom prst="round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URAIAN MATERI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092516" y="1472645"/>
            <a:ext cx="7751939" cy="157607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 algn="just">
              <a:lnSpc>
                <a:spcPct val="100000"/>
              </a:lnSpc>
              <a:buAutoNum type="arabicPeriod" startAt="2"/>
              <a:tabLst>
                <a:tab pos="526415" algn="l"/>
                <a:tab pos="527050" algn="l"/>
              </a:tabLst>
            </a:pPr>
            <a:r>
              <a:rPr lang="en-US" sz="2400" b="1" spc="-75" dirty="0" err="1">
                <a:cs typeface="Trebuchet MS"/>
              </a:rPr>
              <a:t>Moralitas</a:t>
            </a:r>
            <a:r>
              <a:rPr lang="en-US" sz="2400" b="1" spc="-75" dirty="0">
                <a:cs typeface="Trebuchet MS"/>
              </a:rPr>
              <a:t> “</a:t>
            </a:r>
            <a:r>
              <a:rPr lang="en-US" sz="2400" b="1" spc="-75" dirty="0" err="1">
                <a:cs typeface="Trebuchet MS"/>
              </a:rPr>
              <a:t>Sumaryono</a:t>
            </a:r>
            <a:r>
              <a:rPr lang="en-US" sz="2400" b="1" spc="-75" dirty="0">
                <a:cs typeface="Trebuchet MS"/>
              </a:rPr>
              <a:t> (1995) </a:t>
            </a:r>
            <a:r>
              <a:rPr lang="en-US" sz="2400" b="1" spc="-75" dirty="0" err="1">
                <a:cs typeface="Trebuchet MS"/>
              </a:rPr>
              <a:t>mengklasifikasikan</a:t>
            </a:r>
            <a:r>
              <a:rPr lang="en-US" sz="2400" b="1" spc="-75" dirty="0">
                <a:cs typeface="Trebuchet MS"/>
              </a:rPr>
              <a:t> </a:t>
            </a:r>
            <a:r>
              <a:rPr lang="en-US" sz="2400" b="1" spc="-75" dirty="0" err="1" smtClean="0">
                <a:cs typeface="Trebuchet MS"/>
              </a:rPr>
              <a:t>moralitas</a:t>
            </a:r>
            <a:r>
              <a:rPr lang="en-US" sz="2400" b="1" spc="-75" dirty="0" smtClean="0">
                <a:cs typeface="Trebuchet MS"/>
              </a:rPr>
              <a:t> </a:t>
            </a:r>
            <a:r>
              <a:rPr lang="en-US" sz="2400" b="1" spc="-75" dirty="0" err="1">
                <a:cs typeface="Trebuchet MS"/>
              </a:rPr>
              <a:t>menjadi</a:t>
            </a:r>
            <a:r>
              <a:rPr lang="en-US" sz="2400" b="1" spc="-75" dirty="0">
                <a:cs typeface="Trebuchet MS"/>
              </a:rPr>
              <a:t> </a:t>
            </a:r>
            <a:r>
              <a:rPr lang="en-US" sz="2400" b="1" spc="-75" dirty="0" err="1">
                <a:cs typeface="Trebuchet MS"/>
              </a:rPr>
              <a:t>dua</a:t>
            </a:r>
            <a:r>
              <a:rPr lang="en-US" sz="2400" b="1" spc="-75" dirty="0">
                <a:cs typeface="Trebuchet MS"/>
              </a:rPr>
              <a:t> </a:t>
            </a:r>
            <a:r>
              <a:rPr lang="en-US" sz="2400" b="1" spc="-75" dirty="0" err="1">
                <a:cs typeface="Trebuchet MS"/>
              </a:rPr>
              <a:t>golongan</a:t>
            </a:r>
            <a:r>
              <a:rPr lang="en-US" sz="2400" b="1" spc="-75" dirty="0">
                <a:cs typeface="Trebuchet MS"/>
              </a:rPr>
              <a:t>, </a:t>
            </a:r>
            <a:r>
              <a:rPr lang="en-US" sz="2400" b="1" spc="-75" dirty="0" err="1">
                <a:cs typeface="Trebuchet MS"/>
              </a:rPr>
              <a:t>yaitu</a:t>
            </a:r>
            <a:r>
              <a:rPr lang="en-US" sz="2400" b="1" spc="-75" dirty="0">
                <a:cs typeface="Trebuchet MS"/>
              </a:rPr>
              <a:t>:</a:t>
            </a:r>
            <a:endParaRPr lang="en-US" sz="2400" b="1" dirty="0">
              <a:cs typeface="Trebuchet MS"/>
            </a:endParaRPr>
          </a:p>
          <a:p>
            <a:pPr marL="927100" lvl="1" indent="-457200" algn="just">
              <a:lnSpc>
                <a:spcPct val="100000"/>
              </a:lnSpc>
              <a:spcBef>
                <a:spcPts val="229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lang="en-US" sz="2400" b="1" spc="-65" dirty="0" err="1">
                <a:cs typeface="Trebuchet MS"/>
              </a:rPr>
              <a:t>Moralitas</a:t>
            </a:r>
            <a:r>
              <a:rPr lang="en-US" sz="2400" b="1" spc="-195" dirty="0">
                <a:cs typeface="Trebuchet MS"/>
              </a:rPr>
              <a:t> </a:t>
            </a:r>
            <a:r>
              <a:rPr lang="en-US" sz="2400" b="1" spc="-120" dirty="0" err="1">
                <a:cs typeface="Trebuchet MS"/>
              </a:rPr>
              <a:t>Obyektif</a:t>
            </a:r>
            <a:endParaRPr lang="en-US" sz="2400" b="1" dirty="0">
              <a:cs typeface="Trebuchet MS"/>
            </a:endParaRPr>
          </a:p>
          <a:p>
            <a:pPr marL="927100" lvl="1" indent="-457200" algn="just">
              <a:lnSpc>
                <a:spcPct val="100000"/>
              </a:lnSpc>
              <a:spcBef>
                <a:spcPts val="240"/>
              </a:spcBef>
              <a:buAutoNum type="alphaLcPeriod"/>
              <a:tabLst>
                <a:tab pos="926465" algn="l"/>
                <a:tab pos="927100" algn="l"/>
              </a:tabLst>
            </a:pPr>
            <a:r>
              <a:rPr lang="en-US" sz="2400" b="1" spc="-65" dirty="0" err="1">
                <a:cs typeface="Trebuchet MS"/>
              </a:rPr>
              <a:t>Moralitas</a:t>
            </a:r>
            <a:r>
              <a:rPr lang="en-US" sz="2400" b="1" spc="-195" dirty="0">
                <a:cs typeface="Trebuchet MS"/>
              </a:rPr>
              <a:t> </a:t>
            </a:r>
            <a:r>
              <a:rPr lang="en-US" sz="2400" b="1" spc="-114" dirty="0" err="1" smtClean="0">
                <a:cs typeface="Trebuchet MS"/>
              </a:rPr>
              <a:t>Subyektif</a:t>
            </a:r>
            <a:endParaRPr lang="en-US" sz="2400" b="1" dirty="0">
              <a:cs typeface="Trebuchet MS"/>
            </a:endParaRPr>
          </a:p>
        </p:txBody>
      </p:sp>
      <p:pic>
        <p:nvPicPr>
          <p:cNvPr id="9" name="Picture 2" descr="Modul Materi Ujian Masuk STIBA Arraayah 2021-2022 - BLOG STIBA ARRAAYAH  2021/2022">
            <a:extLst>
              <a:ext uri="{FF2B5EF4-FFF2-40B4-BE49-F238E27FC236}">
                <a16:creationId xmlns:a16="http://schemas.microsoft.com/office/drawing/2014/main" xmlns="" id="{4E33FF89-6CEA-42AD-B34E-AE2CC167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8" b="93708" l="9915" r="899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29" y="969997"/>
            <a:ext cx="3393485" cy="258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92516" y="3356045"/>
            <a:ext cx="101372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Bef>
                <a:spcPts val="45"/>
              </a:spcBef>
            </a:pPr>
            <a:r>
              <a:rPr lang="en-US" sz="2000" dirty="0" smtClean="0"/>
              <a:t>Moral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yang </a:t>
            </a:r>
            <a:r>
              <a:rPr lang="en-US" sz="2000" dirty="0" err="1"/>
              <a:t>menyangkut</a:t>
            </a:r>
            <a:r>
              <a:rPr lang="en-US" sz="2000" dirty="0"/>
              <a:t> </a:t>
            </a:r>
            <a:r>
              <a:rPr lang="en-US" sz="2000" dirty="0" err="1"/>
              <a:t>budi</a:t>
            </a:r>
            <a:r>
              <a:rPr lang="en-US" sz="2000" dirty="0"/>
              <a:t> </a:t>
            </a:r>
            <a:r>
              <a:rPr lang="en-US" sz="2000" dirty="0" err="1"/>
              <a:t>pekerti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yang </a:t>
            </a:r>
            <a:r>
              <a:rPr lang="en-US" sz="2000" dirty="0" err="1"/>
              <a:t>beradab</a:t>
            </a:r>
            <a:r>
              <a:rPr lang="en-US" sz="2000" dirty="0"/>
              <a:t>. Moral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ajaran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buruk</a:t>
            </a:r>
            <a:r>
              <a:rPr lang="en-US" sz="2000" dirty="0"/>
              <a:t> </a:t>
            </a:r>
            <a:r>
              <a:rPr lang="en-US" sz="2000" dirty="0" err="1"/>
              <a:t>perbuatan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kelakuan</a:t>
            </a:r>
            <a:r>
              <a:rPr lang="en-US" sz="2000" dirty="0"/>
              <a:t> (</a:t>
            </a:r>
            <a:r>
              <a:rPr lang="en-US" sz="2000" dirty="0" err="1"/>
              <a:t>akhlak</a:t>
            </a:r>
            <a:r>
              <a:rPr lang="en-US" sz="2000" dirty="0"/>
              <a:t>). </a:t>
            </a:r>
            <a:r>
              <a:rPr lang="en-US" sz="2000" dirty="0" err="1"/>
              <a:t>Moralisasi</a:t>
            </a:r>
            <a:r>
              <a:rPr lang="en-US" sz="2000" dirty="0"/>
              <a:t>, </a:t>
            </a:r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dirty="0" err="1"/>
              <a:t>uraian</a:t>
            </a:r>
            <a:r>
              <a:rPr lang="en-US" sz="2000" dirty="0"/>
              <a:t> (</a:t>
            </a:r>
            <a:r>
              <a:rPr lang="en-US" sz="2000" dirty="0" err="1"/>
              <a:t>pandangan</a:t>
            </a:r>
            <a:r>
              <a:rPr lang="en-US" sz="2000" dirty="0"/>
              <a:t>, </a:t>
            </a:r>
            <a:r>
              <a:rPr lang="en-US" sz="2000" dirty="0" err="1"/>
              <a:t>ajaran</a:t>
            </a:r>
            <a:r>
              <a:rPr lang="en-US" sz="2000" dirty="0"/>
              <a:t>)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perbuatan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kelakuan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. </a:t>
            </a:r>
          </a:p>
          <a:p>
            <a:pPr lvl="1" algn="just">
              <a:spcBef>
                <a:spcPts val="45"/>
              </a:spcBef>
            </a:pPr>
            <a:r>
              <a:rPr lang="en-US" sz="2000" b="1" dirty="0" err="1"/>
              <a:t>Demoralisasi</a:t>
            </a:r>
            <a:r>
              <a:rPr lang="en-US" sz="2000" b="1" dirty="0"/>
              <a:t>, </a:t>
            </a:r>
            <a:r>
              <a:rPr lang="en-US" sz="2000" b="1" dirty="0" err="1"/>
              <a:t>berarti</a:t>
            </a:r>
            <a:r>
              <a:rPr lang="en-US" sz="2000" b="1" dirty="0"/>
              <a:t> </a:t>
            </a:r>
            <a:r>
              <a:rPr lang="en-US" sz="2000" b="1" dirty="0" err="1"/>
              <a:t>kerusakan</a:t>
            </a:r>
            <a:r>
              <a:rPr lang="en-US" sz="2000" b="1" dirty="0"/>
              <a:t> moral.</a:t>
            </a:r>
            <a:r>
              <a:rPr lang="en-US" sz="2000" dirty="0"/>
              <a:t> </a:t>
            </a:r>
            <a:r>
              <a:rPr lang="en-US" sz="2000" dirty="0" err="1"/>
              <a:t>Motivasi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pelaku</a:t>
            </a:r>
            <a:r>
              <a:rPr lang="en-US" sz="2000" dirty="0"/>
              <a:t> </a:t>
            </a:r>
            <a:r>
              <a:rPr lang="en-US" sz="2000" dirty="0" err="1"/>
              <a:t>perbuatan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maksud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sasaran</a:t>
            </a:r>
            <a:r>
              <a:rPr lang="en-US" sz="2000" dirty="0"/>
              <a:t> yang </a:t>
            </a:r>
            <a:r>
              <a:rPr lang="en-US" sz="2000" dirty="0" err="1"/>
              <a:t>hendak</a:t>
            </a:r>
            <a:r>
              <a:rPr lang="en-US" sz="2000" dirty="0"/>
              <a:t> </a:t>
            </a:r>
            <a:r>
              <a:rPr lang="en-US" sz="2000" dirty="0" err="1"/>
              <a:t>dituju</a:t>
            </a:r>
            <a:r>
              <a:rPr lang="en-US" sz="2000" dirty="0"/>
              <a:t>. </a:t>
            </a:r>
            <a:r>
              <a:rPr lang="en-US" sz="2000" dirty="0" err="1"/>
              <a:t>Jadi</a:t>
            </a:r>
            <a:r>
              <a:rPr lang="en-US" sz="2000" dirty="0"/>
              <a:t>, </a:t>
            </a:r>
            <a:r>
              <a:rPr lang="en-US" sz="2000" dirty="0" err="1"/>
              <a:t>motivasi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</a:t>
            </a:r>
            <a:r>
              <a:rPr lang="en-US" sz="2000" dirty="0" err="1"/>
              <a:t>dikehendaki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sadar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moralitas</a:t>
            </a:r>
            <a:r>
              <a:rPr lang="en-US" sz="2000" dirty="0"/>
              <a:t> </a:t>
            </a:r>
            <a:r>
              <a:rPr lang="en-US" sz="2000" dirty="0" err="1"/>
              <a:t>perbuatan</a:t>
            </a:r>
            <a:r>
              <a:rPr lang="en-US" sz="2000" dirty="0"/>
              <a:t>. </a:t>
            </a:r>
          </a:p>
          <a:p>
            <a:pPr lvl="1" algn="just">
              <a:spcBef>
                <a:spcPts val="45"/>
              </a:spcBef>
            </a:pPr>
            <a:endParaRPr lang="en-US" sz="2000" dirty="0"/>
          </a:p>
          <a:p>
            <a:pPr lvl="1" algn="just">
              <a:spcBef>
                <a:spcPts val="45"/>
              </a:spcBef>
            </a:pPr>
            <a:r>
              <a:rPr lang="en-US" sz="2000" dirty="0" err="1"/>
              <a:t>Moralitas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perbuatan</a:t>
            </a:r>
            <a:r>
              <a:rPr lang="en-US" sz="2000" dirty="0"/>
              <a:t> </a:t>
            </a:r>
            <a:r>
              <a:rPr lang="en-US" sz="2000" dirty="0" err="1"/>
              <a:t>manusiawi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perbuatan</a:t>
            </a:r>
            <a:r>
              <a:rPr lang="en-US" sz="2000" dirty="0"/>
              <a:t> </a:t>
            </a:r>
            <a:r>
              <a:rPr lang="en-US" sz="2000" dirty="0" err="1"/>
              <a:t>dikatakan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buruk</a:t>
            </a:r>
            <a:r>
              <a:rPr lang="en-US" sz="2000" dirty="0"/>
              <a:t>,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. </a:t>
            </a:r>
            <a:r>
              <a:rPr lang="en-US" sz="2000" dirty="0" err="1"/>
              <a:t>Penentuan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buruk</a:t>
            </a:r>
            <a:r>
              <a:rPr lang="en-US" sz="2000" dirty="0"/>
              <a:t>,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tentunya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norma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41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2131</Words>
  <Application>Microsoft Office PowerPoint</Application>
  <PresentationFormat>Custom</PresentationFormat>
  <Paragraphs>274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Custom Design</vt:lpstr>
      <vt:lpstr>Kewirausahaan II MODUL 1 ETIKA, MORALITAS, DAN  PENGEMBANGAN DIRI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Acer</cp:lastModifiedBy>
  <cp:revision>36</cp:revision>
  <dcterms:created xsi:type="dcterms:W3CDTF">2021-08-03T05:39:13Z</dcterms:created>
  <dcterms:modified xsi:type="dcterms:W3CDTF">2022-03-08T14:49:16Z</dcterms:modified>
</cp:coreProperties>
</file>