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5" r:id="rId4"/>
    <p:sldId id="282" r:id="rId5"/>
    <p:sldId id="330" r:id="rId6"/>
    <p:sldId id="331" r:id="rId7"/>
    <p:sldId id="332" r:id="rId8"/>
    <p:sldId id="333" r:id="rId9"/>
    <p:sldId id="327" r:id="rId10"/>
    <p:sldId id="334" r:id="rId11"/>
    <p:sldId id="309" r:id="rId12"/>
    <p:sldId id="335" r:id="rId13"/>
    <p:sldId id="336" r:id="rId14"/>
    <p:sldId id="337" r:id="rId15"/>
    <p:sldId id="338" r:id="rId16"/>
    <p:sldId id="339" r:id="rId17"/>
    <p:sldId id="298" r:id="rId18"/>
    <p:sldId id="340" r:id="rId19"/>
    <p:sldId id="341" r:id="rId20"/>
    <p:sldId id="30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>
        <p:scale>
          <a:sx n="60" d="100"/>
          <a:sy n="60" d="100"/>
        </p:scale>
        <p:origin x="-7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xmlns="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xmlns="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xmlns="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xmlns="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xmlns="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xmlns="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xmlns="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xmlns="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68263E4C-47C0-42C1-B975-ED082DF0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xmlns="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xmlns="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xmlns="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64F91D23-E8F6-44BE-81C4-3E52A0CE7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xmlns="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xmlns="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xmlns="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92336862-717D-40AA-8232-1B5C06A8E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6636EA43-EB76-4F7B-9143-A5667AE4D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55" y="1371069"/>
            <a:ext cx="12192000" cy="2769556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accent1"/>
                </a:solidFill>
              </a:rPr>
              <a:t>Kewirausahaan</a:t>
            </a:r>
            <a:r>
              <a:rPr lang="en-US" sz="3600" b="1" dirty="0">
                <a:solidFill>
                  <a:schemeClr val="accent1"/>
                </a:solidFill>
              </a:rPr>
              <a:t> II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2000" b="1" dirty="0" smtClean="0">
                <a:solidFill>
                  <a:srgbClr val="002F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 2</a:t>
            </a:r>
            <a:br>
              <a:rPr lang="en-US" sz="2000" b="1" dirty="0" smtClean="0">
                <a:solidFill>
                  <a:srgbClr val="002F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rgbClr val="002F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>
                <a:solidFill>
                  <a:srgbClr val="002F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2810" y="5209983"/>
            <a:ext cx="3520966" cy="843456"/>
          </a:xfrm>
        </p:spPr>
        <p:txBody>
          <a:bodyPr>
            <a:normAutofit/>
          </a:bodyPr>
          <a:lstStyle/>
          <a:p>
            <a:r>
              <a:rPr lang="en-US" sz="1600" b="1" dirty="0" err="1" smtClean="0"/>
              <a:t>Disusun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oleh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r>
              <a:rPr lang="fi-FI" sz="1600" b="1" dirty="0" smtClean="0"/>
              <a:t>Fanji </a:t>
            </a:r>
            <a:r>
              <a:rPr lang="fi-FI" sz="1600" b="1" dirty="0"/>
              <a:t>Wijaya, S.Kom., M.M</a:t>
            </a:r>
          </a:p>
        </p:txBody>
      </p:sp>
      <p:pic>
        <p:nvPicPr>
          <p:cNvPr id="1026" name="Picture 2" descr="C:\Users\Acer\Downloads\teamwork-geae4edbb5_12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4" y="2840462"/>
            <a:ext cx="39020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08331" y="3263462"/>
            <a:ext cx="6553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BA0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US" sz="3600" b="1" dirty="0">
                <a:solidFill>
                  <a:srgbClr val="BA0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 (Team Work) </a:t>
            </a:r>
            <a:r>
              <a:rPr lang="en-US" sz="3600" b="1" dirty="0" err="1">
                <a:solidFill>
                  <a:srgbClr val="BA0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3600" b="1" dirty="0">
                <a:solidFill>
                  <a:srgbClr val="BA0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BA0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n-US" sz="3600" b="1" dirty="0">
                <a:solidFill>
                  <a:srgbClr val="BA0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BA0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Kewirausahaan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URAIAN MATERI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898634" y="1479476"/>
            <a:ext cx="7062952" cy="475130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526415" algn="l"/>
                <a:tab pos="527050" algn="l"/>
              </a:tabLst>
            </a:pP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err="1"/>
              <a:t>Bagian</a:t>
            </a:r>
            <a:r>
              <a:rPr lang="en-US" sz="2400" dirty="0"/>
              <a:t> TEAM CHARTER CANVAS</a:t>
            </a: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endParaRPr lang="en-US" sz="2000" dirty="0"/>
          </a:p>
          <a:p>
            <a:pPr lvl="0" algn="just"/>
            <a:r>
              <a:rPr lang="en-US" sz="2000" dirty="0"/>
              <a:t>1. ANGGOTA TIM (TEAM MEMBERS)</a:t>
            </a:r>
          </a:p>
          <a:p>
            <a:pPr lvl="0" algn="just"/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diibaratkan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Bus, </a:t>
            </a:r>
            <a:r>
              <a:rPr lang="en-US" sz="2000" dirty="0" err="1"/>
              <a:t>Kapal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Pesawat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siapa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yang </a:t>
            </a:r>
            <a:r>
              <a:rPr lang="en-US" sz="2000" dirty="0" err="1"/>
              <a:t>berada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menyebutkan</a:t>
            </a:r>
            <a:r>
              <a:rPr lang="en-US" sz="2000" dirty="0"/>
              <a:t> </a:t>
            </a:r>
            <a:r>
              <a:rPr lang="en-US" sz="2000" dirty="0" err="1"/>
              <a:t>siapa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</a:t>
            </a:r>
            <a:r>
              <a:rPr lang="en-US" sz="2000" dirty="0" err="1"/>
              <a:t>timnya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dibawa</a:t>
            </a:r>
            <a:r>
              <a:rPr lang="en-US" sz="2000" dirty="0"/>
              <a:t> </a:t>
            </a:r>
            <a:r>
              <a:rPr lang="en-US" sz="2000" dirty="0" err="1"/>
              <a:t>masing</a:t>
            </a:r>
            <a:r>
              <a:rPr lang="en-US" sz="2000" dirty="0"/>
              <a:t> – </a:t>
            </a:r>
            <a:r>
              <a:rPr lang="en-US" sz="2000" dirty="0" err="1"/>
              <a:t>masing</a:t>
            </a:r>
            <a:r>
              <a:rPr lang="en-US" sz="2000" dirty="0"/>
              <a:t> orang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Misalnya</a:t>
            </a:r>
            <a:r>
              <a:rPr lang="en-US" sz="2000" dirty="0"/>
              <a:t>: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–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pribadi</a:t>
            </a:r>
            <a:r>
              <a:rPr lang="en-US" sz="2000" dirty="0"/>
              <a:t>, </a:t>
            </a:r>
            <a:r>
              <a:rPr lang="en-US" sz="2000" dirty="0" err="1"/>
              <a:t>karakter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keterampilan</a:t>
            </a:r>
            <a:r>
              <a:rPr lang="en-US" sz="2000" dirty="0"/>
              <a:t> yang </a:t>
            </a:r>
            <a:r>
              <a:rPr lang="en-US" sz="2000" dirty="0" err="1"/>
              <a:t>dimiliki</a:t>
            </a:r>
            <a:r>
              <a:rPr lang="en-US" sz="2000" dirty="0"/>
              <a:t>.</a:t>
            </a:r>
          </a:p>
          <a:p>
            <a:pPr marL="457200" lvl="0" indent="-457200" algn="just">
              <a:buFont typeface="+mj-lt"/>
              <a:buAutoNum type="alphaLcPeriod"/>
            </a:pPr>
            <a:endParaRPr lang="en-US" sz="2000" dirty="0"/>
          </a:p>
          <a:p>
            <a:pPr lvl="0" algn="just"/>
            <a:r>
              <a:rPr lang="en-US" sz="2000" dirty="0"/>
              <a:t>2. PENGEMUDI/PEMIMPIN (DRIVER)</a:t>
            </a:r>
          </a:p>
          <a:p>
            <a:pPr lvl="0" algn="just"/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siapa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belakang</a:t>
            </a:r>
            <a:r>
              <a:rPr lang="en-US" sz="2000" dirty="0"/>
              <a:t> </a:t>
            </a:r>
            <a:r>
              <a:rPr lang="en-US" sz="2000" dirty="0" err="1"/>
              <a:t>kemudi</a:t>
            </a:r>
            <a:r>
              <a:rPr lang="en-US" sz="2000" dirty="0"/>
              <a:t>? </a:t>
            </a:r>
            <a:r>
              <a:rPr lang="en-US" sz="2000" dirty="0" err="1"/>
              <a:t>Siapa</a:t>
            </a:r>
            <a:r>
              <a:rPr lang="en-US" sz="2000" dirty="0"/>
              <a:t> yang </a:t>
            </a:r>
            <a:r>
              <a:rPr lang="en-US" sz="2000" dirty="0" err="1"/>
              <a:t>bertugas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driver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? </a:t>
            </a:r>
            <a:r>
              <a:rPr lang="en-US" sz="2000" dirty="0" err="1"/>
              <a:t>Siapa</a:t>
            </a:r>
            <a:r>
              <a:rPr lang="en-US" sz="2000" dirty="0"/>
              <a:t> yang </a:t>
            </a:r>
            <a:r>
              <a:rPr lang="en-US" sz="2000" dirty="0" err="1"/>
              <a:t>bertugas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navigator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pengemudi</a:t>
            </a:r>
            <a:r>
              <a:rPr lang="en-US" sz="2000" dirty="0"/>
              <a:t>?</a:t>
            </a:r>
          </a:p>
          <a:p>
            <a:pPr lvl="0" algn="just"/>
            <a:endParaRPr lang="en-US" sz="2000" dirty="0"/>
          </a:p>
        </p:txBody>
      </p:sp>
      <p:sp>
        <p:nvSpPr>
          <p:cNvPr id="7" name="object 2">
            <a:extLst>
              <a:ext uri="{FF2B5EF4-FFF2-40B4-BE49-F238E27FC236}">
                <a16:creationId xmlns="" xmlns:a16="http://schemas.microsoft.com/office/drawing/2014/main" id="{66FC4B34-1478-4DF4-95E2-6E55F03EB448}"/>
              </a:ext>
            </a:extLst>
          </p:cNvPr>
          <p:cNvSpPr/>
          <p:nvPr/>
        </p:nvSpPr>
        <p:spPr>
          <a:xfrm>
            <a:off x="8198069" y="1497724"/>
            <a:ext cx="3778419" cy="3216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73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URAIAN MATERI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709448" y="1511007"/>
            <a:ext cx="7252138" cy="475130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526415" algn="l"/>
                <a:tab pos="527050" algn="l"/>
              </a:tabLst>
            </a:pP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err="1"/>
              <a:t>Bagian</a:t>
            </a:r>
            <a:r>
              <a:rPr lang="en-US" sz="2400" dirty="0"/>
              <a:t> TEAM CHARTER CANVAS</a:t>
            </a: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endParaRPr lang="en-US" sz="2000" dirty="0"/>
          </a:p>
          <a:p>
            <a:pPr lvl="0" algn="just"/>
            <a:r>
              <a:rPr lang="en-US" sz="2000" dirty="0"/>
              <a:t>3. EKSPEKTASI ANGGOTA (EXPECTATIONS)</a:t>
            </a:r>
          </a:p>
          <a:p>
            <a:pPr lvl="0" algn="just"/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yang </a:t>
            </a:r>
            <a:r>
              <a:rPr lang="en-US" sz="2000" dirty="0" err="1"/>
              <a:t>diekspektasikan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 agar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performa</a:t>
            </a:r>
            <a:r>
              <a:rPr lang="en-US" sz="2000" dirty="0"/>
              <a:t> yang </a:t>
            </a:r>
            <a:r>
              <a:rPr lang="en-US" sz="2000" dirty="0" err="1"/>
              <a:t>terbaik</a:t>
            </a:r>
            <a:r>
              <a:rPr lang="en-US" sz="2000" dirty="0"/>
              <a:t>. </a:t>
            </a:r>
            <a:r>
              <a:rPr lang="en-US" sz="2000" dirty="0" err="1"/>
              <a:t>Misalnya</a:t>
            </a:r>
            <a:r>
              <a:rPr lang="en-US" sz="2000" dirty="0"/>
              <a:t>,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memerlukan</a:t>
            </a:r>
            <a:r>
              <a:rPr lang="en-US" sz="2000" dirty="0"/>
              <a:t> </a:t>
            </a:r>
            <a:r>
              <a:rPr lang="en-US" sz="2000" dirty="0" err="1"/>
              <a:t>dukungan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data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sebagainya</a:t>
            </a:r>
            <a:r>
              <a:rPr lang="en-US" sz="2000" dirty="0"/>
              <a:t>.</a:t>
            </a:r>
          </a:p>
          <a:p>
            <a:pPr lvl="0" algn="just"/>
            <a:endParaRPr lang="en-US" sz="2000" dirty="0"/>
          </a:p>
          <a:p>
            <a:pPr lvl="0" algn="just"/>
            <a:r>
              <a:rPr lang="en-US" sz="2000" dirty="0"/>
              <a:t>4. NILAI UTAMA (TEAM VALUES)</a:t>
            </a:r>
          </a:p>
          <a:p>
            <a:pPr lvl="0" algn="just"/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–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dijunjung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</a:t>
            </a:r>
            <a:r>
              <a:rPr lang="en-US" sz="2000" dirty="0" err="1"/>
              <a:t>tim.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sekaligus</a:t>
            </a:r>
            <a:r>
              <a:rPr lang="en-US" sz="2000" dirty="0"/>
              <a:t> </a:t>
            </a:r>
            <a:r>
              <a:rPr lang="en-US" sz="2000" dirty="0" err="1"/>
              <a:t>menegaskan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tahu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–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yang </a:t>
            </a:r>
            <a:r>
              <a:rPr lang="en-US" sz="2000" dirty="0" err="1"/>
              <a:t>disepakati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, di </a:t>
            </a:r>
            <a:r>
              <a:rPr lang="en-US" sz="2000" dirty="0" err="1"/>
              <a:t>antaranya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: </a:t>
            </a:r>
            <a:r>
              <a:rPr lang="en-US" sz="2000" dirty="0" err="1"/>
              <a:t>kejujuran</a:t>
            </a:r>
            <a:r>
              <a:rPr lang="en-US" sz="2000" dirty="0"/>
              <a:t>, </a:t>
            </a:r>
            <a:r>
              <a:rPr lang="en-US" sz="2000" dirty="0" err="1"/>
              <a:t>pelayanan</a:t>
            </a:r>
            <a:r>
              <a:rPr lang="en-US" sz="2000" dirty="0"/>
              <a:t>, </a:t>
            </a:r>
            <a:r>
              <a:rPr lang="en-US" sz="2000" dirty="0" err="1"/>
              <a:t>kesabaran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sebagainya</a:t>
            </a:r>
            <a:r>
              <a:rPr lang="en-US" sz="2000" dirty="0"/>
              <a:t>.</a:t>
            </a:r>
          </a:p>
          <a:p>
            <a:pPr lvl="0" algn="just"/>
            <a:endParaRPr lang="en-US" sz="2000" dirty="0"/>
          </a:p>
        </p:txBody>
      </p:sp>
      <p:sp>
        <p:nvSpPr>
          <p:cNvPr id="7" name="object 2">
            <a:extLst>
              <a:ext uri="{FF2B5EF4-FFF2-40B4-BE49-F238E27FC236}">
                <a16:creationId xmlns="" xmlns:a16="http://schemas.microsoft.com/office/drawing/2014/main" id="{66FC4B34-1478-4DF4-95E2-6E55F03EB448}"/>
              </a:ext>
            </a:extLst>
          </p:cNvPr>
          <p:cNvSpPr/>
          <p:nvPr/>
        </p:nvSpPr>
        <p:spPr>
          <a:xfrm>
            <a:off x="8198069" y="1497724"/>
            <a:ext cx="3778419" cy="3216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05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URAIAN MATERI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378372" y="1183370"/>
            <a:ext cx="7583214" cy="56746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526415" algn="l"/>
                <a:tab pos="527050" algn="l"/>
              </a:tabLst>
            </a:pP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err="1"/>
              <a:t>Bagian</a:t>
            </a:r>
            <a:r>
              <a:rPr lang="en-US" sz="2400" dirty="0"/>
              <a:t> TEAM CHARTER CANVAS</a:t>
            </a: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endParaRPr lang="en-US" sz="2000" dirty="0"/>
          </a:p>
          <a:p>
            <a:pPr lvl="0" algn="just"/>
            <a:r>
              <a:rPr lang="en-US" sz="2000" dirty="0"/>
              <a:t>5. SLOGAN</a:t>
            </a:r>
          </a:p>
          <a:p>
            <a:pPr lvl="0" algn="just"/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slogan </a:t>
            </a:r>
            <a:r>
              <a:rPr lang="en-US" sz="2000" dirty="0" err="1"/>
              <a:t>singkat</a:t>
            </a:r>
            <a:r>
              <a:rPr lang="en-US" sz="2000" dirty="0"/>
              <a:t> yang </a:t>
            </a:r>
            <a:r>
              <a:rPr lang="en-US" sz="2000" dirty="0" err="1"/>
              <a:t>menggambarkan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disampaikan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orang lain. Slogan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digambarkan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pesan</a:t>
            </a:r>
            <a:r>
              <a:rPr lang="en-US" sz="2000" dirty="0"/>
              <a:t> </a:t>
            </a:r>
            <a:r>
              <a:rPr lang="en-US" sz="2000" dirty="0" err="1"/>
              <a:t>singkat</a:t>
            </a:r>
            <a:r>
              <a:rPr lang="en-US" sz="2000" dirty="0"/>
              <a:t> yang </a:t>
            </a:r>
            <a:r>
              <a:rPr lang="en-US" sz="2000" dirty="0" err="1"/>
              <a:t>ditempel</a:t>
            </a:r>
            <a:r>
              <a:rPr lang="en-US" sz="2000" dirty="0"/>
              <a:t> di </a:t>
            </a:r>
            <a:r>
              <a:rPr lang="en-US" sz="2000" dirty="0" err="1"/>
              <a:t>badan</a:t>
            </a:r>
            <a:r>
              <a:rPr lang="en-US" sz="2000" dirty="0"/>
              <a:t> bus,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merepresentasikan</a:t>
            </a:r>
            <a:r>
              <a:rPr lang="en-US" sz="2000" dirty="0"/>
              <a:t> </a:t>
            </a:r>
            <a:r>
              <a:rPr lang="en-US" sz="2000" dirty="0" err="1"/>
              <a:t>keunikan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keunggulan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 slogan, </a:t>
            </a:r>
            <a:r>
              <a:rPr lang="en-US" sz="2000" dirty="0" err="1"/>
              <a:t>misalnya</a:t>
            </a:r>
            <a:r>
              <a:rPr lang="en-US" sz="2000" dirty="0"/>
              <a:t>: There is no plan B. </a:t>
            </a:r>
            <a:r>
              <a:rPr lang="en-US" sz="2000" dirty="0" err="1"/>
              <a:t>Mengindikasikan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fokus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menyelesaikan</a:t>
            </a:r>
            <a:r>
              <a:rPr lang="en-US" sz="2000" dirty="0"/>
              <a:t> plan A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memerlukan</a:t>
            </a:r>
            <a:r>
              <a:rPr lang="en-US" sz="2000" dirty="0"/>
              <a:t> plan B.</a:t>
            </a:r>
          </a:p>
          <a:p>
            <a:pPr lvl="0" algn="just"/>
            <a:endParaRPr lang="en-US" sz="2000" dirty="0"/>
          </a:p>
          <a:p>
            <a:pPr lvl="0" algn="just"/>
            <a:r>
              <a:rPr lang="en-US" sz="2000" dirty="0"/>
              <a:t>6. RINTANGAN (OBSTACLES)</a:t>
            </a:r>
          </a:p>
          <a:p>
            <a:pPr lvl="0" algn="just"/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diwakili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lubang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kanvas</a:t>
            </a:r>
            <a:r>
              <a:rPr lang="en-US" sz="2000" dirty="0"/>
              <a:t>.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–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kendala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maksimal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rintangan</a:t>
            </a:r>
            <a:r>
              <a:rPr lang="en-US" sz="2000" dirty="0"/>
              <a:t>,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ketidakpastian</a:t>
            </a:r>
            <a:r>
              <a:rPr lang="en-US" sz="2000" dirty="0"/>
              <a:t> </a:t>
            </a:r>
            <a:r>
              <a:rPr lang="en-US" sz="2000" dirty="0" err="1"/>
              <a:t>arahan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atasan</a:t>
            </a:r>
            <a:r>
              <a:rPr lang="en-US" sz="2000" dirty="0"/>
              <a:t> yang </a:t>
            </a:r>
            <a:r>
              <a:rPr lang="en-US" sz="2000" dirty="0" err="1"/>
              <a:t>seringkali</a:t>
            </a:r>
            <a:r>
              <a:rPr lang="en-US" sz="2000" dirty="0"/>
              <a:t> </a:t>
            </a:r>
            <a:r>
              <a:rPr lang="en-US" sz="2000" dirty="0" err="1"/>
              <a:t>berubah-ubah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musim</a:t>
            </a:r>
            <a:r>
              <a:rPr lang="en-US" sz="2000" dirty="0"/>
              <a:t> </a:t>
            </a:r>
            <a:r>
              <a:rPr lang="en-US" sz="2000" dirty="0" err="1"/>
              <a:t>jabatan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lain </a:t>
            </a:r>
            <a:r>
              <a:rPr lang="en-US" sz="2000" dirty="0" err="1"/>
              <a:t>sebagainya</a:t>
            </a:r>
            <a:r>
              <a:rPr lang="en-US" sz="2000" dirty="0"/>
              <a:t>.</a:t>
            </a:r>
          </a:p>
          <a:p>
            <a:pPr lvl="0" algn="just"/>
            <a:endParaRPr lang="en-US" sz="2000" dirty="0"/>
          </a:p>
        </p:txBody>
      </p:sp>
      <p:sp>
        <p:nvSpPr>
          <p:cNvPr id="7" name="object 2">
            <a:extLst>
              <a:ext uri="{FF2B5EF4-FFF2-40B4-BE49-F238E27FC236}">
                <a16:creationId xmlns="" xmlns:a16="http://schemas.microsoft.com/office/drawing/2014/main" id="{66FC4B34-1478-4DF4-95E2-6E55F03EB448}"/>
              </a:ext>
            </a:extLst>
          </p:cNvPr>
          <p:cNvSpPr/>
          <p:nvPr/>
        </p:nvSpPr>
        <p:spPr>
          <a:xfrm>
            <a:off x="8198069" y="1497724"/>
            <a:ext cx="3778419" cy="3216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2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URAIAN MATERI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378372" y="1464099"/>
            <a:ext cx="7583214" cy="382797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526415" algn="l"/>
                <a:tab pos="527050" algn="l"/>
              </a:tabLst>
            </a:pP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err="1"/>
              <a:t>Bagian</a:t>
            </a:r>
            <a:r>
              <a:rPr lang="en-US" sz="2400" dirty="0"/>
              <a:t> TEAM CHARTER CANVAS</a:t>
            </a: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endParaRPr lang="en-US" sz="2000" dirty="0"/>
          </a:p>
          <a:p>
            <a:r>
              <a:rPr lang="en-US" sz="2000" dirty="0"/>
              <a:t>7. SUMBER ENERGI (</a:t>
            </a:r>
            <a:r>
              <a:rPr lang="en-US" sz="2000" i="1" dirty="0"/>
              <a:t>ENERGY SOURCES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diwakili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pompa</a:t>
            </a:r>
            <a:r>
              <a:rPr lang="en-US" sz="2000" dirty="0"/>
              <a:t> </a:t>
            </a:r>
            <a:r>
              <a:rPr lang="en-US" sz="2000" dirty="0" err="1"/>
              <a:t>pengisian</a:t>
            </a:r>
            <a:r>
              <a:rPr lang="en-US" sz="2000" dirty="0"/>
              <a:t> </a:t>
            </a:r>
            <a:r>
              <a:rPr lang="en-US" sz="2000" dirty="0" err="1"/>
              <a:t>bahan</a:t>
            </a:r>
            <a:r>
              <a:rPr lang="en-US" sz="2000" dirty="0"/>
              <a:t> </a:t>
            </a:r>
            <a:r>
              <a:rPr lang="en-US" sz="2000" dirty="0" err="1"/>
              <a:t>bakar</a:t>
            </a:r>
            <a:r>
              <a:rPr lang="en-US" sz="2000" dirty="0"/>
              <a:t>.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–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pembangkit</a:t>
            </a:r>
            <a:r>
              <a:rPr lang="en-US" sz="2000" dirty="0"/>
              <a:t> </a:t>
            </a:r>
            <a:r>
              <a:rPr lang="en-US" sz="2000" dirty="0" err="1"/>
              <a:t>energi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? Hal –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sekiranya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semangat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kinerja</a:t>
            </a:r>
            <a:r>
              <a:rPr lang="en-US" sz="2000" dirty="0"/>
              <a:t> </a:t>
            </a:r>
            <a:r>
              <a:rPr lang="en-US" sz="2000" dirty="0" err="1"/>
              <a:t>terbaik</a:t>
            </a:r>
            <a:r>
              <a:rPr lang="en-US" sz="2000" dirty="0"/>
              <a:t>?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energi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beraneka</a:t>
            </a:r>
            <a:r>
              <a:rPr lang="en-US" sz="2000" dirty="0"/>
              <a:t> </a:t>
            </a:r>
            <a:r>
              <a:rPr lang="en-US" sz="2000" dirty="0" err="1"/>
              <a:t>macam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budaya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. Ada yang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energinya</a:t>
            </a:r>
            <a:r>
              <a:rPr lang="en-US" sz="2000" dirty="0"/>
              <a:t>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yang </a:t>
            </a:r>
            <a:r>
              <a:rPr lang="en-US" sz="2000" dirty="0" err="1"/>
              <a:t>kompetitif</a:t>
            </a:r>
            <a:r>
              <a:rPr lang="en-US" sz="2000" dirty="0"/>
              <a:t>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yang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energinya</a:t>
            </a:r>
            <a:r>
              <a:rPr lang="en-US" sz="2000" dirty="0"/>
              <a:t>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yang </a:t>
            </a:r>
            <a:r>
              <a:rPr lang="en-US" sz="2000" dirty="0" err="1"/>
              <a:t>kolaboratif</a:t>
            </a:r>
            <a:r>
              <a:rPr lang="en-US" sz="2000" dirty="0"/>
              <a:t>.</a:t>
            </a:r>
          </a:p>
          <a:p>
            <a:pPr lvl="0" algn="just"/>
            <a:endParaRPr lang="en-US" sz="2000" dirty="0"/>
          </a:p>
        </p:txBody>
      </p:sp>
      <p:sp>
        <p:nvSpPr>
          <p:cNvPr id="7" name="object 2">
            <a:extLst>
              <a:ext uri="{FF2B5EF4-FFF2-40B4-BE49-F238E27FC236}">
                <a16:creationId xmlns="" xmlns:a16="http://schemas.microsoft.com/office/drawing/2014/main" id="{66FC4B34-1478-4DF4-95E2-6E55F03EB448}"/>
              </a:ext>
            </a:extLst>
          </p:cNvPr>
          <p:cNvSpPr/>
          <p:nvPr/>
        </p:nvSpPr>
        <p:spPr>
          <a:xfrm>
            <a:off x="8198069" y="1497724"/>
            <a:ext cx="3778419" cy="3216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67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URAIAN MATERI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378372" y="1464099"/>
            <a:ext cx="7583214" cy="536685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526415" algn="l"/>
                <a:tab pos="527050" algn="l"/>
              </a:tabLst>
            </a:pP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err="1"/>
              <a:t>Bagian</a:t>
            </a:r>
            <a:r>
              <a:rPr lang="en-US" sz="2400" dirty="0"/>
              <a:t> TEAM CHARTER CANVAS</a:t>
            </a: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endParaRPr lang="en-US" sz="2000" dirty="0"/>
          </a:p>
          <a:p>
            <a:r>
              <a:rPr lang="en-US" sz="2000" dirty="0"/>
              <a:t>8. TARGET TIM (</a:t>
            </a:r>
            <a:r>
              <a:rPr lang="en-US" sz="2000" i="1" dirty="0"/>
              <a:t>TEAM GOALS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diwakilkan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papan</a:t>
            </a:r>
            <a:r>
              <a:rPr lang="en-US" sz="2000" dirty="0"/>
              <a:t> </a:t>
            </a:r>
            <a:r>
              <a:rPr lang="en-US" sz="2000" dirty="0" err="1"/>
              <a:t>penunjuk</a:t>
            </a:r>
            <a:r>
              <a:rPr lang="en-US" sz="2000" dirty="0"/>
              <a:t> </a:t>
            </a:r>
            <a:r>
              <a:rPr lang="en-US" sz="2000" dirty="0" err="1"/>
              <a:t>arah</a:t>
            </a:r>
            <a:r>
              <a:rPr lang="en-US" sz="2000" dirty="0"/>
              <a:t>.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target – target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dicapai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tolak</a:t>
            </a:r>
            <a:r>
              <a:rPr lang="en-US" sz="2000" dirty="0"/>
              <a:t> </a:t>
            </a:r>
            <a:r>
              <a:rPr lang="en-US" sz="2000" dirty="0" err="1"/>
              <a:t>ukur</a:t>
            </a:r>
            <a:r>
              <a:rPr lang="en-US" sz="2000" dirty="0"/>
              <a:t> </a:t>
            </a:r>
            <a:r>
              <a:rPr lang="en-US" sz="2000" dirty="0" err="1"/>
              <a:t>keberhasilan</a:t>
            </a:r>
            <a:r>
              <a:rPr lang="en-US" sz="2000" dirty="0"/>
              <a:t>. </a:t>
            </a:r>
            <a:r>
              <a:rPr lang="en-US" sz="2000" dirty="0" err="1"/>
              <a:t>Selain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kapan</a:t>
            </a:r>
            <a:r>
              <a:rPr lang="en-US" sz="2000" dirty="0"/>
              <a:t> target – target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seharusnya</a:t>
            </a:r>
            <a:r>
              <a:rPr lang="en-US" sz="2000" dirty="0"/>
              <a:t> </a:t>
            </a:r>
            <a:r>
              <a:rPr lang="en-US" sz="2000" dirty="0" err="1"/>
              <a:t>tercapai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 target </a:t>
            </a:r>
            <a:r>
              <a:rPr lang="en-US" sz="2000" dirty="0" err="1"/>
              <a:t>tim</a:t>
            </a:r>
            <a:r>
              <a:rPr lang="en-US" sz="2000" dirty="0"/>
              <a:t>,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membawa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kenaikan</a:t>
            </a:r>
            <a:r>
              <a:rPr lang="en-US" sz="2000" dirty="0"/>
              <a:t> </a:t>
            </a:r>
            <a:r>
              <a:rPr lang="en-US" sz="2000" dirty="0" err="1"/>
              <a:t>omzet</a:t>
            </a:r>
            <a:r>
              <a:rPr lang="en-US" sz="2000" dirty="0"/>
              <a:t> 20%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(</a:t>
            </a:r>
            <a:r>
              <a:rPr lang="en-US" sz="2000" dirty="0" err="1"/>
              <a:t>Desember</a:t>
            </a:r>
            <a:r>
              <a:rPr lang="en-US" sz="2000" dirty="0"/>
              <a:t> 2022).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9. ANTISIPASI MASALAH (</a:t>
            </a:r>
            <a:r>
              <a:rPr lang="en-US" sz="2000" i="1" dirty="0"/>
              <a:t>TROUBLE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,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bus yang </a:t>
            </a:r>
            <a:r>
              <a:rPr lang="en-US" sz="2000" dirty="0" err="1"/>
              <a:t>dikendarai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.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 yang 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sedang</a:t>
            </a:r>
            <a:r>
              <a:rPr lang="en-US" sz="2000" dirty="0"/>
              <a:t> </a:t>
            </a:r>
            <a:r>
              <a:rPr lang="en-US" sz="2000" dirty="0" err="1"/>
              <a:t>berada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krisis</a:t>
            </a:r>
            <a:r>
              <a:rPr lang="en-US" sz="2000" dirty="0"/>
              <a:t>, </a:t>
            </a:r>
            <a:r>
              <a:rPr lang="en-US" sz="2000" dirty="0" err="1"/>
              <a:t>siapa</a:t>
            </a:r>
            <a:r>
              <a:rPr lang="en-US" sz="2000" dirty="0"/>
              <a:t> yang </a:t>
            </a:r>
            <a:r>
              <a:rPr lang="en-US" sz="2000" dirty="0" err="1"/>
              <a:t>berhak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arah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pengemudi</a:t>
            </a:r>
            <a:r>
              <a:rPr lang="en-US" sz="2000" dirty="0"/>
              <a:t> </a:t>
            </a:r>
            <a:r>
              <a:rPr lang="en-US" sz="2000" dirty="0" err="1"/>
              <a:t>diganti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lain </a:t>
            </a:r>
            <a:r>
              <a:rPr lang="en-US" sz="2000" dirty="0" err="1"/>
              <a:t>sebagainya</a:t>
            </a:r>
            <a:r>
              <a:rPr lang="en-US" sz="2000" dirty="0"/>
              <a:t>.</a:t>
            </a:r>
          </a:p>
          <a:p>
            <a:pPr lvl="0" algn="just"/>
            <a:endParaRPr lang="en-US" sz="2000" dirty="0"/>
          </a:p>
        </p:txBody>
      </p:sp>
      <p:sp>
        <p:nvSpPr>
          <p:cNvPr id="7" name="object 2">
            <a:extLst>
              <a:ext uri="{FF2B5EF4-FFF2-40B4-BE49-F238E27FC236}">
                <a16:creationId xmlns="" xmlns:a16="http://schemas.microsoft.com/office/drawing/2014/main" id="{66FC4B34-1478-4DF4-95E2-6E55F03EB448}"/>
              </a:ext>
            </a:extLst>
          </p:cNvPr>
          <p:cNvSpPr/>
          <p:nvPr/>
        </p:nvSpPr>
        <p:spPr>
          <a:xfrm>
            <a:off x="8198069" y="1497724"/>
            <a:ext cx="3778419" cy="3216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18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URAIAN MATERI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378371" y="1464099"/>
            <a:ext cx="7819697" cy="475130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70"/>
              </a:spcBef>
              <a:tabLst>
                <a:tab pos="526415" algn="l"/>
                <a:tab pos="527050" algn="l"/>
              </a:tabLst>
            </a:pP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err="1"/>
              <a:t>Bagian</a:t>
            </a:r>
            <a:r>
              <a:rPr lang="en-US" sz="2400" dirty="0"/>
              <a:t> TEAM CHARTER CANVAS</a:t>
            </a:r>
          </a:p>
          <a:p>
            <a:pPr marL="469900" algn="just">
              <a:lnSpc>
                <a:spcPct val="100000"/>
              </a:lnSpc>
              <a:spcBef>
                <a:spcPts val="229"/>
              </a:spcBef>
            </a:pPr>
            <a:endParaRPr lang="en-US" sz="2000" dirty="0"/>
          </a:p>
          <a:p>
            <a:pPr algn="just"/>
            <a:r>
              <a:rPr lang="en-US" sz="2000" dirty="0"/>
              <a:t>8. TARGET TIM (</a:t>
            </a:r>
            <a:r>
              <a:rPr lang="en-US" sz="2000" i="1" dirty="0"/>
              <a:t>TEAM GOALS</a:t>
            </a:r>
            <a:r>
              <a:rPr lang="en-US" sz="2000" dirty="0"/>
              <a:t>)</a:t>
            </a:r>
          </a:p>
          <a:p>
            <a:pPr algn="just"/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diwakilkan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papan</a:t>
            </a:r>
            <a:r>
              <a:rPr lang="en-US" sz="2000" dirty="0"/>
              <a:t> </a:t>
            </a:r>
            <a:r>
              <a:rPr lang="en-US" sz="2000" dirty="0" err="1"/>
              <a:t>penunjuk</a:t>
            </a:r>
            <a:r>
              <a:rPr lang="en-US" sz="2000" dirty="0"/>
              <a:t> </a:t>
            </a:r>
            <a:r>
              <a:rPr lang="en-US" sz="2000" dirty="0" err="1"/>
              <a:t>arah</a:t>
            </a:r>
            <a:r>
              <a:rPr lang="en-US" sz="2000" dirty="0"/>
              <a:t>.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target – target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dicapai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tolak</a:t>
            </a:r>
            <a:r>
              <a:rPr lang="en-US" sz="2000" dirty="0"/>
              <a:t> </a:t>
            </a:r>
            <a:r>
              <a:rPr lang="en-US" sz="2000" dirty="0" err="1"/>
              <a:t>ukur</a:t>
            </a:r>
            <a:r>
              <a:rPr lang="en-US" sz="2000" dirty="0"/>
              <a:t> </a:t>
            </a:r>
            <a:r>
              <a:rPr lang="en-US" sz="2000" dirty="0" err="1"/>
              <a:t>keberhasilan</a:t>
            </a:r>
            <a:r>
              <a:rPr lang="en-US" sz="2000" dirty="0"/>
              <a:t>. </a:t>
            </a:r>
            <a:r>
              <a:rPr lang="en-US" sz="2000" dirty="0" err="1"/>
              <a:t>Selain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kapan</a:t>
            </a:r>
            <a:r>
              <a:rPr lang="en-US" sz="2000" dirty="0"/>
              <a:t> target – target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seharusnya</a:t>
            </a:r>
            <a:r>
              <a:rPr lang="en-US" sz="2000" dirty="0"/>
              <a:t> </a:t>
            </a:r>
            <a:r>
              <a:rPr lang="en-US" sz="2000" dirty="0" err="1"/>
              <a:t>tercapai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 target </a:t>
            </a:r>
            <a:r>
              <a:rPr lang="en-US" sz="2000" dirty="0" err="1"/>
              <a:t>tim</a:t>
            </a:r>
            <a:r>
              <a:rPr lang="en-US" sz="2000" dirty="0"/>
              <a:t>,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membawa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kenaikan</a:t>
            </a:r>
            <a:r>
              <a:rPr lang="en-US" sz="2000" dirty="0"/>
              <a:t> </a:t>
            </a:r>
            <a:r>
              <a:rPr lang="en-US" sz="2000" dirty="0" err="1"/>
              <a:t>omzet</a:t>
            </a:r>
            <a:r>
              <a:rPr lang="en-US" sz="2000" dirty="0"/>
              <a:t> 20%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(</a:t>
            </a:r>
            <a:r>
              <a:rPr lang="en-US" sz="2000" dirty="0" err="1"/>
              <a:t>Desember</a:t>
            </a:r>
            <a:r>
              <a:rPr lang="en-US" sz="2000" dirty="0"/>
              <a:t> 2022).</a:t>
            </a:r>
          </a:p>
          <a:p>
            <a:pPr algn="just"/>
            <a:r>
              <a:rPr lang="en-US" sz="2000" dirty="0"/>
              <a:t> </a:t>
            </a:r>
          </a:p>
          <a:p>
            <a:pPr algn="just"/>
            <a:r>
              <a:rPr lang="en-US" sz="2000" dirty="0"/>
              <a:t>9. ANTISIPASI MASALAH (</a:t>
            </a:r>
            <a:r>
              <a:rPr lang="en-US" sz="2000" i="1" dirty="0"/>
              <a:t>TROUBLE</a:t>
            </a:r>
            <a:r>
              <a:rPr lang="en-US" sz="2000" dirty="0"/>
              <a:t>)</a:t>
            </a:r>
          </a:p>
          <a:p>
            <a:pPr algn="just"/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,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bus yang </a:t>
            </a:r>
            <a:r>
              <a:rPr lang="en-US" sz="2000" dirty="0" err="1"/>
              <a:t>dikendarai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.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 yang 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sedang</a:t>
            </a:r>
            <a:r>
              <a:rPr lang="en-US" sz="2000" dirty="0"/>
              <a:t> </a:t>
            </a:r>
            <a:r>
              <a:rPr lang="en-US" sz="2000" dirty="0" err="1"/>
              <a:t>berada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krisis</a:t>
            </a:r>
            <a:r>
              <a:rPr lang="en-US" sz="2000" dirty="0"/>
              <a:t>, </a:t>
            </a:r>
            <a:r>
              <a:rPr lang="en-US" sz="2000" dirty="0" err="1"/>
              <a:t>siapa</a:t>
            </a:r>
            <a:r>
              <a:rPr lang="en-US" sz="2000" dirty="0"/>
              <a:t> yang </a:t>
            </a:r>
            <a:r>
              <a:rPr lang="en-US" sz="2000" dirty="0" err="1"/>
              <a:t>berhak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arah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pengemudi</a:t>
            </a:r>
            <a:r>
              <a:rPr lang="en-US" sz="2000" dirty="0"/>
              <a:t> </a:t>
            </a:r>
            <a:r>
              <a:rPr lang="en-US" sz="2000" dirty="0" err="1"/>
              <a:t>diganti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lain </a:t>
            </a:r>
            <a:r>
              <a:rPr lang="en-US" sz="2000" dirty="0" err="1"/>
              <a:t>sebagainya</a:t>
            </a:r>
            <a:r>
              <a:rPr lang="en-US" sz="2000" dirty="0"/>
              <a:t>.</a:t>
            </a:r>
          </a:p>
          <a:p>
            <a:pPr lvl="0" algn="just"/>
            <a:endParaRPr lang="en-US" sz="2000" dirty="0"/>
          </a:p>
        </p:txBody>
      </p:sp>
      <p:sp>
        <p:nvSpPr>
          <p:cNvPr id="7" name="object 2">
            <a:extLst>
              <a:ext uri="{FF2B5EF4-FFF2-40B4-BE49-F238E27FC236}">
                <a16:creationId xmlns="" xmlns:a16="http://schemas.microsoft.com/office/drawing/2014/main" id="{66FC4B34-1478-4DF4-95E2-6E55F03EB448}"/>
              </a:ext>
            </a:extLst>
          </p:cNvPr>
          <p:cNvSpPr/>
          <p:nvPr/>
        </p:nvSpPr>
        <p:spPr>
          <a:xfrm>
            <a:off x="8198069" y="1497724"/>
            <a:ext cx="3778419" cy="3216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816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7462" y="1873712"/>
            <a:ext cx="10279117" cy="25167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just"/>
            <a:r>
              <a:rPr lang="en-US" sz="2000" b="1" i="1" dirty="0"/>
              <a:t>Team work</a:t>
            </a:r>
            <a:r>
              <a:rPr lang="en-US" sz="2000" b="1" dirty="0"/>
              <a:t> </a:t>
            </a:r>
            <a:r>
              <a:rPr lang="en-US" sz="2000" b="1" dirty="0" err="1"/>
              <a:t>adalah</a:t>
            </a:r>
            <a:r>
              <a:rPr lang="en-US" sz="2000" b="1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bersama</a:t>
            </a:r>
            <a:r>
              <a:rPr lang="en-US" sz="2000" dirty="0"/>
              <a:t>.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memahami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bertanggung</a:t>
            </a:r>
            <a:r>
              <a:rPr lang="en-US" sz="2000" dirty="0"/>
              <a:t> </a:t>
            </a:r>
            <a:r>
              <a:rPr lang="en-US" sz="2000" dirty="0" err="1"/>
              <a:t>jawab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proses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yang </a:t>
            </a:r>
            <a:r>
              <a:rPr lang="en-US" sz="2000" dirty="0" err="1"/>
              <a:t>dicapai</a:t>
            </a:r>
            <a:r>
              <a:rPr lang="en-US" sz="2000" dirty="0"/>
              <a:t>. </a:t>
            </a:r>
            <a:r>
              <a:rPr lang="en-US" sz="2000" dirty="0" err="1"/>
              <a:t>Seseorang</a:t>
            </a:r>
            <a:r>
              <a:rPr lang="en-US" sz="2000" dirty="0"/>
              <a:t> </a:t>
            </a:r>
            <a:r>
              <a:rPr lang="en-US" sz="2000" dirty="0" err="1"/>
              <a:t>bergantung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kelompoknya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begitu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sebaliknya</a:t>
            </a:r>
            <a:r>
              <a:rPr lang="en-US" sz="2000" dirty="0"/>
              <a:t>. </a:t>
            </a:r>
            <a:r>
              <a:rPr lang="en-US" sz="2000" dirty="0" err="1"/>
              <a:t>Kelompok</a:t>
            </a:r>
            <a:r>
              <a:rPr lang="en-US" sz="2000" dirty="0"/>
              <a:t> yang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yang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percaya</a:t>
            </a:r>
            <a:r>
              <a:rPr lang="en-US" sz="2000" dirty="0"/>
              <a:t>, </a:t>
            </a:r>
            <a:r>
              <a:rPr lang="en-US" sz="2000" dirty="0" err="1"/>
              <a:t>berkomunikasi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berkomitmen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meraih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bersama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 err="1"/>
              <a:t>Bangun</a:t>
            </a:r>
            <a:r>
              <a:rPr lang="en-US" sz="2000" dirty="0"/>
              <a:t> team work yang </a:t>
            </a:r>
            <a:r>
              <a:rPr lang="en-US" sz="2000" dirty="0" err="1"/>
              <a:t>sehat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terus</a:t>
            </a:r>
            <a:r>
              <a:rPr lang="en-US" sz="2000" dirty="0"/>
              <a:t> </a:t>
            </a: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skil</a:t>
            </a:r>
            <a:r>
              <a:rPr lang="en-US" sz="2000" dirty="0"/>
              <a:t> yang </a:t>
            </a:r>
            <a:r>
              <a:rPr lang="en-US" sz="2000" dirty="0" err="1"/>
              <a:t>dibutuhkan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perkuat</a:t>
            </a:r>
            <a:r>
              <a:rPr lang="en-US" sz="2000" dirty="0"/>
              <a:t> </a:t>
            </a:r>
            <a:r>
              <a:rPr lang="en-US" sz="2000" dirty="0" err="1"/>
              <a:t>terus</a:t>
            </a:r>
            <a:r>
              <a:rPr lang="en-US" sz="2000" dirty="0"/>
              <a:t> </a:t>
            </a:r>
            <a:r>
              <a:rPr lang="en-US" sz="2000" dirty="0" err="1"/>
              <a:t>kinerja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. </a:t>
            </a:r>
            <a:r>
              <a:rPr lang="en-US" sz="2000" dirty="0" err="1"/>
              <a:t>Niscaya</a:t>
            </a:r>
            <a:r>
              <a:rPr lang="en-US" sz="2000" dirty="0"/>
              <a:t> </a:t>
            </a:r>
            <a:r>
              <a:rPr lang="en-US" sz="2000" dirty="0" err="1"/>
              <a:t>produktivitas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meningkat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yang </a:t>
            </a:r>
            <a:r>
              <a:rPr lang="en-US" sz="2000" dirty="0" err="1"/>
              <a:t>hebat</a:t>
            </a:r>
            <a:r>
              <a:rPr lang="en-US" sz="2000" dirty="0"/>
              <a:t>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242CFD08-9499-4E7D-8962-F99C562D364C}"/>
              </a:ext>
            </a:extLst>
          </p:cNvPr>
          <p:cNvSpPr/>
          <p:nvPr/>
        </p:nvSpPr>
        <p:spPr>
          <a:xfrm>
            <a:off x="2843698" y="932466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RANGKUMAN</a:t>
            </a:r>
          </a:p>
        </p:txBody>
      </p:sp>
    </p:spTree>
    <p:extLst>
      <p:ext uri="{BB962C8B-B14F-4D97-AF65-F5344CB8AC3E}">
        <p14:creationId xmlns:p14="http://schemas.microsoft.com/office/powerpoint/2010/main" val="21482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7130D74D-E215-400B-BA82-662159A1E013}"/>
              </a:ext>
            </a:extLst>
          </p:cNvPr>
          <p:cNvSpPr/>
          <p:nvPr/>
        </p:nvSpPr>
        <p:spPr>
          <a:xfrm>
            <a:off x="2488857" y="56324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PENUGASAN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D10C582-270B-436B-A61C-3CDE4C14CA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object 2">
            <a:extLst>
              <a:ext uri="{FF2B5EF4-FFF2-40B4-BE49-F238E27FC236}">
                <a16:creationId xmlns="" xmlns:a16="http://schemas.microsoft.com/office/drawing/2014/main" id="{66FC4B34-1478-4DF4-95E2-6E55F03EB448}"/>
              </a:ext>
            </a:extLst>
          </p:cNvPr>
          <p:cNvSpPr/>
          <p:nvPr/>
        </p:nvSpPr>
        <p:spPr>
          <a:xfrm>
            <a:off x="1981250" y="1557303"/>
            <a:ext cx="8229500" cy="4752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9174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7130D74D-E215-400B-BA82-662159A1E013}"/>
              </a:ext>
            </a:extLst>
          </p:cNvPr>
          <p:cNvSpPr/>
          <p:nvPr/>
        </p:nvSpPr>
        <p:spPr>
          <a:xfrm>
            <a:off x="2488857" y="56324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PENUGASAN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D10C582-270B-436B-A61C-3CDE4C14CA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object 2">
            <a:extLst>
              <a:ext uri="{FF2B5EF4-FFF2-40B4-BE49-F238E27FC236}">
                <a16:creationId xmlns="" xmlns:a16="http://schemas.microsoft.com/office/drawing/2014/main" id="{0CB51961-161A-4943-901B-37B682EBD382}"/>
              </a:ext>
            </a:extLst>
          </p:cNvPr>
          <p:cNvSpPr/>
          <p:nvPr/>
        </p:nvSpPr>
        <p:spPr>
          <a:xfrm>
            <a:off x="2333298" y="1219201"/>
            <a:ext cx="7486756" cy="5023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785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="" xmlns:a16="http://schemas.microsoft.com/office/drawing/2014/main" id="{C2EC4DCD-12AF-41A0-B7B8-F939C4D685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2868590"/>
            <a:ext cx="7772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7200" b="1" spc="5" dirty="0">
                <a:solidFill>
                  <a:srgbClr val="002F6C"/>
                </a:solidFill>
              </a:rPr>
              <a:t>TERIMA KASIH</a:t>
            </a:r>
            <a:endParaRPr sz="7200" b="1" spc="5" dirty="0">
              <a:solidFill>
                <a:srgbClr val="002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8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cer\Downloads\business-idea-gd1c4596d9_1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2" y="418910"/>
            <a:ext cx="9452308" cy="550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TUJUAN KEGIATAN PEMBELAJARAN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5E99E85-F86A-4A67-9539-874E6C71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87093"/>
            <a:ext cx="9916509" cy="3990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70690" y="1686638"/>
            <a:ext cx="8970579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7050" marR="5080" indent="-514350" algn="just">
              <a:lnSpc>
                <a:spcPct val="150000"/>
              </a:lnSpc>
              <a:spcBef>
                <a:spcPts val="5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lang="en-GB" sz="2000" spc="-135" dirty="0" err="1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Peserta</a:t>
            </a:r>
            <a:r>
              <a:rPr lang="en-GB" sz="2000" spc="-135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dapat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memahami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kerja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tim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(Team Work)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dalam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membangun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kewirausahaan</a:t>
            </a:r>
            <a:endParaRPr lang="en-GB" sz="2000" spc="-135" dirty="0">
              <a:solidFill>
                <a:schemeClr val="bg1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527050" marR="5080" indent="-514350" algn="just">
              <a:lnSpc>
                <a:spcPct val="150000"/>
              </a:lnSpc>
              <a:spcBef>
                <a:spcPts val="5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lang="en-GB" sz="2000" spc="-135" dirty="0" err="1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Peserta</a:t>
            </a:r>
            <a:r>
              <a:rPr lang="en-GB" sz="2000" spc="-135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dapat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mengembangkan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nilai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secara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kelompok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apa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yang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ingin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dibangun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dalam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kelompoknya</a:t>
            </a:r>
            <a:endParaRPr lang="en-GB" sz="2000" spc="-135" dirty="0">
              <a:solidFill>
                <a:schemeClr val="bg1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527050" marR="5080" indent="-514350" algn="just">
              <a:lnSpc>
                <a:spcPct val="150000"/>
              </a:lnSpc>
              <a:spcBef>
                <a:spcPts val="5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lang="en-GB" sz="2000" spc="-135" dirty="0" err="1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Peserta</a:t>
            </a:r>
            <a:r>
              <a:rPr lang="en-GB" sz="2000" spc="-135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mampu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membangun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tujuan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kelompok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yang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ingin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dicapai</a:t>
            </a:r>
            <a:endParaRPr lang="en-GB" sz="2000" spc="-135" dirty="0">
              <a:solidFill>
                <a:schemeClr val="bg1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URAIAN MATERI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092517" y="1794786"/>
            <a:ext cx="5639359" cy="16735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lang="en-US" sz="2400" b="1" spc="-190" dirty="0" err="1" smtClean="0">
                <a:cs typeface="Trebuchet MS"/>
              </a:rPr>
              <a:t>Apa</a:t>
            </a:r>
            <a:r>
              <a:rPr lang="en-US" sz="2400" b="1" spc="-190" dirty="0" smtClean="0">
                <a:cs typeface="Trebuchet MS"/>
              </a:rPr>
              <a:t> </a:t>
            </a:r>
            <a:r>
              <a:rPr lang="en-US" sz="2400" b="1" spc="-190" dirty="0" err="1">
                <a:cs typeface="Trebuchet MS"/>
              </a:rPr>
              <a:t>Itu</a:t>
            </a:r>
            <a:r>
              <a:rPr lang="en-US" sz="2400" b="1" spc="-190" dirty="0">
                <a:cs typeface="Trebuchet MS"/>
              </a:rPr>
              <a:t> Team </a:t>
            </a:r>
            <a:r>
              <a:rPr lang="en-US" sz="2400" b="1" spc="-190" dirty="0" smtClean="0">
                <a:cs typeface="Trebuchet MS"/>
              </a:rPr>
              <a:t>Work?</a:t>
            </a:r>
            <a:endParaRPr lang="en-US" sz="2000" dirty="0"/>
          </a:p>
          <a:p>
            <a:pPr marL="469900" algn="just">
              <a:lnSpc>
                <a:spcPct val="100000"/>
              </a:lnSpc>
              <a:spcBef>
                <a:spcPts val="229"/>
              </a:spcBef>
            </a:pP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rasa </a:t>
            </a:r>
            <a:r>
              <a:rPr lang="en-US" sz="2000" dirty="0" err="1"/>
              <a:t>hormat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penuh</a:t>
            </a:r>
            <a:r>
              <a:rPr lang="en-US" sz="2000" dirty="0"/>
              <a:t> rasa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menghargai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efektif</a:t>
            </a:r>
            <a:r>
              <a:rPr lang="en-US" sz="2000" dirty="0"/>
              <a:t> </a:t>
            </a:r>
            <a:r>
              <a:rPr lang="en-US" sz="2000" dirty="0" err="1"/>
              <a:t>bersama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</a:t>
            </a:r>
            <a:r>
              <a:rPr lang="en-US" sz="2000" dirty="0" err="1"/>
              <a:t>sembari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tanggung</a:t>
            </a:r>
            <a:r>
              <a:rPr lang="en-US" sz="2000" dirty="0"/>
              <a:t> </a:t>
            </a:r>
            <a:r>
              <a:rPr lang="en-US" sz="2000" dirty="0" err="1"/>
              <a:t>jawab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orang. </a:t>
            </a:r>
            <a:endParaRPr sz="2000" dirty="0">
              <a:cs typeface="Trebuchet MS"/>
            </a:endParaRPr>
          </a:p>
        </p:txBody>
      </p:sp>
      <p:pic>
        <p:nvPicPr>
          <p:cNvPr id="3074" name="Picture 2" descr="C:\Users\Acer\Downloads\team-g67ba4ee52_128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0"/>
          <a:stretch/>
        </p:blipFill>
        <p:spPr bwMode="auto">
          <a:xfrm>
            <a:off x="7015655" y="1939159"/>
            <a:ext cx="4766441" cy="33764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4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URAIAN MATERI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092517" y="2456938"/>
            <a:ext cx="10731621" cy="359713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526415" algn="l"/>
                <a:tab pos="527050" algn="l"/>
              </a:tabLst>
            </a:pPr>
            <a:endParaRPr lang="en-US" sz="2000" dirty="0"/>
          </a:p>
          <a:p>
            <a:pPr marL="812800" indent="-342900" algn="just">
              <a:lnSpc>
                <a:spcPct val="100000"/>
              </a:lnSpc>
              <a:spcBef>
                <a:spcPts val="229"/>
              </a:spcBef>
              <a:buFont typeface="Arial" pitchFamily="34" charset="0"/>
              <a:buChar char="•"/>
            </a:pPr>
            <a:r>
              <a:rPr lang="en-US" sz="2000" dirty="0" smtClean="0"/>
              <a:t>McIntyre </a:t>
            </a:r>
            <a:r>
              <a:rPr lang="en-US" sz="2000" dirty="0"/>
              <a:t>&amp; Salas (1995). Teamwork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kinerja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perilaku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mengukur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karakteristik</a:t>
            </a:r>
            <a:r>
              <a:rPr lang="en-US" sz="2000" dirty="0"/>
              <a:t> </a:t>
            </a:r>
            <a:r>
              <a:rPr lang="en-US" sz="2000" dirty="0" err="1"/>
              <a:t>perilaku</a:t>
            </a:r>
            <a:r>
              <a:rPr lang="en-US" sz="2000" dirty="0"/>
              <a:t>; </a:t>
            </a:r>
            <a:r>
              <a:rPr lang="en-US" sz="2000" dirty="0" err="1"/>
              <a:t>pemantauan</a:t>
            </a:r>
            <a:r>
              <a:rPr lang="en-US" sz="2000" dirty="0"/>
              <a:t> </a:t>
            </a:r>
            <a:r>
              <a:rPr lang="en-US" sz="2000" dirty="0" err="1"/>
              <a:t>kinerja</a:t>
            </a:r>
            <a:r>
              <a:rPr lang="en-US" sz="2000" dirty="0"/>
              <a:t>, </a:t>
            </a:r>
            <a:r>
              <a:rPr lang="en-US" sz="2000" dirty="0" err="1"/>
              <a:t>umpan</a:t>
            </a:r>
            <a:r>
              <a:rPr lang="en-US" sz="2000" dirty="0"/>
              <a:t> </a:t>
            </a:r>
            <a:r>
              <a:rPr lang="en-US" sz="2000" dirty="0" err="1"/>
              <a:t>balik</a:t>
            </a:r>
            <a:r>
              <a:rPr lang="en-US" sz="2000" dirty="0"/>
              <a:t>, </a:t>
            </a:r>
            <a:r>
              <a:rPr lang="en-US" sz="2000" dirty="0" err="1"/>
              <a:t>komunikasi</a:t>
            </a:r>
            <a:r>
              <a:rPr lang="en-US" sz="2000" dirty="0"/>
              <a:t> </a:t>
            </a:r>
            <a:r>
              <a:rPr lang="en-US" sz="2000" dirty="0" err="1"/>
              <a:t>tertutup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pendukung</a:t>
            </a:r>
            <a:r>
              <a:rPr lang="en-US" sz="2000" dirty="0"/>
              <a:t> </a:t>
            </a:r>
            <a:r>
              <a:rPr lang="en-US" sz="2000" dirty="0" err="1"/>
              <a:t>perilaku</a:t>
            </a:r>
            <a:r>
              <a:rPr lang="en-US" sz="2000" dirty="0"/>
              <a:t>. </a:t>
            </a:r>
            <a:endParaRPr lang="en-US" sz="2000" dirty="0" smtClean="0"/>
          </a:p>
          <a:p>
            <a:pPr marL="812800" indent="-342900" algn="just">
              <a:lnSpc>
                <a:spcPct val="100000"/>
              </a:lnSpc>
              <a:spcBef>
                <a:spcPts val="229"/>
              </a:spcBef>
              <a:buFont typeface="Arial" pitchFamily="34" charset="0"/>
              <a:buChar char="•"/>
            </a:pPr>
            <a:r>
              <a:rPr lang="en-US" sz="2000" dirty="0" smtClean="0">
                <a:cs typeface="Trebuchet MS"/>
              </a:rPr>
              <a:t>Fancies </a:t>
            </a:r>
            <a:r>
              <a:rPr lang="en-US" sz="2000" dirty="0">
                <a:cs typeface="Trebuchet MS"/>
              </a:rPr>
              <a:t>&amp; Young (2003). Teamwork </a:t>
            </a:r>
            <a:r>
              <a:rPr lang="en-US" sz="2000" dirty="0" err="1">
                <a:cs typeface="Trebuchet MS"/>
              </a:rPr>
              <a:t>adalah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sekelompok</a:t>
            </a:r>
            <a:r>
              <a:rPr lang="en-US" sz="2000" dirty="0">
                <a:cs typeface="Trebuchet MS"/>
              </a:rPr>
              <a:t> orang yang </a:t>
            </a:r>
            <a:r>
              <a:rPr lang="en-US" sz="2000" dirty="0" err="1">
                <a:cs typeface="Trebuchet MS"/>
              </a:rPr>
              <a:t>bekerja</a:t>
            </a:r>
            <a:r>
              <a:rPr lang="en-US" sz="2000" dirty="0">
                <a:cs typeface="Trebuchet MS"/>
              </a:rPr>
              <a:t> demi </a:t>
            </a:r>
            <a:r>
              <a:rPr lang="en-US" sz="2000" dirty="0" err="1">
                <a:cs typeface="Trebuchet MS"/>
              </a:rPr>
              <a:t>meraih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sasaran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umum</a:t>
            </a:r>
            <a:r>
              <a:rPr lang="en-US" sz="2000" dirty="0">
                <a:cs typeface="Trebuchet MS"/>
              </a:rPr>
              <a:t>. </a:t>
            </a:r>
            <a:r>
              <a:rPr lang="en-US" sz="2000" dirty="0" err="1">
                <a:cs typeface="Trebuchet MS"/>
              </a:rPr>
              <a:t>Mereka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menikmati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pekerjaan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itu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dan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mampu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meraih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hasil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terbaik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berkualitas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tinggi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dari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kerjasama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mereka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itu</a:t>
            </a:r>
            <a:r>
              <a:rPr lang="en-US" sz="2000" dirty="0">
                <a:cs typeface="Trebuchet MS"/>
              </a:rPr>
              <a:t>. </a:t>
            </a:r>
          </a:p>
          <a:p>
            <a:pPr marL="812800" indent="-342900" algn="just">
              <a:lnSpc>
                <a:spcPct val="100000"/>
              </a:lnSpc>
              <a:spcBef>
                <a:spcPts val="229"/>
              </a:spcBef>
              <a:buFont typeface="Arial" pitchFamily="34" charset="0"/>
              <a:buChar char="•"/>
            </a:pPr>
            <a:r>
              <a:rPr lang="en-US" sz="2000" dirty="0" smtClean="0">
                <a:cs typeface="Trebuchet MS"/>
              </a:rPr>
              <a:t>Henderson </a:t>
            </a:r>
            <a:r>
              <a:rPr lang="en-US" sz="2000" dirty="0">
                <a:cs typeface="Trebuchet MS"/>
              </a:rPr>
              <a:t>(2002). Teamwork </a:t>
            </a:r>
            <a:r>
              <a:rPr lang="en-US" sz="2000" dirty="0" err="1">
                <a:cs typeface="Trebuchet MS"/>
              </a:rPr>
              <a:t>adalah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sekelompok</a:t>
            </a:r>
            <a:r>
              <a:rPr lang="en-US" sz="2000" dirty="0">
                <a:cs typeface="Trebuchet MS"/>
              </a:rPr>
              <a:t> orang yang </a:t>
            </a:r>
            <a:r>
              <a:rPr lang="en-US" sz="2000" dirty="0" err="1">
                <a:cs typeface="Trebuchet MS"/>
              </a:rPr>
              <a:t>bekerjasama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dimana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kesuksesan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setiap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anggota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atau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setiap</a:t>
            </a:r>
            <a:r>
              <a:rPr lang="en-US" sz="2000" dirty="0">
                <a:cs typeface="Trebuchet MS"/>
              </a:rPr>
              <a:t> orang yang </a:t>
            </a:r>
            <a:r>
              <a:rPr lang="en-US" sz="2000" dirty="0" err="1">
                <a:cs typeface="Trebuchet MS"/>
              </a:rPr>
              <a:t>terlibat</a:t>
            </a:r>
            <a:r>
              <a:rPr lang="en-US" sz="2000" dirty="0">
                <a:cs typeface="Trebuchet MS"/>
              </a:rPr>
              <a:t> di </a:t>
            </a:r>
            <a:r>
              <a:rPr lang="en-US" sz="2000" dirty="0" err="1">
                <a:cs typeface="Trebuchet MS"/>
              </a:rPr>
              <a:t>dalamnya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bergantung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pada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kesuksesan</a:t>
            </a:r>
            <a:r>
              <a:rPr lang="en-US" sz="2000" dirty="0">
                <a:cs typeface="Trebuchet MS"/>
              </a:rPr>
              <a:t> yang </a:t>
            </a:r>
            <a:r>
              <a:rPr lang="en-US" sz="2000" dirty="0" err="1">
                <a:cs typeface="Trebuchet MS"/>
              </a:rPr>
              <a:t>didapatkan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oleh</a:t>
            </a:r>
            <a:r>
              <a:rPr lang="en-US" sz="2000" dirty="0">
                <a:cs typeface="Trebuchet MS"/>
              </a:rPr>
              <a:t> </a:t>
            </a:r>
            <a:r>
              <a:rPr lang="en-US" sz="2000" dirty="0" err="1">
                <a:cs typeface="Trebuchet MS"/>
              </a:rPr>
              <a:t>kelompok</a:t>
            </a:r>
            <a:r>
              <a:rPr lang="en-US" sz="2000" dirty="0">
                <a:cs typeface="Trebuchet MS"/>
              </a:rPr>
              <a:t>.</a:t>
            </a:r>
          </a:p>
          <a:p>
            <a:pPr marL="469900" algn="just">
              <a:lnSpc>
                <a:spcPct val="100000"/>
              </a:lnSpc>
              <a:spcBef>
                <a:spcPts val="229"/>
              </a:spcBef>
            </a:pPr>
            <a:endParaRPr sz="2000" dirty="0">
              <a:cs typeface="Trebuchet MS"/>
            </a:endParaRPr>
          </a:p>
        </p:txBody>
      </p:sp>
      <p:pic>
        <p:nvPicPr>
          <p:cNvPr id="3074" name="Picture 2" descr="C:\Users\Acer\Downloads\team-g67ba4ee52_128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0"/>
          <a:stretch/>
        </p:blipFill>
        <p:spPr bwMode="auto">
          <a:xfrm>
            <a:off x="8504844" y="672033"/>
            <a:ext cx="2853559" cy="20214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Rectangle 1"/>
          <p:cNvSpPr/>
          <p:nvPr/>
        </p:nvSpPr>
        <p:spPr>
          <a:xfrm>
            <a:off x="1092517" y="1611366"/>
            <a:ext cx="6728445" cy="1131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spc="-190" dirty="0" err="1">
                <a:latin typeface="Calibri (Body)"/>
                <a:cs typeface="Arial" pitchFamily="34" charset="0"/>
              </a:rPr>
              <a:t>Apa</a:t>
            </a:r>
            <a:r>
              <a:rPr lang="en-US" sz="2400" b="1" spc="-190" dirty="0">
                <a:latin typeface="Calibri (Body)"/>
                <a:cs typeface="Arial" pitchFamily="34" charset="0"/>
              </a:rPr>
              <a:t> </a:t>
            </a:r>
            <a:r>
              <a:rPr lang="en-US" sz="2400" b="1" spc="-190" dirty="0" err="1">
                <a:latin typeface="Calibri (Body)"/>
                <a:cs typeface="Arial" pitchFamily="34" charset="0"/>
              </a:rPr>
              <a:t>Itu</a:t>
            </a:r>
            <a:r>
              <a:rPr lang="en-US" sz="2400" b="1" spc="-190" dirty="0">
                <a:latin typeface="Calibri (Body)"/>
                <a:cs typeface="Arial" pitchFamily="34" charset="0"/>
              </a:rPr>
              <a:t> Team Work? </a:t>
            </a:r>
            <a:endParaRPr lang="en-US" sz="2400" b="1" spc="-190" dirty="0" smtClean="0">
              <a:latin typeface="Calibri (Body)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spc="-190" dirty="0" smtClean="0">
                <a:latin typeface="Calibri (Body)"/>
                <a:cs typeface="Arial" pitchFamily="34" charset="0"/>
              </a:rPr>
              <a:t>Ada </a:t>
            </a:r>
            <a:r>
              <a:rPr lang="en-US" sz="2400" b="1" spc="-190" dirty="0">
                <a:latin typeface="Calibri (Body)"/>
                <a:cs typeface="Arial" pitchFamily="34" charset="0"/>
              </a:rPr>
              <a:t>pula </a:t>
            </a:r>
            <a:r>
              <a:rPr lang="en-US" sz="2400" b="1" spc="-190" dirty="0" err="1">
                <a:latin typeface="Calibri (Body)"/>
                <a:cs typeface="Arial" pitchFamily="34" charset="0"/>
              </a:rPr>
              <a:t>beberapa</a:t>
            </a:r>
            <a:r>
              <a:rPr lang="en-US" sz="2400" b="1" spc="-190" dirty="0">
                <a:latin typeface="Calibri (Body)"/>
                <a:cs typeface="Arial" pitchFamily="34" charset="0"/>
              </a:rPr>
              <a:t> </a:t>
            </a:r>
            <a:r>
              <a:rPr lang="en-US" sz="2400" b="1" spc="-190" dirty="0" err="1">
                <a:latin typeface="Calibri (Body)"/>
                <a:cs typeface="Arial" pitchFamily="34" charset="0"/>
              </a:rPr>
              <a:t>pendapat</a:t>
            </a:r>
            <a:r>
              <a:rPr lang="en-US" sz="2400" b="1" spc="-190" dirty="0">
                <a:latin typeface="Calibri (Body)"/>
                <a:cs typeface="Arial" pitchFamily="34" charset="0"/>
              </a:rPr>
              <a:t> </a:t>
            </a:r>
            <a:r>
              <a:rPr lang="en-US" sz="2400" b="1" spc="-190" dirty="0" err="1">
                <a:latin typeface="Calibri (Body)"/>
                <a:cs typeface="Arial" pitchFamily="34" charset="0"/>
              </a:rPr>
              <a:t>dari</a:t>
            </a:r>
            <a:r>
              <a:rPr lang="en-US" sz="2400" b="1" spc="-190" dirty="0">
                <a:latin typeface="Calibri (Body)"/>
                <a:cs typeface="Arial" pitchFamily="34" charset="0"/>
              </a:rPr>
              <a:t> </a:t>
            </a:r>
            <a:r>
              <a:rPr lang="en-US" sz="2400" b="1" spc="-190" dirty="0" err="1">
                <a:latin typeface="Calibri (Body)"/>
                <a:cs typeface="Arial" pitchFamily="34" charset="0"/>
              </a:rPr>
              <a:t>para</a:t>
            </a:r>
            <a:r>
              <a:rPr lang="en-US" sz="2400" b="1" spc="-190" dirty="0">
                <a:latin typeface="Calibri (Body)"/>
                <a:cs typeface="Arial" pitchFamily="34" charset="0"/>
              </a:rPr>
              <a:t> </a:t>
            </a:r>
            <a:r>
              <a:rPr lang="en-US" sz="2400" b="1" spc="-190" dirty="0" err="1">
                <a:latin typeface="Calibri (Body)"/>
                <a:cs typeface="Arial" pitchFamily="34" charset="0"/>
              </a:rPr>
              <a:t>ahli</a:t>
            </a:r>
            <a:r>
              <a:rPr lang="en-US" sz="2400" b="1" spc="-190" dirty="0">
                <a:latin typeface="Calibri (Body)"/>
                <a:cs typeface="Arial" pitchFamily="34" charset="0"/>
              </a:rPr>
              <a:t> </a:t>
            </a:r>
            <a:r>
              <a:rPr lang="en-US" sz="2400" b="1" spc="-190" dirty="0" err="1">
                <a:latin typeface="Calibri (Body)"/>
                <a:cs typeface="Arial" pitchFamily="34" charset="0"/>
              </a:rPr>
              <a:t>berikut</a:t>
            </a:r>
            <a:r>
              <a:rPr lang="en-US" sz="2400" b="1" spc="-190" dirty="0">
                <a:latin typeface="Calibri (Body)"/>
                <a:cs typeface="Arial" pitchFamily="34" charset="0"/>
              </a:rPr>
              <a:t> </a:t>
            </a:r>
            <a:r>
              <a:rPr lang="en-US" sz="2400" b="1" spc="-190" dirty="0" err="1">
                <a:latin typeface="Calibri (Body)"/>
                <a:cs typeface="Arial" pitchFamily="34" charset="0"/>
              </a:rPr>
              <a:t>ini</a:t>
            </a:r>
            <a:r>
              <a:rPr lang="en-US" sz="2400" b="1" spc="-190" dirty="0">
                <a:latin typeface="Calibri (Body)"/>
                <a:cs typeface="Arial" pitchFamily="34" charset="0"/>
              </a:rPr>
              <a:t>:</a:t>
            </a:r>
            <a:endParaRPr lang="en-US" sz="2400" dirty="0">
              <a:latin typeface="Calibri 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URAIAN MATERI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092517" y="2456938"/>
            <a:ext cx="10731621" cy="27917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927100" indent="-457200" algn="just">
              <a:lnSpc>
                <a:spcPct val="150000"/>
              </a:lnSpc>
              <a:spcBef>
                <a:spcPts val="229"/>
              </a:spcBef>
              <a:buFont typeface="+mj-lt"/>
              <a:buAutoNum type="alphaLcParenR"/>
            </a:pP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/>
              <a:t>Kepala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Daripada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 smtClean="0"/>
              <a:t>Kepala</a:t>
            </a:r>
            <a:endParaRPr lang="en-US" sz="2000" dirty="0" smtClean="0"/>
          </a:p>
          <a:p>
            <a:pPr marL="927100" indent="-457200" algn="just">
              <a:lnSpc>
                <a:spcPct val="150000"/>
              </a:lnSpc>
              <a:spcBef>
                <a:spcPts val="229"/>
              </a:spcBef>
              <a:buFont typeface="+mj-lt"/>
              <a:buAutoNum type="alphaLcParenR"/>
            </a:pP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Sudut</a:t>
            </a:r>
            <a:r>
              <a:rPr lang="en-US" sz="2000" dirty="0"/>
              <a:t> </a:t>
            </a:r>
            <a:r>
              <a:rPr lang="en-US" sz="2000" dirty="0" smtClean="0"/>
              <a:t>Pandang</a:t>
            </a:r>
          </a:p>
          <a:p>
            <a:pPr marL="927100" indent="-457200" algn="just">
              <a:lnSpc>
                <a:spcPct val="150000"/>
              </a:lnSpc>
              <a:spcBef>
                <a:spcPts val="229"/>
              </a:spcBef>
              <a:buFont typeface="+mj-lt"/>
              <a:buAutoNum type="alphaLcParenR"/>
            </a:pPr>
            <a:r>
              <a:rPr lang="en-US" sz="2000" dirty="0" err="1"/>
              <a:t>Menghasilkan</a:t>
            </a:r>
            <a:r>
              <a:rPr lang="en-US" sz="2000" dirty="0"/>
              <a:t> Ide-Ide </a:t>
            </a:r>
            <a:r>
              <a:rPr lang="en-US" sz="2000" dirty="0" smtClean="0"/>
              <a:t>Segar</a:t>
            </a:r>
          </a:p>
          <a:p>
            <a:pPr marL="927100" indent="-457200" algn="just">
              <a:lnSpc>
                <a:spcPct val="150000"/>
              </a:lnSpc>
              <a:spcBef>
                <a:spcPts val="229"/>
              </a:spcBef>
              <a:buFont typeface="+mj-lt"/>
              <a:buAutoNum type="alphaLcParenR"/>
            </a:pP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Mendukung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 smtClean="0"/>
              <a:t>Mengingatkan</a:t>
            </a:r>
            <a:endParaRPr lang="en-US" sz="2000" dirty="0" smtClean="0"/>
          </a:p>
          <a:p>
            <a:pPr marL="927100" indent="-457200" algn="just">
              <a:lnSpc>
                <a:spcPct val="150000"/>
              </a:lnSpc>
              <a:spcBef>
                <a:spcPts val="229"/>
              </a:spcBef>
              <a:buFont typeface="+mj-lt"/>
              <a:buAutoNum type="alphaLcParenR"/>
            </a:pP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Kepercayaan</a:t>
            </a:r>
            <a:r>
              <a:rPr lang="en-US" sz="2000" dirty="0"/>
              <a:t> </a:t>
            </a:r>
            <a:r>
              <a:rPr lang="en-US" sz="2000" dirty="0" err="1" smtClean="0"/>
              <a:t>Diri</a:t>
            </a:r>
            <a:endParaRPr lang="en-US" sz="2000" dirty="0" smtClean="0"/>
          </a:p>
          <a:p>
            <a:pPr marL="469900" algn="just">
              <a:lnSpc>
                <a:spcPct val="100000"/>
              </a:lnSpc>
              <a:spcBef>
                <a:spcPts val="229"/>
              </a:spcBef>
            </a:pPr>
            <a:endParaRPr sz="2000" dirty="0"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2517" y="1611366"/>
            <a:ext cx="4268284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spc="-190" dirty="0" smtClean="0">
                <a:latin typeface="Calibri (Body)"/>
                <a:cs typeface="Arial" pitchFamily="34" charset="0"/>
              </a:rPr>
              <a:t>2. </a:t>
            </a:r>
            <a:r>
              <a:rPr lang="en-US" sz="2400" b="1" spc="-190" dirty="0" err="1" smtClean="0">
                <a:latin typeface="Calibri (Body)"/>
                <a:cs typeface="Arial" pitchFamily="34" charset="0"/>
              </a:rPr>
              <a:t>Mengapa</a:t>
            </a:r>
            <a:r>
              <a:rPr lang="en-US" sz="2400" b="1" spc="-190" dirty="0" smtClean="0">
                <a:latin typeface="Calibri (Body)"/>
                <a:cs typeface="Arial" pitchFamily="34" charset="0"/>
              </a:rPr>
              <a:t> Team Work </a:t>
            </a:r>
            <a:r>
              <a:rPr lang="en-US" sz="2400" b="1" spc="-190" dirty="0" err="1" smtClean="0">
                <a:latin typeface="Calibri (Body)"/>
                <a:cs typeface="Arial" pitchFamily="34" charset="0"/>
              </a:rPr>
              <a:t>Penting</a:t>
            </a:r>
            <a:r>
              <a:rPr lang="en-US" sz="2400" b="1" spc="-190" dirty="0" smtClean="0">
                <a:latin typeface="Calibri (Body)"/>
                <a:cs typeface="Arial" pitchFamily="34" charset="0"/>
              </a:rPr>
              <a:t>?</a:t>
            </a:r>
            <a:endParaRPr lang="en-US" sz="2400" dirty="0">
              <a:latin typeface="Calibri (Body)"/>
              <a:cs typeface="Arial" pitchFamily="34" charset="0"/>
            </a:endParaRPr>
          </a:p>
        </p:txBody>
      </p:sp>
      <p:pic>
        <p:nvPicPr>
          <p:cNvPr id="4098" name="Picture 2" descr="C:\Users\Acer\Downloads\people-g35745ad9d_12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327" y="2963917"/>
            <a:ext cx="5197644" cy="32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  <a:spcBef>
                <a:spcPts val="370"/>
              </a:spcBef>
              <a:tabLst>
                <a:tab pos="526415" algn="l"/>
                <a:tab pos="527050" algn="l"/>
              </a:tabLst>
            </a:pPr>
            <a:r>
              <a:rPr lang="pt-BR" sz="2400" b="1" spc="-190" dirty="0">
                <a:solidFill>
                  <a:schemeClr val="bg1"/>
                </a:solidFill>
                <a:cs typeface="Trebuchet MS"/>
              </a:rPr>
              <a:t>Mengenal Apa Itu Team Charter Canvas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5E99E85-F86A-4A67-9539-874E6C71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87093"/>
            <a:ext cx="9916509" cy="46983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13034" y="1686638"/>
            <a:ext cx="9128236" cy="4206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70"/>
              </a:spcBef>
              <a:tabLst>
                <a:tab pos="526415" algn="l"/>
                <a:tab pos="52705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TEAM CHARTER CANVAS </a:t>
            </a:r>
            <a:r>
              <a:rPr lang="en-US" sz="2400" dirty="0" err="1">
                <a:solidFill>
                  <a:schemeClr val="bg1"/>
                </a:solidFill>
              </a:rPr>
              <a:t>adalah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sebuah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alat</a:t>
            </a:r>
            <a:r>
              <a:rPr lang="en-US" sz="2400" dirty="0">
                <a:solidFill>
                  <a:schemeClr val="bg1"/>
                </a:solidFill>
              </a:rPr>
              <a:t> bantu yang </a:t>
            </a:r>
            <a:r>
              <a:rPr lang="en-US" sz="2400" dirty="0" err="1">
                <a:solidFill>
                  <a:schemeClr val="bg1"/>
                </a:solidFill>
              </a:rPr>
              <a:t>ditulis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oleh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Lokitz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dkk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pada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tahun</a:t>
            </a:r>
            <a:r>
              <a:rPr lang="en-US" sz="2400" dirty="0">
                <a:solidFill>
                  <a:schemeClr val="bg1"/>
                </a:solidFill>
              </a:rPr>
              <a:t> 2016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12700" algn="just">
              <a:lnSpc>
                <a:spcPct val="100000"/>
              </a:lnSpc>
              <a:spcBef>
                <a:spcPts val="370"/>
              </a:spcBef>
              <a:tabLst>
                <a:tab pos="526415" algn="l"/>
                <a:tab pos="527050" algn="l"/>
              </a:tabLst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Alasan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pengembangan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kanvas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dikarenakan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menjalankan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bisnis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seringkali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kita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ditandem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sebuah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tim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kita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tidak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saling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mengenal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sebelumnya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konteks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organisasi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internasional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seringkali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anggota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kita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benar</a:t>
            </a:r>
            <a:r>
              <a:rPr lang="en-US" sz="2400" dirty="0">
                <a:solidFill>
                  <a:schemeClr val="bg1"/>
                </a:solidFill>
              </a:rPr>
              <a:t> – </a:t>
            </a:r>
            <a:r>
              <a:rPr lang="en-US" sz="2400" dirty="0" err="1">
                <a:solidFill>
                  <a:schemeClr val="bg1"/>
                </a:solidFill>
              </a:rPr>
              <a:t>benar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beragam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berasal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etnis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budaya</a:t>
            </a:r>
            <a:r>
              <a:rPr lang="en-US" sz="2400" dirty="0">
                <a:solidFill>
                  <a:schemeClr val="bg1"/>
                </a:solidFill>
              </a:rPr>
              <a:t>, agama, </a:t>
            </a:r>
            <a:r>
              <a:rPr lang="en-US" sz="2400" dirty="0" err="1">
                <a:solidFill>
                  <a:schemeClr val="bg1"/>
                </a:solidFill>
              </a:rPr>
              <a:t>suku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ras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pandangan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hidup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berbeda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itulah</a:t>
            </a:r>
            <a:r>
              <a:rPr lang="en-US" sz="2400" dirty="0">
                <a:solidFill>
                  <a:schemeClr val="bg1"/>
                </a:solidFill>
              </a:rPr>
              <a:t> TEAM CHARTER CANVAS </a:t>
            </a:r>
            <a:r>
              <a:rPr lang="en-US" sz="2400" dirty="0" err="1">
                <a:solidFill>
                  <a:schemeClr val="bg1"/>
                </a:solidFill>
              </a:rPr>
              <a:t>dibuat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mengurangi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konflik-konflik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tidak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perlu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antar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anggota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tim.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berkurangnya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konflik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sebuah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diharapkan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memberikan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produktivitas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kerja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terbaiknya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467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URAIAN MATERI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092517" y="1794786"/>
            <a:ext cx="9738393" cy="277640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370"/>
              </a:spcBef>
              <a:buAutoNum type="arabicPeriod" startAt="3"/>
              <a:tabLst>
                <a:tab pos="526415" algn="l"/>
                <a:tab pos="527050" algn="l"/>
              </a:tabLst>
            </a:pPr>
            <a:r>
              <a:rPr lang="pt-BR" sz="2400" b="1" spc="-190" dirty="0" smtClean="0">
                <a:cs typeface="Trebuchet MS"/>
              </a:rPr>
              <a:t>Mengenal </a:t>
            </a:r>
            <a:r>
              <a:rPr lang="pt-BR" sz="2400" b="1" spc="-190" dirty="0">
                <a:cs typeface="Trebuchet MS"/>
              </a:rPr>
              <a:t>Apa Itu Team Charter Canvas </a:t>
            </a:r>
            <a:r>
              <a:rPr lang="en-US" sz="2000" dirty="0" smtClean="0"/>
              <a:t>. </a:t>
            </a:r>
          </a:p>
          <a:p>
            <a:pPr marL="12700" algn="just">
              <a:lnSpc>
                <a:spcPct val="100000"/>
              </a:lnSpc>
              <a:spcBef>
                <a:spcPts val="370"/>
              </a:spcBef>
              <a:tabLst>
                <a:tab pos="526415" algn="l"/>
                <a:tab pos="527050" algn="l"/>
              </a:tabLst>
            </a:pPr>
            <a:r>
              <a:rPr lang="en-US" sz="2000" dirty="0" err="1"/>
              <a:t>Jadi</a:t>
            </a:r>
            <a:r>
              <a:rPr lang="en-US" sz="2000" dirty="0"/>
              <a:t>,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TEAM CHARTER CANVAS?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namanya</a:t>
            </a:r>
            <a:r>
              <a:rPr lang="en-US" sz="2000" dirty="0"/>
              <a:t>, </a:t>
            </a:r>
            <a:r>
              <a:rPr lang="en-US" sz="2000" dirty="0" err="1"/>
              <a:t>kanvas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“</a:t>
            </a:r>
            <a:r>
              <a:rPr lang="en-US" sz="2000" dirty="0" err="1"/>
              <a:t>Piagam</a:t>
            </a:r>
            <a:r>
              <a:rPr lang="en-US" sz="2000" dirty="0"/>
              <a:t>” </a:t>
            </a:r>
            <a:r>
              <a:rPr lang="en-US" sz="2000" dirty="0" err="1"/>
              <a:t>kesepakatan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bekerja</a:t>
            </a:r>
            <a:r>
              <a:rPr lang="en-US" sz="2000" dirty="0"/>
              <a:t>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kesepakatan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Piagam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tahu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arah</a:t>
            </a:r>
            <a:r>
              <a:rPr lang="en-US" sz="2000" dirty="0"/>
              <a:t> </a:t>
            </a:r>
            <a:r>
              <a:rPr lang="en-US" sz="2000" dirty="0" err="1"/>
              <a:t>mana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menuju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hak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kewajiban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masing</a:t>
            </a:r>
            <a:r>
              <a:rPr lang="en-US" sz="2000" dirty="0"/>
              <a:t> – </a:t>
            </a:r>
            <a:r>
              <a:rPr lang="en-US" sz="2000" dirty="0" err="1"/>
              <a:t>masing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 err="1" smtClean="0"/>
              <a:t>.</a:t>
            </a:r>
            <a:endParaRPr lang="en-US" sz="2000" dirty="0" smtClean="0"/>
          </a:p>
          <a:p>
            <a:pPr marL="12700" algn="just">
              <a:lnSpc>
                <a:spcPct val="100000"/>
              </a:lnSpc>
              <a:spcBef>
                <a:spcPts val="370"/>
              </a:spcBef>
              <a:tabLst>
                <a:tab pos="526415" algn="l"/>
                <a:tab pos="527050" algn="l"/>
              </a:tabLst>
            </a:pPr>
            <a:endParaRPr lang="en-US" sz="2000" dirty="0"/>
          </a:p>
          <a:p>
            <a:pPr marL="12700" algn="just">
              <a:lnSpc>
                <a:spcPct val="100000"/>
              </a:lnSpc>
              <a:spcBef>
                <a:spcPts val="370"/>
              </a:spcBef>
              <a:tabLst>
                <a:tab pos="526415" algn="l"/>
                <a:tab pos="527050" algn="l"/>
              </a:tabLst>
            </a:pPr>
            <a:endParaRPr lang="en-US" sz="2000" dirty="0"/>
          </a:p>
          <a:p>
            <a:pPr marL="12700" algn="just">
              <a:lnSpc>
                <a:spcPct val="100000"/>
              </a:lnSpc>
              <a:spcBef>
                <a:spcPts val="370"/>
              </a:spcBef>
              <a:tabLst>
                <a:tab pos="526415" algn="l"/>
                <a:tab pos="527050" algn="l"/>
              </a:tabLst>
            </a:pP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tampilan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TEAM CHARTER CANVAS: </a:t>
            </a:r>
          </a:p>
        </p:txBody>
      </p:sp>
    </p:spTree>
    <p:extLst>
      <p:ext uri="{BB962C8B-B14F-4D97-AF65-F5344CB8AC3E}">
        <p14:creationId xmlns:p14="http://schemas.microsoft.com/office/powerpoint/2010/main" val="39057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2" t="21982" r="22722" b="10776"/>
          <a:stretch/>
        </p:blipFill>
        <p:spPr bwMode="auto">
          <a:xfrm>
            <a:off x="662153" y="111781"/>
            <a:ext cx="10421006" cy="628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10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1110</Words>
  <Application>Microsoft Office PowerPoint</Application>
  <PresentationFormat>Custom</PresentationFormat>
  <Paragraphs>85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Custom Design</vt:lpstr>
      <vt:lpstr>Kewirausahaan II MODUL 2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Acer</cp:lastModifiedBy>
  <cp:revision>42</cp:revision>
  <dcterms:created xsi:type="dcterms:W3CDTF">2021-08-03T05:39:13Z</dcterms:created>
  <dcterms:modified xsi:type="dcterms:W3CDTF">2022-03-08T16:24:31Z</dcterms:modified>
</cp:coreProperties>
</file>