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423042" cy="1051546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Komputer &amp; Masyarakat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dirty="0" smtClean="0"/>
          </a:p>
          <a:p>
            <a:r>
              <a:rPr lang="id-ID" dirty="0" smtClean="0"/>
              <a:t>Sesi 1</a:t>
            </a:r>
          </a:p>
          <a:p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id-ID" dirty="0" smtClean="0"/>
              <a:t>P</a:t>
            </a:r>
            <a:r>
              <a:rPr lang="en-US" dirty="0" err="1" smtClean="0"/>
              <a:t>erkembangan</a:t>
            </a:r>
            <a:r>
              <a:rPr lang="en-US" dirty="0" smtClean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Komputer vs </a:t>
            </a:r>
            <a:r>
              <a:rPr lang="id-ID" dirty="0" smtClean="0"/>
              <a:t>Smartphone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seperti smart phone yang dapat menggunakan </a:t>
            </a:r>
            <a:r>
              <a:rPr lang="id-ID" dirty="0" smtClean="0"/>
              <a:t>aplikasi dengan </a:t>
            </a:r>
            <a:r>
              <a:rPr lang="id-ID" dirty="0"/>
              <a:t>teknologi AR (Augmented Reality). Karena sekarang ini banyak </a:t>
            </a:r>
            <a:r>
              <a:rPr lang="id-ID" dirty="0" smtClean="0"/>
              <a:t>aplikasi mobile </a:t>
            </a:r>
            <a:r>
              <a:rPr lang="id-ID" dirty="0"/>
              <a:t>yang berbasis augmented reality dan salah satu perangkat yang dapat </a:t>
            </a:r>
            <a:r>
              <a:rPr lang="id-ID" dirty="0" smtClean="0"/>
              <a:t>digunakan untuk </a:t>
            </a:r>
            <a:r>
              <a:rPr lang="id-ID" dirty="0"/>
              <a:t>menikmati augmented reality adalah smart phone.</a:t>
            </a:r>
          </a:p>
        </p:txBody>
      </p:sp>
    </p:spTree>
    <p:extLst>
      <p:ext uri="{BB962C8B-B14F-4D97-AF65-F5344CB8AC3E}">
        <p14:creationId xmlns:p14="http://schemas.microsoft.com/office/powerpoint/2010/main" val="291487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Komputer vs Smartphone </a:t>
            </a:r>
            <a:r>
              <a:rPr lang="id-ID" dirty="0" smtClean="0"/>
              <a:t>(3)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053" y="2304790"/>
            <a:ext cx="6994139" cy="3835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22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Perkembangan Sistem Operasi Komputer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Generasi </a:t>
            </a:r>
            <a:r>
              <a:rPr lang="id-ID" dirty="0"/>
              <a:t>Awal (1945 – 1955)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Pada generasi ini belum ada sistem operasi, maka sistem</a:t>
            </a:r>
          </a:p>
          <a:p>
            <a:pPr marL="0" indent="0">
              <a:buNone/>
            </a:pPr>
            <a:r>
              <a:rPr lang="id-ID" dirty="0"/>
              <a:t>komputer diberi instruksi yang harus dikerjakan secara langsung oleh pengguna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r>
              <a:rPr lang="id-ID" dirty="0"/>
              <a:t>2. Generasi Kedua (1955 – 1965)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Pada generasi ini memperkenalkan Batch Processing System, yaitu Job yang</a:t>
            </a:r>
          </a:p>
          <a:p>
            <a:pPr marL="0" indent="0">
              <a:buNone/>
            </a:pPr>
            <a:r>
              <a:rPr lang="id-ID" dirty="0"/>
              <a:t>dikerjakan dalam satu rangkaian, lalu dieksekusi secara berurutan. Generasi ini </a:t>
            </a:r>
            <a:r>
              <a:rPr lang="id-ID" dirty="0" smtClean="0"/>
              <a:t>sistem komputer </a:t>
            </a:r>
            <a:r>
              <a:rPr lang="id-ID" dirty="0"/>
              <a:t>belum dilengkapi sistem operasi. Tetapi beberapa fungsi sistem operasi </a:t>
            </a:r>
            <a:r>
              <a:rPr lang="id-ID" dirty="0" smtClean="0"/>
              <a:t>telah ada</a:t>
            </a:r>
            <a:r>
              <a:rPr lang="id-ID" dirty="0"/>
              <a:t>, contohnya fungsi sistem operasi ialah FMS dan IBSYS.</a:t>
            </a:r>
          </a:p>
        </p:txBody>
      </p:sp>
    </p:spTree>
    <p:extLst>
      <p:ext uri="{BB962C8B-B14F-4D97-AF65-F5344CB8AC3E}">
        <p14:creationId xmlns:p14="http://schemas.microsoft.com/office/powerpoint/2010/main" val="386479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Perkembangan Sistem Operasi </a:t>
            </a:r>
            <a:r>
              <a:rPr lang="id-ID" dirty="0" smtClean="0"/>
              <a:t>Komputer(2)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3. Generasi Ketiga </a:t>
            </a:r>
            <a:r>
              <a:rPr lang="id-ID" dirty="0" smtClean="0"/>
              <a:t>(1965 -1980) Sistem </a:t>
            </a:r>
            <a:r>
              <a:rPr lang="id-ID" dirty="0"/>
              <a:t>operasi pada generasi ini dikembangkan untuk </a:t>
            </a:r>
            <a:r>
              <a:rPr lang="id-ID" dirty="0" smtClean="0"/>
              <a:t>melayani banyak </a:t>
            </a:r>
            <a:r>
              <a:rPr lang="id-ID" dirty="0"/>
              <a:t>pengguna.Jadi para pengguna berkomunikasi lewat terminal secara on-line </a:t>
            </a:r>
            <a:r>
              <a:rPr lang="id-ID" dirty="0" smtClean="0"/>
              <a:t>ke komputer</a:t>
            </a:r>
            <a:r>
              <a:rPr lang="id-ID" dirty="0"/>
              <a:t>. Sistem operasi menjadi </a:t>
            </a:r>
            <a:r>
              <a:rPr lang="id-ID" dirty="0" smtClean="0"/>
              <a:t>multi-user.</a:t>
            </a:r>
          </a:p>
          <a:p>
            <a:pPr marL="0" indent="0">
              <a:buNone/>
            </a:pPr>
            <a:r>
              <a:rPr lang="id-ID" dirty="0" smtClean="0"/>
              <a:t>4. Generasi </a:t>
            </a:r>
            <a:r>
              <a:rPr lang="id-ID" dirty="0"/>
              <a:t>Keempat (1980 – 200an) Pada masa ini sistem operasi telah menggunakan Graphical User Interface (GUI</a:t>
            </a:r>
            <a:r>
              <a:rPr lang="id-ID" dirty="0" smtClean="0"/>
              <a:t>).</a:t>
            </a:r>
          </a:p>
          <a:p>
            <a:pPr marL="0" indent="0">
              <a:buNone/>
            </a:pPr>
            <a:r>
              <a:rPr lang="id-ID" dirty="0" smtClean="0"/>
              <a:t>5. </a:t>
            </a:r>
            <a:r>
              <a:rPr lang="id-ID" dirty="0"/>
              <a:t>Generasi Selanjutnya(2000-sekarang) Pada generasi ini mulai diperkenalkan sistem operasi yang bisa digunakan </a:t>
            </a:r>
            <a:r>
              <a:rPr lang="id-ID" dirty="0" smtClean="0"/>
              <a:t>pada perangkat </a:t>
            </a:r>
            <a:r>
              <a:rPr lang="id-ID" dirty="0"/>
              <a:t>lain. Dapat digunakan diperangkat seperti Laptop, Notebook dan </a:t>
            </a:r>
            <a:r>
              <a:rPr lang="id-ID" dirty="0" smtClean="0"/>
              <a:t>Netbook, dsb.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988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Komponen Komputer</a:t>
            </a:r>
          </a:p>
          <a:p>
            <a:pPr marL="514350" indent="-514350">
              <a:buAutoNum type="arabicPeriod"/>
            </a:pPr>
            <a:r>
              <a:rPr lang="id-ID" dirty="0" smtClean="0"/>
              <a:t>Perangkat Keras </a:t>
            </a:r>
          </a:p>
          <a:p>
            <a:pPr marL="514350" indent="-514350">
              <a:buAutoNum type="arabicPeriod"/>
            </a:pPr>
            <a:r>
              <a:rPr lang="id-ID" dirty="0" smtClean="0"/>
              <a:t>Perangkat Lunak</a:t>
            </a:r>
          </a:p>
          <a:p>
            <a:pPr marL="514350" indent="-514350">
              <a:buAutoNum type="arabicPeriod"/>
            </a:pPr>
            <a:r>
              <a:rPr lang="id-ID" dirty="0" smtClean="0"/>
              <a:t>Brainware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4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Perangkat Keras (Hardware)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d-ID" sz="6500" dirty="0"/>
              <a:t>Perkembangan PC dari masa ke </a:t>
            </a:r>
            <a:r>
              <a:rPr lang="id-ID" sz="6500" dirty="0" smtClean="0"/>
              <a:t>masa: </a:t>
            </a:r>
          </a:p>
          <a:p>
            <a:r>
              <a:rPr lang="id-ID" sz="6500" dirty="0" smtClean="0"/>
              <a:t>1837 </a:t>
            </a:r>
            <a:r>
              <a:rPr lang="id-ID" sz="6500" dirty="0"/>
              <a:t>Charles Babbage "Analytical Engine" dari Babbage merupakan nenek moyang PC. Mesin besar yang digerakkan oleh uap ini tidak pernah dibangun. Namun, konsepnya dapat dibuktikan. </a:t>
            </a:r>
            <a:endParaRPr lang="id-ID" sz="6500" dirty="0" smtClean="0"/>
          </a:p>
          <a:p>
            <a:r>
              <a:rPr lang="id-ID" sz="6500" dirty="0" smtClean="0"/>
              <a:t>1941 Z3, </a:t>
            </a:r>
            <a:r>
              <a:rPr lang="id-ID" sz="6500" dirty="0"/>
              <a:t>Z3 bukanlah computer pertama dari Konrad Zuse, melainkan computer pertama yang berfungsi dengan baik. </a:t>
            </a:r>
            <a:endParaRPr lang="id-ID" sz="6500" dirty="0" smtClean="0"/>
          </a:p>
          <a:p>
            <a:r>
              <a:rPr lang="id-ID" sz="6500" dirty="0" smtClean="0"/>
              <a:t>1943 </a:t>
            </a:r>
            <a:r>
              <a:rPr lang="id-ID" sz="6500" dirty="0"/>
              <a:t>Mark I Komputer seberat 35 ton ini bekerja dengan komponen elektromagnetik dan digunakan sampai tahun 1959 oleh militer AS. </a:t>
            </a:r>
            <a:endParaRPr lang="id-ID" sz="6500" dirty="0" smtClean="0"/>
          </a:p>
          <a:p>
            <a:r>
              <a:rPr lang="id-ID" sz="6500" dirty="0" smtClean="0"/>
              <a:t>1960 </a:t>
            </a:r>
            <a:r>
              <a:rPr lang="id-ID" sz="6500" dirty="0"/>
              <a:t>PDP 1 DEC menjadi "komputer mini" pertama dengan teknologi transistor. Pada waktu itu, PDP 1 cocok untuk kantor berukuran sedang. Dan resmi diproduksi sebanyak 55 unit</a:t>
            </a:r>
            <a:r>
              <a:rPr lang="id-ID" sz="6500" dirty="0" smtClean="0"/>
              <a:t>.</a:t>
            </a:r>
          </a:p>
          <a:p>
            <a:r>
              <a:rPr lang="id-ID" sz="6500" dirty="0" smtClean="0"/>
              <a:t>1971 </a:t>
            </a:r>
            <a:r>
              <a:rPr lang="id-ID" sz="6500" dirty="0"/>
              <a:t>Intel 4004 Terobosan dalam otak PC: microprosesor pertama yang diproduksi secara massal dengan harga yang ekonomis. Prosesor ini bertahan selama 15 tahun dalam berbagai variasi</a:t>
            </a:r>
            <a:r>
              <a:rPr lang="id-ID" sz="6500" dirty="0" smtClean="0"/>
              <a:t>.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379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Perangkat Keras (Hardware</a:t>
            </a:r>
            <a:r>
              <a:rPr lang="id-ID" dirty="0" smtClean="0"/>
              <a:t>)(2)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1975 </a:t>
            </a:r>
            <a:r>
              <a:rPr lang="id-ID" dirty="0"/>
              <a:t>Altair 8800 Altair 8800 merupakan home computer pertama yang tersedia di pasaran. Pada tahun 1975, harganya mencapai 400 dolar</a:t>
            </a:r>
            <a:r>
              <a:rPr lang="id-ID" dirty="0" smtClean="0"/>
              <a:t>.</a:t>
            </a:r>
          </a:p>
          <a:p>
            <a:r>
              <a:rPr lang="id-ID" dirty="0" smtClean="0"/>
              <a:t>1977 </a:t>
            </a:r>
            <a:r>
              <a:rPr lang="id-ID" dirty="0"/>
              <a:t>Apple II Secara bersamaan muncul beberapa model PC untuk home user, antara lain Apple II, Tandy Radio Shack TRS- 80, dan Commodore </a:t>
            </a:r>
            <a:endParaRPr lang="id-ID" dirty="0" smtClean="0"/>
          </a:p>
          <a:p>
            <a:r>
              <a:rPr lang="id-ID" dirty="0" smtClean="0"/>
              <a:t>PET </a:t>
            </a:r>
            <a:r>
              <a:rPr lang="id-ID" dirty="0"/>
              <a:t>2001. Tidak lama, banyak produsen PC yang mengikuti. </a:t>
            </a:r>
          </a:p>
          <a:p>
            <a:r>
              <a:rPr lang="id-ID" dirty="0" smtClean="0"/>
              <a:t>1978 </a:t>
            </a:r>
            <a:r>
              <a:rPr lang="id-ID" dirty="0"/>
              <a:t>CHIP Pada tahun 1978, majalah CHIP Jerman edisi pertama mengusung topik "Jedem sein Computer" (To Each His Own Computer). CHIP merupakan majalah PC tertua di Jerman.</a:t>
            </a:r>
          </a:p>
        </p:txBody>
      </p:sp>
    </p:spTree>
    <p:extLst>
      <p:ext uri="{BB962C8B-B14F-4D97-AF65-F5344CB8AC3E}">
        <p14:creationId xmlns:p14="http://schemas.microsoft.com/office/powerpoint/2010/main" val="140299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Perangkat Keras (Hardware</a:t>
            </a:r>
            <a:r>
              <a:rPr lang="id-ID" dirty="0" smtClean="0"/>
              <a:t>)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j 1981 IBM 5150 Intel masuk ke pasar home computer dengan IBM 5150 yang berbasis pada sistem operasi Microsoft MSDOS. Ini menjadi awal dari kerja sama yang panjang menuju sebuah standar.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k </a:t>
            </a:r>
            <a:r>
              <a:rPr lang="id-ID" dirty="0"/>
              <a:t>1982 GRiD Compass 1100 PC menjadi mobile. Compass 1100 seberat 5 kg ini merupakan nenek moyang dari semua notebook dan netbook. Tidak ada drive, tetapi sudah dilengkapi dengan modem dan layar datar.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l </a:t>
            </a:r>
            <a:r>
              <a:rPr lang="id-ID" dirty="0"/>
              <a:t>1995 Windows 95 Sistem 32 bit pertama dari Microsoft terbukti lebih sukses daripada IBM OS/2. Resep keberhasilan mereka yaitu multitasking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m </a:t>
            </a:r>
            <a:r>
              <a:rPr lang="id-ID" dirty="0"/>
              <a:t>dan kompatibilitas dengan program Windows dan DOS sebelumnya. 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n </a:t>
            </a:r>
            <a:r>
              <a:rPr lang="id-ID" dirty="0"/>
              <a:t>2007 iPhone Dengan konsep pengoperasian yang inovatif serta software yang berkembang pesat, Apple menjembatani antara ponsel dan computer internet mobile. Perangkat ini memulai kesuksesannya pada tahun 2007. o 2008 Netbook Dengan sebuah formula sederhana, netbook menjadi "perangkat" penting dalam pasar TI. Murah, ringan dan spesifikasi yang Lebih ramping. p 2020 Komputer Kuantum Komputer berbasis silisium memiliki keterbatasan dalam hal dimensi dan panas yang dihasilkan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119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Software penunjang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Sistem Operasi Sistem Operasi berfungsi sebagai penghubung antara </a:t>
            </a:r>
            <a:r>
              <a:rPr lang="id-ID" dirty="0" smtClean="0"/>
              <a:t>lapisanhardware </a:t>
            </a:r>
            <a:r>
              <a:rPr lang="id-ID" dirty="0"/>
              <a:t>dan lapisan software.melakukan semua perintah perintah penting </a:t>
            </a:r>
            <a:r>
              <a:rPr lang="id-ID" dirty="0" smtClean="0"/>
              <a:t>dalamkomputer</a:t>
            </a:r>
            <a:r>
              <a:rPr lang="id-ID" dirty="0"/>
              <a:t>, serta menjamin aplikasi-aplikasi yang berbeda fungsinya dapat </a:t>
            </a:r>
            <a:r>
              <a:rPr lang="id-ID" dirty="0" smtClean="0"/>
              <a:t>berjalan lancar </a:t>
            </a:r>
            <a:r>
              <a:rPr lang="id-ID" dirty="0"/>
              <a:t>secara bersamaan tanpa </a:t>
            </a:r>
            <a:r>
              <a:rPr lang="id-ID" dirty="0" smtClean="0"/>
              <a:t>hambatan.</a:t>
            </a:r>
          </a:p>
          <a:p>
            <a:r>
              <a:rPr lang="id-ID" dirty="0"/>
              <a:t>Aplikasi Di era globalisasi seperti sekarang ini teknologi merupakan suatu hal yang sangat </a:t>
            </a:r>
            <a:r>
              <a:rPr lang="id-ID" dirty="0" smtClean="0"/>
              <a:t>melekatdi </a:t>
            </a:r>
            <a:r>
              <a:rPr lang="id-ID" dirty="0"/>
              <a:t>dalam kehidupan manusia. Hal seperti ini juga tidak lepas dari yang namanya </a:t>
            </a:r>
            <a:r>
              <a:rPr lang="id-ID" dirty="0" smtClean="0"/>
              <a:t>aplikasi,aplikasi </a:t>
            </a:r>
            <a:r>
              <a:rPr lang="id-ID" dirty="0"/>
              <a:t>pun sudah banyak terdapat di berbagai device seperti komputer, tablet, </a:t>
            </a:r>
            <a:r>
              <a:rPr lang="id-ID" dirty="0" smtClean="0"/>
              <a:t>dansmart </a:t>
            </a:r>
            <a:r>
              <a:rPr lang="id-ID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8066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Software penunjang </a:t>
            </a:r>
            <a:r>
              <a:rPr lang="id-ID" dirty="0" smtClean="0"/>
              <a:t>computer(2)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NextGeners bagaimanakah perkembangan dari aplikasi ini sendiri?</a:t>
            </a:r>
          </a:p>
          <a:p>
            <a:pPr marL="0" indent="0">
              <a:buNone/>
            </a:pPr>
            <a:r>
              <a:rPr lang="id-ID" dirty="0"/>
              <a:t>Secara umum aplikasi dapat diartikan sebagai suatu program berbentuk </a:t>
            </a:r>
            <a:r>
              <a:rPr lang="id-ID" dirty="0" smtClean="0"/>
              <a:t>perangkat lunak </a:t>
            </a:r>
            <a:r>
              <a:rPr lang="id-ID" dirty="0"/>
              <a:t>yang berjalan pada suatu sistem tertentu yang berguna untuk membantu </a:t>
            </a:r>
            <a:r>
              <a:rPr lang="id-ID" dirty="0" smtClean="0"/>
              <a:t>berbagaikegiatan </a:t>
            </a:r>
            <a:r>
              <a:rPr lang="id-ID" dirty="0"/>
              <a:t>yang dilakukan oleh manusia. Para ahli pun memiliki pengertian </a:t>
            </a:r>
            <a:r>
              <a:rPr lang="id-ID" dirty="0" smtClean="0"/>
              <a:t>tersendirimengenai </a:t>
            </a:r>
            <a:r>
              <a:rPr lang="id-ID" dirty="0"/>
              <a:t>apa itu aplikasi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r>
              <a:rPr lang="id-ID" dirty="0"/>
              <a:t>Menurut Ali Zaki dan Smitdev Community, aplikasi adalah komponen yang </a:t>
            </a:r>
            <a:r>
              <a:rPr lang="id-ID" dirty="0" smtClean="0"/>
              <a:t>bertugas sebagai </a:t>
            </a:r>
            <a:r>
              <a:rPr lang="id-ID" dirty="0"/>
              <a:t>front end pada sebuah sistem yang di gunakan untuk mengelolah </a:t>
            </a:r>
            <a:r>
              <a:rPr lang="id-ID" dirty="0" smtClean="0"/>
              <a:t>berbagai macam </a:t>
            </a:r>
            <a:r>
              <a:rPr lang="id-ID" dirty="0"/>
              <a:t>data sehingga menjadi sebuah informasi yang bermanfaat untuk </a:t>
            </a:r>
            <a:r>
              <a:rPr lang="id-ID" dirty="0" smtClean="0"/>
              <a:t>penggunanya dan </a:t>
            </a:r>
            <a:r>
              <a:rPr lang="id-ID" dirty="0"/>
              <a:t>sistem yang berkaitan.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78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Software penunjang </a:t>
            </a:r>
            <a:r>
              <a:rPr lang="id-ID" dirty="0" smtClean="0"/>
              <a:t>computer(3)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Hengky W. Pramana, aplikasi </a:t>
            </a:r>
            <a:r>
              <a:rPr lang="id-ID" dirty="0" smtClean="0"/>
              <a:t>ialah satu </a:t>
            </a:r>
            <a:r>
              <a:rPr lang="id-ID" dirty="0"/>
              <a:t>unit perangkat lunak yang sengaja dibuat guna memenuhi kebutuhan </a:t>
            </a:r>
            <a:r>
              <a:rPr lang="id-ID" dirty="0" smtClean="0"/>
              <a:t>akan berbagai </a:t>
            </a:r>
            <a:r>
              <a:rPr lang="id-ID" dirty="0"/>
              <a:t>aktifitas ataupun pekerjaan, seperti aktifitas perniagaan, </a:t>
            </a:r>
            <a:r>
              <a:rPr lang="id-ID" dirty="0" smtClean="0"/>
              <a:t>pelayanan masyarakat</a:t>
            </a:r>
            <a:r>
              <a:rPr lang="id-ID" dirty="0"/>
              <a:t>, periklanan, game, dan berbagai aktivitas lainnya yang dilakukan oleh</a:t>
            </a:r>
          </a:p>
          <a:p>
            <a:pPr marL="0" indent="0">
              <a:buNone/>
            </a:pPr>
            <a:r>
              <a:rPr lang="id-ID" dirty="0"/>
              <a:t>manusia.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185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Komputer vs Smartphone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5" y="1878904"/>
            <a:ext cx="7640878" cy="4521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64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895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 Design</vt:lpstr>
      <vt:lpstr>Komputer &amp; Masyarakat</vt:lpstr>
      <vt:lpstr>Komputer</vt:lpstr>
      <vt:lpstr>Perangkat Keras (Hardware)</vt:lpstr>
      <vt:lpstr>Perangkat Keras (Hardware)(2)</vt:lpstr>
      <vt:lpstr>Perangkat Keras (Hardware) (3)</vt:lpstr>
      <vt:lpstr>Software penunjang computer</vt:lpstr>
      <vt:lpstr>Software penunjang computer(2)</vt:lpstr>
      <vt:lpstr>Software penunjang computer(3)</vt:lpstr>
      <vt:lpstr>Komputer vs Smartphone</vt:lpstr>
      <vt:lpstr>Komputer vs Smartphone (2)</vt:lpstr>
      <vt:lpstr>Komputer vs Smartphone (3)</vt:lpstr>
      <vt:lpstr>Perkembangan Sistem Operasi Komputer</vt:lpstr>
      <vt:lpstr>Perkembangan Sistem Operasi Komputer(2)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Admin</cp:lastModifiedBy>
  <cp:revision>38</cp:revision>
  <dcterms:created xsi:type="dcterms:W3CDTF">2021-08-03T05:39:13Z</dcterms:created>
  <dcterms:modified xsi:type="dcterms:W3CDTF">2022-03-20T01:02:15Z</dcterms:modified>
</cp:coreProperties>
</file>