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6" name="Slide Number Placeholder 5">
            <a:extLst>
              <a:ext uri="{FF2B5EF4-FFF2-40B4-BE49-F238E27FC236}">
                <a16:creationId xmlns=""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6" name="Footer Placeholder 5">
            <a:extLst>
              <a:ext uri="{FF2B5EF4-FFF2-40B4-BE49-F238E27FC236}">
                <a16:creationId xmlns=""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6" name="Footer Placeholder 5">
            <a:extLst>
              <a:ext uri="{FF2B5EF4-FFF2-40B4-BE49-F238E27FC236}">
                <a16:creationId xmlns=""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5" name="Footer Placeholder 4">
            <a:extLst>
              <a:ext uri="{FF2B5EF4-FFF2-40B4-BE49-F238E27FC236}">
                <a16:creationId xmlns=""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5" name="Footer Placeholder 4">
            <a:extLst>
              <a:ext uri="{FF2B5EF4-FFF2-40B4-BE49-F238E27FC236}">
                <a16:creationId xmlns=""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5" name="Footer Placeholder 4">
            <a:extLst>
              <a:ext uri="{FF2B5EF4-FFF2-40B4-BE49-F238E27FC236}">
                <a16:creationId xmlns=""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5" name="Footer Placeholder 4">
            <a:extLst>
              <a:ext uri="{FF2B5EF4-FFF2-40B4-BE49-F238E27FC236}">
                <a16:creationId xmlns=""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5" name="Footer Placeholder 4">
            <a:extLst>
              <a:ext uri="{FF2B5EF4-FFF2-40B4-BE49-F238E27FC236}">
                <a16:creationId xmlns=""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6" name="Footer Placeholder 5">
            <a:extLst>
              <a:ext uri="{FF2B5EF4-FFF2-40B4-BE49-F238E27FC236}">
                <a16:creationId xmlns=""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8" name="Footer Placeholder 7">
            <a:extLst>
              <a:ext uri="{FF2B5EF4-FFF2-40B4-BE49-F238E27FC236}">
                <a16:creationId xmlns=""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4" name="Footer Placeholder 3">
            <a:extLst>
              <a:ext uri="{FF2B5EF4-FFF2-40B4-BE49-F238E27FC236}">
                <a16:creationId xmlns=""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3" name="Footer Placeholder 2">
            <a:extLst>
              <a:ext uri="{FF2B5EF4-FFF2-40B4-BE49-F238E27FC236}">
                <a16:creationId xmlns=""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6" name="Footer Placeholder 5">
            <a:extLst>
              <a:ext uri="{FF2B5EF4-FFF2-40B4-BE49-F238E27FC236}">
                <a16:creationId xmlns=""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6" name="Footer Placeholder 5">
            <a:extLst>
              <a:ext uri="{FF2B5EF4-FFF2-40B4-BE49-F238E27FC236}">
                <a16:creationId xmlns=""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5" name="Footer Placeholder 4">
            <a:extLst>
              <a:ext uri="{FF2B5EF4-FFF2-40B4-BE49-F238E27FC236}">
                <a16:creationId xmlns=""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3/8/2022</a:t>
            </a:fld>
            <a:endParaRPr lang="en-US"/>
          </a:p>
        </p:txBody>
      </p:sp>
      <p:sp>
        <p:nvSpPr>
          <p:cNvPr id="5" name="Footer Placeholder 4">
            <a:extLst>
              <a:ext uri="{FF2B5EF4-FFF2-40B4-BE49-F238E27FC236}">
                <a16:creationId xmlns=""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4" name="Footer Placeholder 3">
            <a:extLst>
              <a:ext uri="{FF2B5EF4-FFF2-40B4-BE49-F238E27FC236}">
                <a16:creationId xmlns=""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4" name="Footer Placeholder 3">
            <a:extLst>
              <a:ext uri="{FF2B5EF4-FFF2-40B4-BE49-F238E27FC236}">
                <a16:creationId xmlns=""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5" name="Footer Placeholder 4">
            <a:extLst>
              <a:ext uri="{FF2B5EF4-FFF2-40B4-BE49-F238E27FC236}">
                <a16:creationId xmlns=""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6" name="Footer Placeholder 5">
            <a:extLst>
              <a:ext uri="{FF2B5EF4-FFF2-40B4-BE49-F238E27FC236}">
                <a16:creationId xmlns=""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8" name="Footer Placeholder 7">
            <a:extLst>
              <a:ext uri="{FF2B5EF4-FFF2-40B4-BE49-F238E27FC236}">
                <a16:creationId xmlns=""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4" name="Footer Placeholder 3">
            <a:extLst>
              <a:ext uri="{FF2B5EF4-FFF2-40B4-BE49-F238E27FC236}">
                <a16:creationId xmlns=""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3/8/2022</a:t>
            </a:fld>
            <a:endParaRPr lang="en-US"/>
          </a:p>
        </p:txBody>
      </p:sp>
      <p:sp>
        <p:nvSpPr>
          <p:cNvPr id="3" name="Footer Placeholder 2">
            <a:extLst>
              <a:ext uri="{FF2B5EF4-FFF2-40B4-BE49-F238E27FC236}">
                <a16:creationId xmlns=""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3/8/2022</a:t>
            </a:fld>
            <a:endParaRPr lang="en-US"/>
          </a:p>
        </p:txBody>
      </p:sp>
      <p:sp>
        <p:nvSpPr>
          <p:cNvPr id="5" name="Footer Placeholder 4">
            <a:extLst>
              <a:ext uri="{FF2B5EF4-FFF2-40B4-BE49-F238E27FC236}">
                <a16:creationId xmlns=""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3/8/2022</a:t>
            </a:fld>
            <a:endParaRPr lang="en-US"/>
          </a:p>
        </p:txBody>
      </p:sp>
      <p:sp>
        <p:nvSpPr>
          <p:cNvPr id="5" name="Footer Placeholder 4">
            <a:extLst>
              <a:ext uri="{FF2B5EF4-FFF2-40B4-BE49-F238E27FC236}">
                <a16:creationId xmlns=""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458B7-B94B-4267-AC08-B2A0227BB11B}"/>
              </a:ext>
            </a:extLst>
          </p:cNvPr>
          <p:cNvSpPr>
            <a:spLocks noGrp="1"/>
          </p:cNvSpPr>
          <p:nvPr>
            <p:ph type="ctrTitle"/>
          </p:nvPr>
        </p:nvSpPr>
        <p:spPr>
          <a:xfrm>
            <a:off x="1524000" y="2297724"/>
            <a:ext cx="9144000" cy="1296648"/>
          </a:xfrm>
        </p:spPr>
        <p:txBody>
          <a:bodyPr>
            <a:noAutofit/>
          </a:bodyPr>
          <a:lstStyle/>
          <a:p>
            <a:r>
              <a:rPr lang="en-US" sz="3600" b="1" dirty="0" smtClean="0"/>
              <a:t>INA 052</a:t>
            </a:r>
            <a:r>
              <a:rPr lang="en-US" sz="3600" b="1" dirty="0" smtClean="0"/>
              <a:t>– MATERI-SESI 1</a:t>
            </a:r>
            <a:r>
              <a:rPr lang="en-US" sz="3600" b="1" dirty="0"/>
              <a:t/>
            </a:r>
            <a:br>
              <a:rPr lang="en-US" sz="3600" b="1" dirty="0"/>
            </a:br>
            <a:r>
              <a:rPr lang="en-US" sz="3600" b="1" dirty="0" smtClean="0"/>
              <a:t>STATISTIKA</a:t>
            </a:r>
            <a:endParaRPr lang="en-US" sz="3600" dirty="0"/>
          </a:p>
        </p:txBody>
      </p:sp>
      <p:sp>
        <p:nvSpPr>
          <p:cNvPr id="3" name="Subtitle 2">
            <a:extLst>
              <a:ext uri="{FF2B5EF4-FFF2-40B4-BE49-F238E27FC236}">
                <a16:creationId xmlns="" xmlns:a16="http://schemas.microsoft.com/office/drawing/2014/main" id="{9934DB9D-AE51-4AE5-88D5-80A446F64439}"/>
              </a:ext>
            </a:extLst>
          </p:cNvPr>
          <p:cNvSpPr>
            <a:spLocks noGrp="1"/>
          </p:cNvSpPr>
          <p:nvPr>
            <p:ph type="subTitle" idx="1"/>
          </p:nvPr>
        </p:nvSpPr>
        <p:spPr/>
        <p:txBody>
          <a:bodyPr>
            <a:normAutofit/>
          </a:bodyPr>
          <a:lstStyle/>
          <a:p>
            <a:endParaRPr lang="en-US" dirty="0" smtClean="0"/>
          </a:p>
          <a:p>
            <a:endParaRPr lang="en-US"/>
          </a:p>
          <a:p>
            <a:r>
              <a:rPr lang="en-US" smtClean="0"/>
              <a:t>ALI </a:t>
            </a:r>
            <a:r>
              <a:rPr lang="en-US" dirty="0" smtClean="0"/>
              <a:t>A. RACHMAN</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5E4CA-8633-4543-9F14-18E240BE168A}"/>
              </a:ext>
            </a:extLst>
          </p:cNvPr>
          <p:cNvSpPr>
            <a:spLocks noGrp="1"/>
          </p:cNvSpPr>
          <p:nvPr>
            <p:ph type="title"/>
          </p:nvPr>
        </p:nvSpPr>
        <p:spPr>
          <a:xfrm>
            <a:off x="7268308" y="504092"/>
            <a:ext cx="4085492" cy="1587944"/>
          </a:xfrm>
        </p:spPr>
        <p:txBody>
          <a:bodyPr>
            <a:normAutofit/>
          </a:bodyPr>
          <a:lstStyle/>
          <a:p>
            <a:pPr algn="r"/>
            <a:r>
              <a:rPr lang="en-US" altLang="en-US" sz="2800" dirty="0" err="1">
                <a:solidFill>
                  <a:schemeClr val="tx2"/>
                </a:solidFill>
                <a:latin typeface="Arial Black" panose="020B0A04020102020204" pitchFamily="34" charset="0"/>
              </a:rPr>
              <a:t>Pengertian</a:t>
            </a:r>
            <a:r>
              <a:rPr lang="en-US" altLang="en-US" sz="2800" dirty="0">
                <a:solidFill>
                  <a:schemeClr val="tx2"/>
                </a:solidFill>
                <a:latin typeface="Arial Black" panose="020B0A04020102020204" pitchFamily="34" charset="0"/>
              </a:rPr>
              <a:t> </a:t>
            </a:r>
            <a:r>
              <a:rPr lang="en-US" altLang="en-US" sz="2800" dirty="0" err="1" smtClean="0">
                <a:solidFill>
                  <a:schemeClr val="tx2"/>
                </a:solidFill>
                <a:latin typeface="Arial Black" panose="020B0A04020102020204" pitchFamily="34" charset="0"/>
              </a:rPr>
              <a:t>Statistik</a:t>
            </a:r>
            <a:r>
              <a:rPr lang="en-US" altLang="en-US" sz="2800" dirty="0">
                <a:solidFill>
                  <a:schemeClr val="tx2"/>
                </a:solidFill>
                <a:latin typeface="Arial Black" panose="020B0A04020102020204" pitchFamily="34" charset="0"/>
              </a:rPr>
              <a:t/>
            </a:r>
            <a:br>
              <a:rPr lang="en-US" altLang="en-US" sz="2800" dirty="0">
                <a:solidFill>
                  <a:schemeClr val="tx2"/>
                </a:solidFill>
                <a:latin typeface="Arial Black" panose="020B0A04020102020204" pitchFamily="34" charset="0"/>
              </a:rPr>
            </a:br>
            <a:endParaRPr lang="en-US" sz="2800" dirty="0"/>
          </a:p>
        </p:txBody>
      </p:sp>
      <p:sp>
        <p:nvSpPr>
          <p:cNvPr id="3" name="Content Placeholder 2">
            <a:extLst>
              <a:ext uri="{FF2B5EF4-FFF2-40B4-BE49-F238E27FC236}">
                <a16:creationId xmlns="" xmlns:a16="http://schemas.microsoft.com/office/drawing/2014/main" id="{B1185EF0-9732-46F3-9497-AB40F87E0E60}"/>
              </a:ext>
            </a:extLst>
          </p:cNvPr>
          <p:cNvSpPr>
            <a:spLocks noGrp="1"/>
          </p:cNvSpPr>
          <p:nvPr>
            <p:ph idx="4294967295"/>
          </p:nvPr>
        </p:nvSpPr>
        <p:spPr>
          <a:xfrm>
            <a:off x="838200" y="1825625"/>
            <a:ext cx="10515600" cy="4351338"/>
          </a:xfrm>
        </p:spPr>
        <p:txBody>
          <a:bodyPr>
            <a:normAutofit/>
          </a:bodyPr>
          <a:lstStyle/>
          <a:p>
            <a:endParaRPr lang="en-US" dirty="0"/>
          </a:p>
          <a:p>
            <a:r>
              <a:rPr lang="en-US" dirty="0" err="1"/>
              <a:t>Croxton</a:t>
            </a:r>
            <a:r>
              <a:rPr lang="en-US" dirty="0"/>
              <a:t> </a:t>
            </a:r>
            <a:r>
              <a:rPr lang="en-US" dirty="0" err="1"/>
              <a:t>dan</a:t>
            </a:r>
            <a:r>
              <a:rPr lang="en-US" dirty="0"/>
              <a:t> Cowden, </a:t>
            </a:r>
            <a:r>
              <a:rPr lang="en-US" dirty="0" err="1"/>
              <a:t>Statistik</a:t>
            </a:r>
            <a:r>
              <a:rPr lang="en-US" dirty="0"/>
              <a:t> </a:t>
            </a:r>
            <a:r>
              <a:rPr lang="en-US" dirty="0" err="1"/>
              <a:t>adalah</a:t>
            </a:r>
            <a:r>
              <a:rPr lang="en-US" dirty="0"/>
              <a:t> </a:t>
            </a:r>
            <a:r>
              <a:rPr lang="en-US" dirty="0" err="1"/>
              <a:t>suatu</a:t>
            </a:r>
            <a:r>
              <a:rPr lang="en-US" dirty="0"/>
              <a:t> </a:t>
            </a:r>
            <a:r>
              <a:rPr lang="en-US" dirty="0" err="1"/>
              <a:t>metode</a:t>
            </a:r>
            <a:r>
              <a:rPr lang="en-US" dirty="0"/>
              <a:t> </a:t>
            </a:r>
            <a:r>
              <a:rPr lang="en-US" dirty="0" err="1"/>
              <a:t>atau</a:t>
            </a:r>
            <a:r>
              <a:rPr lang="en-US" dirty="0"/>
              <a:t> </a:t>
            </a:r>
            <a:r>
              <a:rPr lang="en-US" dirty="0" err="1"/>
              <a:t>asas-asas</a:t>
            </a:r>
            <a:r>
              <a:rPr lang="en-US" dirty="0"/>
              <a:t> </a:t>
            </a:r>
            <a:r>
              <a:rPr lang="en-US" dirty="0" err="1"/>
              <a:t>guna</a:t>
            </a:r>
            <a:r>
              <a:rPr lang="en-US" dirty="0"/>
              <a:t> “</a:t>
            </a:r>
            <a:r>
              <a:rPr lang="en-US" dirty="0" err="1"/>
              <a:t>mengerjakan</a:t>
            </a:r>
            <a:r>
              <a:rPr lang="en-US" dirty="0"/>
              <a:t>” </a:t>
            </a:r>
            <a:r>
              <a:rPr lang="en-US" dirty="0" err="1"/>
              <a:t>atau</a:t>
            </a:r>
            <a:r>
              <a:rPr lang="en-US" dirty="0"/>
              <a:t> “</a:t>
            </a:r>
            <a:r>
              <a:rPr lang="en-US" dirty="0" err="1"/>
              <a:t>memanipulasi</a:t>
            </a:r>
            <a:r>
              <a:rPr lang="en-US" dirty="0"/>
              <a:t>” data </a:t>
            </a:r>
            <a:r>
              <a:rPr lang="en-US" dirty="0" err="1"/>
              <a:t>kuantitatif</a:t>
            </a:r>
            <a:r>
              <a:rPr lang="en-US" dirty="0"/>
              <a:t> agar </a:t>
            </a:r>
            <a:r>
              <a:rPr lang="en-US" dirty="0" err="1"/>
              <a:t>angka-angka</a:t>
            </a:r>
            <a:r>
              <a:rPr lang="en-US" dirty="0"/>
              <a:t> </a:t>
            </a:r>
            <a:r>
              <a:rPr lang="en-US" dirty="0" err="1"/>
              <a:t>tersebut</a:t>
            </a:r>
            <a:r>
              <a:rPr lang="en-US" dirty="0"/>
              <a:t> agar “</a:t>
            </a:r>
            <a:r>
              <a:rPr lang="en-US" dirty="0" err="1"/>
              <a:t>berbicara</a:t>
            </a:r>
            <a:r>
              <a:rPr lang="en-US" dirty="0"/>
              <a:t>”. </a:t>
            </a:r>
            <a:r>
              <a:rPr lang="en-US" dirty="0" err="1"/>
              <a:t>Wilks</a:t>
            </a:r>
            <a:r>
              <a:rPr lang="en-US" dirty="0"/>
              <a:t> </a:t>
            </a:r>
            <a:r>
              <a:rPr lang="en-US" dirty="0" err="1"/>
              <a:t>juga</a:t>
            </a:r>
            <a:r>
              <a:rPr lang="en-US" dirty="0"/>
              <a:t> </a:t>
            </a:r>
            <a:r>
              <a:rPr lang="en-US" dirty="0" err="1"/>
              <a:t>lebih</a:t>
            </a:r>
            <a:r>
              <a:rPr lang="en-US" dirty="0"/>
              <a:t> </a:t>
            </a:r>
            <a:r>
              <a:rPr lang="en-US" dirty="0" err="1"/>
              <a:t>cenderung</a:t>
            </a:r>
            <a:r>
              <a:rPr lang="en-US" dirty="0"/>
              <a:t> </a:t>
            </a:r>
            <a:r>
              <a:rPr lang="en-US" dirty="0" err="1"/>
              <a:t>memberi</a:t>
            </a:r>
            <a:r>
              <a:rPr lang="en-US" dirty="0"/>
              <a:t> </a:t>
            </a:r>
            <a:r>
              <a:rPr lang="en-US" dirty="0" err="1"/>
              <a:t>arti</a:t>
            </a:r>
            <a:r>
              <a:rPr lang="en-US" dirty="0"/>
              <a:t> </a:t>
            </a:r>
            <a:r>
              <a:rPr lang="en-US" dirty="0" err="1"/>
              <a:t>bahwa</a:t>
            </a:r>
            <a:r>
              <a:rPr lang="en-US" dirty="0"/>
              <a:t> kata </a:t>
            </a:r>
            <a:r>
              <a:rPr lang="en-US" dirty="0" err="1"/>
              <a:t>statistik</a:t>
            </a:r>
            <a:r>
              <a:rPr lang="en-US" dirty="0"/>
              <a:t> </a:t>
            </a:r>
            <a:r>
              <a:rPr lang="en-US" dirty="0" err="1"/>
              <a:t>sebagai</a:t>
            </a:r>
            <a:r>
              <a:rPr lang="en-US" dirty="0"/>
              <a:t> </a:t>
            </a:r>
            <a:r>
              <a:rPr lang="en-US" dirty="0" err="1"/>
              <a:t>metode</a:t>
            </a:r>
            <a:r>
              <a:rPr lang="en-US" dirty="0"/>
              <a:t> </a:t>
            </a:r>
            <a:r>
              <a:rPr lang="en-US" dirty="0" err="1"/>
              <a:t>statistik</a:t>
            </a:r>
            <a:r>
              <a:rPr lang="en-US" dirty="0"/>
              <a:t> </a:t>
            </a:r>
            <a:r>
              <a:rPr lang="en-US" dirty="0" err="1"/>
              <a:t>dan</a:t>
            </a:r>
            <a:r>
              <a:rPr lang="en-US" dirty="0"/>
              <a:t> </a:t>
            </a:r>
            <a:r>
              <a:rPr lang="en-US" dirty="0" err="1"/>
              <a:t>bukan</a:t>
            </a:r>
            <a:r>
              <a:rPr lang="en-US" dirty="0"/>
              <a:t> </a:t>
            </a:r>
            <a:r>
              <a:rPr lang="en-US" dirty="0" err="1"/>
              <a:t>kumpulan</a:t>
            </a:r>
            <a:r>
              <a:rPr lang="en-US" dirty="0"/>
              <a:t> data </a:t>
            </a:r>
            <a:r>
              <a:rPr lang="en-US" dirty="0" err="1"/>
              <a:t>kuantitatif</a:t>
            </a:r>
            <a:r>
              <a:rPr lang="en-US" dirty="0"/>
              <a:t>. </a:t>
            </a:r>
            <a:r>
              <a:rPr lang="en-US" dirty="0" err="1"/>
              <a:t>Metode</a:t>
            </a:r>
            <a:r>
              <a:rPr lang="en-US" dirty="0"/>
              <a:t> </a:t>
            </a:r>
            <a:r>
              <a:rPr lang="en-US" dirty="0" err="1"/>
              <a:t>Statistik</a:t>
            </a:r>
            <a:r>
              <a:rPr lang="en-US" dirty="0"/>
              <a:t> </a:t>
            </a:r>
            <a:r>
              <a:rPr lang="en-US" dirty="0" err="1"/>
              <a:t>merupakan</a:t>
            </a:r>
            <a:r>
              <a:rPr lang="en-US" dirty="0"/>
              <a:t> </a:t>
            </a:r>
            <a:r>
              <a:rPr lang="en-US" dirty="0" err="1"/>
              <a:t>ilmu</a:t>
            </a:r>
            <a:r>
              <a:rPr lang="en-US" dirty="0"/>
              <a:t> </a:t>
            </a:r>
            <a:r>
              <a:rPr lang="en-US" dirty="0" err="1"/>
              <a:t>pengetahuan</a:t>
            </a:r>
            <a:r>
              <a:rPr lang="en-US" dirty="0"/>
              <a:t>. </a:t>
            </a:r>
            <a:r>
              <a:rPr lang="en-US" dirty="0" err="1"/>
              <a:t>Ilmu</a:t>
            </a:r>
            <a:r>
              <a:rPr lang="en-US" dirty="0"/>
              <a:t> </a:t>
            </a:r>
            <a:r>
              <a:rPr lang="en-US" dirty="0" err="1"/>
              <a:t>pengetahuan</a:t>
            </a:r>
            <a:r>
              <a:rPr lang="en-US" dirty="0"/>
              <a:t> </a:t>
            </a:r>
            <a:r>
              <a:rPr lang="en-US" dirty="0" err="1"/>
              <a:t>tersebut</a:t>
            </a:r>
            <a:r>
              <a:rPr lang="en-US" dirty="0"/>
              <a:t> </a:t>
            </a:r>
            <a:r>
              <a:rPr lang="en-US" dirty="0" err="1"/>
              <a:t>meliputi</a:t>
            </a:r>
            <a:r>
              <a:rPr lang="en-US" dirty="0"/>
              <a:t> </a:t>
            </a:r>
            <a:r>
              <a:rPr lang="en-US" dirty="0" err="1"/>
              <a:t>segala</a:t>
            </a:r>
            <a:r>
              <a:rPr lang="en-US" dirty="0"/>
              <a:t> </a:t>
            </a:r>
            <a:r>
              <a:rPr lang="en-US" dirty="0" err="1"/>
              <a:t>metode</a:t>
            </a:r>
            <a:r>
              <a:rPr lang="en-US" dirty="0"/>
              <a:t> </a:t>
            </a:r>
            <a:r>
              <a:rPr lang="en-US" dirty="0" err="1"/>
              <a:t>guna</a:t>
            </a:r>
            <a:r>
              <a:rPr lang="en-US" dirty="0"/>
              <a:t> </a:t>
            </a:r>
            <a:r>
              <a:rPr lang="en-US" dirty="0" err="1"/>
              <a:t>mengumpulkan</a:t>
            </a:r>
            <a:r>
              <a:rPr lang="en-US" dirty="0"/>
              <a:t>, </a:t>
            </a:r>
            <a:r>
              <a:rPr lang="en-US" dirty="0" err="1"/>
              <a:t>mengolah</a:t>
            </a:r>
            <a:r>
              <a:rPr lang="en-US" dirty="0"/>
              <a:t>, </a:t>
            </a:r>
            <a:r>
              <a:rPr lang="en-US" dirty="0" err="1"/>
              <a:t>menyajikan</a:t>
            </a:r>
            <a:r>
              <a:rPr lang="en-US" dirty="0"/>
              <a:t> </a:t>
            </a:r>
            <a:r>
              <a:rPr lang="en-US" dirty="0" err="1"/>
              <a:t>dan</a:t>
            </a:r>
            <a:r>
              <a:rPr lang="en-US" dirty="0"/>
              <a:t> </a:t>
            </a:r>
            <a:r>
              <a:rPr lang="en-US" dirty="0" err="1"/>
              <a:t>menganalisa</a:t>
            </a:r>
            <a:r>
              <a:rPr lang="en-US" dirty="0"/>
              <a:t> data </a:t>
            </a:r>
            <a:r>
              <a:rPr lang="en-US" dirty="0" err="1"/>
              <a:t>kuantitatif</a:t>
            </a:r>
            <a:r>
              <a:rPr lang="en-US" dirty="0"/>
              <a:t> </a:t>
            </a:r>
            <a:r>
              <a:rPr lang="en-US" dirty="0" err="1"/>
              <a:t>secara</a:t>
            </a:r>
            <a:r>
              <a:rPr lang="en-US" dirty="0"/>
              <a:t> </a:t>
            </a:r>
            <a:r>
              <a:rPr lang="en-US" dirty="0" err="1"/>
              <a:t>diskriptif</a:t>
            </a:r>
            <a:r>
              <a:rPr lang="en-US" dirty="0"/>
              <a:t>. </a:t>
            </a:r>
            <a:endParaRPr lang="en-US" dirty="0"/>
          </a:p>
        </p:txBody>
      </p:sp>
    </p:spTree>
    <p:extLst>
      <p:ext uri="{BB962C8B-B14F-4D97-AF65-F5344CB8AC3E}">
        <p14:creationId xmlns:p14="http://schemas.microsoft.com/office/powerpoint/2010/main" val="41411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4149"/>
            <a:ext cx="9144000" cy="532836"/>
          </a:xfrm>
        </p:spPr>
        <p:txBody>
          <a:bodyPr>
            <a:normAutofit/>
          </a:bodyPr>
          <a:lstStyle/>
          <a:p>
            <a:r>
              <a:rPr lang="en-US" sz="2800" b="1" dirty="0" err="1" smtClean="0"/>
              <a:t>Peranan</a:t>
            </a:r>
            <a:r>
              <a:rPr lang="en-US" sz="2800" b="1" dirty="0" smtClean="0"/>
              <a:t> </a:t>
            </a:r>
            <a:r>
              <a:rPr lang="en-US" sz="2800" b="1" dirty="0" err="1" smtClean="0"/>
              <a:t>Statistik</a:t>
            </a:r>
            <a:endParaRPr lang="en-US" sz="2800" b="1" dirty="0"/>
          </a:p>
        </p:txBody>
      </p:sp>
      <p:sp>
        <p:nvSpPr>
          <p:cNvPr id="3" name="Subtitle 2"/>
          <p:cNvSpPr>
            <a:spLocks noGrp="1"/>
          </p:cNvSpPr>
          <p:nvPr>
            <p:ph type="subTitle" idx="1"/>
          </p:nvPr>
        </p:nvSpPr>
        <p:spPr>
          <a:xfrm>
            <a:off x="1524000" y="2942492"/>
            <a:ext cx="9144000" cy="3024554"/>
          </a:xfrm>
        </p:spPr>
        <p:txBody>
          <a:bodyPr>
            <a:normAutofit fontScale="62500" lnSpcReduction="20000"/>
          </a:bodyPr>
          <a:lstStyle/>
          <a:p>
            <a:pPr algn="just"/>
            <a:r>
              <a:rPr lang="id-ID" sz="2900" dirty="0" smtClean="0"/>
              <a:t>Statistika </a:t>
            </a:r>
            <a:r>
              <a:rPr lang="id-ID" sz="2900" dirty="0"/>
              <a:t>dan proses pembelajaran statistika menjadi strategis karena didasari oleh pusat perhatian: </a:t>
            </a:r>
            <a:r>
              <a:rPr lang="id-ID" sz="2900" i="1" dirty="0"/>
              <a:t>Pertama</a:t>
            </a:r>
            <a:r>
              <a:rPr lang="id-ID" sz="2900" dirty="0"/>
              <a:t>, statistika merupakan suatu ilmu yang sangat penting, bukan saja sebagai ilmu yang dipelajari pada jenjang pendidikan dasar, menengah dan perguruan tinggi tetapi juga sebagai ilmu terapan. Sebagai ilmu terapan, pemahaman dan penerapan terhadap literatur dalam bidang sosial seperti pendidikan, psikologi, sosiologi, ekonomi, dan manajemen memerlukan pengetahuan tentang metoda statistika. Hampir semua penemuan teori-teori baru diungkapkan dalam bentuk statistika atau argumen yang melibatkan konsep-konsep statistika.</a:t>
            </a:r>
            <a:endParaRPr lang="en-US" sz="2900" dirty="0"/>
          </a:p>
          <a:p>
            <a:pPr algn="just"/>
            <a:r>
              <a:rPr lang="id-ID" sz="2900" i="1" dirty="0"/>
              <a:t>Kedua</a:t>
            </a:r>
            <a:r>
              <a:rPr lang="id-ID" sz="2900" dirty="0"/>
              <a:t>, kedudukan statistik dalam paradigma penelitian kuantitatif. Paradigma kuantitatif yang juga disebut paradigma tradisional, positivistis, empiris, atau </a:t>
            </a:r>
            <a:r>
              <a:rPr lang="id-ID" sz="2900" i="1" dirty="0"/>
              <a:t>deducto-hypothetico-verificatif </a:t>
            </a:r>
            <a:r>
              <a:rPr lang="id-ID" sz="2900" dirty="0"/>
              <a:t>memandang bahwa status ilmiah suatu penelitian tergantung pada kemampuan peneliti dalam mengambil jarak dengan objek yang ditelitinya. Dalam paradigma kuantitatif ini, aneka bias pribadi harus dikontrol dan peneliti harus selalu bersifat objektif, bebas dari nilai-nilai serta mendasarkan diri pada fakta dan evidensi.</a:t>
            </a:r>
            <a:endParaRPr lang="en-US" sz="2900" dirty="0"/>
          </a:p>
        </p:txBody>
      </p:sp>
    </p:spTree>
    <p:extLst>
      <p:ext uri="{BB962C8B-B14F-4D97-AF65-F5344CB8AC3E}">
        <p14:creationId xmlns:p14="http://schemas.microsoft.com/office/powerpoint/2010/main" val="107500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108" y="2391508"/>
            <a:ext cx="9144000" cy="550985"/>
          </a:xfrm>
        </p:spPr>
        <p:txBody>
          <a:bodyPr>
            <a:normAutofit/>
          </a:bodyPr>
          <a:lstStyle/>
          <a:p>
            <a:pPr lvl="0"/>
            <a:r>
              <a:rPr lang="id-ID" sz="3200" dirty="0"/>
              <a:t>Jenis Statistika</a:t>
            </a:r>
            <a:endParaRPr lang="en-US" sz="3200" dirty="0"/>
          </a:p>
        </p:txBody>
      </p:sp>
      <p:sp>
        <p:nvSpPr>
          <p:cNvPr id="3" name="Subtitle 2"/>
          <p:cNvSpPr>
            <a:spLocks noGrp="1"/>
          </p:cNvSpPr>
          <p:nvPr>
            <p:ph type="subTitle" idx="1"/>
          </p:nvPr>
        </p:nvSpPr>
        <p:spPr>
          <a:xfrm>
            <a:off x="762000" y="3051052"/>
            <a:ext cx="10199077" cy="2939439"/>
          </a:xfrm>
        </p:spPr>
        <p:txBody>
          <a:bodyPr>
            <a:noAutofit/>
          </a:bodyPr>
          <a:lstStyle/>
          <a:p>
            <a:pPr algn="just"/>
            <a:r>
              <a:rPr lang="id-ID" sz="2000" dirty="0"/>
              <a:t>Berdasarkan orientasi pembahasan, statistika dapat dibedakan atas: statistika matematika dan statistika terapan. Statistika matematika (</a:t>
            </a:r>
            <a:r>
              <a:rPr lang="id-ID" sz="2000" i="1" dirty="0"/>
              <a:t>Mathematical statistics</a:t>
            </a:r>
            <a:r>
              <a:rPr lang="id-ID" sz="2000" dirty="0"/>
              <a:t>) adalah statistika teoretik lebih berorientasi kepada pemahaman model dan penurunan konsep dan rumus-rumus statistika secara matematis-teoretis, misalnya model dan penurunan rumus-rumus dalam analisis regresi, statistik uji-t, kemiringan, ketajaman, ekspektasi, galat, estimasi, dan </a:t>
            </a:r>
            <a:r>
              <a:rPr lang="id-ID" sz="2000" dirty="0" smtClean="0"/>
              <a:t>lain-lain</a:t>
            </a:r>
            <a:endParaRPr lang="en-US" sz="2000" dirty="0" smtClean="0"/>
          </a:p>
          <a:p>
            <a:pPr algn="l"/>
            <a:r>
              <a:rPr lang="id-ID" sz="2000" dirty="0" smtClean="0"/>
              <a:t>Berdasarkan </a:t>
            </a:r>
            <a:r>
              <a:rPr lang="id-ID" sz="2000" dirty="0"/>
              <a:t>fase atau tujuan analisisnya, </a:t>
            </a:r>
            <a:r>
              <a:rPr lang="id-ID" sz="2000" dirty="0">
                <a:solidFill>
                  <a:srgbClr val="FF0000"/>
                </a:solidFill>
              </a:rPr>
              <a:t>statistika dapat dibedakan atas </a:t>
            </a:r>
            <a:r>
              <a:rPr lang="id-ID" sz="2000" i="1" dirty="0">
                <a:solidFill>
                  <a:srgbClr val="FF0000"/>
                </a:solidFill>
              </a:rPr>
              <a:t>statistika deskriptif </a:t>
            </a:r>
            <a:r>
              <a:rPr lang="id-ID" sz="2000" dirty="0">
                <a:solidFill>
                  <a:srgbClr val="FF0000"/>
                </a:solidFill>
              </a:rPr>
              <a:t>dan </a:t>
            </a:r>
            <a:r>
              <a:rPr lang="id-ID" sz="2000" i="1" dirty="0">
                <a:solidFill>
                  <a:srgbClr val="FF0000"/>
                </a:solidFill>
              </a:rPr>
              <a:t>statistika inferensial</a:t>
            </a:r>
            <a:r>
              <a:rPr lang="id-ID" sz="2000" dirty="0">
                <a:solidFill>
                  <a:srgbClr val="FF0000"/>
                </a:solidFill>
              </a:rPr>
              <a:t>. Pertama ialah fase yang </a:t>
            </a:r>
            <a:r>
              <a:rPr lang="id-ID" sz="2000" dirty="0"/>
              <a:t>hanya berkenaan dengan pengumpulan, pengolahan, penganalisisan, dan penyajian sebagian atau seluruh data (pengamatan) tanpa pengambilan kesimpulan. </a:t>
            </a:r>
            <a:endParaRPr lang="en-US" sz="2000" dirty="0"/>
          </a:p>
        </p:txBody>
      </p:sp>
    </p:spTree>
    <p:extLst>
      <p:ext uri="{BB962C8B-B14F-4D97-AF65-F5344CB8AC3E}">
        <p14:creationId xmlns:p14="http://schemas.microsoft.com/office/powerpoint/2010/main" val="220638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4149"/>
            <a:ext cx="9144000" cy="743851"/>
          </a:xfrm>
        </p:spPr>
        <p:txBody>
          <a:bodyPr>
            <a:normAutofit fontScale="90000"/>
          </a:bodyPr>
          <a:lstStyle/>
          <a:p>
            <a:pPr lvl="0"/>
            <a:r>
              <a:rPr lang="id-ID" sz="2800" b="1" dirty="0"/>
              <a:t>Pengukuran, Besaran dan Jenis Skala</a:t>
            </a:r>
            <a:r>
              <a:rPr lang="en-US" sz="2800" b="1" dirty="0"/>
              <a:t/>
            </a:r>
            <a:br>
              <a:rPr lang="en-US" sz="2800" b="1" dirty="0"/>
            </a:br>
            <a:endParaRPr lang="en-US" sz="2800" b="1" dirty="0"/>
          </a:p>
        </p:txBody>
      </p:sp>
      <p:sp>
        <p:nvSpPr>
          <p:cNvPr id="3" name="Subtitle 2"/>
          <p:cNvSpPr>
            <a:spLocks noGrp="1"/>
          </p:cNvSpPr>
          <p:nvPr>
            <p:ph type="subTitle" idx="1"/>
          </p:nvPr>
        </p:nvSpPr>
        <p:spPr>
          <a:xfrm>
            <a:off x="1524000" y="2790092"/>
            <a:ext cx="9144000" cy="2467708"/>
          </a:xfrm>
        </p:spPr>
        <p:txBody>
          <a:bodyPr>
            <a:normAutofit fontScale="62500" lnSpcReduction="20000"/>
          </a:bodyPr>
          <a:lstStyle/>
          <a:p>
            <a:pPr algn="just"/>
            <a:r>
              <a:rPr lang="id-ID" dirty="0"/>
              <a:t>Pengukuran merupakan kegiatan awal yang paling penting dalam analisis statistika. Hasil pengukuran menyediakan data yang selanjutnya akan diolah dalam analisis statistika. Esensi pengukuran adalah suatu kegiatan untuk memberikan angka terhadap suatu obyek atau proses memasangkan fakta-fakta suatu obyek dengan satuan-satuan ukuran tertentu dalam bentuk angka atau </a:t>
            </a:r>
            <a:r>
              <a:rPr lang="id-ID" dirty="0" smtClean="0"/>
              <a:t>bilangan</a:t>
            </a:r>
            <a:r>
              <a:rPr lang="id-ID" dirty="0"/>
              <a:t> </a:t>
            </a:r>
            <a:endParaRPr lang="en-US" dirty="0" smtClean="0"/>
          </a:p>
          <a:p>
            <a:pPr algn="just"/>
            <a:r>
              <a:rPr lang="en-US" dirty="0" smtClean="0"/>
              <a:t>B</a:t>
            </a:r>
            <a:r>
              <a:rPr lang="id-ID" dirty="0" smtClean="0"/>
              <a:t>esaran </a:t>
            </a:r>
            <a:r>
              <a:rPr lang="id-ID" dirty="0"/>
              <a:t>dapat dibagi atas dua bagian, yaitu besaran konstanta dan besaran variabel. Konstanta diartikan sebagai besaran yang mempunyai nilai tetap atau konstan, sedangkan variabel adalah besaran yang mempunyai nilai yang berubah-ubah atau mempunyai variasi nilai. Konstanta sendiri terbagi atas konstanta umum dan konstanta khusus</a:t>
            </a:r>
            <a:r>
              <a:rPr lang="id-ID" dirty="0" smtClean="0"/>
              <a:t>.</a:t>
            </a:r>
            <a:endParaRPr lang="en-US" dirty="0" smtClean="0"/>
          </a:p>
          <a:p>
            <a:pPr algn="just"/>
            <a:r>
              <a:rPr lang="id-ID" dirty="0" smtClean="0"/>
              <a:t> </a:t>
            </a:r>
            <a:r>
              <a:rPr lang="id-ID" dirty="0"/>
              <a:t>Konstanta umum (universal) artinya berlaku secara umum di semua keadaan dan tempat, misalnya nilai p = 3,14159 dan nilai e = 2,71828. Sedangkan konstanta khusus berlaku pada keadaan atau kasus khusus, misalnya persamaan linear: Y = a X + b; a dan b adalah konstanta mewakili sesuatu misalkan a adalah harga satuan dan b adalah konstanta pendapatan tetap.</a:t>
            </a:r>
            <a:endParaRPr lang="en-US" dirty="0"/>
          </a:p>
          <a:p>
            <a:pPr algn="just"/>
            <a:endParaRPr lang="en-US" dirty="0"/>
          </a:p>
        </p:txBody>
      </p:sp>
    </p:spTree>
    <p:extLst>
      <p:ext uri="{BB962C8B-B14F-4D97-AF65-F5344CB8AC3E}">
        <p14:creationId xmlns:p14="http://schemas.microsoft.com/office/powerpoint/2010/main" val="261236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4309"/>
            <a:ext cx="9144000" cy="844060"/>
          </a:xfrm>
        </p:spPr>
        <p:txBody>
          <a:bodyPr>
            <a:normAutofit fontScale="90000"/>
          </a:bodyPr>
          <a:lstStyle/>
          <a:p>
            <a:pPr lvl="1" algn="ctr" rtl="0">
              <a:lnSpc>
                <a:spcPct val="90000"/>
              </a:lnSpc>
              <a:spcBef>
                <a:spcPct val="0"/>
              </a:spcBef>
            </a:pP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
            </a:r>
            <a:br>
              <a:rPr lang="en-US" sz="2800" b="1" dirty="0" smtClean="0"/>
            </a:br>
            <a:r>
              <a:rPr lang="id-ID" sz="2000" b="1" dirty="0" smtClean="0"/>
              <a:t>Jenis </a:t>
            </a:r>
            <a:r>
              <a:rPr lang="id-ID" sz="2000" b="1" dirty="0"/>
              <a:t>Skala</a:t>
            </a:r>
            <a:r>
              <a:rPr lang="en-US" sz="2000" dirty="0"/>
              <a:t/>
            </a:r>
            <a:br>
              <a:rPr lang="en-US" sz="2000" dirty="0"/>
            </a:br>
            <a:endParaRPr lang="en-US" sz="2000" dirty="0"/>
          </a:p>
        </p:txBody>
      </p:sp>
      <p:sp>
        <p:nvSpPr>
          <p:cNvPr id="3" name="Subtitle 2"/>
          <p:cNvSpPr>
            <a:spLocks noGrp="1"/>
          </p:cNvSpPr>
          <p:nvPr>
            <p:ph type="subTitle" idx="1"/>
          </p:nvPr>
        </p:nvSpPr>
        <p:spPr>
          <a:xfrm>
            <a:off x="703385" y="2848708"/>
            <a:ext cx="10562492" cy="3528646"/>
          </a:xfrm>
        </p:spPr>
        <p:txBody>
          <a:bodyPr>
            <a:noAutofit/>
          </a:bodyPr>
          <a:lstStyle/>
          <a:p>
            <a:pPr lvl="2" algn="l"/>
            <a:r>
              <a:rPr lang="id-ID" sz="1600" b="1" dirty="0"/>
              <a:t>Skala Nominal</a:t>
            </a:r>
            <a:endParaRPr lang="en-US" sz="1600" dirty="0"/>
          </a:p>
          <a:p>
            <a:pPr lvl="2" algn="l"/>
            <a:r>
              <a:rPr lang="id-ID" sz="1600" dirty="0"/>
              <a:t>Skala nominal adalah pengelompokan, kategorisasi, identifikasi kejadian atau fenomena ke dalam kelas-kelas atau kategori sehingga yang masuk ke dalam satu kelas atau kategori adalah sama dalam hal atribut atau sifat. Kelas atau kategori tersebut hanya nama untuk membedakan suatu kejadian atau peristiwa dengan kejadian atau peristiwa lain</a:t>
            </a:r>
            <a:r>
              <a:rPr lang="id-ID" sz="1600" dirty="0" smtClean="0"/>
              <a:t>.</a:t>
            </a:r>
            <a:r>
              <a:rPr lang="id-ID" sz="1600" b="1" dirty="0"/>
              <a:t> </a:t>
            </a:r>
            <a:endParaRPr lang="en-US" sz="1600" b="1" dirty="0" smtClean="0"/>
          </a:p>
          <a:p>
            <a:pPr lvl="2" algn="l"/>
            <a:r>
              <a:rPr lang="id-ID" sz="1600" b="1" dirty="0" smtClean="0"/>
              <a:t>Skala </a:t>
            </a:r>
            <a:r>
              <a:rPr lang="id-ID" sz="1600" b="1" dirty="0"/>
              <a:t>Ordinal</a:t>
            </a:r>
            <a:endParaRPr lang="en-US" sz="1600" dirty="0"/>
          </a:p>
          <a:p>
            <a:pPr lvl="2" algn="l"/>
            <a:r>
              <a:rPr lang="en-US" sz="1600" dirty="0" smtClean="0"/>
              <a:t> </a:t>
            </a:r>
            <a:r>
              <a:rPr lang="id-ID" sz="1600" dirty="0" smtClean="0"/>
              <a:t>Suatu </a:t>
            </a:r>
            <a:r>
              <a:rPr lang="id-ID" sz="1600" dirty="0"/>
              <a:t>hasil pengukuran disebut berada pada level ordinal kalau angkanya berfungsi menunjukkan </a:t>
            </a:r>
            <a:r>
              <a:rPr lang="en-US" sz="1600" dirty="0" smtClean="0"/>
              <a:t>                 </a:t>
            </a:r>
            <a:r>
              <a:rPr lang="id-ID" sz="1600" dirty="0" smtClean="0"/>
              <a:t>adanya </a:t>
            </a:r>
            <a:r>
              <a:rPr lang="id-ID" sz="1600" dirty="0"/>
              <a:t>penjenjangan atau ranking. Perbedaan angka yang dimiliki obyek yang satu dari yang lain tidaklah menunjukkan adanya perbedaan kuantitatif melainkan perbedaan jenjang kualitatif </a:t>
            </a:r>
            <a:r>
              <a:rPr lang="id-ID" sz="1600" dirty="0" smtClean="0"/>
              <a:t>saja</a:t>
            </a:r>
            <a:r>
              <a:rPr lang="id-ID" sz="1600" b="1" dirty="0"/>
              <a:t> </a:t>
            </a:r>
            <a:endParaRPr lang="en-US" sz="1600" b="1" dirty="0" smtClean="0"/>
          </a:p>
          <a:p>
            <a:pPr lvl="2" algn="l"/>
            <a:r>
              <a:rPr lang="id-ID" sz="1600" b="1" dirty="0" smtClean="0"/>
              <a:t>Skala </a:t>
            </a:r>
            <a:r>
              <a:rPr lang="id-ID" sz="1600" b="1" dirty="0"/>
              <a:t>Interval</a:t>
            </a:r>
            <a:endParaRPr lang="en-US" sz="1600" dirty="0"/>
          </a:p>
          <a:p>
            <a:pPr lvl="2" algn="l"/>
            <a:r>
              <a:rPr lang="id-ID" sz="1600" dirty="0"/>
              <a:t>Hasil ukur berskala interval adalah hasil pengukuran ordinal yang memiliki jarak antar jenjang yang tetap (selalu sama). Jadi dalam deretan 2, 3, 4, 5, 6, 7 maka kita dapat mengatakan bahwa jarak 5 - 3 sama dengan jarak 7-5 atau 6 - 4. </a:t>
            </a:r>
            <a:endParaRPr lang="en-US" sz="1600" dirty="0" smtClean="0"/>
          </a:p>
          <a:p>
            <a:pPr lvl="2" algn="l"/>
            <a:r>
              <a:rPr lang="id-ID" sz="1600" b="1" dirty="0" smtClean="0"/>
              <a:t>Skala </a:t>
            </a:r>
            <a:r>
              <a:rPr lang="id-ID" sz="1600" b="1" dirty="0"/>
              <a:t>Rasio</a:t>
            </a:r>
            <a:endParaRPr lang="en-US" sz="1600" dirty="0"/>
          </a:p>
          <a:p>
            <a:pPr algn="l"/>
            <a:r>
              <a:rPr lang="id-ID" sz="1600" dirty="0"/>
              <a:t>Level rasio pada dasarnya adalah level interval yang memiliki harga nol mutlak, artinya harga nol pada skala ini memang menunjukkan bahwa atribut yang diukur sama sekali tidak ada pada obyek yang bersangkutan</a:t>
            </a:r>
            <a:endParaRPr lang="en-US" sz="1600" dirty="0" smtClean="0"/>
          </a:p>
          <a:p>
            <a:pPr algn="l"/>
            <a:endParaRPr lang="en-US" sz="1600" dirty="0"/>
          </a:p>
        </p:txBody>
      </p:sp>
    </p:spTree>
    <p:extLst>
      <p:ext uri="{BB962C8B-B14F-4D97-AF65-F5344CB8AC3E}">
        <p14:creationId xmlns:p14="http://schemas.microsoft.com/office/powerpoint/2010/main" val="137319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914400" lvl="2" indent="0">
              <a:buNone/>
            </a:pPr>
            <a:r>
              <a:rPr lang="id-ID" sz="2400" b="1" dirty="0"/>
              <a:t>Skala Rasio</a:t>
            </a:r>
            <a:endParaRPr lang="en-US" sz="2400" dirty="0"/>
          </a:p>
          <a:p>
            <a:pPr marL="0" indent="0">
              <a:buNone/>
            </a:pPr>
            <a:r>
              <a:rPr lang="en-US" sz="2400" dirty="0" smtClean="0"/>
              <a:t>                    </a:t>
            </a:r>
            <a:r>
              <a:rPr lang="id-ID" sz="2400" dirty="0" smtClean="0"/>
              <a:t>Level </a:t>
            </a:r>
            <a:r>
              <a:rPr lang="id-ID" sz="2400" dirty="0"/>
              <a:t>rasio pada dasarnya adalah level interval yang memiliki harga nol mutlak, artinya harga nol pada skala ini </a:t>
            </a:r>
            <a:r>
              <a:rPr lang="en-US" sz="2400" dirty="0" smtClean="0"/>
              <a:t>   </a:t>
            </a:r>
            <a:r>
              <a:rPr lang="id-ID" sz="2400" dirty="0" smtClean="0"/>
              <a:t>memang </a:t>
            </a:r>
            <a:r>
              <a:rPr lang="id-ID" sz="2400" dirty="0"/>
              <a:t>menunjukkan bahwa atribut yang diukur sama sekali tidak ada pada obyek yang bersangkutan</a:t>
            </a:r>
            <a:endParaRPr lang="en-US" sz="2400" dirty="0"/>
          </a:p>
          <a:p>
            <a:endParaRPr lang="en-US" sz="2400" dirty="0"/>
          </a:p>
        </p:txBody>
      </p:sp>
    </p:spTree>
    <p:extLst>
      <p:ext uri="{BB962C8B-B14F-4D97-AF65-F5344CB8AC3E}">
        <p14:creationId xmlns:p14="http://schemas.microsoft.com/office/powerpoint/2010/main" val="182885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736</Words>
  <Application>Microsoft Office PowerPoint</Application>
  <PresentationFormat>Custom</PresentationFormat>
  <Paragraphs>28</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Custom Design</vt:lpstr>
      <vt:lpstr>INA 052– MATERI-SESI 1 STATISTIKA</vt:lpstr>
      <vt:lpstr>Pengertian Statistik </vt:lpstr>
      <vt:lpstr>Peranan Statistik</vt:lpstr>
      <vt:lpstr>Jenis Statistika</vt:lpstr>
      <vt:lpstr>Pengukuran, Besaran dan Jenis Skala </vt:lpstr>
      <vt:lpstr>    Jenis Skala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Ali A Rachman</cp:lastModifiedBy>
  <cp:revision>24</cp:revision>
  <dcterms:created xsi:type="dcterms:W3CDTF">2021-08-03T05:39:13Z</dcterms:created>
  <dcterms:modified xsi:type="dcterms:W3CDTF">2022-03-08T05:08:35Z</dcterms:modified>
</cp:coreProperties>
</file>