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4" r:id="rId26"/>
    <p:sldId id="283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>
        <p:scale>
          <a:sx n="81" d="100"/>
          <a:sy n="81" d="100"/>
        </p:scale>
        <p:origin x="-28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=""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=""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724"/>
            <a:ext cx="9144000" cy="129664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INA 052– MATERI-SESI 2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STATISTIKA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/>
          </a:p>
          <a:p>
            <a:r>
              <a:rPr lang="en-US" smtClean="0"/>
              <a:t>ALI </a:t>
            </a:r>
            <a:r>
              <a:rPr lang="en-US" dirty="0" smtClean="0"/>
              <a:t>A. RACHMAN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6093" y="1441938"/>
            <a:ext cx="9753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3200" dirty="0"/>
              <a:t>Urutan data terkecil sampai terbesar 60 63</a:t>
            </a:r>
            <a:endParaRPr lang="en-US" sz="3200" dirty="0"/>
          </a:p>
          <a:p>
            <a:r>
              <a:rPr lang="id-ID" sz="3200" dirty="0"/>
              <a:t>66 66 67 67 67 68</a:t>
            </a:r>
            <a:endParaRPr lang="en-US" sz="3200" dirty="0"/>
          </a:p>
          <a:p>
            <a:r>
              <a:rPr lang="id-ID" sz="3200" dirty="0"/>
              <a:t>70 70 71 71 72 72 72 72 73 73 74 74 74 74 74</a:t>
            </a:r>
            <a:endParaRPr lang="en-US" sz="3200" dirty="0"/>
          </a:p>
          <a:p>
            <a:r>
              <a:rPr lang="id-ID" sz="3200" dirty="0"/>
              <a:t>75 75 75 75 75 75 75 75 76 76 77 77 77 78 78 78</a:t>
            </a:r>
            <a:endParaRPr lang="en-US" sz="3200" dirty="0"/>
          </a:p>
          <a:p>
            <a:r>
              <a:rPr lang="id-ID" sz="3200" dirty="0"/>
              <a:t>78 78 79 79</a:t>
            </a:r>
            <a:endParaRPr lang="en-US" sz="3200" dirty="0"/>
          </a:p>
          <a:p>
            <a:r>
              <a:rPr lang="id-ID" sz="3200" dirty="0"/>
              <a:t>80 80 80 80 80 81 81 81 82 82 83 83 84 84 84 84</a:t>
            </a:r>
            <a:endParaRPr lang="en-US" sz="3200" dirty="0"/>
          </a:p>
          <a:p>
            <a:r>
              <a:rPr lang="id-ID" sz="3200" dirty="0"/>
              <a:t>85 85 87 87 87 89 89 90 93 94 94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572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5415" y="808892"/>
            <a:ext cx="10269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2800" dirty="0"/>
              <a:t>Hitung jarak/rentangan (R)</a:t>
            </a:r>
            <a:endParaRPr lang="en-US" sz="2800" dirty="0"/>
          </a:p>
          <a:p>
            <a:r>
              <a:rPr lang="id-ID" sz="2800" dirty="0"/>
              <a:t>R= 94 – 60 = 34</a:t>
            </a:r>
            <a:endParaRPr lang="en-US" sz="2800" dirty="0"/>
          </a:p>
          <a:p>
            <a:pPr lvl="0"/>
            <a:r>
              <a:rPr lang="id-ID" sz="2800" dirty="0"/>
              <a:t>Hitung jumlah kelas (K) dengan rumus Sturges</a:t>
            </a:r>
            <a:endParaRPr lang="en-US" sz="2800" dirty="0"/>
          </a:p>
          <a:p>
            <a:r>
              <a:rPr lang="id-ID" sz="2800" dirty="0"/>
              <a:t>K= 1 + 3.3 log n</a:t>
            </a:r>
            <a:endParaRPr lang="en-US" sz="2800" dirty="0"/>
          </a:p>
          <a:p>
            <a:r>
              <a:rPr lang="id-ID" sz="2800" dirty="0"/>
              <a:t>K= 1 + 3.3 log 70 = 7.0887 = 7</a:t>
            </a:r>
            <a:endParaRPr lang="en-US" sz="2800" dirty="0"/>
          </a:p>
          <a:p>
            <a:pPr lvl="0"/>
            <a:r>
              <a:rPr lang="id-ID" sz="2800" dirty="0"/>
              <a:t>Hitung panjang kelas interval (P</a:t>
            </a:r>
            <a:r>
              <a:rPr lang="id-ID" sz="2800" dirty="0" smtClean="0"/>
              <a:t>)</a:t>
            </a:r>
            <a:endParaRPr lang="en-US" sz="2800" dirty="0" smtClean="0"/>
          </a:p>
          <a:p>
            <a:r>
              <a:rPr lang="id-ID" sz="2800" dirty="0"/>
              <a:t>P = </a:t>
            </a:r>
            <a:r>
              <a:rPr lang="id-ID" sz="2800" dirty="0" smtClean="0"/>
              <a:t>34</a:t>
            </a:r>
            <a:r>
              <a:rPr lang="en-US" sz="2800" dirty="0" smtClean="0"/>
              <a:t>/7</a:t>
            </a:r>
            <a:endParaRPr lang="en-US" sz="2800" dirty="0"/>
          </a:p>
          <a:p>
            <a:r>
              <a:rPr lang="id-ID" sz="2800" dirty="0"/>
              <a:t/>
            </a:r>
            <a:br>
              <a:rPr lang="id-ID" sz="2800" dirty="0"/>
            </a:br>
            <a:r>
              <a:rPr lang="id-ID" sz="2800" dirty="0"/>
              <a:t>= 4.857 = 5</a:t>
            </a:r>
            <a:endParaRPr lang="en-US" sz="2800" dirty="0"/>
          </a:p>
          <a:p>
            <a:pPr lvl="0"/>
            <a:endParaRPr lang="en-US" dirty="0"/>
          </a:p>
          <a:p>
            <a:r>
              <a:rPr lang="id-ID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4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6154" y="539262"/>
            <a:ext cx="1089073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3200" b="1" dirty="0"/>
              <a:t>Tentukan nilai </a:t>
            </a:r>
            <a:r>
              <a:rPr lang="id-ID" sz="3200" b="1" dirty="0" smtClean="0"/>
              <a:t>interv</a:t>
            </a:r>
            <a:r>
              <a:rPr lang="en-US" sz="3200" b="1" dirty="0" smtClean="0"/>
              <a:t>al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50254"/>
              </p:ext>
            </p:extLst>
          </p:nvPr>
        </p:nvGraphicFramePr>
        <p:xfrm>
          <a:off x="1916722" y="1478880"/>
          <a:ext cx="8229600" cy="413293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68263"/>
                <a:gridCol w="4261337"/>
              </a:tblGrid>
              <a:tr h="1283689"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Nilai</a:t>
                      </a:r>
                      <a:r>
                        <a:rPr lang="id-ID" sz="1800" spc="-30" dirty="0">
                          <a:effectLst/>
                        </a:rPr>
                        <a:t> </a:t>
                      </a:r>
                      <a:r>
                        <a:rPr lang="id-ID" sz="1800" spc="-10" dirty="0">
                          <a:effectLst/>
                        </a:rPr>
                        <a:t>Interval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9980" marR="109601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Frekuensi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44805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60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65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70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74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75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871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80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84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85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89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90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94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Jumlah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6170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 dirty="0">
                          <a:effectLst/>
                        </a:rPr>
                        <a:t>70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11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0185" y="1383323"/>
            <a:ext cx="87219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err="1" smtClean="0"/>
              <a:t>Soal</a:t>
            </a:r>
            <a:r>
              <a:rPr lang="en-US" sz="3200" b="1" dirty="0" smtClean="0"/>
              <a:t> </a:t>
            </a:r>
          </a:p>
          <a:p>
            <a:pPr lvl="0"/>
            <a:r>
              <a:rPr lang="id-ID" sz="3200" dirty="0" smtClean="0"/>
              <a:t>Data </a:t>
            </a:r>
            <a:r>
              <a:rPr lang="id-ID" sz="3200" dirty="0"/>
              <a:t>nilai statistika dasar dari 60 mahasiswa 90,80,70,80,90,85,75,85,95,65,75,80,90,80, 65,55,55,55,65,40,50,60,40,40,50,60,50,40,</a:t>
            </a:r>
            <a:endParaRPr lang="en-US" sz="3200" dirty="0"/>
          </a:p>
          <a:p>
            <a:r>
              <a:rPr lang="id-ID" sz="3200" dirty="0"/>
              <a:t>55,65,55,65,75,85,95,95,35,45,55,60,70,80,</a:t>
            </a:r>
            <a:endParaRPr lang="en-US" sz="3200" dirty="0"/>
          </a:p>
          <a:p>
            <a:r>
              <a:rPr lang="id-ID" sz="3200" dirty="0"/>
              <a:t>90,80,75,65,75,85,75,65,55,65,75,85,75,65,</a:t>
            </a:r>
            <a:endParaRPr lang="en-US" sz="3200" dirty="0"/>
          </a:p>
          <a:p>
            <a:r>
              <a:rPr lang="id-ID" sz="3200" dirty="0"/>
              <a:t>50,60,70,75</a:t>
            </a:r>
            <a:endParaRPr lang="en-US" sz="3200" dirty="0"/>
          </a:p>
          <a:p>
            <a:pPr lvl="0"/>
            <a:r>
              <a:rPr lang="id-ID" sz="3200" dirty="0"/>
              <a:t>Buatlah tabel distribusi frekuensi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693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1" y="644769"/>
            <a:ext cx="5876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/>
              <a:t>Jawab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85328"/>
              </p:ext>
            </p:extLst>
          </p:nvPr>
        </p:nvGraphicFramePr>
        <p:xfrm>
          <a:off x="1228969" y="1453662"/>
          <a:ext cx="9333524" cy="376310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695392"/>
                <a:gridCol w="4638132"/>
              </a:tblGrid>
              <a:tr h="406236"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Nilai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Interval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9980" marR="109601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Frekuensi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06236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35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43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1946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44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52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1199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53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1199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62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1199">
                <a:tc>
                  <a:txBody>
                    <a:bodyPr/>
                    <a:lstStyle/>
                    <a:p>
                      <a:pPr marL="110871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71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1946">
                <a:tc>
                  <a:txBody>
                    <a:bodyPr/>
                    <a:lstStyle/>
                    <a:p>
                      <a:pPr marL="1108710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80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88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1199"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89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-</a:t>
                      </a:r>
                      <a:r>
                        <a:rPr lang="id-ID" sz="1800" spc="1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97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1946"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Jumlah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6170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63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8523" y="1863970"/>
            <a:ext cx="98942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/>
              <a:t>Bentuk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Distribusi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Frekuensi</a:t>
            </a:r>
            <a:endParaRPr lang="en-US" sz="4000" b="1" dirty="0"/>
          </a:p>
          <a:p>
            <a:r>
              <a:rPr lang="en-US" sz="4000" dirty="0" err="1" smtClean="0"/>
              <a:t>Distribusi</a:t>
            </a:r>
            <a:r>
              <a:rPr lang="en-US" sz="4000" dirty="0" smtClean="0"/>
              <a:t> </a:t>
            </a:r>
            <a:r>
              <a:rPr lang="en-US" sz="4000" dirty="0" err="1" smtClean="0"/>
              <a:t>Frekuensi</a:t>
            </a:r>
            <a:r>
              <a:rPr lang="en-US" sz="4000" dirty="0" smtClean="0"/>
              <a:t> </a:t>
            </a:r>
            <a:r>
              <a:rPr lang="en-US" sz="4000" dirty="0" err="1" smtClean="0"/>
              <a:t>Relatif</a:t>
            </a:r>
            <a:endParaRPr lang="en-US" sz="4000" dirty="0"/>
          </a:p>
          <a:p>
            <a:r>
              <a:rPr lang="en-US" sz="4000" dirty="0" err="1" smtClean="0"/>
              <a:t>Distribusi</a:t>
            </a:r>
            <a:r>
              <a:rPr lang="en-US" sz="4000" dirty="0" smtClean="0"/>
              <a:t> </a:t>
            </a:r>
            <a:r>
              <a:rPr lang="en-US" sz="4000" dirty="0" err="1" smtClean="0"/>
              <a:t>Frekuensi</a:t>
            </a:r>
            <a:r>
              <a:rPr lang="en-US" sz="4000" dirty="0" smtClean="0"/>
              <a:t> </a:t>
            </a:r>
            <a:r>
              <a:rPr lang="en-US" sz="4000" dirty="0" err="1" smtClean="0"/>
              <a:t>Kumulatif</a:t>
            </a:r>
            <a:endParaRPr lang="en-US" sz="4000" dirty="0"/>
          </a:p>
          <a:p>
            <a:r>
              <a:rPr lang="en-US" sz="4000" dirty="0" err="1" smtClean="0"/>
              <a:t>Distribusi</a:t>
            </a:r>
            <a:r>
              <a:rPr lang="en-US" sz="4000" dirty="0" smtClean="0"/>
              <a:t> </a:t>
            </a:r>
            <a:r>
              <a:rPr lang="en-US" sz="4000" dirty="0" err="1" smtClean="0"/>
              <a:t>Frekuensi</a:t>
            </a:r>
            <a:r>
              <a:rPr lang="en-US" sz="4000" dirty="0" smtClean="0"/>
              <a:t> </a:t>
            </a:r>
            <a:r>
              <a:rPr lang="en-US" sz="4000" dirty="0" err="1" smtClean="0"/>
              <a:t>Kumulatif</a:t>
            </a:r>
            <a:r>
              <a:rPr lang="en-US" sz="4000" dirty="0" smtClean="0"/>
              <a:t> </a:t>
            </a:r>
            <a:r>
              <a:rPr lang="en-US" sz="4000" dirty="0" err="1" smtClean="0"/>
              <a:t>Relatif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5601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5754" y="1230924"/>
            <a:ext cx="102811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/>
              <a:t>Distribusi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Frekuensi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Relatif</a:t>
            </a:r>
            <a:endParaRPr lang="en-US" sz="3600" b="1" dirty="0"/>
          </a:p>
          <a:p>
            <a:r>
              <a:rPr lang="en-US" sz="3600" dirty="0" err="1" smtClean="0"/>
              <a:t>Distribusi</a:t>
            </a:r>
            <a:r>
              <a:rPr lang="en-US" sz="3600" dirty="0" smtClean="0"/>
              <a:t> </a:t>
            </a:r>
            <a:r>
              <a:rPr lang="en-US" sz="3600" dirty="0" err="1" smtClean="0"/>
              <a:t>frekuensi</a:t>
            </a:r>
            <a:r>
              <a:rPr lang="en-US" sz="3600" dirty="0" smtClean="0"/>
              <a:t> yang </a:t>
            </a:r>
            <a:r>
              <a:rPr lang="en-US" sz="3600" dirty="0" err="1" smtClean="0"/>
              <a:t>nilai</a:t>
            </a:r>
            <a:r>
              <a:rPr lang="en-US" sz="3600" dirty="0" smtClean="0"/>
              <a:t> </a:t>
            </a:r>
            <a:r>
              <a:rPr lang="en-US" sz="3600" dirty="0" err="1" smtClean="0"/>
              <a:t>frekuensinya</a:t>
            </a:r>
            <a:r>
              <a:rPr lang="en-US" sz="3600" dirty="0" smtClean="0"/>
              <a:t> </a:t>
            </a:r>
            <a:r>
              <a:rPr lang="en-US" sz="3600" dirty="0" err="1" smtClean="0"/>
              <a:t>tidakdinyatakan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bentuk</a:t>
            </a:r>
            <a:r>
              <a:rPr lang="en-US" sz="3600" dirty="0" smtClean="0"/>
              <a:t> </a:t>
            </a:r>
            <a:r>
              <a:rPr lang="en-US" sz="3600" dirty="0" err="1" smtClean="0"/>
              <a:t>angkatetapi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bentuk</a:t>
            </a:r>
            <a:r>
              <a:rPr lang="en-US" sz="3600" dirty="0" smtClean="0"/>
              <a:t> </a:t>
            </a:r>
            <a:r>
              <a:rPr lang="en-US" sz="3600" dirty="0" err="1" smtClean="0"/>
              <a:t>presentase</a:t>
            </a:r>
            <a:r>
              <a:rPr lang="en-US" sz="3600" dirty="0" smtClean="0"/>
              <a:t> </a:t>
            </a:r>
            <a:r>
              <a:rPr lang="en-US" dirty="0" smtClean="0"/>
              <a:t>(%)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5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81200" y="2404269"/>
          <a:ext cx="8229600" cy="31940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44805">
                <a:tc>
                  <a:txBody>
                    <a:bodyPr/>
                    <a:lstStyle/>
                    <a:p>
                      <a:pPr marL="42164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Nilai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Interval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180" marR="41021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Frekuensi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180" marR="410845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FRelatif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44805">
                <a:tc>
                  <a:txBody>
                    <a:bodyPr/>
                    <a:lstStyle/>
                    <a:p>
                      <a:pPr marL="423545" marR="41148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60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180" marR="41148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2.86%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42354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65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354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2.57%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42291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70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74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00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1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21.43%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42227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75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037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27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28.57%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42164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80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84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037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27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22.86%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421640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85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89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640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10%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421005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90</a:t>
                      </a:r>
                      <a:r>
                        <a:rPr lang="id-ID" sz="1800" spc="-1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–</a:t>
                      </a:r>
                      <a:r>
                        <a:rPr lang="id-ID" sz="1800" spc="15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94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640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5.71%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419735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Jumlah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0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005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0" dirty="0">
                          <a:effectLst/>
                        </a:rPr>
                        <a:t>100%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81200" y="2405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43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8861" y="1770185"/>
            <a:ext cx="97887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dirty="0"/>
              <a:t>Distribusi Frekuensi Kumulatif</a:t>
            </a:r>
            <a:endParaRPr lang="en-US" sz="3200" b="1" dirty="0"/>
          </a:p>
          <a:p>
            <a:pPr lvl="0"/>
            <a:r>
              <a:rPr lang="id-ID" sz="3200" dirty="0"/>
              <a:t>Distribusi frekuensi yang nilai frekuensinya diperoleh dengan cara menjumlahkan frekuensi demi frekuensi</a:t>
            </a:r>
            <a:endParaRPr lang="en-US" sz="3200" dirty="0"/>
          </a:p>
          <a:p>
            <a:pPr lvl="0"/>
            <a:r>
              <a:rPr lang="id-ID" sz="3200" dirty="0"/>
              <a:t>Distribusi kumulatif kurang dari</a:t>
            </a:r>
            <a:endParaRPr lang="en-US" sz="3200" dirty="0"/>
          </a:p>
          <a:p>
            <a:pPr lvl="0"/>
            <a:r>
              <a:rPr lang="id-ID" sz="3200" dirty="0"/>
              <a:t>Distribusi kumulatif lebih dari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817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815" y="468923"/>
            <a:ext cx="1120726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dirty="0"/>
              <a:t>Distribusi kumulatif kurang dari</a:t>
            </a:r>
            <a:endParaRPr lang="en-US" sz="3200" b="1" dirty="0"/>
          </a:p>
          <a:p>
            <a:r>
              <a:rPr lang="id-ID" sz="3200" dirty="0"/>
              <a:t> </a:t>
            </a:r>
            <a:endParaRPr lang="en-US" sz="3200" dirty="0"/>
          </a:p>
          <a:p>
            <a:r>
              <a:rPr lang="id-ID" dirty="0"/>
              <a:t> </a:t>
            </a:r>
            <a:endParaRPr lang="en-US" dirty="0"/>
          </a:p>
          <a:p>
            <a:r>
              <a:rPr lang="id-ID" dirty="0"/>
              <a:t> </a:t>
            </a:r>
            <a:endParaRPr lang="en-US" dirty="0"/>
          </a:p>
          <a:p>
            <a:r>
              <a:rPr lang="id-ID" dirty="0"/>
              <a:t> 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2404269"/>
          <a:ext cx="8229600" cy="31940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114800"/>
                <a:gridCol w="4114800"/>
              </a:tblGrid>
              <a:tr h="344805"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Nilai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998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Frekuensi</a:t>
                      </a:r>
                      <a:r>
                        <a:rPr lang="id-ID" sz="1800" spc="-6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kumulatif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44805">
                <a:tc>
                  <a:txBody>
                    <a:bodyPr/>
                    <a:lstStyle/>
                    <a:p>
                      <a:pPr marL="1109980" marR="109728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Kurang</a:t>
                      </a:r>
                      <a:r>
                        <a:rPr lang="id-ID" sz="1800" spc="-4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dari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Kurang</a:t>
                      </a:r>
                      <a:r>
                        <a:rPr lang="id-ID" sz="1800" spc="-4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dari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871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Kurang</a:t>
                      </a:r>
                      <a:r>
                        <a:rPr lang="id-ID" sz="1800" spc="-4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dari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Kurang</a:t>
                      </a:r>
                      <a:r>
                        <a:rPr lang="id-ID" sz="1800" spc="-4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dari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Kurang</a:t>
                      </a:r>
                      <a:r>
                        <a:rPr lang="id-ID" sz="1800" spc="-4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dari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43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Kurang</a:t>
                      </a:r>
                      <a:r>
                        <a:rPr lang="id-ID" sz="1800" spc="-4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dari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85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59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Kurang</a:t>
                      </a:r>
                      <a:r>
                        <a:rPr lang="id-ID" sz="1800" spc="-4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dari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Kurang</a:t>
                      </a:r>
                      <a:r>
                        <a:rPr lang="id-ID" sz="1800" spc="-4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dari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95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 dirty="0">
                          <a:effectLst/>
                        </a:rPr>
                        <a:t>70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2405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558624" rIns="0" bIns="1777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3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646" y="504092"/>
            <a:ext cx="4255477" cy="1113693"/>
          </a:xfrm>
        </p:spPr>
        <p:txBody>
          <a:bodyPr>
            <a:normAutofit/>
          </a:bodyPr>
          <a:lstStyle/>
          <a:p>
            <a:pPr algn="r"/>
            <a:r>
              <a:rPr lang="id-ID" sz="2800" b="1" dirty="0"/>
              <a:t>Distribusi Frekuensi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id-ID" dirty="0" smtClean="0"/>
              <a:t>Distribusi </a:t>
            </a:r>
            <a:r>
              <a:rPr lang="id-ID" dirty="0"/>
              <a:t>Frekuensi adalah penyusunan suatu data mulai dari terkecil sampai terbesar yang membagi banyaknya data ke dalam beberapa kelas</a:t>
            </a:r>
            <a:endParaRPr lang="en-US" dirty="0"/>
          </a:p>
          <a:p>
            <a:pPr lvl="0"/>
            <a:r>
              <a:rPr lang="id-ID" dirty="0"/>
              <a:t>Gunanya adalah untuk memudahkan data dalam penyajian, mudah dipahami dan mudah dibaca sebagai bahan informasi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11501"/>
              </p:ext>
            </p:extLst>
          </p:nvPr>
        </p:nvGraphicFramePr>
        <p:xfrm>
          <a:off x="2133600" y="2157046"/>
          <a:ext cx="8229600" cy="31235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114800"/>
                <a:gridCol w="4114800"/>
              </a:tblGrid>
              <a:tr h="111382"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Nilai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9980" marR="109601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Frekuensi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44805">
                <a:tc>
                  <a:txBody>
                    <a:bodyPr/>
                    <a:lstStyle/>
                    <a:p>
                      <a:pPr marL="1109345" marR="109728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60</a:t>
                      </a:r>
                      <a:r>
                        <a:rPr lang="id-ID" sz="1800" spc="-40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atau</a:t>
                      </a:r>
                      <a:r>
                        <a:rPr lang="id-ID" sz="1800" spc="-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lebih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110871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65</a:t>
                      </a:r>
                      <a:r>
                        <a:rPr lang="id-ID" sz="1800" spc="-40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atau</a:t>
                      </a:r>
                      <a:r>
                        <a:rPr lang="id-ID" sz="1800" spc="-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lebih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68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70</a:t>
                      </a:r>
                      <a:r>
                        <a:rPr lang="id-ID" sz="1800" spc="-40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atau</a:t>
                      </a:r>
                      <a:r>
                        <a:rPr lang="id-ID" sz="1800" spc="-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lebih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75</a:t>
                      </a:r>
                      <a:r>
                        <a:rPr lang="id-ID" sz="1800" spc="-40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atau</a:t>
                      </a:r>
                      <a:r>
                        <a:rPr lang="id-ID" sz="1800" spc="-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lebih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617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47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80</a:t>
                      </a:r>
                      <a:r>
                        <a:rPr lang="id-ID" sz="1800" spc="-40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atau</a:t>
                      </a:r>
                      <a:r>
                        <a:rPr lang="id-ID" sz="1800" spc="-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lebih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553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110680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85</a:t>
                      </a:r>
                      <a:r>
                        <a:rPr lang="id-ID" sz="1800" spc="-40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atau</a:t>
                      </a:r>
                      <a:r>
                        <a:rPr lang="id-ID" sz="1800" spc="-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lebih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5535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6170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90</a:t>
                      </a:r>
                      <a:r>
                        <a:rPr lang="id-ID" sz="1800" spc="-40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atau</a:t>
                      </a:r>
                      <a:r>
                        <a:rPr lang="id-ID" sz="1800" spc="-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lebih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1106170" marR="10972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95</a:t>
                      </a:r>
                      <a:r>
                        <a:rPr lang="id-ID" sz="1800" spc="-40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atau</a:t>
                      </a:r>
                      <a:r>
                        <a:rPr lang="id-ID" sz="1800" spc="-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lebih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8585" y="663662"/>
            <a:ext cx="13774616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Distribusi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kumulatif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lebih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dari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6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38553" y="949569"/>
            <a:ext cx="1052732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dirty="0"/>
              <a:t>Distribusi Frekuensi Relatif Kumulatif</a:t>
            </a:r>
            <a:endParaRPr lang="en-US" sz="3200" b="1" dirty="0"/>
          </a:p>
          <a:p>
            <a:r>
              <a:rPr lang="id-ID" sz="3200" dirty="0"/>
              <a:t> </a:t>
            </a:r>
            <a:endParaRPr lang="en-US" sz="3200" dirty="0"/>
          </a:p>
          <a:p>
            <a:pPr lvl="0"/>
            <a:r>
              <a:rPr lang="id-ID" sz="3200" dirty="0"/>
              <a:t>Distribusi frekuensi yang mana nilai frekuensi kumulatif diubah menjadi relatif </a:t>
            </a:r>
            <a:r>
              <a:rPr lang="id-ID" sz="3200" dirty="0" smtClean="0"/>
              <a:t>(%)</a:t>
            </a:r>
            <a:endParaRPr lang="en-US" sz="3200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r>
              <a:rPr lang="id-ID" sz="3200" dirty="0" smtClean="0"/>
              <a:t>Fkum</a:t>
            </a:r>
            <a:r>
              <a:rPr lang="en-US" sz="3200" dirty="0" smtClean="0"/>
              <a:t> </a:t>
            </a:r>
            <a:r>
              <a:rPr lang="id-ID" sz="3200" dirty="0" smtClean="0"/>
              <a:t>i</a:t>
            </a:r>
            <a:r>
              <a:rPr lang="en-US" sz="3200" dirty="0" smtClean="0"/>
              <a:t> </a:t>
            </a:r>
            <a:r>
              <a:rPr lang="id-ID" sz="3200" dirty="0" smtClean="0"/>
              <a:t>= </a:t>
            </a:r>
            <a:r>
              <a:rPr lang="id-ID" sz="3200" u="sng" dirty="0" smtClean="0"/>
              <a:t>Fkumkelas</a:t>
            </a:r>
            <a:r>
              <a:rPr lang="en-US" sz="3200" u="sng" dirty="0" smtClean="0"/>
              <a:t> </a:t>
            </a:r>
            <a:r>
              <a:rPr lang="id-ID" sz="3200" u="sng" dirty="0" smtClean="0"/>
              <a:t>i</a:t>
            </a:r>
            <a:r>
              <a:rPr lang="en-US" sz="3200" u="sng" dirty="0" smtClean="0"/>
              <a:t>  </a:t>
            </a:r>
            <a:r>
              <a:rPr lang="id-ID" sz="3200" dirty="0" smtClean="0"/>
              <a:t>x </a:t>
            </a:r>
            <a:r>
              <a:rPr lang="id-ID" sz="3200" dirty="0"/>
              <a:t>100%</a:t>
            </a:r>
            <a:endParaRPr lang="en-US" sz="3200" dirty="0"/>
          </a:p>
          <a:p>
            <a:r>
              <a:rPr lang="en-US" sz="3200" dirty="0" smtClean="0"/>
              <a:t>                       </a:t>
            </a:r>
            <a:r>
              <a:rPr lang="id-ID" sz="3200" dirty="0" smtClean="0"/>
              <a:t>n</a:t>
            </a:r>
            <a:endParaRPr lang="en-US" sz="3200" dirty="0"/>
          </a:p>
          <a:p>
            <a:r>
              <a:rPr lang="id-ID" dirty="0"/>
              <a:t/>
            </a:r>
            <a:br>
              <a:rPr lang="id-ID" dirty="0"/>
            </a:br>
            <a:endParaRPr lang="en-US" dirty="0"/>
          </a:p>
          <a:p>
            <a:r>
              <a:rPr lang="id-ID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2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03799"/>
              </p:ext>
            </p:extLst>
          </p:nvPr>
        </p:nvGraphicFramePr>
        <p:xfrm>
          <a:off x="1981200" y="2250833"/>
          <a:ext cx="8229600" cy="329418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55615">
                <a:tc>
                  <a:txBody>
                    <a:bodyPr/>
                    <a:lstStyle/>
                    <a:p>
                      <a:pPr marL="42164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Nilai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18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Frekuensi</a:t>
                      </a:r>
                      <a:r>
                        <a:rPr lang="id-ID" sz="1800" spc="-6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kumulatif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5615">
                <a:tc>
                  <a:txBody>
                    <a:bodyPr/>
                    <a:lstStyle/>
                    <a:p>
                      <a:pPr marL="424180" marR="41148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Kurang</a:t>
                      </a:r>
                      <a:r>
                        <a:rPr lang="id-ID" sz="1800" spc="-4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dari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180" marR="41148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69368">
                <a:tc>
                  <a:txBody>
                    <a:bodyPr/>
                    <a:lstStyle/>
                    <a:p>
                      <a:pPr marL="42418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Kurang</a:t>
                      </a:r>
                      <a:r>
                        <a:rPr lang="id-ID" sz="1800" spc="-4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dari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18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2.86%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68712">
                <a:tc>
                  <a:txBody>
                    <a:bodyPr/>
                    <a:lstStyle/>
                    <a:p>
                      <a:pPr marL="42354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Kurang</a:t>
                      </a:r>
                      <a:r>
                        <a:rPr lang="id-ID" sz="1800" spc="-4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dari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354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11.23%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68712">
                <a:tc>
                  <a:txBody>
                    <a:bodyPr/>
                    <a:lstStyle/>
                    <a:p>
                      <a:pPr marL="42291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Kurang</a:t>
                      </a:r>
                      <a:r>
                        <a:rPr lang="id-ID" sz="1800" spc="-4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dari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64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354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32.86%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68712">
                <a:tc>
                  <a:txBody>
                    <a:bodyPr/>
                    <a:lstStyle/>
                    <a:p>
                      <a:pPr marL="42227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Kurang</a:t>
                      </a:r>
                      <a:r>
                        <a:rPr lang="id-ID" sz="1800" spc="-4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dari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00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43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1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61.43%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69368">
                <a:tc>
                  <a:txBody>
                    <a:bodyPr/>
                    <a:lstStyle/>
                    <a:p>
                      <a:pPr marL="422275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Kurang</a:t>
                      </a:r>
                      <a:r>
                        <a:rPr lang="id-ID" sz="1800" spc="-4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dari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85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0370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59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275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84.26%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68712">
                <a:tc>
                  <a:txBody>
                    <a:bodyPr/>
                    <a:lstStyle/>
                    <a:p>
                      <a:pPr marL="421640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Kurang</a:t>
                      </a:r>
                      <a:r>
                        <a:rPr lang="id-ID" sz="1800" spc="-4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dari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735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275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94.26%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69368">
                <a:tc>
                  <a:txBody>
                    <a:bodyPr/>
                    <a:lstStyle/>
                    <a:p>
                      <a:pPr marL="421005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Kurang</a:t>
                      </a:r>
                      <a:r>
                        <a:rPr lang="id-ID" sz="1800" spc="-45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dari</a:t>
                      </a:r>
                      <a:r>
                        <a:rPr lang="id-ID" sz="1800" spc="-30">
                          <a:effectLst/>
                        </a:rPr>
                        <a:t> </a:t>
                      </a:r>
                      <a:r>
                        <a:rPr lang="id-ID" sz="1800" spc="-25">
                          <a:effectLst/>
                        </a:rPr>
                        <a:t>95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735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640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0" dirty="0">
                          <a:effectLst/>
                        </a:rPr>
                        <a:t>100%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54369" y="1219639"/>
            <a:ext cx="129188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Distribusi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kumulatif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relatif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kurang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dari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0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50332"/>
              </p:ext>
            </p:extLst>
          </p:nvPr>
        </p:nvGraphicFramePr>
        <p:xfrm>
          <a:off x="1852246" y="2873192"/>
          <a:ext cx="8229600" cy="31940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44805">
                <a:tc>
                  <a:txBody>
                    <a:bodyPr/>
                    <a:lstStyle/>
                    <a:p>
                      <a:pPr marL="42164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 dirty="0">
                          <a:effectLst/>
                        </a:rPr>
                        <a:t>Nilai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180" marR="41021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Frekuensi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44805">
                <a:tc>
                  <a:txBody>
                    <a:bodyPr/>
                    <a:lstStyle/>
                    <a:p>
                      <a:pPr marL="423545" marR="41148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60</a:t>
                      </a:r>
                      <a:r>
                        <a:rPr lang="id-ID" sz="1800" spc="-40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atau</a:t>
                      </a:r>
                      <a:r>
                        <a:rPr lang="id-ID" sz="1800" spc="-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lebih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640" marR="41148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3545" marR="41148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 spc="-2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42291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65</a:t>
                      </a:r>
                      <a:r>
                        <a:rPr lang="id-ID" sz="1800" spc="-40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atau</a:t>
                      </a:r>
                      <a:r>
                        <a:rPr lang="id-ID" sz="1800" spc="-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lebih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64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68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354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97.14%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42227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70</a:t>
                      </a:r>
                      <a:r>
                        <a:rPr lang="id-ID" sz="1800" spc="-40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atau</a:t>
                      </a:r>
                      <a:r>
                        <a:rPr lang="id-ID" sz="1800" spc="-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lebih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00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91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88.57%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42164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75</a:t>
                      </a:r>
                      <a:r>
                        <a:rPr lang="id-ID" sz="1800" spc="-40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atau</a:t>
                      </a:r>
                      <a:r>
                        <a:rPr lang="id-ID" sz="1800" spc="-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lebih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037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47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27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67.14%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421640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80</a:t>
                      </a:r>
                      <a:r>
                        <a:rPr lang="id-ID" sz="1800" spc="-40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atau</a:t>
                      </a:r>
                      <a:r>
                        <a:rPr lang="id-ID" sz="1800" spc="-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lebih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73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2275" marR="4114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38.57%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421005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85</a:t>
                      </a:r>
                      <a:r>
                        <a:rPr lang="id-ID" sz="1800" spc="-40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atau</a:t>
                      </a:r>
                      <a:r>
                        <a:rPr lang="id-ID" sz="1800" spc="-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lebih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735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640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15.71%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420370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90</a:t>
                      </a:r>
                      <a:r>
                        <a:rPr lang="id-ID" sz="1800" spc="-40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atau</a:t>
                      </a:r>
                      <a:r>
                        <a:rPr lang="id-ID" sz="1800" spc="-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lebih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005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5.71%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420370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95</a:t>
                      </a:r>
                      <a:r>
                        <a:rPr lang="id-ID" sz="1800" spc="-40">
                          <a:effectLst/>
                        </a:rPr>
                        <a:t> </a:t>
                      </a:r>
                      <a:r>
                        <a:rPr lang="id-ID" sz="1800">
                          <a:effectLst/>
                        </a:rPr>
                        <a:t>atau</a:t>
                      </a:r>
                      <a:r>
                        <a:rPr lang="id-ID" sz="1800" spc="-5">
                          <a:effectLst/>
                        </a:rPr>
                        <a:t> </a:t>
                      </a:r>
                      <a:r>
                        <a:rPr lang="id-ID" sz="1800" spc="-10">
                          <a:effectLst/>
                        </a:rPr>
                        <a:t>lebih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0370" marR="411480"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800" spc="-25" dirty="0">
                          <a:effectLst/>
                        </a:rPr>
                        <a:t>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55785" y="785532"/>
            <a:ext cx="13317415" cy="169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584016" rIns="0" bIns="1777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Distribusi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kumulatif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relatif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lebih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dari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39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8277" y="3244334"/>
            <a:ext cx="50760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4000" b="1" dirty="0"/>
              <a:t>Grafik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654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9569" y="1019909"/>
            <a:ext cx="1079695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dirty="0"/>
              <a:t>What it is?</a:t>
            </a:r>
          </a:p>
          <a:p>
            <a:r>
              <a:rPr lang="en-US" sz="2800" dirty="0" err="1" smtClean="0"/>
              <a:t>Lukisan</a:t>
            </a:r>
            <a:r>
              <a:rPr lang="en-US" sz="2800" dirty="0" smtClean="0"/>
              <a:t> </a:t>
            </a:r>
            <a:r>
              <a:rPr lang="en-US" sz="2800" dirty="0" err="1" smtClean="0"/>
              <a:t>Pasangsurutnya</a:t>
            </a:r>
            <a:r>
              <a:rPr lang="en-US" sz="2800" dirty="0" smtClean="0"/>
              <a:t> </a:t>
            </a:r>
            <a:r>
              <a:rPr lang="en-US" sz="2800" dirty="0" err="1" smtClean="0"/>
              <a:t>Suatukeadaan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garis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</a:t>
            </a:r>
            <a:r>
              <a:rPr lang="en-US" sz="2800" dirty="0" err="1" smtClean="0"/>
              <a:t>Apabila</a:t>
            </a:r>
            <a:r>
              <a:rPr lang="en-US" sz="2800" dirty="0" smtClean="0"/>
              <a:t> data </a:t>
            </a:r>
            <a:r>
              <a:rPr lang="en-US" sz="2800" dirty="0" err="1" smtClean="0"/>
              <a:t>berbentuk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distribusi</a:t>
            </a:r>
            <a:r>
              <a:rPr lang="en-US" sz="2800" dirty="0" smtClean="0"/>
              <a:t> </a:t>
            </a:r>
            <a:r>
              <a:rPr lang="en-US" sz="2800" dirty="0" err="1" smtClean="0"/>
              <a:t>frekuensi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grafik</a:t>
            </a:r>
            <a:r>
              <a:rPr lang="en-US" sz="2800" dirty="0" smtClean="0"/>
              <a:t>:  </a:t>
            </a:r>
            <a:r>
              <a:rPr lang="en-US" sz="2800" b="1" dirty="0" smtClean="0"/>
              <a:t>Histogram</a:t>
            </a:r>
            <a:endParaRPr lang="en-US" sz="2800" b="1" dirty="0"/>
          </a:p>
          <a:p>
            <a:pPr lvl="1"/>
            <a:r>
              <a:rPr lang="en-US" sz="2800" b="1" dirty="0" smtClean="0"/>
              <a:t>                          </a:t>
            </a:r>
            <a:r>
              <a:rPr lang="en-US" sz="2800" b="1" dirty="0" err="1" smtClean="0"/>
              <a:t>Poligon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frekuensi</a:t>
            </a:r>
            <a:endParaRPr lang="en-US" sz="2800" b="1" dirty="0"/>
          </a:p>
          <a:p>
            <a:pPr lvl="1"/>
            <a:r>
              <a:rPr lang="en-US" sz="2800" b="1" dirty="0" smtClean="0"/>
              <a:t>                          </a:t>
            </a:r>
            <a:r>
              <a:rPr lang="en-US" sz="2800" b="1" dirty="0" err="1" smtClean="0"/>
              <a:t>Ogive</a:t>
            </a:r>
            <a:endParaRPr lang="en-US" sz="28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02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1293" y="1078523"/>
            <a:ext cx="107617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b="1" dirty="0"/>
              <a:t>Histogram</a:t>
            </a:r>
          </a:p>
          <a:p>
            <a:r>
              <a:rPr lang="en-US" sz="2800" dirty="0" err="1" smtClean="0"/>
              <a:t>Grafik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menggambarkan</a:t>
            </a:r>
            <a:r>
              <a:rPr lang="en-US" sz="2800" dirty="0" smtClean="0"/>
              <a:t> </a:t>
            </a:r>
            <a:r>
              <a:rPr lang="en-US" sz="2800" dirty="0" err="1" smtClean="0"/>
              <a:t>frekuensi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distribusi</a:t>
            </a:r>
            <a:r>
              <a:rPr lang="en-US" sz="2800" dirty="0" smtClean="0"/>
              <a:t> </a:t>
            </a:r>
            <a:r>
              <a:rPr lang="en-US" sz="2800" dirty="0" err="1" smtClean="0"/>
              <a:t>frekuensi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segi</a:t>
            </a:r>
            <a:r>
              <a:rPr lang="en-US" sz="2800" dirty="0" smtClean="0"/>
              <a:t> </a:t>
            </a:r>
            <a:r>
              <a:rPr lang="en-US" sz="2800" dirty="0" err="1" smtClean="0"/>
              <a:t>empat</a:t>
            </a:r>
            <a:endParaRPr lang="en-US" sz="2800" dirty="0"/>
          </a:p>
          <a:p>
            <a:pPr lvl="1"/>
            <a:r>
              <a:rPr lang="en-US" sz="2800" dirty="0" err="1" smtClean="0"/>
              <a:t>Langkah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histogram:Buatlah</a:t>
            </a:r>
            <a:r>
              <a:rPr lang="en-US" sz="2800" dirty="0" smtClean="0"/>
              <a:t> </a:t>
            </a:r>
            <a:r>
              <a:rPr lang="en-US" sz="2800" dirty="0" err="1" smtClean="0"/>
              <a:t>absis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ordinat</a:t>
            </a:r>
            <a:endParaRPr lang="en-US" sz="2800" dirty="0"/>
          </a:p>
          <a:p>
            <a:pPr lvl="1"/>
            <a:r>
              <a:rPr lang="en-US" sz="2800" dirty="0" err="1" smtClean="0"/>
              <a:t>Berilah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 </a:t>
            </a:r>
            <a:r>
              <a:rPr lang="en-US" sz="2800" dirty="0" err="1" smtClean="0"/>
              <a:t>sumbu</a:t>
            </a:r>
            <a:r>
              <a:rPr lang="en-US" sz="2800" dirty="0" smtClean="0"/>
              <a:t> (x=</a:t>
            </a:r>
            <a:r>
              <a:rPr lang="en-US" sz="2800" dirty="0" err="1" smtClean="0"/>
              <a:t>nilai</a:t>
            </a:r>
            <a:r>
              <a:rPr lang="en-US" sz="2800" dirty="0"/>
              <a:t>, y=</a:t>
            </a:r>
            <a:r>
              <a:rPr lang="en-US" sz="2800" dirty="0" err="1"/>
              <a:t>frekuensi</a:t>
            </a:r>
            <a:r>
              <a:rPr lang="en-US" sz="2800" dirty="0"/>
              <a:t>)</a:t>
            </a:r>
          </a:p>
          <a:p>
            <a:pPr lvl="1"/>
            <a:r>
              <a:rPr lang="en-US" sz="2800" dirty="0" err="1" smtClean="0"/>
              <a:t>Buat</a:t>
            </a:r>
            <a:r>
              <a:rPr lang="en-US" sz="2800" dirty="0" smtClean="0"/>
              <a:t> </a:t>
            </a:r>
            <a:r>
              <a:rPr lang="en-US" sz="2800" dirty="0" err="1" smtClean="0"/>
              <a:t>skala</a:t>
            </a:r>
            <a:r>
              <a:rPr lang="en-US" sz="2800" dirty="0" smtClean="0"/>
              <a:t>  </a:t>
            </a:r>
            <a:r>
              <a:rPr lang="en-US" sz="2800" dirty="0" err="1" smtClean="0"/>
              <a:t>absis</a:t>
            </a:r>
            <a:r>
              <a:rPr lang="en-US" sz="2800" dirty="0" smtClean="0"/>
              <a:t>  </a:t>
            </a:r>
            <a:r>
              <a:rPr lang="en-US" sz="2800" dirty="0" err="1" smtClean="0"/>
              <a:t>dan</a:t>
            </a:r>
            <a:r>
              <a:rPr lang="en-US" sz="2800" dirty="0" smtClean="0"/>
              <a:t>  </a:t>
            </a:r>
            <a:r>
              <a:rPr lang="en-US" sz="2800" dirty="0" err="1" smtClean="0"/>
              <a:t>ordinat</a:t>
            </a: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87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04095"/>
            <a:ext cx="1057421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Buatlah</a:t>
            </a:r>
            <a:r>
              <a:rPr lang="en-US" sz="2800" dirty="0" smtClean="0"/>
              <a:t> </a:t>
            </a:r>
            <a:r>
              <a:rPr lang="en-US" sz="2800" dirty="0" err="1" smtClean="0"/>
              <a:t>batas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cara:Ujung</a:t>
            </a:r>
            <a:r>
              <a:rPr lang="en-US" sz="2800" dirty="0" smtClean="0"/>
              <a:t> </a:t>
            </a:r>
            <a:r>
              <a:rPr lang="en-US" sz="2800" dirty="0" err="1" smtClean="0"/>
              <a:t>bawah</a:t>
            </a:r>
            <a:r>
              <a:rPr lang="en-US" sz="2800" dirty="0" smtClean="0"/>
              <a:t> interval </a:t>
            </a:r>
            <a:r>
              <a:rPr lang="en-US" sz="2800" dirty="0" err="1" smtClean="0"/>
              <a:t>kelas</a:t>
            </a:r>
            <a:r>
              <a:rPr lang="en-US" sz="2800" dirty="0" smtClean="0"/>
              <a:t> dikurangi0.5 Ujung </a:t>
            </a:r>
            <a:r>
              <a:rPr lang="en-US" sz="2800" dirty="0" err="1" smtClean="0"/>
              <a:t>atas</a:t>
            </a:r>
            <a:r>
              <a:rPr lang="en-US" sz="2800" dirty="0" smtClean="0"/>
              <a:t> interval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 </a:t>
            </a:r>
            <a:r>
              <a:rPr lang="en-US" sz="2800" dirty="0" err="1" smtClean="0"/>
              <a:t>ditambah</a:t>
            </a:r>
            <a:r>
              <a:rPr lang="en-US" sz="2800" dirty="0" smtClean="0"/>
              <a:t> </a:t>
            </a:r>
            <a:r>
              <a:rPr lang="en-US" sz="2800" dirty="0" err="1" smtClean="0"/>
              <a:t>ujung</a:t>
            </a:r>
            <a:r>
              <a:rPr lang="en-US" sz="2800" dirty="0" smtClean="0"/>
              <a:t> </a:t>
            </a:r>
            <a:r>
              <a:rPr lang="en-US" sz="2800" dirty="0" err="1" smtClean="0"/>
              <a:t>bawah</a:t>
            </a:r>
            <a:r>
              <a:rPr lang="en-US" sz="2800" dirty="0" smtClean="0"/>
              <a:t> interval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dirty="0" err="1" smtClean="0"/>
              <a:t>kedua</a:t>
            </a:r>
            <a:r>
              <a:rPr lang="en-US" sz="2800" dirty="0" smtClean="0"/>
              <a:t> </a:t>
            </a:r>
            <a:r>
              <a:rPr lang="en-US" sz="2800" dirty="0" err="1" smtClean="0"/>
              <a:t>dikalikan</a:t>
            </a:r>
            <a:r>
              <a:rPr lang="en-US" sz="2800" dirty="0" smtClean="0"/>
              <a:t> </a:t>
            </a:r>
            <a:r>
              <a:rPr lang="en-US" sz="2800" dirty="0" err="1" smtClean="0"/>
              <a:t>setengah</a:t>
            </a:r>
            <a:endParaRPr lang="en-US" sz="2800" dirty="0"/>
          </a:p>
          <a:p>
            <a:r>
              <a:rPr lang="en-US" sz="2800" dirty="0" smtClean="0"/>
              <a:t>–</a:t>
            </a:r>
            <a:r>
              <a:rPr lang="en-US" sz="2800" dirty="0" err="1" smtClean="0"/>
              <a:t>Buat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distribusi</a:t>
            </a:r>
            <a:r>
              <a:rPr lang="en-US" sz="2800" dirty="0" smtClean="0"/>
              <a:t> </a:t>
            </a:r>
            <a:r>
              <a:rPr lang="en-US" sz="2800" dirty="0" err="1" smtClean="0"/>
              <a:t>frekuensi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histogram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76974"/>
              </p:ext>
            </p:extLst>
          </p:nvPr>
        </p:nvGraphicFramePr>
        <p:xfrm>
          <a:off x="2705100" y="3555000"/>
          <a:ext cx="6781800" cy="25644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257608">
                <a:tc>
                  <a:txBody>
                    <a:bodyPr/>
                    <a:lstStyle/>
                    <a:p>
                      <a:pPr marL="960755" marR="0" algn="l"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Nilai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6725" marR="455295" algn="ctr"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Batas</a:t>
                      </a:r>
                      <a:r>
                        <a:rPr lang="id-ID" sz="1400" spc="-60">
                          <a:effectLst/>
                        </a:rPr>
                        <a:t> </a:t>
                      </a:r>
                      <a:r>
                        <a:rPr lang="id-ID" sz="1400" spc="-10">
                          <a:effectLst/>
                        </a:rPr>
                        <a:t>Kelas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7360" marR="455295" algn="ctr"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Frekuensi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128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7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7360" marR="454025" algn="ctr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id-ID" sz="1400" spc="-20">
                          <a:effectLst/>
                        </a:rPr>
                        <a:t>59.5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7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84861">
                <a:tc>
                  <a:txBody>
                    <a:bodyPr/>
                    <a:lstStyle/>
                    <a:p>
                      <a:pPr marL="9220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60-</a:t>
                      </a:r>
                      <a:r>
                        <a:rPr lang="id-ID" sz="1400" spc="-25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7360" marR="45402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0">
                          <a:effectLst/>
                        </a:rPr>
                        <a:t>64.5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84861">
                <a:tc>
                  <a:txBody>
                    <a:bodyPr/>
                    <a:lstStyle/>
                    <a:p>
                      <a:pPr marL="9220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65-</a:t>
                      </a:r>
                      <a:r>
                        <a:rPr lang="id-ID" sz="1400" spc="-25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7360" marR="45402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0">
                          <a:effectLst/>
                        </a:rPr>
                        <a:t>69.5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84861">
                <a:tc>
                  <a:txBody>
                    <a:bodyPr/>
                    <a:lstStyle/>
                    <a:p>
                      <a:pPr marL="9220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70-</a:t>
                      </a:r>
                      <a:r>
                        <a:rPr lang="id-ID" sz="1400" spc="-25">
                          <a:effectLst/>
                        </a:rPr>
                        <a:t>74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7360" marR="45402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0">
                          <a:effectLst/>
                        </a:rPr>
                        <a:t>74.5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6725" marR="45529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5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84861">
                <a:tc>
                  <a:txBody>
                    <a:bodyPr/>
                    <a:lstStyle/>
                    <a:p>
                      <a:pPr marL="9220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75-</a:t>
                      </a:r>
                      <a:r>
                        <a:rPr lang="id-ID" sz="1400" spc="-25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7360" marR="45402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0">
                          <a:effectLst/>
                        </a:rPr>
                        <a:t>79.5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6725" marR="45529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5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84861">
                <a:tc>
                  <a:txBody>
                    <a:bodyPr/>
                    <a:lstStyle/>
                    <a:p>
                      <a:pPr marL="9220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80-</a:t>
                      </a:r>
                      <a:r>
                        <a:rPr lang="id-ID" sz="1400" spc="-25">
                          <a:effectLst/>
                        </a:rPr>
                        <a:t>84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7360" marR="45402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0">
                          <a:effectLst/>
                        </a:rPr>
                        <a:t>84.5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6725" marR="45529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5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84861">
                <a:tc>
                  <a:txBody>
                    <a:bodyPr/>
                    <a:lstStyle/>
                    <a:p>
                      <a:pPr marL="9220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85-</a:t>
                      </a:r>
                      <a:r>
                        <a:rPr lang="id-ID" sz="1400" spc="-25">
                          <a:effectLst/>
                        </a:rPr>
                        <a:t>89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7360" marR="45402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0">
                          <a:effectLst/>
                        </a:rPr>
                        <a:t>89.5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84861">
                <a:tc>
                  <a:txBody>
                    <a:bodyPr/>
                    <a:lstStyle/>
                    <a:p>
                      <a:pPr marL="9220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90-</a:t>
                      </a:r>
                      <a:r>
                        <a:rPr lang="id-ID" sz="1400" spc="-25">
                          <a:effectLst/>
                        </a:rPr>
                        <a:t>94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7360" marR="45402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0">
                          <a:effectLst/>
                        </a:rPr>
                        <a:t>95.5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686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ocshapegroup83"/>
          <p:cNvGrpSpPr>
            <a:grpSpLocks/>
          </p:cNvGrpSpPr>
          <p:nvPr/>
        </p:nvGrpSpPr>
        <p:grpSpPr bwMode="auto">
          <a:xfrm>
            <a:off x="2035175" y="2857500"/>
            <a:ext cx="4162425" cy="2857500"/>
            <a:chOff x="3204" y="344"/>
            <a:chExt cx="6555" cy="4500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3319" y="3855"/>
              <a:ext cx="1606" cy="0"/>
            </a:xfrm>
            <a:prstGeom prst="line">
              <a:avLst/>
            </a:prstGeom>
            <a:noFill/>
            <a:ln w="9144">
              <a:solidFill>
                <a:srgbClr val="8787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docshape84"/>
            <p:cNvSpPr>
              <a:spLocks noChangeArrowheads="1"/>
            </p:cNvSpPr>
            <p:nvPr/>
          </p:nvSpPr>
          <p:spPr bwMode="auto">
            <a:xfrm>
              <a:off x="4120" y="4380"/>
              <a:ext cx="804" cy="351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docshape85"/>
            <p:cNvSpPr>
              <a:spLocks noChangeArrowheads="1"/>
            </p:cNvSpPr>
            <p:nvPr/>
          </p:nvSpPr>
          <p:spPr bwMode="auto">
            <a:xfrm>
              <a:off x="4120" y="4380"/>
              <a:ext cx="804" cy="351"/>
            </a:xfrm>
            <a:prstGeom prst="rect">
              <a:avLst/>
            </a:prstGeom>
            <a:noFill/>
            <a:ln w="2438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docshape86"/>
            <p:cNvSpPr>
              <a:spLocks noChangeArrowheads="1"/>
            </p:cNvSpPr>
            <p:nvPr/>
          </p:nvSpPr>
          <p:spPr bwMode="auto">
            <a:xfrm>
              <a:off x="4924" y="3680"/>
              <a:ext cx="802" cy="1052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docshape87"/>
            <p:cNvSpPr>
              <a:spLocks noChangeArrowheads="1"/>
            </p:cNvSpPr>
            <p:nvPr/>
          </p:nvSpPr>
          <p:spPr bwMode="auto">
            <a:xfrm>
              <a:off x="4924" y="3680"/>
              <a:ext cx="802" cy="1052"/>
            </a:xfrm>
            <a:prstGeom prst="rect">
              <a:avLst/>
            </a:prstGeom>
            <a:noFill/>
            <a:ln w="2438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319" y="2979"/>
              <a:ext cx="2407" cy="0"/>
            </a:xfrm>
            <a:prstGeom prst="line">
              <a:avLst/>
            </a:prstGeom>
            <a:noFill/>
            <a:ln w="9144">
              <a:solidFill>
                <a:srgbClr val="8787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docshape88"/>
            <p:cNvSpPr>
              <a:spLocks/>
            </p:cNvSpPr>
            <p:nvPr/>
          </p:nvSpPr>
          <p:spPr bwMode="auto">
            <a:xfrm>
              <a:off x="3319" y="2099"/>
              <a:ext cx="3209" cy="8"/>
            </a:xfrm>
            <a:custGeom>
              <a:avLst/>
              <a:gdLst>
                <a:gd name="T0" fmla="+- 0 3319 3319"/>
                <a:gd name="T1" fmla="*/ T0 w 3209"/>
                <a:gd name="T2" fmla="+- 0 2107 2100"/>
                <a:gd name="T3" fmla="*/ 2107 h 8"/>
                <a:gd name="T4" fmla="+- 0 6528 3319"/>
                <a:gd name="T5" fmla="*/ T4 w 3209"/>
                <a:gd name="T6" fmla="+- 0 2107 2100"/>
                <a:gd name="T7" fmla="*/ 2107 h 8"/>
                <a:gd name="T8" fmla="+- 0 3319 3319"/>
                <a:gd name="T9" fmla="*/ T8 w 3209"/>
                <a:gd name="T10" fmla="+- 0 2100 2100"/>
                <a:gd name="T11" fmla="*/ 2100 h 8"/>
                <a:gd name="T12" fmla="+- 0 6528 3319"/>
                <a:gd name="T13" fmla="*/ T12 w 3209"/>
                <a:gd name="T14" fmla="+- 0 2100 2100"/>
                <a:gd name="T15" fmla="*/ 2100 h 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3209" h="8">
                  <a:moveTo>
                    <a:pt x="0" y="7"/>
                  </a:moveTo>
                  <a:lnTo>
                    <a:pt x="3209" y="7"/>
                  </a:lnTo>
                  <a:moveTo>
                    <a:pt x="0" y="0"/>
                  </a:moveTo>
                  <a:lnTo>
                    <a:pt x="3209" y="0"/>
                  </a:lnTo>
                </a:path>
              </a:pathLst>
            </a:custGeom>
            <a:noFill/>
            <a:ln w="4572">
              <a:solidFill>
                <a:srgbClr val="8787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docshape89"/>
            <p:cNvSpPr>
              <a:spLocks noChangeArrowheads="1"/>
            </p:cNvSpPr>
            <p:nvPr/>
          </p:nvSpPr>
          <p:spPr bwMode="auto">
            <a:xfrm>
              <a:off x="5726" y="2103"/>
              <a:ext cx="802" cy="2628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docshape90"/>
            <p:cNvSpPr>
              <a:spLocks noChangeArrowheads="1"/>
            </p:cNvSpPr>
            <p:nvPr/>
          </p:nvSpPr>
          <p:spPr bwMode="auto">
            <a:xfrm>
              <a:off x="5726" y="2103"/>
              <a:ext cx="802" cy="2628"/>
            </a:xfrm>
            <a:prstGeom prst="rect">
              <a:avLst/>
            </a:prstGeom>
            <a:noFill/>
            <a:ln w="2438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docshape91"/>
            <p:cNvSpPr>
              <a:spLocks/>
            </p:cNvSpPr>
            <p:nvPr/>
          </p:nvSpPr>
          <p:spPr bwMode="auto">
            <a:xfrm>
              <a:off x="3319" y="1223"/>
              <a:ext cx="6420" cy="8"/>
            </a:xfrm>
            <a:custGeom>
              <a:avLst/>
              <a:gdLst>
                <a:gd name="T0" fmla="+- 0 3319 3319"/>
                <a:gd name="T1" fmla="*/ T0 w 6420"/>
                <a:gd name="T2" fmla="+- 0 1231 1224"/>
                <a:gd name="T3" fmla="*/ 1231 h 8"/>
                <a:gd name="T4" fmla="+- 0 9739 3319"/>
                <a:gd name="T5" fmla="*/ T4 w 6420"/>
                <a:gd name="T6" fmla="+- 0 1231 1224"/>
                <a:gd name="T7" fmla="*/ 1231 h 8"/>
                <a:gd name="T8" fmla="+- 0 3319 3319"/>
                <a:gd name="T9" fmla="*/ T8 w 6420"/>
                <a:gd name="T10" fmla="+- 0 1224 1224"/>
                <a:gd name="T11" fmla="*/ 1224 h 8"/>
                <a:gd name="T12" fmla="+- 0 9739 3319"/>
                <a:gd name="T13" fmla="*/ T12 w 6420"/>
                <a:gd name="T14" fmla="+- 0 1224 1224"/>
                <a:gd name="T15" fmla="*/ 1224 h 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6420" h="8">
                  <a:moveTo>
                    <a:pt x="0" y="7"/>
                  </a:moveTo>
                  <a:lnTo>
                    <a:pt x="6420" y="7"/>
                  </a:lnTo>
                  <a:moveTo>
                    <a:pt x="0" y="0"/>
                  </a:moveTo>
                  <a:lnTo>
                    <a:pt x="6420" y="0"/>
                  </a:lnTo>
                </a:path>
              </a:pathLst>
            </a:custGeom>
            <a:noFill/>
            <a:ln w="4572">
              <a:solidFill>
                <a:srgbClr val="8787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docshape92"/>
            <p:cNvSpPr>
              <a:spLocks noChangeArrowheads="1"/>
            </p:cNvSpPr>
            <p:nvPr/>
          </p:nvSpPr>
          <p:spPr bwMode="auto">
            <a:xfrm>
              <a:off x="6528" y="1227"/>
              <a:ext cx="804" cy="350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docshape93"/>
            <p:cNvSpPr>
              <a:spLocks noChangeArrowheads="1"/>
            </p:cNvSpPr>
            <p:nvPr/>
          </p:nvSpPr>
          <p:spPr bwMode="auto">
            <a:xfrm>
              <a:off x="6528" y="1227"/>
              <a:ext cx="804" cy="3504"/>
            </a:xfrm>
            <a:prstGeom prst="rect">
              <a:avLst/>
            </a:prstGeom>
            <a:noFill/>
            <a:ln w="2438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8134" y="2979"/>
              <a:ext cx="1605" cy="0"/>
            </a:xfrm>
            <a:prstGeom prst="line">
              <a:avLst/>
            </a:prstGeom>
            <a:noFill/>
            <a:ln w="9144">
              <a:solidFill>
                <a:srgbClr val="8787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docshape94"/>
            <p:cNvSpPr>
              <a:spLocks/>
            </p:cNvSpPr>
            <p:nvPr/>
          </p:nvSpPr>
          <p:spPr bwMode="auto">
            <a:xfrm>
              <a:off x="8133" y="2099"/>
              <a:ext cx="1606" cy="8"/>
            </a:xfrm>
            <a:custGeom>
              <a:avLst/>
              <a:gdLst>
                <a:gd name="T0" fmla="+- 0 8134 8134"/>
                <a:gd name="T1" fmla="*/ T0 w 1606"/>
                <a:gd name="T2" fmla="+- 0 2107 2100"/>
                <a:gd name="T3" fmla="*/ 2107 h 8"/>
                <a:gd name="T4" fmla="+- 0 9739 8134"/>
                <a:gd name="T5" fmla="*/ T4 w 1606"/>
                <a:gd name="T6" fmla="+- 0 2107 2100"/>
                <a:gd name="T7" fmla="*/ 2107 h 8"/>
                <a:gd name="T8" fmla="+- 0 8134 8134"/>
                <a:gd name="T9" fmla="*/ T8 w 1606"/>
                <a:gd name="T10" fmla="+- 0 2100 2100"/>
                <a:gd name="T11" fmla="*/ 2100 h 8"/>
                <a:gd name="T12" fmla="+- 0 9739 8134"/>
                <a:gd name="T13" fmla="*/ T12 w 1606"/>
                <a:gd name="T14" fmla="+- 0 2100 2100"/>
                <a:gd name="T15" fmla="*/ 2100 h 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606" h="8">
                  <a:moveTo>
                    <a:pt x="0" y="7"/>
                  </a:moveTo>
                  <a:lnTo>
                    <a:pt x="1605" y="7"/>
                  </a:lnTo>
                  <a:moveTo>
                    <a:pt x="0" y="0"/>
                  </a:moveTo>
                  <a:lnTo>
                    <a:pt x="1605" y="0"/>
                  </a:lnTo>
                </a:path>
              </a:pathLst>
            </a:custGeom>
            <a:noFill/>
            <a:ln w="4572">
              <a:solidFill>
                <a:srgbClr val="8787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docshape95"/>
            <p:cNvSpPr>
              <a:spLocks noChangeArrowheads="1"/>
            </p:cNvSpPr>
            <p:nvPr/>
          </p:nvSpPr>
          <p:spPr bwMode="auto">
            <a:xfrm>
              <a:off x="7332" y="1928"/>
              <a:ext cx="802" cy="2804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docshape96"/>
            <p:cNvSpPr>
              <a:spLocks noChangeArrowheads="1"/>
            </p:cNvSpPr>
            <p:nvPr/>
          </p:nvSpPr>
          <p:spPr bwMode="auto">
            <a:xfrm>
              <a:off x="7332" y="1928"/>
              <a:ext cx="802" cy="2804"/>
            </a:xfrm>
            <a:prstGeom prst="rect">
              <a:avLst/>
            </a:prstGeom>
            <a:noFill/>
            <a:ln w="2438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8938" y="3855"/>
              <a:ext cx="801" cy="0"/>
            </a:xfrm>
            <a:prstGeom prst="line">
              <a:avLst/>
            </a:prstGeom>
            <a:noFill/>
            <a:ln w="9144">
              <a:solidFill>
                <a:srgbClr val="8787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docshape97"/>
            <p:cNvSpPr>
              <a:spLocks noChangeArrowheads="1"/>
            </p:cNvSpPr>
            <p:nvPr/>
          </p:nvSpPr>
          <p:spPr bwMode="auto">
            <a:xfrm>
              <a:off x="8133" y="3504"/>
              <a:ext cx="804" cy="1227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docshape98"/>
            <p:cNvSpPr>
              <a:spLocks noChangeArrowheads="1"/>
            </p:cNvSpPr>
            <p:nvPr/>
          </p:nvSpPr>
          <p:spPr bwMode="auto">
            <a:xfrm>
              <a:off x="8133" y="3504"/>
              <a:ext cx="804" cy="1227"/>
            </a:xfrm>
            <a:prstGeom prst="rect">
              <a:avLst/>
            </a:prstGeom>
            <a:noFill/>
            <a:ln w="2438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docshape99"/>
            <p:cNvSpPr>
              <a:spLocks noChangeArrowheads="1"/>
            </p:cNvSpPr>
            <p:nvPr/>
          </p:nvSpPr>
          <p:spPr bwMode="auto">
            <a:xfrm>
              <a:off x="8937" y="4030"/>
              <a:ext cx="802" cy="701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docshape100"/>
            <p:cNvSpPr>
              <a:spLocks noChangeArrowheads="1"/>
            </p:cNvSpPr>
            <p:nvPr/>
          </p:nvSpPr>
          <p:spPr bwMode="auto">
            <a:xfrm>
              <a:off x="8937" y="4030"/>
              <a:ext cx="802" cy="701"/>
            </a:xfrm>
            <a:prstGeom prst="rect">
              <a:avLst/>
            </a:prstGeom>
            <a:noFill/>
            <a:ln w="2438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319" y="351"/>
              <a:ext cx="6420" cy="0"/>
            </a:xfrm>
            <a:prstGeom prst="line">
              <a:avLst/>
            </a:prstGeom>
            <a:noFill/>
            <a:ln w="9144">
              <a:solidFill>
                <a:srgbClr val="8787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319" y="4731"/>
              <a:ext cx="0" cy="0"/>
            </a:xfrm>
            <a:prstGeom prst="line">
              <a:avLst/>
            </a:prstGeom>
            <a:noFill/>
            <a:ln w="9144">
              <a:solidFill>
                <a:srgbClr val="8787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docshape101"/>
            <p:cNvSpPr>
              <a:spLocks/>
            </p:cNvSpPr>
            <p:nvPr/>
          </p:nvSpPr>
          <p:spPr bwMode="auto">
            <a:xfrm>
              <a:off x="3204" y="351"/>
              <a:ext cx="116" cy="4380"/>
            </a:xfrm>
            <a:custGeom>
              <a:avLst/>
              <a:gdLst>
                <a:gd name="T0" fmla="+- 0 3204 3204"/>
                <a:gd name="T1" fmla="*/ T0 w 116"/>
                <a:gd name="T2" fmla="+- 0 4731 351"/>
                <a:gd name="T3" fmla="*/ 4731 h 4380"/>
                <a:gd name="T4" fmla="+- 0 3319 3204"/>
                <a:gd name="T5" fmla="*/ T4 w 116"/>
                <a:gd name="T6" fmla="+- 0 4731 351"/>
                <a:gd name="T7" fmla="*/ 4731 h 4380"/>
                <a:gd name="T8" fmla="+- 0 3204 3204"/>
                <a:gd name="T9" fmla="*/ T8 w 116"/>
                <a:gd name="T10" fmla="+- 0 3855 351"/>
                <a:gd name="T11" fmla="*/ 3855 h 4380"/>
                <a:gd name="T12" fmla="+- 0 3319 3204"/>
                <a:gd name="T13" fmla="*/ T12 w 116"/>
                <a:gd name="T14" fmla="+- 0 3855 351"/>
                <a:gd name="T15" fmla="*/ 3855 h 4380"/>
                <a:gd name="T16" fmla="+- 0 3204 3204"/>
                <a:gd name="T17" fmla="*/ T16 w 116"/>
                <a:gd name="T18" fmla="+- 0 2979 351"/>
                <a:gd name="T19" fmla="*/ 2979 h 4380"/>
                <a:gd name="T20" fmla="+- 0 3319 3204"/>
                <a:gd name="T21" fmla="*/ T20 w 116"/>
                <a:gd name="T22" fmla="+- 0 2979 351"/>
                <a:gd name="T23" fmla="*/ 2979 h 4380"/>
                <a:gd name="T24" fmla="+- 0 3204 3204"/>
                <a:gd name="T25" fmla="*/ T24 w 116"/>
                <a:gd name="T26" fmla="+- 0 2103 351"/>
                <a:gd name="T27" fmla="*/ 2103 h 4380"/>
                <a:gd name="T28" fmla="+- 0 3319 3204"/>
                <a:gd name="T29" fmla="*/ T28 w 116"/>
                <a:gd name="T30" fmla="+- 0 2103 351"/>
                <a:gd name="T31" fmla="*/ 2103 h 4380"/>
                <a:gd name="T32" fmla="+- 0 3204 3204"/>
                <a:gd name="T33" fmla="*/ T32 w 116"/>
                <a:gd name="T34" fmla="+- 0 1227 351"/>
                <a:gd name="T35" fmla="*/ 1227 h 4380"/>
                <a:gd name="T36" fmla="+- 0 3319 3204"/>
                <a:gd name="T37" fmla="*/ T36 w 116"/>
                <a:gd name="T38" fmla="+- 0 1227 351"/>
                <a:gd name="T39" fmla="*/ 1227 h 4380"/>
                <a:gd name="T40" fmla="+- 0 3204 3204"/>
                <a:gd name="T41" fmla="*/ T40 w 116"/>
                <a:gd name="T42" fmla="+- 0 351 351"/>
                <a:gd name="T43" fmla="*/ 351 h 4380"/>
                <a:gd name="T44" fmla="+- 0 3319 3204"/>
                <a:gd name="T45" fmla="*/ T44 w 116"/>
                <a:gd name="T46" fmla="+- 0 351 351"/>
                <a:gd name="T47" fmla="*/ 351 h 43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116" h="4380">
                  <a:moveTo>
                    <a:pt x="0" y="4380"/>
                  </a:moveTo>
                  <a:lnTo>
                    <a:pt x="115" y="4380"/>
                  </a:lnTo>
                  <a:moveTo>
                    <a:pt x="0" y="3504"/>
                  </a:moveTo>
                  <a:lnTo>
                    <a:pt x="115" y="3504"/>
                  </a:lnTo>
                  <a:moveTo>
                    <a:pt x="0" y="2628"/>
                  </a:moveTo>
                  <a:lnTo>
                    <a:pt x="115" y="2628"/>
                  </a:lnTo>
                  <a:moveTo>
                    <a:pt x="0" y="1752"/>
                  </a:moveTo>
                  <a:lnTo>
                    <a:pt x="115" y="1752"/>
                  </a:lnTo>
                  <a:moveTo>
                    <a:pt x="0" y="876"/>
                  </a:moveTo>
                  <a:lnTo>
                    <a:pt x="115" y="876"/>
                  </a:lnTo>
                  <a:moveTo>
                    <a:pt x="0" y="0"/>
                  </a:moveTo>
                  <a:lnTo>
                    <a:pt x="115" y="0"/>
                  </a:lnTo>
                </a:path>
              </a:pathLst>
            </a:custGeom>
            <a:noFill/>
            <a:ln w="9144">
              <a:solidFill>
                <a:srgbClr val="8787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docshape102"/>
            <p:cNvSpPr>
              <a:spLocks/>
            </p:cNvSpPr>
            <p:nvPr/>
          </p:nvSpPr>
          <p:spPr bwMode="auto">
            <a:xfrm>
              <a:off x="3319" y="4731"/>
              <a:ext cx="6420" cy="113"/>
            </a:xfrm>
            <a:custGeom>
              <a:avLst/>
              <a:gdLst>
                <a:gd name="T0" fmla="+- 0 3319 3319"/>
                <a:gd name="T1" fmla="*/ T0 w 6420"/>
                <a:gd name="T2" fmla="+- 0 4731 4731"/>
                <a:gd name="T3" fmla="*/ 4731 h 113"/>
                <a:gd name="T4" fmla="+- 0 9739 3319"/>
                <a:gd name="T5" fmla="*/ T4 w 6420"/>
                <a:gd name="T6" fmla="+- 0 4731 4731"/>
                <a:gd name="T7" fmla="*/ 4731 h 113"/>
                <a:gd name="T8" fmla="+- 0 3319 3319"/>
                <a:gd name="T9" fmla="*/ T8 w 6420"/>
                <a:gd name="T10" fmla="+- 0 4731 4731"/>
                <a:gd name="T11" fmla="*/ 4731 h 113"/>
                <a:gd name="T12" fmla="+- 0 3319 3319"/>
                <a:gd name="T13" fmla="*/ T12 w 6420"/>
                <a:gd name="T14" fmla="+- 0 4844 4731"/>
                <a:gd name="T15" fmla="*/ 4844 h 113"/>
                <a:gd name="T16" fmla="+- 0 4121 3319"/>
                <a:gd name="T17" fmla="*/ T16 w 6420"/>
                <a:gd name="T18" fmla="+- 0 4731 4731"/>
                <a:gd name="T19" fmla="*/ 4731 h 113"/>
                <a:gd name="T20" fmla="+- 0 4121 3319"/>
                <a:gd name="T21" fmla="*/ T20 w 6420"/>
                <a:gd name="T22" fmla="+- 0 4844 4731"/>
                <a:gd name="T23" fmla="*/ 4844 h 113"/>
                <a:gd name="T24" fmla="+- 0 4925 3319"/>
                <a:gd name="T25" fmla="*/ T24 w 6420"/>
                <a:gd name="T26" fmla="+- 0 4731 4731"/>
                <a:gd name="T27" fmla="*/ 4731 h 113"/>
                <a:gd name="T28" fmla="+- 0 4925 3319"/>
                <a:gd name="T29" fmla="*/ T28 w 6420"/>
                <a:gd name="T30" fmla="+- 0 4844 4731"/>
                <a:gd name="T31" fmla="*/ 4844 h 113"/>
                <a:gd name="T32" fmla="+- 0 5726 3319"/>
                <a:gd name="T33" fmla="*/ T32 w 6420"/>
                <a:gd name="T34" fmla="+- 0 4731 4731"/>
                <a:gd name="T35" fmla="*/ 4731 h 113"/>
                <a:gd name="T36" fmla="+- 0 5726 3319"/>
                <a:gd name="T37" fmla="*/ T36 w 6420"/>
                <a:gd name="T38" fmla="+- 0 4844 4731"/>
                <a:gd name="T39" fmla="*/ 4844 h 113"/>
                <a:gd name="T40" fmla="+- 0 6528 3319"/>
                <a:gd name="T41" fmla="*/ T40 w 6420"/>
                <a:gd name="T42" fmla="+- 0 4731 4731"/>
                <a:gd name="T43" fmla="*/ 4731 h 113"/>
                <a:gd name="T44" fmla="+- 0 6528 3319"/>
                <a:gd name="T45" fmla="*/ T44 w 6420"/>
                <a:gd name="T46" fmla="+- 0 4844 4731"/>
                <a:gd name="T47" fmla="*/ 4844 h 113"/>
                <a:gd name="T48" fmla="+- 0 7332 3319"/>
                <a:gd name="T49" fmla="*/ T48 w 6420"/>
                <a:gd name="T50" fmla="+- 0 4731 4731"/>
                <a:gd name="T51" fmla="*/ 4731 h 113"/>
                <a:gd name="T52" fmla="+- 0 7332 3319"/>
                <a:gd name="T53" fmla="*/ T52 w 6420"/>
                <a:gd name="T54" fmla="+- 0 4844 4731"/>
                <a:gd name="T55" fmla="*/ 4844 h 113"/>
                <a:gd name="T56" fmla="+- 0 8134 3319"/>
                <a:gd name="T57" fmla="*/ T56 w 6420"/>
                <a:gd name="T58" fmla="+- 0 4731 4731"/>
                <a:gd name="T59" fmla="*/ 4731 h 113"/>
                <a:gd name="T60" fmla="+- 0 8134 3319"/>
                <a:gd name="T61" fmla="*/ T60 w 6420"/>
                <a:gd name="T62" fmla="+- 0 4844 4731"/>
                <a:gd name="T63" fmla="*/ 4844 h 113"/>
                <a:gd name="T64" fmla="+- 0 8938 3319"/>
                <a:gd name="T65" fmla="*/ T64 w 6420"/>
                <a:gd name="T66" fmla="+- 0 4731 4731"/>
                <a:gd name="T67" fmla="*/ 4731 h 113"/>
                <a:gd name="T68" fmla="+- 0 8938 3319"/>
                <a:gd name="T69" fmla="*/ T68 w 6420"/>
                <a:gd name="T70" fmla="+- 0 4844 4731"/>
                <a:gd name="T71" fmla="*/ 4844 h 113"/>
                <a:gd name="T72" fmla="+- 0 9739 3319"/>
                <a:gd name="T73" fmla="*/ T72 w 6420"/>
                <a:gd name="T74" fmla="+- 0 4731 4731"/>
                <a:gd name="T75" fmla="*/ 4731 h 113"/>
                <a:gd name="T76" fmla="+- 0 9739 3319"/>
                <a:gd name="T77" fmla="*/ T76 w 6420"/>
                <a:gd name="T78" fmla="+- 0 4844 4731"/>
                <a:gd name="T79" fmla="*/ 4844 h 11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</a:cxnLst>
              <a:rect l="0" t="0" r="r" b="b"/>
              <a:pathLst>
                <a:path w="6420" h="113">
                  <a:moveTo>
                    <a:pt x="0" y="0"/>
                  </a:moveTo>
                  <a:lnTo>
                    <a:pt x="6420" y="0"/>
                  </a:lnTo>
                  <a:moveTo>
                    <a:pt x="0" y="0"/>
                  </a:moveTo>
                  <a:lnTo>
                    <a:pt x="0" y="113"/>
                  </a:lnTo>
                  <a:moveTo>
                    <a:pt x="802" y="0"/>
                  </a:moveTo>
                  <a:lnTo>
                    <a:pt x="802" y="113"/>
                  </a:lnTo>
                  <a:moveTo>
                    <a:pt x="1606" y="0"/>
                  </a:moveTo>
                  <a:lnTo>
                    <a:pt x="1606" y="113"/>
                  </a:lnTo>
                  <a:moveTo>
                    <a:pt x="2407" y="0"/>
                  </a:moveTo>
                  <a:lnTo>
                    <a:pt x="2407" y="113"/>
                  </a:lnTo>
                  <a:moveTo>
                    <a:pt x="3209" y="0"/>
                  </a:moveTo>
                  <a:lnTo>
                    <a:pt x="3209" y="113"/>
                  </a:lnTo>
                  <a:moveTo>
                    <a:pt x="4013" y="0"/>
                  </a:moveTo>
                  <a:lnTo>
                    <a:pt x="4013" y="113"/>
                  </a:lnTo>
                  <a:moveTo>
                    <a:pt x="4815" y="0"/>
                  </a:moveTo>
                  <a:lnTo>
                    <a:pt x="4815" y="113"/>
                  </a:lnTo>
                  <a:moveTo>
                    <a:pt x="5619" y="0"/>
                  </a:moveTo>
                  <a:lnTo>
                    <a:pt x="5619" y="113"/>
                  </a:lnTo>
                  <a:moveTo>
                    <a:pt x="6420" y="0"/>
                  </a:moveTo>
                  <a:lnTo>
                    <a:pt x="6420" y="113"/>
                  </a:lnTo>
                </a:path>
              </a:pathLst>
            </a:custGeom>
            <a:noFill/>
            <a:ln w="9144">
              <a:solidFill>
                <a:srgbClr val="87878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7623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446" y="1551563"/>
            <a:ext cx="103632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Poligon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Frekuensi</a:t>
            </a:r>
            <a:endParaRPr lang="en-US" sz="2400" b="1" dirty="0"/>
          </a:p>
          <a:p>
            <a:r>
              <a:rPr lang="en-US" sz="2400" dirty="0" err="1" smtClean="0"/>
              <a:t>Grafik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</a:t>
            </a:r>
            <a:r>
              <a:rPr lang="en-US" sz="2400" dirty="0" err="1" smtClean="0"/>
              <a:t>tengah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sisi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berdekatan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tengah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r>
              <a:rPr lang="en-US" sz="2400" dirty="0" smtClean="0"/>
              <a:t> </a:t>
            </a:r>
            <a:r>
              <a:rPr lang="en-US" sz="2400" dirty="0" err="1" smtClean="0"/>
              <a:t>mutlak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endParaRPr lang="en-US" sz="2400" dirty="0"/>
          </a:p>
          <a:p>
            <a:pPr lvl="1"/>
            <a:r>
              <a:rPr lang="en-US" sz="2400" dirty="0" err="1" smtClean="0"/>
              <a:t>Poligon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r>
              <a:rPr lang="en-US" sz="2400" dirty="0" smtClean="0"/>
              <a:t> </a:t>
            </a:r>
            <a:r>
              <a:rPr lang="en-US" sz="2400" dirty="0" err="1" smtClean="0"/>
              <a:t>hampir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histogram</a:t>
            </a:r>
            <a:r>
              <a:rPr lang="en-US" sz="2400" dirty="0"/>
              <a:t>, </a:t>
            </a:r>
            <a:r>
              <a:rPr lang="en-US" sz="2400" dirty="0" err="1"/>
              <a:t>bedanya:Histogram</a:t>
            </a:r>
            <a:r>
              <a:rPr lang="en-US" sz="2400" dirty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batas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 smtClean="0"/>
              <a:t>poligon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</a:t>
            </a:r>
            <a:r>
              <a:rPr lang="en-US" sz="2400" dirty="0" err="1" smtClean="0"/>
              <a:t>tengah</a:t>
            </a:r>
            <a:endParaRPr lang="en-US" sz="2400" dirty="0"/>
          </a:p>
          <a:p>
            <a:pPr lvl="1"/>
            <a:r>
              <a:rPr lang="en-US" sz="2400" dirty="0"/>
              <a:t>Histogram </a:t>
            </a:r>
            <a:r>
              <a:rPr lang="en-US" sz="2400" dirty="0" err="1" smtClean="0"/>
              <a:t>berwujud</a:t>
            </a:r>
            <a:r>
              <a:rPr lang="en-US" sz="2400" dirty="0" smtClean="0"/>
              <a:t> </a:t>
            </a:r>
            <a:r>
              <a:rPr lang="en-US" sz="2400" dirty="0" err="1" smtClean="0"/>
              <a:t>segi</a:t>
            </a:r>
            <a:r>
              <a:rPr lang="en-US" sz="2400" dirty="0" smtClean="0"/>
              <a:t> </a:t>
            </a:r>
            <a:r>
              <a:rPr lang="en-US" sz="2400" dirty="0" err="1" smtClean="0"/>
              <a:t>empat</a:t>
            </a:r>
            <a:r>
              <a:rPr lang="en-US" sz="2400" dirty="0" smtClean="0"/>
              <a:t>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 smtClean="0"/>
              <a:t>poligon</a:t>
            </a:r>
            <a:r>
              <a:rPr lang="en-US" sz="2400" dirty="0" smtClean="0"/>
              <a:t> </a:t>
            </a:r>
            <a:r>
              <a:rPr lang="en-US" sz="2400" dirty="0" err="1" smtClean="0"/>
              <a:t>berwujud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/</a:t>
            </a:r>
            <a:r>
              <a:rPr lang="en-US" sz="2400" dirty="0" err="1" smtClean="0"/>
              <a:t>kurva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yang </a:t>
            </a:r>
            <a:r>
              <a:rPr lang="en-US" sz="2400" dirty="0" err="1" smtClean="0"/>
              <a:t>saling</a:t>
            </a:r>
            <a:r>
              <a:rPr lang="en-US" sz="2400" dirty="0" smtClean="0"/>
              <a:t> </a:t>
            </a:r>
            <a:r>
              <a:rPr lang="en-US" sz="2400" dirty="0" err="1" smtClean="0"/>
              <a:t>berhubungan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2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5383" y="2245533"/>
            <a:ext cx="9144000" cy="790744"/>
          </a:xfrm>
        </p:spPr>
        <p:txBody>
          <a:bodyPr>
            <a:normAutofit fontScale="90000"/>
          </a:bodyPr>
          <a:lstStyle/>
          <a:p>
            <a:r>
              <a:rPr lang="id-ID" sz="2800" b="1" dirty="0"/>
              <a:t>Beberapa Istilah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046" y="2766646"/>
            <a:ext cx="10879016" cy="3645877"/>
          </a:xfrm>
        </p:spPr>
        <p:txBody>
          <a:bodyPr>
            <a:noAutofit/>
          </a:bodyPr>
          <a:lstStyle/>
          <a:p>
            <a:pPr lvl="0" algn="just"/>
            <a:r>
              <a:rPr lang="id-ID" sz="2000" dirty="0"/>
              <a:t>Variabel</a:t>
            </a:r>
            <a:endParaRPr lang="en-US" sz="2000" dirty="0"/>
          </a:p>
          <a:p>
            <a:pPr algn="just"/>
            <a:r>
              <a:rPr lang="id-ID" sz="2000" dirty="0"/>
              <a:t>Segala sesuatu yang berbentuk apa saja yang ditetapkan oleh peneliti untuk dipelajari sehingga dapat diperoleh suatu </a:t>
            </a:r>
            <a:r>
              <a:rPr lang="id-ID" sz="2000" dirty="0" smtClean="0"/>
              <a:t>informasi</a:t>
            </a:r>
            <a:r>
              <a:rPr lang="en-US" sz="2000" dirty="0" smtClean="0"/>
              <a:t> </a:t>
            </a:r>
            <a:r>
              <a:rPr lang="id-ID" sz="2000" dirty="0" smtClean="0"/>
              <a:t>Atribut </a:t>
            </a:r>
            <a:r>
              <a:rPr lang="id-ID" sz="2000" dirty="0"/>
              <a:t>seseorang/obyek yang memiliki </a:t>
            </a:r>
            <a:r>
              <a:rPr lang="id-ID" sz="2000" dirty="0" smtClean="0"/>
              <a:t>variasi</a:t>
            </a:r>
            <a:r>
              <a:rPr lang="en-US" sz="2000" dirty="0" smtClean="0"/>
              <a:t> </a:t>
            </a:r>
            <a:r>
              <a:rPr lang="id-ID" sz="2000" dirty="0" smtClean="0"/>
              <a:t>Ex</a:t>
            </a:r>
            <a:r>
              <a:rPr lang="id-ID" sz="2000" dirty="0"/>
              <a:t>: sikap,motivasi, kepemimpinan, disiplin kerja dll</a:t>
            </a:r>
            <a:endParaRPr lang="en-US" sz="2000" dirty="0"/>
          </a:p>
          <a:p>
            <a:pPr lvl="0" algn="just"/>
            <a:r>
              <a:rPr lang="id-ID" sz="2000" dirty="0"/>
              <a:t>Nilai Variabel</a:t>
            </a:r>
            <a:endParaRPr lang="en-US" sz="2000" dirty="0"/>
          </a:p>
          <a:p>
            <a:pPr algn="just"/>
            <a:r>
              <a:rPr lang="id-ID" sz="2000" dirty="0"/>
              <a:t>Perhitungan yang diperoleh dari pengukuran </a:t>
            </a:r>
            <a:r>
              <a:rPr lang="id-ID" sz="2000" dirty="0" smtClean="0"/>
              <a:t>variabel</a:t>
            </a:r>
            <a:endParaRPr lang="en-US" sz="2000" dirty="0"/>
          </a:p>
          <a:p>
            <a:pPr algn="just"/>
            <a:r>
              <a:rPr lang="id-ID" sz="2000" dirty="0" smtClean="0"/>
              <a:t>Interval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id-ID" sz="2000" dirty="0" smtClean="0"/>
              <a:t> </a:t>
            </a:r>
            <a:endParaRPr lang="en-US" sz="2000" dirty="0" smtClean="0"/>
          </a:p>
          <a:p>
            <a:pPr algn="just"/>
            <a:r>
              <a:rPr lang="id-ID" sz="2000" dirty="0" smtClean="0"/>
              <a:t>Sejumlah </a:t>
            </a:r>
            <a:r>
              <a:rPr lang="id-ID" sz="2000" dirty="0"/>
              <a:t>nilai variabel yang ada dalam batas kelas </a:t>
            </a:r>
            <a:r>
              <a:rPr lang="id-ID" sz="2000" dirty="0" smtClean="0"/>
              <a:t>tertentu</a:t>
            </a:r>
            <a:endParaRPr lang="en-US" sz="2000" dirty="0"/>
          </a:p>
          <a:p>
            <a:pPr algn="just"/>
            <a:r>
              <a:rPr lang="id-ID" sz="2000" dirty="0" smtClean="0"/>
              <a:t>Batas Kelas</a:t>
            </a:r>
            <a:endParaRPr lang="en-US" sz="2000" dirty="0"/>
          </a:p>
          <a:p>
            <a:pPr algn="just"/>
            <a:r>
              <a:rPr lang="id-ID" sz="2000" dirty="0" smtClean="0"/>
              <a:t>Nilai </a:t>
            </a:r>
            <a:r>
              <a:rPr lang="id-ID" sz="2000" dirty="0"/>
              <a:t>yang membatasi kelas yang satu dengan kelas yang lain</a:t>
            </a:r>
            <a:endParaRPr lang="en-US" sz="2000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0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662" y="375138"/>
            <a:ext cx="845233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 err="1" smtClean="0"/>
              <a:t>Langkah</a:t>
            </a:r>
            <a:r>
              <a:rPr lang="en-US" sz="3200" dirty="0" smtClean="0"/>
              <a:t> </a:t>
            </a:r>
            <a:r>
              <a:rPr lang="en-US" sz="3200" dirty="0" err="1" smtClean="0"/>
              <a:t>buat</a:t>
            </a:r>
            <a:r>
              <a:rPr lang="en-US" sz="3200" dirty="0" smtClean="0"/>
              <a:t> </a:t>
            </a:r>
            <a:r>
              <a:rPr lang="en-US" sz="3200" dirty="0" err="1" smtClean="0"/>
              <a:t>Grafik</a:t>
            </a:r>
            <a:r>
              <a:rPr lang="en-US" sz="3200" dirty="0" smtClean="0"/>
              <a:t> </a:t>
            </a:r>
            <a:r>
              <a:rPr lang="en-US" sz="3200" dirty="0" err="1" smtClean="0"/>
              <a:t>Poligon</a:t>
            </a:r>
            <a:r>
              <a:rPr lang="en-US" sz="3200" dirty="0" smtClean="0"/>
              <a:t> </a:t>
            </a:r>
            <a:r>
              <a:rPr lang="en-US" sz="3200" dirty="0" err="1" smtClean="0"/>
              <a:t>Buat</a:t>
            </a:r>
            <a:r>
              <a:rPr lang="en-US" sz="3200" dirty="0" smtClean="0"/>
              <a:t> </a:t>
            </a:r>
            <a:r>
              <a:rPr lang="en-US" sz="3200" dirty="0" err="1" smtClean="0"/>
              <a:t>titik</a:t>
            </a:r>
            <a:r>
              <a:rPr lang="en-US" sz="3200" dirty="0" smtClean="0"/>
              <a:t> </a:t>
            </a:r>
            <a:r>
              <a:rPr lang="en-US" sz="3200" dirty="0" err="1" smtClean="0"/>
              <a:t>tengah</a:t>
            </a:r>
            <a:r>
              <a:rPr lang="en-US" sz="3200" dirty="0" smtClean="0"/>
              <a:t> (</a:t>
            </a:r>
            <a:r>
              <a:rPr lang="en-US" sz="3200" dirty="0" err="1" smtClean="0"/>
              <a:t>nilaiujungbawah</a:t>
            </a:r>
            <a:r>
              <a:rPr lang="en-US" sz="3200" dirty="0"/>
              <a:t>+ nilaiujungatasdikalikan0.5)</a:t>
            </a:r>
          </a:p>
          <a:p>
            <a:r>
              <a:rPr lang="en-US" sz="3200" dirty="0" err="1" smtClean="0"/>
              <a:t>Buat</a:t>
            </a:r>
            <a:r>
              <a:rPr lang="en-US" sz="3200" dirty="0" smtClean="0"/>
              <a:t> </a:t>
            </a:r>
            <a:r>
              <a:rPr lang="en-US" sz="3200" dirty="0" err="1" smtClean="0"/>
              <a:t>tabel</a:t>
            </a:r>
            <a:r>
              <a:rPr lang="en-US" sz="3200" dirty="0" smtClean="0"/>
              <a:t> </a:t>
            </a:r>
            <a:r>
              <a:rPr lang="en-US" sz="3200" dirty="0" err="1" smtClean="0"/>
              <a:t>distribusi</a:t>
            </a:r>
            <a:r>
              <a:rPr lang="en-US" sz="3200" dirty="0" smtClean="0"/>
              <a:t> </a:t>
            </a:r>
            <a:r>
              <a:rPr lang="en-US" sz="3200" dirty="0" err="1" smtClean="0"/>
              <a:t>frekuensi</a:t>
            </a:r>
            <a:endParaRPr lang="en-US" sz="3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04696"/>
              </p:ext>
            </p:extLst>
          </p:nvPr>
        </p:nvGraphicFramePr>
        <p:xfrm>
          <a:off x="2705100" y="3099594"/>
          <a:ext cx="6781800" cy="2245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0">
                <a:tc>
                  <a:txBody>
                    <a:bodyPr/>
                    <a:lstStyle/>
                    <a:p>
                      <a:pPr marL="960755" marR="0" algn="l"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Nilai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7360" marR="455295" algn="ctr"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Titik</a:t>
                      </a:r>
                      <a:r>
                        <a:rPr lang="id-ID" sz="1400" spc="-45">
                          <a:effectLst/>
                        </a:rPr>
                        <a:t> </a:t>
                      </a:r>
                      <a:r>
                        <a:rPr lang="id-ID" sz="1400" spc="-10">
                          <a:effectLst/>
                        </a:rPr>
                        <a:t>Tengah</a:t>
                      </a:r>
                      <a:r>
                        <a:rPr lang="id-ID" sz="1400" spc="-55">
                          <a:effectLst/>
                        </a:rPr>
                        <a:t> </a:t>
                      </a:r>
                      <a:r>
                        <a:rPr lang="id-ID" sz="1400" spc="-10">
                          <a:effectLst/>
                        </a:rPr>
                        <a:t>Kelas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7360" marR="454660" algn="ctr"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Frekuensi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79400">
                <a:tc>
                  <a:txBody>
                    <a:bodyPr/>
                    <a:lstStyle/>
                    <a:p>
                      <a:pPr marL="922020" marR="0" algn="l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60-</a:t>
                      </a:r>
                      <a:r>
                        <a:rPr lang="id-ID" sz="1400" spc="-25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6725" marR="455295" algn="ctr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id-ID" sz="1400" spc="-25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marR="0" algn="ctr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92100">
                <a:tc>
                  <a:txBody>
                    <a:bodyPr/>
                    <a:lstStyle/>
                    <a:p>
                      <a:pPr marL="9220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65-</a:t>
                      </a:r>
                      <a:r>
                        <a:rPr lang="id-ID" sz="1400" spc="-25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6725" marR="45529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5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92100">
                <a:tc>
                  <a:txBody>
                    <a:bodyPr/>
                    <a:lstStyle/>
                    <a:p>
                      <a:pPr marL="9220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70-</a:t>
                      </a:r>
                      <a:r>
                        <a:rPr lang="id-ID" sz="1400" spc="-25">
                          <a:effectLst/>
                        </a:rPr>
                        <a:t>74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6725" marR="45529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5">
                          <a:effectLst/>
                        </a:rPr>
                        <a:t>72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6725" marR="45529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5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92100">
                <a:tc>
                  <a:txBody>
                    <a:bodyPr/>
                    <a:lstStyle/>
                    <a:p>
                      <a:pPr marL="9220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75-</a:t>
                      </a:r>
                      <a:r>
                        <a:rPr lang="id-ID" sz="1400" spc="-25">
                          <a:effectLst/>
                        </a:rPr>
                        <a:t>79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6725" marR="45529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5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6725" marR="45529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5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92100">
                <a:tc>
                  <a:txBody>
                    <a:bodyPr/>
                    <a:lstStyle/>
                    <a:p>
                      <a:pPr marL="9220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80-</a:t>
                      </a:r>
                      <a:r>
                        <a:rPr lang="id-ID" sz="1400" spc="-25">
                          <a:effectLst/>
                        </a:rPr>
                        <a:t>84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6725" marR="45529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5">
                          <a:effectLst/>
                        </a:rPr>
                        <a:t>82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6725" marR="45529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5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92100">
                <a:tc>
                  <a:txBody>
                    <a:bodyPr/>
                    <a:lstStyle/>
                    <a:p>
                      <a:pPr marL="9220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85-</a:t>
                      </a:r>
                      <a:r>
                        <a:rPr lang="id-ID" sz="1400" spc="-25">
                          <a:effectLst/>
                        </a:rPr>
                        <a:t>89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6725" marR="45529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5">
                          <a:effectLst/>
                        </a:rPr>
                        <a:t>87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92100">
                <a:tc>
                  <a:txBody>
                    <a:bodyPr/>
                    <a:lstStyle/>
                    <a:p>
                      <a:pPr marL="9220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10">
                          <a:effectLst/>
                        </a:rPr>
                        <a:t>90-</a:t>
                      </a:r>
                      <a:r>
                        <a:rPr lang="id-ID" sz="1400" spc="-25">
                          <a:effectLst/>
                        </a:rPr>
                        <a:t>94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6725" marR="45529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spc="-25">
                          <a:effectLst/>
                        </a:rPr>
                        <a:t>92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58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108" y="2391508"/>
            <a:ext cx="9144000" cy="703384"/>
          </a:xfrm>
        </p:spPr>
        <p:txBody>
          <a:bodyPr>
            <a:normAutofit fontScale="90000"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1400" dirty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3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303720"/>
              </p:ext>
            </p:extLst>
          </p:nvPr>
        </p:nvGraphicFramePr>
        <p:xfrm>
          <a:off x="1981200" y="3247291"/>
          <a:ext cx="8229600" cy="25439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138246"/>
                <a:gridCol w="4091354"/>
              </a:tblGrid>
              <a:tr h="383299"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Nilai</a:t>
                      </a:r>
                      <a:r>
                        <a:rPr lang="id-ID" sz="1800" spc="-30" dirty="0">
                          <a:effectLst/>
                        </a:rPr>
                        <a:t> </a:t>
                      </a:r>
                      <a:r>
                        <a:rPr lang="id-ID" sz="1800" spc="-10" dirty="0">
                          <a:effectLst/>
                        </a:rPr>
                        <a:t>Interval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9980" marR="109601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Frekuensi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9453"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 dirty="0">
                          <a:effectLst/>
                        </a:rPr>
                        <a:t>61-</a:t>
                      </a:r>
                      <a:r>
                        <a:rPr lang="id-ID" sz="1800" spc="-25" dirty="0">
                          <a:effectLst/>
                        </a:rPr>
                        <a:t>70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5676"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71-</a:t>
                      </a:r>
                      <a:r>
                        <a:rPr lang="id-ID" sz="1800" spc="-25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4903"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81-</a:t>
                      </a:r>
                      <a:r>
                        <a:rPr lang="id-ID" sz="1800" spc="-25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5676">
                <a:tc>
                  <a:txBody>
                    <a:bodyPr/>
                    <a:lstStyle/>
                    <a:p>
                      <a:pPr marL="110871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91-</a:t>
                      </a:r>
                      <a:r>
                        <a:rPr lang="id-ID" sz="1800" spc="-25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4903">
                <a:tc>
                  <a:txBody>
                    <a:bodyPr/>
                    <a:lstStyle/>
                    <a:p>
                      <a:pPr marL="110871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Jumlah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 dirty="0">
                          <a:effectLst/>
                        </a:rPr>
                        <a:t>30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38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62554"/>
            <a:ext cx="9144000" cy="703383"/>
          </a:xfrm>
        </p:spPr>
        <p:txBody>
          <a:bodyPr>
            <a:normAutofit fontScale="90000"/>
          </a:bodyPr>
          <a:lstStyle/>
          <a:p>
            <a:r>
              <a:rPr lang="id-ID" sz="2400" b="1" dirty="0"/>
              <a:t>Macam distribusi Frekuensi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30061"/>
            <a:ext cx="9144000" cy="2754923"/>
          </a:xfrm>
        </p:spPr>
        <p:txBody>
          <a:bodyPr>
            <a:normAutofit/>
          </a:bodyPr>
          <a:lstStyle/>
          <a:p>
            <a:pPr lvl="0" algn="just"/>
            <a:r>
              <a:rPr lang="id-ID" dirty="0"/>
              <a:t>Distribusi frekuensi tunggal</a:t>
            </a:r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01940"/>
              </p:ext>
            </p:extLst>
          </p:nvPr>
        </p:nvGraphicFramePr>
        <p:xfrm>
          <a:off x="1981200" y="3610708"/>
          <a:ext cx="8229600" cy="22625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079631"/>
                <a:gridCol w="4149969"/>
              </a:tblGrid>
              <a:tr h="377092"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Nilai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9980" marR="109601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Frekuensi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7092"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7092"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7092"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7092"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7092"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 dirty="0">
                          <a:effectLst/>
                        </a:rPr>
                        <a:t>Jumlah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25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36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34309"/>
            <a:ext cx="9144000" cy="527537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199" y="2637692"/>
            <a:ext cx="9507415" cy="3739662"/>
          </a:xfrm>
        </p:spPr>
        <p:txBody>
          <a:bodyPr>
            <a:noAutofit/>
          </a:bodyPr>
          <a:lstStyle/>
          <a:p>
            <a:pPr lvl="2" algn="l"/>
            <a:r>
              <a:rPr lang="id-ID" sz="1600" dirty="0"/>
              <a:t>Distribusi frekuensi bergolong (interval)</a:t>
            </a:r>
            <a:endParaRPr lang="en-US" sz="1600" dirty="0"/>
          </a:p>
          <a:p>
            <a:pPr algn="l"/>
            <a:r>
              <a:rPr lang="id-ID" sz="1400" b="1" dirty="0"/>
              <a:t>Langkah membuat Distribusi Frekuensi</a:t>
            </a:r>
            <a:endParaRPr lang="en-US" sz="1400" b="1" dirty="0"/>
          </a:p>
          <a:p>
            <a:pPr lvl="0" algn="l"/>
            <a:r>
              <a:rPr lang="id-ID" sz="1400" dirty="0" smtClean="0"/>
              <a:t>Urutkan </a:t>
            </a:r>
            <a:r>
              <a:rPr lang="id-ID" sz="1400" dirty="0"/>
              <a:t>data dari terkecil sampai terbesar</a:t>
            </a:r>
            <a:endParaRPr lang="en-US" sz="1400" dirty="0"/>
          </a:p>
          <a:p>
            <a:pPr lvl="0" algn="l"/>
            <a:r>
              <a:rPr lang="id-ID" sz="1400" dirty="0"/>
              <a:t>Hitung jarak/rentangan (R)</a:t>
            </a:r>
            <a:endParaRPr lang="en-US" sz="1400" dirty="0"/>
          </a:p>
          <a:p>
            <a:pPr algn="l"/>
            <a:r>
              <a:rPr lang="id-ID" sz="1400" dirty="0"/>
              <a:t>Rumus : R= data tertinggi - data terendah</a:t>
            </a:r>
            <a:endParaRPr lang="en-US" sz="1400" dirty="0"/>
          </a:p>
          <a:p>
            <a:pPr lvl="0" algn="l"/>
            <a:r>
              <a:rPr lang="id-ID" sz="1400" dirty="0"/>
              <a:t>Hitung jumlah kelas (K) dengan rumus Sturges</a:t>
            </a:r>
            <a:endParaRPr lang="en-US" sz="1400" dirty="0"/>
          </a:p>
          <a:p>
            <a:pPr lvl="1" algn="l"/>
            <a:r>
              <a:rPr lang="id-ID" sz="1400" dirty="0"/>
              <a:t>Rumus: K= 1 + 3.3 log n</a:t>
            </a:r>
            <a:endParaRPr lang="en-US" sz="1400" dirty="0"/>
          </a:p>
          <a:p>
            <a:pPr lvl="1" algn="l"/>
            <a:r>
              <a:rPr lang="id-ID" sz="1400" dirty="0"/>
              <a:t>(n=jumlah data)</a:t>
            </a:r>
            <a:endParaRPr lang="en-US" sz="1400" dirty="0"/>
          </a:p>
          <a:p>
            <a:pPr lvl="0" algn="l"/>
            <a:r>
              <a:rPr lang="id-ID" sz="1400" dirty="0"/>
              <a:t>Hitung panjang kelas interval (P)</a:t>
            </a:r>
            <a:endParaRPr lang="en-US" sz="1400" dirty="0"/>
          </a:p>
          <a:p>
            <a:pPr algn="l"/>
            <a:r>
              <a:rPr lang="id-ID" sz="1400" dirty="0"/>
              <a:t> </a:t>
            </a:r>
            <a:endParaRPr lang="en-US" sz="1400" dirty="0"/>
          </a:p>
          <a:p>
            <a:pPr algn="l"/>
            <a:r>
              <a:rPr lang="id-ID" sz="1400" dirty="0"/>
              <a:t>P =	Rentangan (R)</a:t>
            </a:r>
            <a:endParaRPr lang="en-US" sz="1400" dirty="0"/>
          </a:p>
          <a:p>
            <a:pPr algn="l"/>
            <a:r>
              <a:rPr lang="id-ID" sz="1400" dirty="0"/>
              <a:t>Jumlah Kelas (K)</a:t>
            </a:r>
            <a:endParaRPr lang="en-US" sz="14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319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81200" y="2940209"/>
          <a:ext cx="8229600" cy="212217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114800"/>
                <a:gridCol w="4114800"/>
              </a:tblGrid>
              <a:tr h="345440">
                <a:tc>
                  <a:txBody>
                    <a:bodyPr/>
                    <a:lstStyle/>
                    <a:p>
                      <a:pPr marL="1107440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Nilai</a:t>
                      </a:r>
                      <a:r>
                        <a:rPr lang="id-ID" sz="1800" spc="-30" dirty="0">
                          <a:effectLst/>
                        </a:rPr>
                        <a:t> </a:t>
                      </a:r>
                      <a:r>
                        <a:rPr lang="id-ID" sz="1800" spc="-10" dirty="0">
                          <a:effectLst/>
                        </a:rPr>
                        <a:t>Interval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9980" marR="109601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Frekuensi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454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81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57505">
                <a:tc>
                  <a:txBody>
                    <a:bodyPr/>
                    <a:lstStyle/>
                    <a:p>
                      <a:pPr marL="1108075" marR="1097280"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id-ID" sz="1800" spc="-10">
                          <a:effectLst/>
                        </a:rPr>
                        <a:t>Jumlah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9631" y="1384997"/>
            <a:ext cx="1364566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28675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Tentukan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batas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terendah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ujung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 data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pertama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28675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Buat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tabel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sementara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tabulasi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 data)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cara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dihitung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satu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persatu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sesuai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urutan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 interval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Gill Sans MT" pitchFamily="34" charset="0"/>
                <a:cs typeface="Gill Sans MT" pitchFamily="34" charset="0"/>
              </a:rPr>
              <a:t>kelas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286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5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4709" y="1465385"/>
            <a:ext cx="93784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/>
              <a:t>Contoh Distribusi Frekuensi</a:t>
            </a:r>
            <a:endParaRPr lang="en-US" sz="2400" b="1" dirty="0"/>
          </a:p>
          <a:p>
            <a:pPr lvl="0"/>
            <a:r>
              <a:rPr lang="id-ID" sz="2400" dirty="0"/>
              <a:t>Diketahui nilai ujian akhir statistika yang diikuti 70 mahasiswa, diperoleh data:</a:t>
            </a:r>
            <a:endParaRPr lang="en-US" sz="2400" dirty="0"/>
          </a:p>
          <a:p>
            <a:pPr lvl="0"/>
            <a:r>
              <a:rPr lang="id-ID" sz="2400" dirty="0"/>
              <a:t>70, 70, 71, 60, 63, 80, 81, 81, 74, 66, 66, 67,</a:t>
            </a:r>
            <a:endParaRPr lang="en-US" sz="2400" dirty="0"/>
          </a:p>
          <a:p>
            <a:r>
              <a:rPr lang="id-ID" sz="2400" dirty="0"/>
              <a:t>67, 67, 68, 76, 76, 77, 77, 77, 80, 80, 80, 80,</a:t>
            </a:r>
            <a:endParaRPr lang="en-US" sz="2400" dirty="0"/>
          </a:p>
          <a:p>
            <a:r>
              <a:rPr lang="id-ID" sz="2400" dirty="0"/>
              <a:t>73, 73, 74, 74, 74, 71, 72, 72, 72, 72, 83, 84,</a:t>
            </a:r>
            <a:endParaRPr lang="en-US" sz="2400" dirty="0"/>
          </a:p>
          <a:p>
            <a:r>
              <a:rPr lang="id-ID" sz="2400" dirty="0"/>
              <a:t>84, 84, 84, 75, 75, 75, 75, 75, 75, 75, 75, 78,</a:t>
            </a:r>
            <a:endParaRPr lang="en-US" sz="2400" dirty="0"/>
          </a:p>
          <a:p>
            <a:r>
              <a:rPr lang="id-ID" sz="2400" dirty="0"/>
              <a:t>78, 78, 78, 78, 79, 79, 81, 82, 82, 82, 83, 89,</a:t>
            </a:r>
            <a:endParaRPr lang="en-US" sz="2400" dirty="0"/>
          </a:p>
          <a:p>
            <a:r>
              <a:rPr lang="id-ID" sz="2400" dirty="0"/>
              <a:t>85, 85, 87, 90, 93, 94, 94, 87, 87, 89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896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72309" y="1312985"/>
            <a:ext cx="94370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/>
              <a:t>Contoh Distribusi Frekuensi</a:t>
            </a:r>
            <a:endParaRPr lang="en-US" sz="2400" b="1" dirty="0"/>
          </a:p>
          <a:p>
            <a:pPr lvl="0"/>
            <a:r>
              <a:rPr lang="id-ID" sz="2400" dirty="0"/>
              <a:t>Diketahui nilai ujian akhir statistika yang diikuti 70 mahasiswa, diperoleh data:</a:t>
            </a:r>
            <a:endParaRPr lang="en-US" sz="2400" dirty="0"/>
          </a:p>
          <a:p>
            <a:r>
              <a:rPr lang="id-ID" sz="2400" dirty="0"/>
              <a:t>70, 70, 71, 60, 63, 80, 81, 81, 74, 66, 66, 67,</a:t>
            </a:r>
            <a:endParaRPr lang="en-US" sz="2400" dirty="0"/>
          </a:p>
          <a:p>
            <a:r>
              <a:rPr lang="id-ID" sz="2400" dirty="0"/>
              <a:t> </a:t>
            </a:r>
            <a:r>
              <a:rPr lang="id-ID" sz="2400" dirty="0" smtClean="0"/>
              <a:t>67</a:t>
            </a:r>
            <a:r>
              <a:rPr lang="id-ID" sz="2400" dirty="0"/>
              <a:t>, 67, 68, 76, 76, 77, 77, 77, 80, 80, 80, 80</a:t>
            </a:r>
            <a:r>
              <a:rPr lang="id-ID" sz="2400" dirty="0" smtClean="0"/>
              <a:t>, 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id-ID" sz="2400" dirty="0" smtClean="0"/>
              <a:t>73</a:t>
            </a:r>
            <a:r>
              <a:rPr lang="id-ID" sz="2400" dirty="0"/>
              <a:t>, 73, 74, 74, 74, 71, 72, 72, 72, 72, 83, 84</a:t>
            </a:r>
            <a:r>
              <a:rPr lang="id-ID" sz="2400" dirty="0" smtClean="0"/>
              <a:t>,</a:t>
            </a:r>
            <a:endParaRPr lang="en-US" sz="2400" dirty="0" smtClean="0"/>
          </a:p>
          <a:p>
            <a:r>
              <a:rPr lang="id-ID" sz="2400" dirty="0" smtClean="0"/>
              <a:t> 84, 84, 84, 75, 75, 75, 75, 75, 75, 75, 75, 78,</a:t>
            </a:r>
            <a:endParaRPr lang="en-US" sz="2400" dirty="0" smtClean="0"/>
          </a:p>
          <a:p>
            <a:r>
              <a:rPr lang="id-ID" sz="2400" dirty="0" smtClean="0"/>
              <a:t> 78</a:t>
            </a:r>
            <a:r>
              <a:rPr lang="id-ID" sz="2400" dirty="0"/>
              <a:t>, 78, 78, 78, 79, 79, 81, 82, 82, 82, 83, 89,</a:t>
            </a:r>
            <a:endParaRPr lang="en-US" sz="2400" dirty="0"/>
          </a:p>
          <a:p>
            <a:r>
              <a:rPr lang="id-ID" sz="2400" dirty="0"/>
              <a:t>  </a:t>
            </a:r>
            <a:r>
              <a:rPr lang="id-ID" sz="2400" dirty="0" smtClean="0"/>
              <a:t>85</a:t>
            </a:r>
            <a:r>
              <a:rPr lang="id-ID" sz="2400" dirty="0"/>
              <a:t>, 85, 87, 90, 93, 94, 94, 87, 87, 89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726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1263</Words>
  <Application>Microsoft Office PowerPoint</Application>
  <PresentationFormat>Custom</PresentationFormat>
  <Paragraphs>383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Custom Design</vt:lpstr>
      <vt:lpstr>INA 052– MATERI-SESI 2 STATISTIKA</vt:lpstr>
      <vt:lpstr>Distribusi Frekuensi </vt:lpstr>
      <vt:lpstr>Beberapa Istilah </vt:lpstr>
      <vt:lpstr>    </vt:lpstr>
      <vt:lpstr>Macam distribusi Frekuensi </vt:lpstr>
      <vt:lpstr>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Ali A Rachman</cp:lastModifiedBy>
  <cp:revision>34</cp:revision>
  <dcterms:created xsi:type="dcterms:W3CDTF">2021-08-03T05:39:13Z</dcterms:created>
  <dcterms:modified xsi:type="dcterms:W3CDTF">2022-03-09T08:02:30Z</dcterms:modified>
</cp:coreProperties>
</file>