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76" r:id="rId5"/>
    <p:sldId id="274" r:id="rId6"/>
    <p:sldId id="27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81" d="100"/>
          <a:sy n="81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724"/>
            <a:ext cx="9144000" cy="129664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 052– </a:t>
            </a:r>
            <a:r>
              <a:rPr lang="en-US" sz="3600" b="1" smtClean="0"/>
              <a:t>MATERI-SESI </a:t>
            </a:r>
            <a:r>
              <a:rPr lang="en-US" sz="3600" b="1" smtClean="0"/>
              <a:t>3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STATISTIKA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/>
          </a:p>
          <a:p>
            <a:r>
              <a:rPr lang="en-US" smtClean="0"/>
              <a:t>ALI </a:t>
            </a:r>
            <a:r>
              <a:rPr lang="en-US" dirty="0" smtClean="0"/>
              <a:t>A. RACHMAN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54" y="539262"/>
            <a:ext cx="1089073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3200" b="1" dirty="0"/>
              <a:t>Tentukan nilai </a:t>
            </a:r>
            <a:r>
              <a:rPr lang="id-ID" sz="3200" b="1" dirty="0" smtClean="0"/>
              <a:t>interv</a:t>
            </a:r>
            <a:r>
              <a:rPr lang="en-US" sz="3200" b="1" dirty="0" smtClean="0"/>
              <a:t>al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50254"/>
              </p:ext>
            </p:extLst>
          </p:nvPr>
        </p:nvGraphicFramePr>
        <p:xfrm>
          <a:off x="1916722" y="1478880"/>
          <a:ext cx="8229600" cy="41329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68263"/>
                <a:gridCol w="4261337"/>
              </a:tblGrid>
              <a:tr h="1283689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Nilai</a:t>
                      </a:r>
                      <a:r>
                        <a:rPr lang="id-ID" sz="1800" spc="-30" dirty="0">
                          <a:effectLst/>
                        </a:rPr>
                        <a:t> </a:t>
                      </a:r>
                      <a:r>
                        <a:rPr lang="id-ID" sz="1800" spc="-10" dirty="0">
                          <a:effectLst/>
                        </a:rPr>
                        <a:t>Interval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4805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17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11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0185" y="1383323"/>
            <a:ext cx="87219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err="1" smtClean="0"/>
              <a:t>Soal</a:t>
            </a:r>
            <a:r>
              <a:rPr lang="en-US" sz="3200" b="1" dirty="0" smtClean="0"/>
              <a:t> </a:t>
            </a:r>
          </a:p>
          <a:p>
            <a:pPr lvl="0"/>
            <a:r>
              <a:rPr lang="id-ID" sz="3200" dirty="0" smtClean="0"/>
              <a:t>Data </a:t>
            </a:r>
            <a:r>
              <a:rPr lang="id-ID" sz="3200" dirty="0"/>
              <a:t>nilai statistika dasar dari 60 mahasiswa 90,80,70,80,90,85,75,85,95,65,75,80,90,80, 65,55,55,55,65,40,50,60,40,40,50,60,50,40,</a:t>
            </a:r>
            <a:endParaRPr lang="en-US" sz="3200" dirty="0"/>
          </a:p>
          <a:p>
            <a:r>
              <a:rPr lang="id-ID" sz="3200" dirty="0"/>
              <a:t>55,65,55,65,75,85,95,95,35,45,55,60,70,80,</a:t>
            </a:r>
            <a:endParaRPr lang="en-US" sz="3200" dirty="0"/>
          </a:p>
          <a:p>
            <a:r>
              <a:rPr lang="id-ID" sz="3200" dirty="0"/>
              <a:t>90,80,75,65,75,85,75,65,55,65,75,85,75,65,</a:t>
            </a:r>
            <a:endParaRPr lang="en-US" sz="3200" dirty="0"/>
          </a:p>
          <a:p>
            <a:r>
              <a:rPr lang="id-ID" sz="3200" dirty="0"/>
              <a:t>50,60,70,75</a:t>
            </a:r>
            <a:endParaRPr lang="en-US" sz="3200" dirty="0"/>
          </a:p>
          <a:p>
            <a:pPr lvl="0"/>
            <a:r>
              <a:rPr lang="id-ID" sz="3200" dirty="0"/>
              <a:t>Buatlah tabel distribusi frekuensi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693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644769"/>
            <a:ext cx="5876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Jawab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85328"/>
              </p:ext>
            </p:extLst>
          </p:nvPr>
        </p:nvGraphicFramePr>
        <p:xfrm>
          <a:off x="1228969" y="1453662"/>
          <a:ext cx="9333524" cy="37631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95392"/>
                <a:gridCol w="4638132"/>
              </a:tblGrid>
              <a:tr h="406236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Nilai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Interval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06236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35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946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44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53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62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71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946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89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-</a:t>
                      </a:r>
                      <a:r>
                        <a:rPr lang="id-ID" sz="1800" spc="1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946"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17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46" y="504092"/>
            <a:ext cx="3141785" cy="111369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7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700" b="1" i="1" dirty="0" err="1" smtClean="0">
                <a:latin typeface="Arial" pitchFamily="34" charset="0"/>
                <a:cs typeface="Arial" pitchFamily="34" charset="0"/>
              </a:rPr>
              <a:t>endensi</a:t>
            </a:r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b="1" i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700" b="1" i="1" dirty="0" err="1" smtClean="0">
                <a:latin typeface="Arial" pitchFamily="34" charset="0"/>
                <a:cs typeface="Arial" pitchFamily="34" charset="0"/>
              </a:rPr>
              <a:t>entral</a:t>
            </a:r>
            <a:r>
              <a:rPr lang="en-US" sz="27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700" b="1" dirty="0">
                <a:latin typeface="Arial" pitchFamily="34" charset="0"/>
                <a:cs typeface="Arial" pitchFamily="34" charset="0"/>
              </a:rPr>
            </a:b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Pengukurangejalapusat</a:t>
            </a: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Mean </a:t>
            </a:r>
            <a:r>
              <a:rPr lang="en-US" b="1" dirty="0"/>
              <a:t>(</a:t>
            </a:r>
            <a:r>
              <a:rPr lang="en-US" b="1" dirty="0" smtClean="0"/>
              <a:t>rata-rata)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Median </a:t>
            </a:r>
            <a:r>
              <a:rPr lang="en-US" b="1" dirty="0"/>
              <a:t>(</a:t>
            </a:r>
            <a:r>
              <a:rPr lang="en-US" b="1" dirty="0" err="1"/>
              <a:t>nilaitengah</a:t>
            </a:r>
            <a:r>
              <a:rPr lang="en-US" b="1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Modus/mode </a:t>
            </a:r>
            <a:r>
              <a:rPr lang="en-US" b="1" dirty="0"/>
              <a:t>(paling </a:t>
            </a:r>
            <a:r>
              <a:rPr lang="en-US" b="1" dirty="0" err="1"/>
              <a:t>banyakmuncul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2153" y="2136339"/>
            <a:ext cx="71041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Mean</a:t>
            </a:r>
          </a:p>
          <a:p>
            <a:r>
              <a:rPr lang="en-US" dirty="0"/>
              <a:t>Rata-rata </a:t>
            </a:r>
            <a:r>
              <a:rPr lang="en-US" dirty="0" err="1"/>
              <a:t>hitung</a:t>
            </a:r>
            <a:endParaRPr lang="en-US" dirty="0"/>
          </a:p>
          <a:p>
            <a:r>
              <a:rPr lang="en-US" dirty="0"/>
              <a:t>Mean data </a:t>
            </a:r>
            <a:r>
              <a:rPr lang="en-US" dirty="0" err="1"/>
              <a:t>tunggal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yang </a:t>
            </a:r>
            <a:r>
              <a:rPr lang="en-US" dirty="0" err="1"/>
              <a:t>dipakaihanyasedikitjumlahnya</a:t>
            </a:r>
            <a:endParaRPr lang="en-US" dirty="0"/>
          </a:p>
          <a:p>
            <a:r>
              <a:rPr lang="en-US" dirty="0"/>
              <a:t>Mean data </a:t>
            </a:r>
            <a:r>
              <a:rPr lang="en-US" dirty="0" err="1"/>
              <a:t>kelompok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sudahdikelompokkandalamdistribusinormal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8154" y="1348154"/>
            <a:ext cx="96715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it-IT" sz="2800" dirty="0" smtClean="0"/>
              <a:t>Diketahui data</a:t>
            </a:r>
            <a:r>
              <a:rPr lang="it-IT" sz="2800" dirty="0"/>
              <a:t>: 50, 65, 70, 90, 40, 35, 45, 70, 80, 50</a:t>
            </a:r>
          </a:p>
          <a:p>
            <a:r>
              <a:rPr lang="en-US" sz="2800" dirty="0" err="1" smtClean="0"/>
              <a:t>Urutkan</a:t>
            </a:r>
            <a:r>
              <a:rPr lang="en-US" sz="2800" dirty="0" smtClean="0"/>
              <a:t> data </a:t>
            </a:r>
            <a:r>
              <a:rPr lang="en-US" sz="2800" dirty="0"/>
              <a:t>: 35, 40, 45, 50, 50, 65, 70, 70, 80, 90</a:t>
            </a:r>
          </a:p>
          <a:p>
            <a:endParaRPr lang="en-US" sz="2800" dirty="0"/>
          </a:p>
          <a:p>
            <a:r>
              <a:rPr lang="fi-FI" sz="2800" dirty="0" smtClean="0"/>
              <a:t>Cari posisi Me </a:t>
            </a:r>
          </a:p>
          <a:p>
            <a:r>
              <a:rPr lang="fi-FI" sz="2800" dirty="0" smtClean="0"/>
              <a:t>Me </a:t>
            </a:r>
            <a:r>
              <a:rPr lang="fi-FI" sz="2800" dirty="0"/>
              <a:t>= ½ (10+1) = 5.5 (posisipadadata ke5.5)</a:t>
            </a:r>
          </a:p>
          <a:p>
            <a:r>
              <a:rPr lang="en-US" sz="2800" dirty="0"/>
              <a:t>Me = ½ (50+65) = 57.5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8154" y="2413338"/>
            <a:ext cx="7795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709" y="1465385"/>
            <a:ext cx="93784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Contoh Distribusi Frekuensi</a:t>
            </a:r>
            <a:endParaRPr lang="en-US" sz="2400" b="1" dirty="0"/>
          </a:p>
          <a:p>
            <a:pPr lvl="0"/>
            <a:r>
              <a:rPr lang="id-ID" sz="2400" dirty="0"/>
              <a:t>Diketahui nilai ujian akhir statistika yang diikuti 70 mahasiswa, diperoleh data:</a:t>
            </a:r>
            <a:endParaRPr lang="en-US" sz="2400" dirty="0"/>
          </a:p>
          <a:p>
            <a:pPr lvl="0"/>
            <a:r>
              <a:rPr lang="id-ID" sz="2400" dirty="0"/>
              <a:t>70, 70, 71, 60, 63, 80, 81, 81, 74, 66, 66, 67,</a:t>
            </a:r>
            <a:endParaRPr lang="en-US" sz="2400" dirty="0"/>
          </a:p>
          <a:p>
            <a:r>
              <a:rPr lang="id-ID" sz="2400" dirty="0"/>
              <a:t>67, 67, 68, 76, 76, 77, 77, 77, 80, 80, 80, 80,</a:t>
            </a:r>
            <a:endParaRPr lang="en-US" sz="2400" dirty="0"/>
          </a:p>
          <a:p>
            <a:r>
              <a:rPr lang="id-ID" sz="2400" dirty="0"/>
              <a:t>73, 73, 74, 74, 74, 71, 72, 72, 72, 72, 83, 84,</a:t>
            </a:r>
            <a:endParaRPr lang="en-US" sz="2400" dirty="0"/>
          </a:p>
          <a:p>
            <a:r>
              <a:rPr lang="id-ID" sz="2400" dirty="0"/>
              <a:t>84, 84, 84, 75, 75, 75, 75, 75, 75, 75, 75, 78,</a:t>
            </a:r>
            <a:endParaRPr lang="en-US" sz="2400" dirty="0"/>
          </a:p>
          <a:p>
            <a:r>
              <a:rPr lang="id-ID" sz="2400" dirty="0"/>
              <a:t>78, 78, 78, 78, 79, 79, 81, 82, 82, 82, 83, 89,</a:t>
            </a:r>
            <a:endParaRPr lang="en-US" sz="2400" dirty="0"/>
          </a:p>
          <a:p>
            <a:r>
              <a:rPr lang="id-ID" sz="2400" dirty="0"/>
              <a:t>85, 85, 87, 90, 93, 94, 94, 87, 87, 89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96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2309" y="1312985"/>
            <a:ext cx="94370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Contoh Distribusi Frekuensi</a:t>
            </a:r>
            <a:endParaRPr lang="en-US" sz="2400" b="1" dirty="0"/>
          </a:p>
          <a:p>
            <a:pPr lvl="0"/>
            <a:r>
              <a:rPr lang="id-ID" sz="2400" dirty="0"/>
              <a:t>Diketahui nilai ujian akhir statistika yang diikuti 70 mahasiswa, diperoleh data:</a:t>
            </a:r>
            <a:endParaRPr lang="en-US" sz="2400" dirty="0"/>
          </a:p>
          <a:p>
            <a:r>
              <a:rPr lang="id-ID" sz="2400" dirty="0"/>
              <a:t>70, 70, 71, 60, 63, 80, 81, 81, 74, 66, 66, 67,</a:t>
            </a:r>
            <a:endParaRPr lang="en-US" sz="2400" dirty="0"/>
          </a:p>
          <a:p>
            <a:r>
              <a:rPr lang="id-ID" sz="2400" dirty="0"/>
              <a:t> </a:t>
            </a:r>
            <a:r>
              <a:rPr lang="id-ID" sz="2400" dirty="0" smtClean="0"/>
              <a:t>67</a:t>
            </a:r>
            <a:r>
              <a:rPr lang="id-ID" sz="2400" dirty="0"/>
              <a:t>, 67, 68, 76, 76, 77, 77, 77, 80, 80, 80, 80</a:t>
            </a:r>
            <a:r>
              <a:rPr lang="id-ID" sz="2400" dirty="0" smtClean="0"/>
              <a:t>,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id-ID" sz="2400" dirty="0" smtClean="0"/>
              <a:t>73</a:t>
            </a:r>
            <a:r>
              <a:rPr lang="id-ID" sz="2400" dirty="0"/>
              <a:t>, 73, 74, 74, 74, 71, 72, 72, 72, 72, 83, 84</a:t>
            </a:r>
            <a:r>
              <a:rPr lang="id-ID" sz="2400" dirty="0" smtClean="0"/>
              <a:t>,</a:t>
            </a:r>
            <a:endParaRPr lang="en-US" sz="2400" dirty="0" smtClean="0"/>
          </a:p>
          <a:p>
            <a:r>
              <a:rPr lang="id-ID" sz="2400" dirty="0" smtClean="0"/>
              <a:t> 84, 84, 84, 75, 75, 75, 75, 75, 75, 75, 75, 78,</a:t>
            </a:r>
            <a:endParaRPr lang="en-US" sz="2400" dirty="0" smtClean="0"/>
          </a:p>
          <a:p>
            <a:r>
              <a:rPr lang="id-ID" sz="2400" dirty="0" smtClean="0"/>
              <a:t> 78</a:t>
            </a:r>
            <a:r>
              <a:rPr lang="id-ID" sz="2400" dirty="0"/>
              <a:t>, 78, 78, 78, 79, 79, 81, 82, 82, 82, 83, 89,</a:t>
            </a:r>
            <a:endParaRPr lang="en-US" sz="2400" dirty="0"/>
          </a:p>
          <a:p>
            <a:r>
              <a:rPr lang="id-ID" sz="2400" dirty="0"/>
              <a:t>  </a:t>
            </a:r>
            <a:r>
              <a:rPr lang="id-ID" sz="2400" dirty="0" smtClean="0"/>
              <a:t>85</a:t>
            </a:r>
            <a:r>
              <a:rPr lang="id-ID" sz="2400" dirty="0"/>
              <a:t>, 85, 87, 90, 93, 94, 94, 87, 87, 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2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093" y="1441938"/>
            <a:ext cx="9753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3200" dirty="0"/>
              <a:t>Urutan data terkecil sampai terbesar 60 63</a:t>
            </a:r>
            <a:endParaRPr lang="en-US" sz="3200" dirty="0"/>
          </a:p>
          <a:p>
            <a:r>
              <a:rPr lang="id-ID" sz="3200" dirty="0"/>
              <a:t>66 66 67 67 67 68</a:t>
            </a:r>
            <a:endParaRPr lang="en-US" sz="3200" dirty="0"/>
          </a:p>
          <a:p>
            <a:r>
              <a:rPr lang="id-ID" sz="3200" dirty="0"/>
              <a:t>70 70 71 71 72 72 72 72 73 73 74 74 74 74 74</a:t>
            </a:r>
            <a:endParaRPr lang="en-US" sz="3200" dirty="0"/>
          </a:p>
          <a:p>
            <a:r>
              <a:rPr lang="id-ID" sz="3200" dirty="0"/>
              <a:t>75 75 75 75 75 75 75 75 76 76 77 77 77 78 78 78</a:t>
            </a:r>
            <a:endParaRPr lang="en-US" sz="3200" dirty="0"/>
          </a:p>
          <a:p>
            <a:r>
              <a:rPr lang="id-ID" sz="3200" dirty="0"/>
              <a:t>78 78 79 79</a:t>
            </a:r>
            <a:endParaRPr lang="en-US" sz="3200" dirty="0"/>
          </a:p>
          <a:p>
            <a:r>
              <a:rPr lang="id-ID" sz="3200" dirty="0"/>
              <a:t>80 80 80 80 80 81 81 81 82 82 83 83 84 84 84 84</a:t>
            </a:r>
            <a:endParaRPr lang="en-US" sz="3200" dirty="0"/>
          </a:p>
          <a:p>
            <a:r>
              <a:rPr lang="id-ID" sz="3200" dirty="0"/>
              <a:t>85 85 87 87 87 89 89 90 93 94 94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572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5415" y="808892"/>
            <a:ext cx="10269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800" dirty="0"/>
              <a:t>Hitung jarak/rentangan (R)</a:t>
            </a:r>
            <a:endParaRPr lang="en-US" sz="2800" dirty="0"/>
          </a:p>
          <a:p>
            <a:r>
              <a:rPr lang="id-ID" sz="2800" dirty="0"/>
              <a:t>R= 94 – 60 = 34</a:t>
            </a:r>
            <a:endParaRPr lang="en-US" sz="2800" dirty="0"/>
          </a:p>
          <a:p>
            <a:pPr lvl="0"/>
            <a:r>
              <a:rPr lang="id-ID" sz="2800" dirty="0"/>
              <a:t>Hitung jumlah kelas (K) dengan rumus Sturges</a:t>
            </a:r>
            <a:endParaRPr lang="en-US" sz="2800" dirty="0"/>
          </a:p>
          <a:p>
            <a:r>
              <a:rPr lang="id-ID" sz="2800" dirty="0"/>
              <a:t>K= 1 + 3.3 log n</a:t>
            </a:r>
            <a:endParaRPr lang="en-US" sz="2800" dirty="0"/>
          </a:p>
          <a:p>
            <a:r>
              <a:rPr lang="id-ID" sz="2800" dirty="0"/>
              <a:t>K= 1 + 3.3 log 70 = 7.0887 = 7</a:t>
            </a:r>
            <a:endParaRPr lang="en-US" sz="2800" dirty="0"/>
          </a:p>
          <a:p>
            <a:pPr lvl="0"/>
            <a:r>
              <a:rPr lang="id-ID" sz="2800" dirty="0"/>
              <a:t>Hitung panjang kelas interval (P</a:t>
            </a:r>
            <a:r>
              <a:rPr lang="id-ID" sz="2800" dirty="0" smtClean="0"/>
              <a:t>)</a:t>
            </a:r>
            <a:endParaRPr lang="en-US" sz="2800" dirty="0" smtClean="0"/>
          </a:p>
          <a:p>
            <a:r>
              <a:rPr lang="id-ID" sz="2800" dirty="0"/>
              <a:t>P = </a:t>
            </a:r>
            <a:r>
              <a:rPr lang="id-ID" sz="2800" dirty="0" smtClean="0"/>
              <a:t>34</a:t>
            </a:r>
            <a:r>
              <a:rPr lang="en-US" sz="2800" dirty="0" smtClean="0"/>
              <a:t>/7</a:t>
            </a:r>
            <a:endParaRPr lang="en-US" sz="2800" dirty="0"/>
          </a:p>
          <a:p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/>
              <a:t>= 4.857 = 5</a:t>
            </a:r>
            <a:endParaRPr lang="en-US" sz="2800" dirty="0"/>
          </a:p>
          <a:p>
            <a:pPr lvl="0"/>
            <a:endParaRPr lang="en-US" dirty="0"/>
          </a:p>
          <a:p>
            <a:r>
              <a:rPr lang="id-ID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4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636</Words>
  <Application>Microsoft Office PowerPoint</Application>
  <PresentationFormat>Custom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INA 052– MATERI-SESI 3 STATISTIKA</vt:lpstr>
      <vt:lpstr> Tendensi Sentral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Ali A Rachman</cp:lastModifiedBy>
  <cp:revision>35</cp:revision>
  <dcterms:created xsi:type="dcterms:W3CDTF">2021-08-03T05:39:13Z</dcterms:created>
  <dcterms:modified xsi:type="dcterms:W3CDTF">2022-03-10T03:14:08Z</dcterms:modified>
</cp:coreProperties>
</file>