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0" r:id="rId4"/>
    <p:sldId id="276" r:id="rId5"/>
    <p:sldId id="274" r:id="rId6"/>
    <p:sldId id="275" r:id="rId7"/>
    <p:sldId id="266" r:id="rId8"/>
    <p:sldId id="267" r:id="rId9"/>
    <p:sldId id="268" r:id="rId10"/>
    <p:sldId id="269" r:id="rId11"/>
    <p:sldId id="277" r:id="rId12"/>
    <p:sldId id="27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F8A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4" autoAdjust="0"/>
    <p:restoredTop sz="94660"/>
  </p:normalViewPr>
  <p:slideViewPr>
    <p:cSldViewPr snapToGrid="0">
      <p:cViewPr>
        <p:scale>
          <a:sx n="81" d="100"/>
          <a:sy n="81" d="100"/>
        </p:scale>
        <p:origin x="-288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13D6AF-6DE1-42FB-997B-A1B16A3CD5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304149"/>
            <a:ext cx="9144000" cy="120581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Nama </a:t>
            </a:r>
            <a:r>
              <a:rPr lang="en-US" dirty="0" err="1"/>
              <a:t>Matakuliah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629F8DE-EC49-4FE5-B098-F66DA6C22C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Sesi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pengajar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26EE5D6-7CBA-4DAD-9237-9EB2134F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F2AC570-5CFE-4E5B-B67A-31652C01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xmlns="" id="{96F3EEB9-2982-4A8E-AB06-081E488DF71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xmlns="" id="{36A113FA-94C5-490C-9576-5E24464ED86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xmlns="" id="{23ABB454-6CB0-4FEF-A4E3-81B593C71E7C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">
            <a:extLst>
              <a:ext uri="{FF2B5EF4-FFF2-40B4-BE49-F238E27FC236}">
                <a16:creationId xmlns:a16="http://schemas.microsoft.com/office/drawing/2014/main" xmlns="" id="{652CB397-4738-465C-8497-FB5A52195CAC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808786" y="554321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xmlns="" id="{676E98A2-0DF2-4571-A0F5-196A61232785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035534" y="6456526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xmlns="" id="{3A688963-0BFD-49ED-8A06-536E391F1A07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296794" y="5898089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image1.png">
            <a:extLst>
              <a:ext uri="{FF2B5EF4-FFF2-40B4-BE49-F238E27FC236}">
                <a16:creationId xmlns:a16="http://schemas.microsoft.com/office/drawing/2014/main" xmlns="" id="{85563529-23D0-45F7-B6F2-7DD08B1174BF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792159" y="640866"/>
            <a:ext cx="607682" cy="10966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3CB838F-5A6C-42BA-AA79-D69A72B4AEFC}"/>
              </a:ext>
            </a:extLst>
          </p:cNvPr>
          <p:cNvSpPr txBox="1"/>
          <p:nvPr userDrawn="1"/>
        </p:nvSpPr>
        <p:spPr>
          <a:xfrm>
            <a:off x="4262511" y="1934817"/>
            <a:ext cx="398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UNIVERSITAS INDONESIA MEMBANGUN</a:t>
            </a: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xmlns="" id="{FF7E2CF8-58A3-402D-AF7C-39F19AAD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Inaba.ac.id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9D3FEEB-5AD5-4545-AA4B-EB635556C33E}"/>
              </a:ext>
            </a:extLst>
          </p:cNvPr>
          <p:cNvSpPr txBox="1"/>
          <p:nvPr userDrawn="1"/>
        </p:nvSpPr>
        <p:spPr>
          <a:xfrm>
            <a:off x="4087089" y="634574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0" dirty="0"/>
              <a:t>inaba.ac.id</a:t>
            </a:r>
          </a:p>
        </p:txBody>
      </p:sp>
      <p:pic>
        <p:nvPicPr>
          <p:cNvPr id="18" name="image1.png">
            <a:extLst>
              <a:ext uri="{FF2B5EF4-FFF2-40B4-BE49-F238E27FC236}">
                <a16:creationId xmlns:a16="http://schemas.microsoft.com/office/drawing/2014/main" xmlns="" id="{A0881DD4-18BD-46F4-A9DC-63A4AEF1F0C2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8211" y="6286650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7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B7FDFB-4D5E-461C-A129-BF86438B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BC89F4-B58D-4FE6-912F-361D88C1E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4F5ED49-7D8C-48A4-A8AF-71E146B3F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ECAEAA-0276-4D99-89FB-7672E2B5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EB576ED-B949-4C61-A072-7D99DEB1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7247BC2-8718-4495-89E3-20E60EF2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6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250705-BCD0-48DB-85E9-C4DDEE7BB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AAA7EA3-6110-4BE3-9B19-D242D9029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C780779-A5BB-489D-AF75-7F4CB8D4B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C64370F-63B6-4528-AE3E-B7E08281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05440A8-87BA-4617-A179-FB73D043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9DCACF7-5CAD-4E7B-97C2-801B3A9A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23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E5760-906A-4476-A1E5-67B9289B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57E3D71-938F-4EAD-AF52-834AA1813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053286E-FE46-4B97-9D8F-1C1518C9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1288F59-90A5-4AB1-8384-20A007E8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A05433-03DE-48DF-BFC4-B3D2FF22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8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6D1E327-40A8-4DDD-A4EE-E9B8023F6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8DBE350-9527-4389-9C40-315B6EC15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559256-FE16-43FF-8006-036DD772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3335C20-CD84-44CE-B45C-79CF6CC6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29CAB0E-AEAE-4C66-82CE-9FC32F35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42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0DD8A7-8BBB-4A61-81E0-931D5AFE5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A0B748F-E143-46FA-9598-29F40C191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061AC06-CDE2-4FD5-9F56-F81A7676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1DBA8F6-7DCC-4D16-9C23-4914C00C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188A86-25B2-4799-BCDE-7D67E5F3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2BDDF9-D677-4008-A421-1317385D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5A9011-EE6F-47E1-93AB-7725E32C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781AF4-A2B8-41FD-890C-209EDB5D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D803467-9079-4C5D-8C15-973295CE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3490F4-C2D9-4B78-AD41-D98A4541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9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91DB0E-7B9A-4ADA-94DD-5E1E2501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9B09F4A-BF9C-4DF5-A4C1-D5E5C37F3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098D353-468E-43EC-AB30-1F13B306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5C1B56C-C958-4658-AF78-9C204B6C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2DBDD14-3253-4ECE-8F36-8984C6B0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75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4F35E2-56A9-4C09-8F2A-D2C13969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5DCD6E-C1D3-44C3-B410-7165D2A9E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89351B1-871C-443B-A56D-E03C30B67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41C9600-36EB-409A-9A8D-290597EA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FB7960A-B309-4F4F-B809-1D1F1383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353EEBF-DF02-4DE8-8AFF-893EF55D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265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2ED3AE-DD24-49F5-96C1-DDA63269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A849C09-2880-4808-8ABF-01953DEB8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FD5B642-CBDE-4851-9437-71B227220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8CD5BBC-9A56-497D-8430-248DD871E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232F12E-D710-4425-921A-DFB4977D2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24A317F-A158-4CB1-A775-B7816411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15847FF-5D25-478F-8F02-4EA531CE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DF2FBA4-1ABE-477B-B4D7-0FC23F91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682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B4318D-F0DF-4B98-A425-6AB82FD4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F6248DE-C843-4652-B338-1FA4B5FC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BDB062F-4CBC-4684-9000-E208468E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959FD4-937B-412D-A122-6BDCB982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8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41B386-BB2D-4744-BE51-39432359D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4DEF77B-92DF-4622-B8E4-16A36042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xmlns="" id="{1DB84887-4956-47D9-AC8B-DD5715035CE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xmlns="" id="{E0CE4029-1E55-481B-96F9-3C6F52970A54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xmlns="" id="{AC3079F9-C777-45E3-8BA0-006D50A7A1FE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9FCDA98-7394-4579-ACCB-4CA5ED870349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1" name="image1.png">
            <a:extLst>
              <a:ext uri="{FF2B5EF4-FFF2-40B4-BE49-F238E27FC236}">
                <a16:creationId xmlns:a16="http://schemas.microsoft.com/office/drawing/2014/main" xmlns="" id="{EF3E5E26-B3B2-48E6-9306-A34896E29A5C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sp>
        <p:nvSpPr>
          <p:cNvPr id="12" name="Freeform 2">
            <a:extLst>
              <a:ext uri="{FF2B5EF4-FFF2-40B4-BE49-F238E27FC236}">
                <a16:creationId xmlns:a16="http://schemas.microsoft.com/office/drawing/2014/main" xmlns="" id="{DF5D7DFB-5927-43BF-A342-E94A254D5234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11798300" y="0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xmlns="" id="{066E0436-4FF9-45FC-B1CA-2117E6489F80}"/>
              </a:ext>
            </a:extLst>
          </p:cNvPr>
          <p:cNvSpPr>
            <a:spLocks/>
          </p:cNvSpPr>
          <p:nvPr userDrawn="1"/>
        </p:nvSpPr>
        <p:spPr bwMode="auto">
          <a:xfrm>
            <a:off x="11021245" y="25758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xmlns="" id="{CDE4668B-D0C5-4F25-BE13-E7F9A4CF317E}"/>
              </a:ext>
            </a:extLst>
          </p:cNvPr>
          <p:cNvSpPr>
            <a:spLocks/>
          </p:cNvSpPr>
          <p:nvPr userDrawn="1"/>
        </p:nvSpPr>
        <p:spPr bwMode="auto">
          <a:xfrm>
            <a:off x="11327812" y="501632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xmlns="" id="{21A877F0-FED8-45AD-A0FA-8545B6569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6C9E45F7-5FC0-4A66-B46A-81C2272FE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6720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61D1E9E-6BE3-426E-A1BE-04FEBB64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8E2C947-D1CE-473B-9000-8764DA4C8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7F555CF-A8BE-42A5-8231-BEB18D58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50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B313D9-F9C6-41F5-BD3C-6DA87A48F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5D7731-F4D2-4129-ADDD-9C7A7B79A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86F8F08-1218-4660-B421-E181E1691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EC27083-D5D5-495A-97A0-89B86E8B7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7B2B87C-D26F-4C53-AF7E-25904A4D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94F9BA5-FCBE-4A3D-9F05-F7422A0D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883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8A5C42-758F-492C-8701-B433CACA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4692914-1115-4AF3-988E-2D883FA1F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125A53E-32E7-4FB6-B199-451E64AA9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FBD4E28-D071-4C3C-9CD3-5AC0FC36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9455CA0-8B2D-41F1-A1C2-49F9576C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2B01EA3-42FB-44B4-A771-9E2B17AE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737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26DA50-3631-4DAE-9AE8-2888461D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FA46522-3FD7-4B44-9AF8-8CCEF7A71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351B599-EE6A-4FDA-892A-C62A632F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21516F-290F-4CBF-8F35-33B35F94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1100E5-4BC9-43C4-B8F1-75A71453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487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FDE3E90-E8EC-4EA9-ADF1-F76612037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DA4473E-59F8-4A9D-9278-B21C19045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96BA9A2-AE37-42D6-8C6E-D3C2FD0F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B99389A-88CB-4712-9896-63AE7C04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9052B7-832A-4D25-8312-1765FB90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0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044F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19D4E9-DCD2-4B7E-B61B-60E1B811E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3A1EA59-E047-41E6-8879-6238E26C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370EFFD-2C42-452B-94BB-266322D6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425E248-29C9-4707-A6A6-E8BB0D64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xmlns="" id="{3C1FC8EF-C427-4CD9-9485-8C68F512C491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5905064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xmlns="" id="{24EE1AD0-C0D8-41ED-B392-68486A5B95C9}"/>
              </a:ext>
            </a:extLst>
          </p:cNvPr>
          <p:cNvSpPr>
            <a:spLocks/>
          </p:cNvSpPr>
          <p:nvPr userDrawn="1"/>
        </p:nvSpPr>
        <p:spPr bwMode="auto">
          <a:xfrm>
            <a:off x="-6130" y="552406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xmlns="" id="{B08BE0A0-5411-41D6-8A8F-ACB8F4440779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6476564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xmlns="" id="{BAC6F0E0-3AD1-4BED-B7FB-CB8F3F10AE66}"/>
              </a:ext>
            </a:extLst>
          </p:cNvPr>
          <p:cNvSpPr>
            <a:spLocks/>
          </p:cNvSpPr>
          <p:nvPr userDrawn="1"/>
        </p:nvSpPr>
        <p:spPr bwMode="auto">
          <a:xfrm>
            <a:off x="11570003" y="6350"/>
            <a:ext cx="673100" cy="376238"/>
          </a:xfrm>
          <a:custGeom>
            <a:avLst/>
            <a:gdLst>
              <a:gd name="T0" fmla="+- 0 15780 15780"/>
              <a:gd name="T1" fmla="*/ T0 w 1060"/>
              <a:gd name="T2" fmla="*/ 0 h 592"/>
              <a:gd name="T3" fmla="+- 0 16253 15780"/>
              <a:gd name="T4" fmla="*/ T3 w 1060"/>
              <a:gd name="T5" fmla="*/ 0 h 592"/>
              <a:gd name="T6" fmla="+- 0 16328 15780"/>
              <a:gd name="T7" fmla="*/ T6 w 1060"/>
              <a:gd name="T8" fmla="*/ 5 h 592"/>
              <a:gd name="T9" fmla="+- 0 16399 15780"/>
              <a:gd name="T10" fmla="*/ T9 w 1060"/>
              <a:gd name="T11" fmla="*/ 18 h 592"/>
              <a:gd name="T12" fmla="+- 0 16467 15780"/>
              <a:gd name="T13" fmla="*/ T12 w 1060"/>
              <a:gd name="T14" fmla="*/ 40 h 592"/>
              <a:gd name="T15" fmla="+- 0 16531 15780"/>
              <a:gd name="T16" fmla="*/ T15 w 1060"/>
              <a:gd name="T17" fmla="*/ 69 h 592"/>
              <a:gd name="T18" fmla="+- 0 16591 15780"/>
              <a:gd name="T19" fmla="*/ T18 w 1060"/>
              <a:gd name="T20" fmla="*/ 106 h 592"/>
              <a:gd name="T21" fmla="+- 0 16646 15780"/>
              <a:gd name="T22" fmla="*/ T21 w 1060"/>
              <a:gd name="T23" fmla="*/ 149 h 592"/>
              <a:gd name="T24" fmla="+- 0 16696 15780"/>
              <a:gd name="T25" fmla="*/ T24 w 1060"/>
              <a:gd name="T26" fmla="*/ 199 h 592"/>
              <a:gd name="T27" fmla="+- 0 16739 15780"/>
              <a:gd name="T28" fmla="*/ T27 w 1060"/>
              <a:gd name="T29" fmla="*/ 254 h 592"/>
              <a:gd name="T30" fmla="+- 0 16776 15780"/>
              <a:gd name="T31" fmla="*/ T30 w 1060"/>
              <a:gd name="T32" fmla="*/ 313 h 592"/>
              <a:gd name="T33" fmla="+- 0 16805 15780"/>
              <a:gd name="T34" fmla="*/ T33 w 1060"/>
              <a:gd name="T35" fmla="*/ 378 h 592"/>
              <a:gd name="T36" fmla="+- 0 16827 15780"/>
              <a:gd name="T37" fmla="*/ T36 w 1060"/>
              <a:gd name="T38" fmla="*/ 446 h 592"/>
              <a:gd name="T39" fmla="+- 0 16840 15780"/>
              <a:gd name="T40" fmla="*/ T39 w 1060"/>
              <a:gd name="T41" fmla="*/ 516 h 592"/>
              <a:gd name="T42" fmla="+- 0 16840 15780"/>
              <a:gd name="T43" fmla="*/ T42 w 1060"/>
              <a:gd name="T44" fmla="*/ 592 h 592"/>
              <a:gd name="T45" fmla="+- 0 16372 15780"/>
              <a:gd name="T46" fmla="*/ T45 w 1060"/>
              <a:gd name="T47" fmla="*/ 592 h 592"/>
              <a:gd name="T48" fmla="+- 0 16297 15780"/>
              <a:gd name="T49" fmla="*/ T48 w 1060"/>
              <a:gd name="T50" fmla="*/ 587 h 592"/>
              <a:gd name="T51" fmla="+- 0 16226 15780"/>
              <a:gd name="T52" fmla="*/ T51 w 1060"/>
              <a:gd name="T53" fmla="*/ 574 h 592"/>
              <a:gd name="T54" fmla="+- 0 16158 15780"/>
              <a:gd name="T55" fmla="*/ T54 w 1060"/>
              <a:gd name="T56" fmla="*/ 552 h 592"/>
              <a:gd name="T57" fmla="+- 0 16093 15780"/>
              <a:gd name="T58" fmla="*/ T57 w 1060"/>
              <a:gd name="T59" fmla="*/ 522 h 592"/>
              <a:gd name="T60" fmla="+- 0 16034 15780"/>
              <a:gd name="T61" fmla="*/ T60 w 1060"/>
              <a:gd name="T62" fmla="*/ 486 h 592"/>
              <a:gd name="T63" fmla="+- 0 15979 15780"/>
              <a:gd name="T64" fmla="*/ T63 w 1060"/>
              <a:gd name="T65" fmla="*/ 442 h 592"/>
              <a:gd name="T66" fmla="+- 0 15929 15780"/>
              <a:gd name="T67" fmla="*/ T66 w 1060"/>
              <a:gd name="T68" fmla="*/ 393 h 592"/>
              <a:gd name="T69" fmla="+- 0 15886 15780"/>
              <a:gd name="T70" fmla="*/ T69 w 1060"/>
              <a:gd name="T71" fmla="*/ 338 h 592"/>
              <a:gd name="T72" fmla="+- 0 15849 15780"/>
              <a:gd name="T73" fmla="*/ T72 w 1060"/>
              <a:gd name="T74" fmla="*/ 278 h 592"/>
              <a:gd name="T75" fmla="+- 0 15820 15780"/>
              <a:gd name="T76" fmla="*/ T75 w 1060"/>
              <a:gd name="T77" fmla="*/ 214 h 592"/>
              <a:gd name="T78" fmla="+- 0 15798 15780"/>
              <a:gd name="T79" fmla="*/ T78 w 1060"/>
              <a:gd name="T80" fmla="*/ 146 h 592"/>
              <a:gd name="T81" fmla="+- 0 15785 15780"/>
              <a:gd name="T82" fmla="*/ T81 w 1060"/>
              <a:gd name="T83" fmla="*/ 74 h 592"/>
              <a:gd name="T84" fmla="+- 0 15780 15780"/>
              <a:gd name="T85" fmla="*/ T84 w 1060"/>
              <a:gd name="T86" fmla="*/ 0 h 592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  <a:cxn ang="0">
                <a:pos x="T52" y="T53"/>
              </a:cxn>
              <a:cxn ang="0">
                <a:pos x="T55" y="T56"/>
              </a:cxn>
              <a:cxn ang="0">
                <a:pos x="T58" y="T59"/>
              </a:cxn>
              <a:cxn ang="0">
                <a:pos x="T61" y="T62"/>
              </a:cxn>
              <a:cxn ang="0">
                <a:pos x="T64" y="T65"/>
              </a:cxn>
              <a:cxn ang="0">
                <a:pos x="T67" y="T68"/>
              </a:cxn>
              <a:cxn ang="0">
                <a:pos x="T70" y="T71"/>
              </a:cxn>
              <a:cxn ang="0">
                <a:pos x="T73" y="T74"/>
              </a:cxn>
              <a:cxn ang="0">
                <a:pos x="T76" y="T77"/>
              </a:cxn>
              <a:cxn ang="0">
                <a:pos x="T79" y="T80"/>
              </a:cxn>
              <a:cxn ang="0">
                <a:pos x="T82" y="T83"/>
              </a:cxn>
              <a:cxn ang="0">
                <a:pos x="T85" y="T86"/>
              </a:cxn>
            </a:cxnLst>
            <a:rect l="0" t="0" r="r" b="b"/>
            <a:pathLst>
              <a:path w="1060" h="592">
                <a:moveTo>
                  <a:pt x="0" y="0"/>
                </a:move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6"/>
                </a:lnTo>
                <a:lnTo>
                  <a:pt x="1060" y="592"/>
                </a:ln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xmlns="" id="{31DDB201-3AB6-4A53-B512-EA171D14A1DA}"/>
              </a:ext>
            </a:extLst>
          </p:cNvPr>
          <p:cNvSpPr>
            <a:spLocks/>
          </p:cNvSpPr>
          <p:nvPr userDrawn="1"/>
        </p:nvSpPr>
        <p:spPr bwMode="auto">
          <a:xfrm>
            <a:off x="11865278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6CAE7E2A-5082-4713-B599-65FDF1C52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7C4AA08-6985-4EBF-B81B-9F97B9D158EC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inaba.ac.id</a:t>
            </a:r>
          </a:p>
        </p:txBody>
      </p:sp>
      <p:pic>
        <p:nvPicPr>
          <p:cNvPr id="17" name="image1.png">
            <a:extLst>
              <a:ext uri="{FF2B5EF4-FFF2-40B4-BE49-F238E27FC236}">
                <a16:creationId xmlns:a16="http://schemas.microsoft.com/office/drawing/2014/main" xmlns="" id="{AC4C12D9-F1C0-4A66-874A-4BA01B3F540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9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63D2C9-CF80-40C4-AF22-1348B1AC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AADC360-E64E-487B-9C8E-4BBD07BA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FBE1D26-6122-4DB2-A934-4D3909ECC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20DB3F8-E804-44A3-8A8E-187B48B3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xmlns="" id="{9E31203B-A7FC-42D3-A928-3319242AA1C8}"/>
              </a:ext>
            </a:extLst>
          </p:cNvPr>
          <p:cNvSpPr>
            <a:spLocks/>
          </p:cNvSpPr>
          <p:nvPr userDrawn="1"/>
        </p:nvSpPr>
        <p:spPr bwMode="auto">
          <a:xfrm>
            <a:off x="11065149" y="6350"/>
            <a:ext cx="1155700" cy="381000"/>
          </a:xfrm>
          <a:custGeom>
            <a:avLst/>
            <a:gdLst>
              <a:gd name="T0" fmla="+- 0 15020 15020"/>
              <a:gd name="T1" fmla="*/ T0 w 1820"/>
              <a:gd name="T2" fmla="*/ 0 h 600"/>
              <a:gd name="T3" fmla="+- 0 16840 15020"/>
              <a:gd name="T4" fmla="*/ T3 w 1820"/>
              <a:gd name="T5" fmla="*/ 0 h 600"/>
              <a:gd name="T6" fmla="+- 0 16840 15020"/>
              <a:gd name="T7" fmla="*/ T6 w 1820"/>
              <a:gd name="T8" fmla="*/ 600 h 600"/>
              <a:gd name="T9" fmla="+- 0 15620 15020"/>
              <a:gd name="T10" fmla="*/ T9 w 1820"/>
              <a:gd name="T11" fmla="*/ 600 h 600"/>
              <a:gd name="T12" fmla="+- 0 15545 15020"/>
              <a:gd name="T13" fmla="*/ T12 w 1820"/>
              <a:gd name="T14" fmla="*/ 595 h 600"/>
              <a:gd name="T15" fmla="+- 0 15472 15020"/>
              <a:gd name="T16" fmla="*/ T15 w 1820"/>
              <a:gd name="T17" fmla="*/ 582 h 600"/>
              <a:gd name="T18" fmla="+- 0 15403 15020"/>
              <a:gd name="T19" fmla="*/ T18 w 1820"/>
              <a:gd name="T20" fmla="*/ 560 h 600"/>
              <a:gd name="T21" fmla="+- 0 15338 15020"/>
              <a:gd name="T22" fmla="*/ T21 w 1820"/>
              <a:gd name="T23" fmla="*/ 530 h 600"/>
              <a:gd name="T24" fmla="+- 0 15277 15020"/>
              <a:gd name="T25" fmla="*/ T24 w 1820"/>
              <a:gd name="T26" fmla="*/ 493 h 600"/>
              <a:gd name="T27" fmla="+- 0 15222 15020"/>
              <a:gd name="T28" fmla="*/ T27 w 1820"/>
              <a:gd name="T29" fmla="*/ 449 h 600"/>
              <a:gd name="T30" fmla="+- 0 15171 15020"/>
              <a:gd name="T31" fmla="*/ T30 w 1820"/>
              <a:gd name="T32" fmla="*/ 398 h 600"/>
              <a:gd name="T33" fmla="+- 0 15128 15020"/>
              <a:gd name="T34" fmla="*/ T33 w 1820"/>
              <a:gd name="T35" fmla="*/ 343 h 600"/>
              <a:gd name="T36" fmla="+- 0 15090 15020"/>
              <a:gd name="T37" fmla="*/ T36 w 1820"/>
              <a:gd name="T38" fmla="*/ 282 h 600"/>
              <a:gd name="T39" fmla="+- 0 15060 15020"/>
              <a:gd name="T40" fmla="*/ T39 w 1820"/>
              <a:gd name="T41" fmla="*/ 217 h 600"/>
              <a:gd name="T42" fmla="+- 0 15038 15020"/>
              <a:gd name="T43" fmla="*/ T42 w 1820"/>
              <a:gd name="T44" fmla="*/ 148 h 600"/>
              <a:gd name="T45" fmla="+- 0 15025 15020"/>
              <a:gd name="T46" fmla="*/ T45 w 1820"/>
              <a:gd name="T47" fmla="*/ 75 h 600"/>
              <a:gd name="T48" fmla="+- 0 15020 15020"/>
              <a:gd name="T49" fmla="*/ T48 w 1820"/>
              <a:gd name="T50" fmla="*/ 0 h 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</a:cxnLst>
            <a:rect l="0" t="0" r="r" b="b"/>
            <a:pathLst>
              <a:path w="1820" h="600">
                <a:moveTo>
                  <a:pt x="0" y="0"/>
                </a:moveTo>
                <a:lnTo>
                  <a:pt x="1820" y="0"/>
                </a:lnTo>
                <a:lnTo>
                  <a:pt x="1820" y="600"/>
                </a:lnTo>
                <a:lnTo>
                  <a:pt x="600" y="600"/>
                </a:lnTo>
                <a:lnTo>
                  <a:pt x="525" y="595"/>
                </a:lnTo>
                <a:lnTo>
                  <a:pt x="452" y="582"/>
                </a:lnTo>
                <a:lnTo>
                  <a:pt x="383" y="560"/>
                </a:lnTo>
                <a:lnTo>
                  <a:pt x="318" y="530"/>
                </a:lnTo>
                <a:lnTo>
                  <a:pt x="257" y="493"/>
                </a:lnTo>
                <a:lnTo>
                  <a:pt x="202" y="449"/>
                </a:lnTo>
                <a:lnTo>
                  <a:pt x="151" y="398"/>
                </a:lnTo>
                <a:lnTo>
                  <a:pt x="108" y="343"/>
                </a:lnTo>
                <a:lnTo>
                  <a:pt x="70" y="282"/>
                </a:lnTo>
                <a:lnTo>
                  <a:pt x="40" y="217"/>
                </a:lnTo>
                <a:lnTo>
                  <a:pt x="18" y="148"/>
                </a:lnTo>
                <a:lnTo>
                  <a:pt x="5" y="75"/>
                </a:lnTo>
                <a:lnTo>
                  <a:pt x="0" y="0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xmlns="" id="{7CADE970-A95C-4450-A0BB-34D5746F3F9C}"/>
              </a:ext>
            </a:extLst>
          </p:cNvPr>
          <p:cNvSpPr>
            <a:spLocks/>
          </p:cNvSpPr>
          <p:nvPr userDrawn="1"/>
        </p:nvSpPr>
        <p:spPr bwMode="auto">
          <a:xfrm>
            <a:off x="11843024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DE928AB-711F-4076-A3D6-6F5061CE7C0F}"/>
              </a:ext>
            </a:extLst>
          </p:cNvPr>
          <p:cNvSpPr txBox="1"/>
          <p:nvPr userDrawn="1"/>
        </p:nvSpPr>
        <p:spPr>
          <a:xfrm>
            <a:off x="-533400" y="638984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2" name="image1.png">
            <a:extLst>
              <a:ext uri="{FF2B5EF4-FFF2-40B4-BE49-F238E27FC236}">
                <a16:creationId xmlns:a16="http://schemas.microsoft.com/office/drawing/2014/main" xmlns="" id="{894CA3A2-7E63-4B45-A20B-C1A1713197E0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453" y="6306087"/>
            <a:ext cx="240955" cy="434825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xmlns="" id="{7E180E40-CB82-4A6B-9FEE-209E6AAFE2C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xmlns="" id="{2100E91A-FAA3-4E6A-9217-0D934059B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998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919234-D8B5-439A-82B9-C5C2F868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CC7BFFD-520E-480A-BD63-83FBB970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298D8F-8CA0-40E0-87AE-53AB1FA6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xmlns="" id="{9FF83414-0801-4E16-AFDA-660238CBFE66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xmlns="" id="{E03AD49A-BB5E-4AE9-8298-EF537720DFA9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xmlns="" id="{81AA7646-7DCF-469F-B66E-BDD7CCFC724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0FE7313-AC8E-464A-89CB-4E1749907AA6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xmlns="" id="{C3732D46-2396-4EE5-81C8-50439EA9FF7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9" name="Picture 18" descr="Logo, company name&#10;&#10;Description automatically generated">
            <a:extLst>
              <a:ext uri="{FF2B5EF4-FFF2-40B4-BE49-F238E27FC236}">
                <a16:creationId xmlns:a16="http://schemas.microsoft.com/office/drawing/2014/main" xmlns="" id="{3583D365-2838-4FE9-94AB-38DB3BA37F3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xmlns="" id="{6866598A-04DF-4E82-AF95-2D83B1DC6D15}"/>
              </a:ext>
            </a:extLst>
          </p:cNvPr>
          <p:cNvSpPr txBox="1">
            <a:spLocks/>
          </p:cNvSpPr>
          <p:nvPr userDrawn="1"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FA09AC97-97BC-4691-B90A-A6A194CE7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549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2872DE-1578-4C6E-AB7E-D99BED98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89BDE85-5200-451B-AFC6-CBA974EB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7D81F8B-570D-4279-82EA-4DE2857B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209BCE4-CBA0-45C0-8F6C-06FBC1E6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 2">
            <a:extLst>
              <a:ext uri="{FF2B5EF4-FFF2-40B4-BE49-F238E27FC236}">
                <a16:creationId xmlns:a16="http://schemas.microsoft.com/office/drawing/2014/main" xmlns="" id="{A21D7B71-19CF-408A-A57F-91F4D482D44C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xmlns="" id="{27ECFE4D-061D-4A20-B8F5-F136F4A9D193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xmlns="" id="{53D7BAFB-7BC2-4804-AD0B-D88AC372017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687F7F9-C7EB-4331-BF0D-827691257C10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6" name="image1.png">
            <a:extLst>
              <a:ext uri="{FF2B5EF4-FFF2-40B4-BE49-F238E27FC236}">
                <a16:creationId xmlns:a16="http://schemas.microsoft.com/office/drawing/2014/main" xmlns="" id="{F453DFC4-7E3A-4FD1-BCDD-55013C50E34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xmlns="" id="{6F6ADAD0-2A9F-4EC6-8C19-63045DBB18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943B60E7-CEF9-41F2-BACB-4429854A8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xmlns="" id="{7A633866-7A63-4D0D-8F43-12BA695EF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96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61BFF0-386E-4502-AF88-4BAEA8939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11797DA-C368-47F7-95B0-2E101660C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CAA65F5-5724-4955-89BC-AD856800E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FCA22EB-7F1E-4B99-87B8-1FACAC1E8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0732E11-0AE2-4B4D-9080-3213A46A0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033213A-0175-4399-9D66-E65C578E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53144B-B8F6-45B6-979E-47E58261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D90C93F-D859-4B58-A151-CEC37040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4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F0BF25-2689-4BAE-B6D1-FBD3E92D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719916B-CFC8-41EE-9930-9E461C93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F61F4C8-8590-412C-94DC-3D3F8BAD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22A428D-50F0-4C82-BFF7-CF955A8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6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0933040-FD1F-4206-A6F8-07840549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6C65C41-3562-415A-9953-540402F3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80DE526-8B33-4D72-817C-961E2F62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8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E14A75D-3713-473F-9E07-CDDCEE0DC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216CD6C-6462-44DA-893E-EB780687C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B42F26-C4DF-4814-8808-0EA2923EE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7AF12-223C-4122-A9CE-087E1CF4C3DE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1A74AA-4084-480B-B85E-846CAEE6E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F4D3C58-2CE8-41D0-A23D-5EF85C132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8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73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05CF54C-1E35-4774-85D8-8832249E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09AE8E4-3203-4084-B6A2-F78FA1BBE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4338973-86F3-4E13-AFC5-236A44A13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93DFD-06B0-490E-AC15-0EF737E8B6C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CF11663-31CB-4B29-BFCC-3142D7E27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4406A38-CA45-41A3-8BC3-145A34D83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2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A458B7-B94B-4267-AC08-B2A0227BB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97724"/>
            <a:ext cx="9144000" cy="1296648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INA 052– MATERI-SESI </a:t>
            </a:r>
            <a:r>
              <a:rPr lang="en-US" sz="3600" b="1" dirty="0" smtClean="0"/>
              <a:t>4</a:t>
            </a: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 smtClean="0"/>
              <a:t>STATISTIKA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934DB9D-AE51-4AE5-88D5-80A446F644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/>
          </a:p>
          <a:p>
            <a:r>
              <a:rPr lang="en-US" smtClean="0"/>
              <a:t>ALI </a:t>
            </a:r>
            <a:r>
              <a:rPr lang="en-US" dirty="0" smtClean="0"/>
              <a:t>A. RACHMAN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730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217237"/>
              </p:ext>
            </p:extLst>
          </p:nvPr>
        </p:nvGraphicFramePr>
        <p:xfrm>
          <a:off x="3294650" y="2305410"/>
          <a:ext cx="4501199" cy="25645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9329"/>
                <a:gridCol w="1062114"/>
                <a:gridCol w="2389756"/>
              </a:tblGrid>
              <a:tr h="516615">
                <a:tc>
                  <a:txBody>
                    <a:bodyPr/>
                    <a:lstStyle/>
                    <a:p>
                      <a:pPr marL="0" marR="0" indent="51435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51435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X - µ</a:t>
                      </a:r>
                      <a:endParaRPr lang="en-US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51435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(X - µ)</a:t>
                      </a:r>
                      <a:r>
                        <a:rPr lang="id-ID" sz="1200" baseline="300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 anchor="b"/>
                </a:tc>
              </a:tr>
              <a:tr h="249062">
                <a:tc>
                  <a:txBody>
                    <a:bodyPr/>
                    <a:lstStyle/>
                    <a:p>
                      <a:pPr marL="0" marR="0" indent="51435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51435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51435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25</a:t>
                      </a:r>
                      <a:endParaRPr lang="en-US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 anchor="b"/>
                </a:tc>
              </a:tr>
              <a:tr h="516615">
                <a:tc>
                  <a:txBody>
                    <a:bodyPr/>
                    <a:lstStyle/>
                    <a:p>
                      <a:pPr marL="0" marR="0" indent="51435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51435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-2</a:t>
                      </a:r>
                      <a:endParaRPr lang="en-US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51435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 anchor="b"/>
                </a:tc>
              </a:tr>
              <a:tr h="249062">
                <a:tc>
                  <a:txBody>
                    <a:bodyPr/>
                    <a:lstStyle/>
                    <a:p>
                      <a:pPr marL="0" marR="0" indent="51435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51435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51435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 anchor="b"/>
                </a:tc>
              </a:tr>
              <a:tr h="516615">
                <a:tc>
                  <a:txBody>
                    <a:bodyPr/>
                    <a:lstStyle/>
                    <a:p>
                      <a:pPr marL="0" marR="0" indent="51435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51435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-3</a:t>
                      </a:r>
                      <a:endParaRPr lang="en-US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51435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 anchor="b"/>
                </a:tc>
              </a:tr>
              <a:tr h="516615">
                <a:tc>
                  <a:txBody>
                    <a:bodyPr/>
                    <a:lstStyle/>
                    <a:p>
                      <a:pPr marL="0" marR="0" indent="51435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51435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51435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38</a:t>
                      </a:r>
                      <a:endParaRPr lang="en-US" sz="11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04092" y="1566746"/>
            <a:ext cx="16331346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5143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Contohnya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657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29508" y="1305342"/>
            <a:ext cx="89916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dirty="0"/>
              <a:t>Dari tabel di atas dapat dilihat bahwa apabila skor deviasi tidak kita jumlahkan, kita akan mendapatkan nilai 0 di akhir penjumlahannya. Oleh karena itu kita musti memangkatkan dua skor tersebut.</a:t>
            </a:r>
            <a:endParaRPr lang="en-US" sz="2000" dirty="0"/>
          </a:p>
          <a:p>
            <a:r>
              <a:rPr lang="id-ID" sz="2000" dirty="0"/>
              <a:t>3. Menghitung rata-rata dari langkah kedua</a:t>
            </a:r>
            <a:endParaRPr lang="en-US" sz="2000" dirty="0"/>
          </a:p>
          <a:p>
            <a:r>
              <a:rPr lang="id-ID" sz="2000" dirty="0"/>
              <a:t>Dalam menghitung rata-rata, kita menggunakan data yang sudah dipangkat duakan agar hasilnya tidak 0. Proses seperti ini biasa disebut menghitung variance</a:t>
            </a:r>
            <a:endParaRPr lang="en-US" sz="2000" dirty="0"/>
          </a:p>
          <a:p>
            <a:r>
              <a:rPr lang="id-ID" sz="2000" dirty="0"/>
              <a:t>Rumusnya :</a:t>
            </a:r>
            <a:endParaRPr lang="en-US" sz="2000" dirty="0"/>
          </a:p>
          <a:p>
            <a:r>
              <a:rPr lang="id-ID" sz="2000" dirty="0"/>
              <a:t>s</a:t>
            </a:r>
            <a:r>
              <a:rPr lang="id-ID" sz="2000" baseline="30000" dirty="0"/>
              <a:t>2</a:t>
            </a:r>
            <a:r>
              <a:rPr lang="id-ID" sz="2000" dirty="0"/>
              <a:t> = å(X - µ)</a:t>
            </a:r>
            <a:r>
              <a:rPr lang="id-ID" sz="2000" baseline="30000" dirty="0"/>
              <a:t>2 </a:t>
            </a:r>
            <a:r>
              <a:rPr lang="id-ID" sz="2000" dirty="0"/>
              <a:t>/ N</a:t>
            </a:r>
            <a:endParaRPr lang="en-US" sz="2000" dirty="0"/>
          </a:p>
          <a:p>
            <a:r>
              <a:rPr lang="id-ID" sz="2000" dirty="0"/>
              <a:t>Dengan N sebagai jumlah dari populasi.</a:t>
            </a:r>
            <a:endParaRPr lang="en-US" sz="2000" dirty="0"/>
          </a:p>
          <a:p>
            <a:r>
              <a:rPr lang="id-ID" sz="2000" dirty="0"/>
              <a:t>4. Menghitung standar deviasi</a:t>
            </a:r>
            <a:endParaRPr lang="en-US" sz="2000" dirty="0"/>
          </a:p>
          <a:p>
            <a:r>
              <a:rPr lang="id-ID" sz="2000" dirty="0"/>
              <a:t>Setelah variance nya dapat, kita harus menghitung standari deviasinya yang rumusnya berupa : Ös</a:t>
            </a:r>
            <a:r>
              <a:rPr lang="id-ID" sz="2000" baseline="30000" dirty="0"/>
              <a:t>2</a:t>
            </a:r>
            <a:endParaRPr lang="en-US" sz="2000" dirty="0"/>
          </a:p>
          <a:p>
            <a:r>
              <a:rPr lang="id-ID" sz="2000" dirty="0"/>
              <a:t>- Untuk sampel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87915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646" y="504092"/>
            <a:ext cx="3141785" cy="1113693"/>
          </a:xfrm>
        </p:spPr>
        <p:txBody>
          <a:bodyPr>
            <a:normAutofit/>
          </a:bodyPr>
          <a:lstStyle/>
          <a:p>
            <a:r>
              <a:rPr lang="en-US" sz="2800" dirty="0"/>
              <a:t/>
            </a:r>
            <a:br>
              <a:rPr lang="en-US" sz="2800" dirty="0"/>
            </a:br>
            <a:r>
              <a:rPr lang="en-US" sz="4000" b="1" dirty="0" smtClean="0"/>
              <a:t>VARIABILITAS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/>
          </a:bodyPr>
          <a:lstStyle/>
          <a:p>
            <a:pPr lvl="0"/>
            <a:endParaRPr lang="en-US" dirty="0" smtClean="0"/>
          </a:p>
          <a:p>
            <a:r>
              <a:rPr lang="id-ID" dirty="0"/>
              <a:t>Variabilitas adalah pengukuran kuantitatif mengenai derajat seberapa tersebar atau seberapa terkumpulnya skor-skor yang ada di dalam suatu distribusi. Variabilitas juga memperlihatkan seberapa bervariasinya suatu data.</a:t>
            </a:r>
            <a:endParaRPr lang="en-US" dirty="0"/>
          </a:p>
          <a:p>
            <a:r>
              <a:rPr lang="id-ID" dirty="0"/>
              <a:t>Variabilitas memiliki 2 fungsi yaitu :</a:t>
            </a:r>
            <a:endParaRPr lang="en-US" dirty="0"/>
          </a:p>
          <a:p>
            <a:r>
              <a:rPr lang="id-ID" dirty="0"/>
              <a:t>- Berfungsi untuk menggambar atau mendeskripsikan suatu distribusi. Dari gambar atau grafik, dapat dilihat seberapa menyebarnya suatu distribusi dan bisa juga dilihat berapa jarak antara suatu skor dengan rata-ratanya.</a:t>
            </a:r>
            <a:endParaRPr lang="en-US" dirty="0"/>
          </a:p>
          <a:p>
            <a:r>
              <a:rPr lang="id-ID" dirty="0"/>
              <a:t>- Menggabarkan seberapa mewakili suatu individu pada sampelnya.</a:t>
            </a: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41180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01969" y="1301262"/>
            <a:ext cx="887436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dirty="0"/>
              <a:t>Ada tiga macam perhitungan mengenai variabilitas</a:t>
            </a:r>
            <a:endParaRPr lang="en-US" sz="2400" dirty="0"/>
          </a:p>
          <a:p>
            <a:pPr lvl="0"/>
            <a:r>
              <a:rPr lang="id-ID" sz="2400" b="1" dirty="0"/>
              <a:t>Range</a:t>
            </a:r>
            <a:endParaRPr lang="en-US" sz="2400" b="1" dirty="0"/>
          </a:p>
          <a:p>
            <a:r>
              <a:rPr lang="id-ID" sz="2400" dirty="0"/>
              <a:t>Jarak dari skor yang paling tinggi dengan skor yang paling rendah. Perhitungan Range ini biasa digunakan untuk skala interval dan rasio dari variabel kontinu. </a:t>
            </a:r>
            <a:endParaRPr lang="en-US" sz="2400" dirty="0" smtClean="0"/>
          </a:p>
          <a:p>
            <a:r>
              <a:rPr lang="id-ID" sz="2400" dirty="0" smtClean="0"/>
              <a:t>Kelemahan </a:t>
            </a:r>
            <a:r>
              <a:rPr lang="id-ID" sz="2400" dirty="0"/>
              <a:t>Range ialah tidak dapat digunakan apabila ada ekstrim skore.</a:t>
            </a:r>
            <a:endParaRPr lang="en-US" sz="2400" dirty="0"/>
          </a:p>
          <a:p>
            <a:r>
              <a:rPr lang="id-ID" sz="2400" dirty="0"/>
              <a:t>Rumusnya : skor tertinggi – skor terendah + 1</a:t>
            </a:r>
            <a:endParaRPr lang="en-US" sz="2400" dirty="0"/>
          </a:p>
          <a:p>
            <a:pPr lvl="0"/>
            <a:r>
              <a:rPr lang="id-ID" sz="2400" b="1" dirty="0"/>
              <a:t>Interquartil Range (IR</a:t>
            </a:r>
            <a:r>
              <a:rPr lang="id-ID" sz="2400" b="1" dirty="0" smtClean="0"/>
              <a:t>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85466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48154" y="1348154"/>
            <a:ext cx="9671538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 algn="just"/>
            <a:r>
              <a:rPr lang="id-ID" sz="2800" dirty="0"/>
              <a:t>Range yang meliputi 50% pada bagian tengah distribusi. Kelebihan IR, tidak dipengaruhi oleh ekstrim skore</a:t>
            </a:r>
            <a:r>
              <a:rPr lang="id-ID" sz="2800" dirty="0" smtClean="0"/>
              <a:t>.</a:t>
            </a:r>
            <a:endParaRPr lang="en-US" sz="2800" dirty="0" smtClean="0"/>
          </a:p>
          <a:p>
            <a:pPr algn="just"/>
            <a:r>
              <a:rPr lang="id-ID" sz="2800" dirty="0" smtClean="0"/>
              <a:t> </a:t>
            </a:r>
            <a:r>
              <a:rPr lang="id-ID" sz="2800" dirty="0"/>
              <a:t>Kelemahan IR, perhitungan ini hanya menghitung 50% dari data yang ada dan data yang berada di kanan ataupun kiri tidak diperhitungkan. </a:t>
            </a:r>
            <a:endParaRPr lang="en-US" sz="2800" dirty="0" smtClean="0"/>
          </a:p>
          <a:p>
            <a:pPr algn="just"/>
            <a:r>
              <a:rPr lang="id-ID" sz="2800" dirty="0" smtClean="0"/>
              <a:t>Perhitungan </a:t>
            </a:r>
            <a:r>
              <a:rPr lang="id-ID" sz="2800" dirty="0"/>
              <a:t>ini tidak bisa menggambarkan keseluruhan distribusi dan juga tidak bisa menggambarkan variasi yang sesungguhnya</a:t>
            </a:r>
            <a:r>
              <a:rPr lang="id-ID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24479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48154" y="2413338"/>
            <a:ext cx="77958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43353" y="1441938"/>
            <a:ext cx="943707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3200" b="1" dirty="0"/>
              <a:t>Rumus IR : Q3 –</a:t>
            </a:r>
            <a:r>
              <a:rPr lang="id-ID" sz="3200" b="1" dirty="0" smtClean="0"/>
              <a:t>Q1</a:t>
            </a:r>
            <a:endParaRPr lang="en-US" sz="3200" b="1" dirty="0" smtClean="0"/>
          </a:p>
          <a:p>
            <a:endParaRPr lang="en-US" sz="3200" dirty="0"/>
          </a:p>
          <a:p>
            <a:r>
              <a:rPr lang="id-ID" sz="3200" dirty="0"/>
              <a:t>Q3 adalah nilai yang terletak di 25% dari keseluruhan data yang dihitungnya dari data kanan.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35499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24709" y="1465385"/>
            <a:ext cx="93784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dirty="0"/>
              <a:t>Q1 adalah nilai yang terletak di 25% dari keseluruhan data yang dihitungnya dari data kiri.</a:t>
            </a:r>
            <a:endParaRPr lang="en-US" sz="2400" dirty="0"/>
          </a:p>
          <a:p>
            <a:r>
              <a:rPr lang="id-ID" sz="2400" dirty="0"/>
              <a:t>Contohnya :</a:t>
            </a:r>
            <a:endParaRPr lang="en-US" sz="2400" dirty="0"/>
          </a:p>
          <a:p>
            <a:r>
              <a:rPr lang="id-ID" sz="2400" dirty="0"/>
              <a:t> </a:t>
            </a:r>
            <a:endParaRPr lang="en-US" sz="2400" dirty="0"/>
          </a:p>
          <a:p>
            <a:r>
              <a:rPr lang="id-ID" sz="2400" dirty="0"/>
              <a:t>Ada data :</a:t>
            </a:r>
            <a:endParaRPr lang="en-US" sz="2400" dirty="0"/>
          </a:p>
          <a:p>
            <a:r>
              <a:rPr lang="id-ID" sz="2400" dirty="0"/>
              <a:t>2, 3, 4, 4, 5, 5, 6, 6, 6, 7, 7, 8, 8, 9, 10, 11</a:t>
            </a:r>
            <a:endParaRPr lang="en-US" sz="2400" dirty="0"/>
          </a:p>
          <a:p>
            <a:r>
              <a:rPr lang="id-ID" sz="2400" dirty="0"/>
              <a:t>Dari data di atas terdapat 16 data. Kita harus mencari terlebih dahulu 25% dari 16 yaitu data keempat. Rumusnya adalah data keempat + data kelima dibagi dua. Sehingga Q1 sebesar 4+5 = 9 dibagi 2 menjadi </a:t>
            </a:r>
            <a:r>
              <a:rPr lang="id-ID" sz="2400" dirty="0" smtClean="0"/>
              <a:t>4,5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88961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72309" y="1312985"/>
            <a:ext cx="94370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dirty="0"/>
              <a:t>Untuk mencari Q3, kita melihat dari sebelah kanan yaitu (8+8) / 2 = 8. Dari situ, dapat ditentukan IR nya sebesar 3,5.</a:t>
            </a:r>
            <a:endParaRPr lang="en-US" sz="2400" dirty="0"/>
          </a:p>
          <a:p>
            <a:r>
              <a:rPr lang="id-ID" sz="2400" dirty="0"/>
              <a:t>Setelah mendapatkan IR, kita bisa mencari semi-interquartil range(SIR) yang memiliki rumus = (Q3-Q1) : 2</a:t>
            </a:r>
            <a:endParaRPr lang="en-US" sz="2400" dirty="0"/>
          </a:p>
          <a:p>
            <a:r>
              <a:rPr lang="id-ID" sz="2400" dirty="0"/>
              <a:t>SIR ini dihitung untuk menghindarkan nilai ektrim agar tidak berpengaruh terhadap perhitungan.</a:t>
            </a:r>
            <a:endParaRPr lang="en-US" sz="2400" dirty="0"/>
          </a:p>
          <a:p>
            <a:pPr lvl="0"/>
            <a:r>
              <a:rPr lang="id-ID" sz="2400" dirty="0"/>
              <a:t>Standar deviasi dan variance</a:t>
            </a:r>
            <a:endParaRPr lang="en-US" sz="2400" dirty="0"/>
          </a:p>
          <a:p>
            <a:r>
              <a:rPr lang="id-ID" sz="2400" dirty="0"/>
              <a:t>Standar deviasi adalah perhitungan yang mengutamakan deskripsi dalam variabel, bagaimana penyebaran skor dalam distribusi. </a:t>
            </a:r>
            <a:endParaRPr lang="en-US" sz="2400" dirty="0" smtClean="0"/>
          </a:p>
          <a:p>
            <a:r>
              <a:rPr lang="id-ID" sz="2400" dirty="0" smtClean="0"/>
              <a:t>Standar </a:t>
            </a:r>
            <a:r>
              <a:rPr lang="id-ID" sz="2400" dirty="0"/>
              <a:t>deviasi mendeskripsikan variability dari perhitungan jarak dari rata-rata.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7267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66093" y="1441938"/>
            <a:ext cx="97536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3200" dirty="0"/>
              <a:t>Perhitungan yang ketiga ini bisa dibilang perhitungan paling penting dari variabilitas.</a:t>
            </a:r>
            <a:endParaRPr lang="en-US" sz="3200" dirty="0"/>
          </a:p>
          <a:p>
            <a:r>
              <a:rPr lang="id-ID" sz="3200" dirty="0"/>
              <a:t>Perhitungan ini digunakan untuk mencari variance dan standard deviasi. Ada beberapa langkah untuk menghitungnya :</a:t>
            </a:r>
            <a:endParaRPr lang="en-US" sz="3200" dirty="0"/>
          </a:p>
          <a:p>
            <a:r>
              <a:rPr lang="id-ID" sz="3200" dirty="0"/>
              <a:t>- Untuk populasi</a:t>
            </a:r>
            <a:endParaRPr lang="en-US" sz="3200" dirty="0"/>
          </a:p>
          <a:p>
            <a:r>
              <a:rPr lang="id-ID" sz="3200" dirty="0"/>
              <a:t>1. Mencari skor deviasi yang merupakan jarak standard dari mean untuk setiap skor. Rumusnya : X - µ</a:t>
            </a:r>
            <a:endParaRPr lang="en-US" sz="3200" dirty="0"/>
          </a:p>
          <a:p>
            <a:r>
              <a:rPr lang="id-ID" sz="3200" dirty="0"/>
              <a:t>Contohnya : ada seorang anak memiliki skor 56 dan rata-rata </a:t>
            </a:r>
            <a:r>
              <a:rPr lang="id-ID" sz="3200" dirty="0" smtClean="0"/>
              <a:t>kelasnya</a:t>
            </a:r>
            <a:r>
              <a:rPr lang="en-US" sz="3200" dirty="0" smtClean="0"/>
              <a:t> 53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25724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66091" y="1336431"/>
            <a:ext cx="921433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800" dirty="0"/>
              <a:t>Maka skor deviasinya adalah : 56-50=3. Sedangkan apabila seorang anak memiliki skor 50, maka skor deviasinya menjadi 50-53=-3</a:t>
            </a:r>
            <a:endParaRPr lang="en-US" sz="2800" dirty="0"/>
          </a:p>
          <a:p>
            <a:r>
              <a:rPr lang="id-ID" sz="2800" dirty="0"/>
              <a:t>Tanda positif dan negative disini menunjukan letak dari skor tersebut. Apakah di atas rata-rata atau di bawah rata-rata.</a:t>
            </a:r>
            <a:endParaRPr lang="en-US" sz="2800" dirty="0"/>
          </a:p>
          <a:p>
            <a:r>
              <a:rPr lang="id-ID" sz="2800" dirty="0"/>
              <a:t>2. Memangkatkan dua setiap skor deviasi</a:t>
            </a:r>
            <a:endParaRPr lang="en-US" sz="2800" dirty="0"/>
          </a:p>
          <a:p>
            <a:r>
              <a:rPr lang="id-ID" sz="2800" dirty="0"/>
              <a:t>Hal ini digunakan untuk mengatasi apabila jumlah dari skor deviasi bisa saja menghasilkan angka 0.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00445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423</Words>
  <Application>Microsoft Office PowerPoint</Application>
  <PresentationFormat>Custom</PresentationFormat>
  <Paragraphs>72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Custom Design</vt:lpstr>
      <vt:lpstr>INA 052– MATERI-SESI 4 STATISTIKA</vt:lpstr>
      <vt:lpstr> VARIABILITAS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Akuntansi</dc:title>
  <dc:creator>Bagas Nuralim</dc:creator>
  <cp:lastModifiedBy>Ali A Rachman</cp:lastModifiedBy>
  <cp:revision>35</cp:revision>
  <dcterms:created xsi:type="dcterms:W3CDTF">2021-08-03T05:39:13Z</dcterms:created>
  <dcterms:modified xsi:type="dcterms:W3CDTF">2022-03-10T02:54:28Z</dcterms:modified>
</cp:coreProperties>
</file>