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8" r:id="rId4"/>
    <p:sldId id="259" r:id="rId5"/>
    <p:sldId id="260" r:id="rId6"/>
    <p:sldId id="261" r:id="rId7"/>
    <p:sldId id="262" r:id="rId8"/>
    <p:sldId id="29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8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14/09/2021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7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Optimasi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Penunjang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Keputusan</a:t>
            </a:r>
            <a:endParaRPr lang="en-US" sz="60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08554"/>
            <a:ext cx="6958853" cy="55675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249">
              <a:lnSpc>
                <a:spcPct val="100000"/>
              </a:lnSpc>
            </a:pPr>
            <a:r>
              <a:rPr sz="3618" spc="18" dirty="0"/>
              <a:t>Model</a:t>
            </a:r>
            <a:r>
              <a:rPr sz="3618" spc="97" dirty="0"/>
              <a:t> </a:t>
            </a:r>
            <a:r>
              <a:rPr sz="3618" spc="-18" dirty="0"/>
              <a:t>prediktif</a:t>
            </a:r>
            <a:endParaRPr sz="3618"/>
          </a:p>
        </p:txBody>
      </p:sp>
      <p:sp>
        <p:nvSpPr>
          <p:cNvPr id="8" name="object 8"/>
          <p:cNvSpPr txBox="1"/>
          <p:nvPr/>
        </p:nvSpPr>
        <p:spPr>
          <a:xfrm>
            <a:off x="2553597" y="1897671"/>
            <a:ext cx="7027209" cy="214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47" indent="-311540"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55424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predikti</a:t>
            </a:r>
            <a:r>
              <a:rPr sz="2515" spc="3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483" lvl="1" indent="-249905">
              <a:lnSpc>
                <a:spcPts val="2524"/>
              </a:lnSpc>
              <a:spcBef>
                <a:spcPts val="631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  <a:tab pos="5451953" algn="l"/>
                <a:tab pos="6326058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prediksi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sa</a:t>
            </a:r>
            <a:r>
              <a:rPr sz="2206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depa</a:t>
            </a:r>
            <a:r>
              <a:rPr sz="2206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206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bila</a:t>
            </a:r>
            <a:r>
              <a:rPr sz="2206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diberika</a:t>
            </a:r>
            <a:r>
              <a:rPr sz="2206" spc="-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skena</a:t>
            </a:r>
            <a:r>
              <a:rPr sz="2206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rio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tertentu.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840486" lvl="1" indent="-249905" algn="just">
              <a:lnSpc>
                <a:spcPct val="95600"/>
              </a:lnSpc>
              <a:spcBef>
                <a:spcPts val="476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5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lebih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direpresenta</a:t>
            </a:r>
            <a:r>
              <a:rPr sz="2206" spc="-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sika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mengguna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per</a:t>
            </a:r>
            <a:r>
              <a:rPr sz="2206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i="1" spc="-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sz="2162" i="1" spc="-36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i="1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forecastin</a:t>
            </a:r>
            <a:r>
              <a:rPr sz="2162" i="1" spc="3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162" i="1" spc="-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r>
              <a:rPr sz="2162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i="1" spc="-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lisis</a:t>
            </a:r>
            <a:r>
              <a:rPr sz="2206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kov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15318"/>
            <a:ext cx="6958853" cy="54322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249">
              <a:lnSpc>
                <a:spcPct val="100000"/>
              </a:lnSpc>
            </a:pPr>
            <a:r>
              <a:rPr sz="3530" spc="62" dirty="0"/>
              <a:t>Mode</a:t>
            </a:r>
            <a:r>
              <a:rPr sz="3530" spc="229" dirty="0"/>
              <a:t>l</a:t>
            </a:r>
            <a:r>
              <a:rPr sz="3530" spc="66" dirty="0"/>
              <a:t>-model</a:t>
            </a:r>
            <a:r>
              <a:rPr sz="3530" spc="106" dirty="0"/>
              <a:t> </a:t>
            </a:r>
            <a:r>
              <a:rPr sz="3530" spc="-71" dirty="0"/>
              <a:t>y</a:t>
            </a:r>
            <a:r>
              <a:rPr sz="3530" spc="-18" dirty="0"/>
              <a:t>a</a:t>
            </a:r>
            <a:r>
              <a:rPr sz="3530" spc="88" dirty="0"/>
              <a:t>ng</a:t>
            </a:r>
            <a:r>
              <a:rPr sz="3530" spc="71" dirty="0"/>
              <a:t> </a:t>
            </a:r>
            <a:r>
              <a:rPr sz="3530" spc="-40" dirty="0"/>
              <a:t>l</a:t>
            </a:r>
            <a:r>
              <a:rPr sz="3530" spc="-119" dirty="0"/>
              <a:t>a</a:t>
            </a:r>
            <a:r>
              <a:rPr sz="3530" spc="35" dirty="0"/>
              <a:t>i</a:t>
            </a:r>
            <a:r>
              <a:rPr sz="3530" spc="154" dirty="0"/>
              <a:t>n</a:t>
            </a:r>
            <a:r>
              <a:rPr sz="3530" spc="-71" dirty="0"/>
              <a:t>nya</a:t>
            </a:r>
            <a:endParaRPr sz="3530"/>
          </a:p>
        </p:txBody>
      </p:sp>
      <p:sp>
        <p:nvSpPr>
          <p:cNvPr id="8" name="object 8"/>
          <p:cNvSpPr txBox="1"/>
          <p:nvPr/>
        </p:nvSpPr>
        <p:spPr>
          <a:xfrm>
            <a:off x="2553596" y="1894982"/>
            <a:ext cx="6649010" cy="1810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47" indent="-311540"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</a:t>
            </a:r>
            <a:r>
              <a:rPr sz="2515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-4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del</a:t>
            </a:r>
            <a:r>
              <a:rPr sz="2515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515" spc="-3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515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innya</a:t>
            </a:r>
            <a:r>
              <a:rPr sz="2515" spc="-3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 marR="4483" lvl="1" indent="-260551">
              <a:lnSpc>
                <a:spcPts val="2541"/>
              </a:lnSpc>
              <a:spcBef>
                <a:spcPts val="618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  <a:tab pos="3811324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menyelesa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sus</a:t>
            </a:r>
            <a:r>
              <a:rPr sz="2206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t-</a:t>
            </a:r>
            <a:r>
              <a:rPr sz="2206" spc="-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if</a:t>
            </a:r>
            <a:r>
              <a:rPr sz="2206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mengguna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formula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tertentu.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 marR="176502" lvl="1" indent="-260551">
              <a:lnSpc>
                <a:spcPts val="2524"/>
              </a:lnSpc>
              <a:spcBef>
                <a:spcPts val="543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  <a:tab pos="271645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lebih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diguna</a:t>
            </a:r>
            <a:r>
              <a:rPr sz="2206" spc="-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206" spc="-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pemodela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keu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konsep</a:t>
            </a:r>
            <a:r>
              <a:rPr sz="2206" spc="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ntri</a:t>
            </a:r>
            <a:r>
              <a:rPr sz="2206" spc="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3163" y="515318"/>
            <a:ext cx="6958853" cy="54322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853">
              <a:lnSpc>
                <a:spcPct val="100000"/>
              </a:lnSpc>
            </a:pPr>
            <a:r>
              <a:rPr sz="3530" spc="84" dirty="0"/>
              <a:t>Fokus</a:t>
            </a:r>
            <a:r>
              <a:rPr sz="3530" spc="282" dirty="0"/>
              <a:t> </a:t>
            </a:r>
            <a:r>
              <a:rPr sz="3530" spc="-18" dirty="0"/>
              <a:t>Masalah</a:t>
            </a:r>
            <a:endParaRPr sz="3530"/>
          </a:p>
        </p:txBody>
      </p:sp>
      <p:sp>
        <p:nvSpPr>
          <p:cNvPr id="9" name="object 9"/>
          <p:cNvSpPr txBox="1"/>
          <p:nvPr/>
        </p:nvSpPr>
        <p:spPr>
          <a:xfrm>
            <a:off x="2553596" y="1897671"/>
            <a:ext cx="6923554" cy="3206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99" marR="69480" indent="-298092">
              <a:lnSpc>
                <a:spcPts val="2965"/>
              </a:lnSpc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27968" algn="l"/>
                <a:tab pos="1344778" algn="l"/>
                <a:tab pos="2805542" algn="l"/>
                <a:tab pos="4690472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	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ptim</a:t>
            </a:r>
            <a:r>
              <a:rPr sz="2515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</a:t>
            </a:r>
            <a:r>
              <a:rPr sz="2515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-4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515" spc="-3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</a:t>
            </a:r>
            <a:r>
              <a:rPr sz="2515" spc="3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515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jumla</a:t>
            </a:r>
            <a:r>
              <a:rPr sz="2515" spc="-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rel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atif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-6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kecil.</a:t>
            </a:r>
            <a:endParaRPr sz="251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483" lvl="1" indent="-249905">
              <a:lnSpc>
                <a:spcPts val="2524"/>
              </a:lnSpc>
              <a:spcBef>
                <a:spcPts val="543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lang="en-ID"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65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2206" spc="26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terba</a:t>
            </a:r>
            <a:r>
              <a:rPr sz="2206" spc="62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206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sejumla</a:t>
            </a:r>
            <a:r>
              <a:rPr sz="2206" spc="-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206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5386" lvl="1" indent="-249905">
              <a:lnSpc>
                <a:spcPts val="2541"/>
              </a:lnSpc>
              <a:spcBef>
                <a:spcPts val="512"/>
              </a:spcBef>
              <a:buClr>
                <a:srgbClr val="9A9A36"/>
              </a:buClr>
              <a:buFont typeface="Arial"/>
              <a:buChar char="•"/>
              <a:tabLst>
                <a:tab pos="648855" algn="l"/>
                <a:tab pos="1643430" algn="l"/>
                <a:tab pos="2533785" algn="l"/>
                <a:tab pos="2608869" algn="l"/>
                <a:tab pos="3195527" algn="l"/>
                <a:tab pos="3482974" algn="l"/>
              </a:tabLst>
            </a:pP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Teknik-</a:t>
            </a:r>
            <a:r>
              <a:rPr sz="2206" spc="-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teknik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	</a:t>
            </a:r>
            <a:r>
              <a:rPr sz="2206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penyeles</a:t>
            </a:r>
            <a:r>
              <a:rPr sz="2206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sa</a:t>
            </a:r>
            <a:r>
              <a:rPr sz="2206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nt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mengguna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keputusa</a:t>
            </a:r>
            <a:r>
              <a:rPr sz="2206" spc="-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n,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pohon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keputusa</a:t>
            </a:r>
            <a:r>
              <a:rPr sz="2206" spc="-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n,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bebera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</a:t>
            </a:r>
            <a:r>
              <a:rPr sz="2206" spc="-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metode</a:t>
            </a:r>
            <a:r>
              <a:rPr sz="2206" spc="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-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25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-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ADM</a:t>
            </a:r>
            <a:r>
              <a:rPr sz="2206" spc="-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/>
              <a:t>T</a:t>
            </a:r>
            <a:r>
              <a:rPr spc="13" dirty="0"/>
              <a:t>abel</a:t>
            </a:r>
            <a:r>
              <a:rPr spc="31" dirty="0"/>
              <a:t> </a:t>
            </a:r>
            <a:r>
              <a:rPr spc="-432" dirty="0"/>
              <a:t>I</a:t>
            </a:r>
            <a:r>
              <a:rPr spc="168" dirty="0"/>
              <a:t>&lt;</a:t>
            </a:r>
            <a:r>
              <a:rPr spc="44" dirty="0"/>
              <a:t>eputusan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3597" y="1921877"/>
            <a:ext cx="6911787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99" marR="813030" indent="-298092" algn="just">
              <a:lnSpc>
                <a:spcPts val="2965"/>
              </a:lnSpc>
              <a:buClr>
                <a:srgbClr val="643413"/>
              </a:buClr>
              <a:buSzPct val="94736"/>
              <a:buFont typeface="Arial"/>
              <a:buChar char="o"/>
              <a:tabLst>
                <a:tab pos="293610" algn="l"/>
              </a:tabLst>
            </a:pPr>
            <a:r>
              <a:rPr sz="2515" spc="-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515" spc="-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</a:t>
            </a:r>
            <a:r>
              <a:rPr sz="2515" spc="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merupa</a:t>
            </a:r>
            <a:r>
              <a:rPr sz="2515" spc="-3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</a:t>
            </a:r>
            <a:r>
              <a:rPr sz="2515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251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peng</a:t>
            </a:r>
            <a:r>
              <a:rPr sz="2515" spc="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mbil</a:t>
            </a:r>
            <a:r>
              <a:rPr sz="2515" spc="3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</a:t>
            </a:r>
            <a:r>
              <a:rPr sz="2515" spc="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515" spc="-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515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ukup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sederha</a:t>
            </a:r>
            <a:r>
              <a:rPr sz="2515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1454" marR="324988" indent="-290248">
              <a:lnSpc>
                <a:spcPts val="2965"/>
              </a:lnSpc>
              <a:spcBef>
                <a:spcPts val="591"/>
              </a:spcBef>
              <a:buClr>
                <a:srgbClr val="643413"/>
              </a:buClr>
              <a:buSzPct val="94736"/>
              <a:buFont typeface="Arial"/>
              <a:buChar char="o"/>
              <a:tabLst>
                <a:tab pos="323307" algn="l"/>
                <a:tab pos="1455161" algn="l"/>
                <a:tab pos="1576191" algn="l"/>
                <a:tab pos="2165092" algn="l"/>
                <a:tab pos="4986323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etode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	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</a:t>
            </a:r>
            <a:r>
              <a:rPr sz="2515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51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</a:t>
            </a:r>
            <a:r>
              <a:rPr sz="2515" spc="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ntu</a:t>
            </a:r>
            <a:r>
              <a:rPr sz="2515" spc="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2515" spc="4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515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515" spc="-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515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berisi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hubunga</a:t>
            </a:r>
            <a:r>
              <a:rPr sz="2515" spc="-3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nt</a:t>
            </a:r>
            <a:r>
              <a:rPr sz="2515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bebera</a:t>
            </a:r>
            <a:r>
              <a:rPr sz="2515" spc="-3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</a:t>
            </a:r>
            <a:r>
              <a:rPr sz="2515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tribut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515" spc="-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515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mempenga</a:t>
            </a:r>
            <a:r>
              <a:rPr sz="2515" spc="-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ruhi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tribut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tertentu</a:t>
            </a:r>
            <a:r>
              <a:rPr sz="2515" spc="-3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20505" marR="4483" indent="-309299">
              <a:lnSpc>
                <a:spcPts val="2965"/>
              </a:lnSpc>
              <a:spcBef>
                <a:spcPts val="591"/>
              </a:spcBef>
              <a:buClr>
                <a:srgbClr val="643413"/>
              </a:buClr>
              <a:buSzPct val="94736"/>
              <a:buFont typeface="Arial"/>
              <a:buChar char="o"/>
              <a:tabLst>
                <a:tab pos="320505" algn="l"/>
                <a:tab pos="3052644" algn="l"/>
              </a:tabLst>
            </a:pP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Umumnya,</a:t>
            </a:r>
            <a:r>
              <a:rPr sz="2515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2515" spc="4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</a:t>
            </a:r>
            <a:r>
              <a:rPr sz="2515" spc="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51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</a:t>
            </a:r>
            <a:r>
              <a:rPr sz="2515" spc="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</a:t>
            </a:r>
            <a:r>
              <a:rPr sz="2515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</a:t>
            </a:r>
            <a:r>
              <a:rPr sz="2515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penyelesa</a:t>
            </a:r>
            <a:r>
              <a:rPr sz="2515" spc="-3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515" spc="-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51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tida</a:t>
            </a:r>
            <a:r>
              <a:rPr sz="2515" spc="-3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melib</a:t>
            </a:r>
            <a:r>
              <a:rPr sz="2515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tk</a:t>
            </a:r>
            <a:r>
              <a:rPr sz="2515" spc="4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515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</a:t>
            </a:r>
            <a:r>
              <a:rPr sz="2515" spc="-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 err="1"/>
              <a:t>T</a:t>
            </a:r>
            <a:r>
              <a:rPr spc="13" dirty="0" err="1"/>
              <a:t>abel</a:t>
            </a:r>
            <a:r>
              <a:rPr spc="31" dirty="0"/>
              <a:t> </a:t>
            </a:r>
            <a:r>
              <a:rPr lang="en-ID" spc="-432" dirty="0"/>
              <a:t>K</a:t>
            </a:r>
            <a:r>
              <a:rPr spc="44" dirty="0" err="1"/>
              <a:t>eputusan</a:t>
            </a:r>
            <a:endParaRPr spc="44" dirty="0"/>
          </a:p>
        </p:txBody>
      </p:sp>
      <p:sp>
        <p:nvSpPr>
          <p:cNvPr id="5" name="object 5"/>
          <p:cNvSpPr txBox="1"/>
          <p:nvPr/>
        </p:nvSpPr>
        <p:spPr>
          <a:xfrm>
            <a:off x="2553596" y="1814301"/>
            <a:ext cx="7128622" cy="4087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99" marR="313221" indent="-298092">
              <a:lnSpc>
                <a:spcPct val="98600"/>
              </a:lnSpc>
              <a:buClr>
                <a:srgbClr val="643413"/>
              </a:buClr>
              <a:buSzPct val="94736"/>
              <a:buFont typeface="Arial"/>
              <a:buChar char="o"/>
              <a:tabLst>
                <a:tab pos="323307" algn="l"/>
                <a:tab pos="1307236" algn="l"/>
                <a:tab pos="1344778" algn="l"/>
                <a:tab pos="2090009" algn="l"/>
                <a:tab pos="4287039" algn="l"/>
              </a:tabLst>
            </a:pPr>
            <a:r>
              <a:rPr sz="2515" spc="-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515" spc="-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515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2515" spc="4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</a:t>
            </a:r>
            <a:r>
              <a:rPr sz="2515" spc="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n,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nil</a:t>
            </a:r>
            <a:r>
              <a:rPr sz="2515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keben</a:t>
            </a:r>
            <a:r>
              <a:rPr sz="2515" spc="36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ndisi</a:t>
            </a:r>
            <a:r>
              <a:rPr sz="2515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diberika</a:t>
            </a:r>
            <a:r>
              <a:rPr sz="2515" spc="-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berd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-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rk</a:t>
            </a:r>
            <a:r>
              <a:rPr sz="2515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nil</a:t>
            </a:r>
            <a:r>
              <a:rPr sz="2515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gika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	d</a:t>
            </a:r>
            <a:r>
              <a:rPr sz="2515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setia</a:t>
            </a:r>
            <a:r>
              <a:rPr sz="2515" spc="-3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tribut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427" spc="-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427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427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427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22747" indent="-311540">
              <a:lnSpc>
                <a:spcPts val="3208"/>
              </a:lnSpc>
              <a:buClr>
                <a:srgbClr val="643413"/>
              </a:buClr>
              <a:buSzPct val="94736"/>
              <a:buFont typeface="Arial"/>
              <a:buChar char="o"/>
              <a:tabLst>
                <a:tab pos="323307" algn="l"/>
                <a:tab pos="2103456" algn="l"/>
                <a:tab pos="2810585" algn="l"/>
                <a:tab pos="6791127" algn="l"/>
              </a:tabLst>
            </a:pP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nya</a:t>
            </a:r>
            <a:r>
              <a:rPr sz="2515" spc="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dua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nil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keben</a:t>
            </a:r>
            <a:r>
              <a:rPr sz="2515" spc="36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n,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515" spc="36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itu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27" spc="-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Ek</a:t>
            </a:r>
            <a:r>
              <a:rPr sz="242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3353" spc="-437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endParaRPr sz="3353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20505">
              <a:lnSpc>
                <a:spcPts val="3503"/>
              </a:lnSpc>
              <a:tabLst>
                <a:tab pos="2592619" algn="l"/>
              </a:tabLst>
            </a:pP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ben</a:t>
            </a:r>
            <a:r>
              <a:rPr sz="2515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2515" spc="4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27" spc="-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Ek</a:t>
            </a:r>
            <a:r>
              <a:rPr sz="242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3353" spc="-437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3353" spc="397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14902" indent="-303696">
              <a:lnSpc>
                <a:spcPts val="2934"/>
              </a:lnSpc>
              <a:spcBef>
                <a:spcPts val="326"/>
              </a:spcBef>
              <a:buClr>
                <a:srgbClr val="643413"/>
              </a:buClr>
              <a:buSzPct val="94736"/>
              <a:buFont typeface="Arial"/>
              <a:buChar char="o"/>
              <a:tabLst>
                <a:tab pos="315462" algn="l"/>
                <a:tab pos="1508953" algn="l"/>
                <a:tab pos="3636503" algn="l"/>
              </a:tabLst>
            </a:pPr>
            <a:r>
              <a:rPr sz="2515" spc="-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Sec</a:t>
            </a:r>
            <a:r>
              <a:rPr sz="2515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umum,</a:t>
            </a:r>
            <a:r>
              <a:rPr sz="251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2515" spc="4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</a:t>
            </a:r>
            <a:r>
              <a:rPr sz="2515" spc="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berbent</a:t>
            </a:r>
            <a:r>
              <a:rPr sz="2515" spc="3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uk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1635585">
              <a:lnSpc>
                <a:spcPts val="3940"/>
              </a:lnSpc>
              <a:tabLst>
                <a:tab pos="1995874" algn="l"/>
                <a:tab pos="2356162" algn="l"/>
                <a:tab pos="3986145" algn="l"/>
              </a:tabLst>
            </a:pPr>
            <a:r>
              <a:rPr sz="2382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	</a:t>
            </a:r>
            <a:r>
              <a:rPr sz="3353" spc="-437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	</a:t>
            </a:r>
            <a:r>
              <a:rPr sz="2382" spc="-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382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82" spc="5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{</a:t>
            </a:r>
            <a:r>
              <a:rPr sz="2382" spc="-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82" spc="-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382" spc="-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2382" spc="6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382" spc="-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82" spc="-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382" spc="-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2,</a:t>
            </a:r>
            <a:r>
              <a:rPr sz="23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382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..</a:t>
            </a:r>
            <a:r>
              <a:rPr sz="2382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r>
              <a:rPr sz="2382" spc="6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382" spc="-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82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382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382" spc="4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}</a:t>
            </a:r>
            <a:endParaRPr sz="2382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9299">
              <a:lnSpc>
                <a:spcPts val="3000"/>
              </a:lnSpc>
              <a:spcBef>
                <a:spcPts val="243"/>
              </a:spcBef>
            </a:pP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515" spc="-3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82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382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515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nil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kebena</a:t>
            </a:r>
            <a:r>
              <a:rPr sz="2515" spc="-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9299" marR="847209" indent="13448">
              <a:lnSpc>
                <a:spcPct val="69800"/>
              </a:lnSpc>
              <a:spcBef>
                <a:spcPts val="896"/>
              </a:spcBef>
              <a:tabLst>
                <a:tab pos="1484859" algn="l"/>
                <a:tab pos="2913124" algn="l"/>
                <a:tab pos="3757533" algn="l"/>
              </a:tabLst>
            </a:pP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ndis</a:t>
            </a:r>
            <a:r>
              <a:rPr sz="251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6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515" spc="-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27" spc="-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Ei</a:t>
            </a:r>
            <a:r>
              <a:rPr sz="2427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nil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kebena</a:t>
            </a:r>
            <a:r>
              <a:rPr sz="2515" spc="-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tribut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-4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(i</a:t>
            </a:r>
            <a:r>
              <a:rPr sz="2515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353" spc="-437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33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2427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2427" spc="6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427" spc="-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2,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...</a:t>
            </a:r>
            <a:r>
              <a:rPr sz="251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27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427" spc="4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r>
              <a:rPr sz="2427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427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 err="1"/>
              <a:t>T</a:t>
            </a:r>
            <a:r>
              <a:rPr spc="13" dirty="0" err="1"/>
              <a:t>abel</a:t>
            </a:r>
            <a:r>
              <a:rPr spc="31" dirty="0"/>
              <a:t> </a:t>
            </a:r>
            <a:r>
              <a:rPr lang="en-ID" spc="-432" dirty="0"/>
              <a:t>K</a:t>
            </a:r>
            <a:r>
              <a:rPr spc="44" dirty="0" err="1"/>
              <a:t>eputusan</a:t>
            </a:r>
            <a:endParaRPr spc="44" dirty="0"/>
          </a:p>
        </p:txBody>
      </p:sp>
      <p:sp>
        <p:nvSpPr>
          <p:cNvPr id="5" name="object 5"/>
          <p:cNvSpPr txBox="1"/>
          <p:nvPr/>
        </p:nvSpPr>
        <p:spPr>
          <a:xfrm>
            <a:off x="2553597" y="1935323"/>
            <a:ext cx="6704479" cy="319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00" indent="-300894">
              <a:buClr>
                <a:srgbClr val="643413"/>
              </a:buClr>
              <a:buSzPct val="94736"/>
              <a:buFont typeface="Arial"/>
              <a:buChar char="o"/>
              <a:tabLst>
                <a:tab pos="312661" algn="l"/>
              </a:tabLst>
            </a:pPr>
            <a:r>
              <a:rPr sz="2515" spc="53" dirty="0">
                <a:solidFill>
                  <a:srgbClr val="080707"/>
                </a:solidFill>
                <a:latin typeface="Arial"/>
                <a:cs typeface="Arial"/>
              </a:rPr>
              <a:t>Cont</a:t>
            </a:r>
            <a:r>
              <a:rPr sz="2515" spc="331" dirty="0">
                <a:solidFill>
                  <a:srgbClr val="080707"/>
                </a:solidFill>
                <a:latin typeface="Arial"/>
                <a:cs typeface="Arial"/>
              </a:rPr>
              <a:t>o</a:t>
            </a:r>
            <a:r>
              <a:rPr sz="2515" spc="124" dirty="0">
                <a:solidFill>
                  <a:srgbClr val="080707"/>
                </a:solidFill>
                <a:latin typeface="Arial"/>
                <a:cs typeface="Arial"/>
              </a:rPr>
              <a:t>h</a:t>
            </a:r>
            <a:r>
              <a:rPr sz="2515" spc="49" dirty="0">
                <a:solidFill>
                  <a:srgbClr val="080707"/>
                </a:solidFill>
                <a:latin typeface="Arial"/>
                <a:cs typeface="Arial"/>
              </a:rPr>
              <a:t>-</a:t>
            </a:r>
            <a:r>
              <a:rPr sz="2515" spc="-340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515" spc="269" dirty="0">
                <a:solidFill>
                  <a:srgbClr val="080707"/>
                </a:solidFill>
                <a:latin typeface="Arial"/>
                <a:cs typeface="Arial"/>
              </a:rPr>
              <a:t>1</a:t>
            </a:r>
            <a:r>
              <a:rPr sz="2515" spc="101" dirty="0">
                <a:solidFill>
                  <a:srgbClr val="080707"/>
                </a:solidFill>
                <a:latin typeface="Arial"/>
                <a:cs typeface="Arial"/>
              </a:rPr>
              <a:t>:</a:t>
            </a:r>
            <a:endParaRPr sz="2515">
              <a:latin typeface="Arial"/>
              <a:cs typeface="Arial"/>
            </a:endParaRPr>
          </a:p>
          <a:p>
            <a:pPr marL="672389" marR="4483" lvl="1" indent="-260551">
              <a:lnSpc>
                <a:spcPts val="2524"/>
              </a:lnSpc>
              <a:spcBef>
                <a:spcPts val="653"/>
              </a:spcBef>
              <a:buClr>
                <a:srgbClr val="CD3426"/>
              </a:buClr>
              <a:buFont typeface="Arial"/>
              <a:buChar char="•"/>
              <a:tabLst>
                <a:tab pos="654458" algn="l"/>
                <a:tab pos="2248580" algn="l"/>
                <a:tab pos="3308153" algn="l"/>
                <a:tab pos="4182258" algn="l"/>
                <a:tab pos="4470265" algn="l"/>
              </a:tabLst>
            </a:pPr>
            <a:r>
              <a:rPr sz="2206" spc="13" dirty="0">
                <a:solidFill>
                  <a:srgbClr val="080707"/>
                </a:solidFill>
                <a:latin typeface="Arial"/>
                <a:cs typeface="Arial"/>
              </a:rPr>
              <a:t>J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urus</a:t>
            </a:r>
            <a:r>
              <a:rPr sz="2206" spc="300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r>
              <a:rPr sz="2206" spc="53" dirty="0">
                <a:solidFill>
                  <a:srgbClr val="080707"/>
                </a:solidFill>
                <a:latin typeface="Arial"/>
                <a:cs typeface="Arial"/>
              </a:rPr>
              <a:t> Tekni</a:t>
            </a:r>
            <a:r>
              <a:rPr sz="2206" spc="154" dirty="0">
                <a:solidFill>
                  <a:srgbClr val="080707"/>
                </a:solidFill>
                <a:latin typeface="Arial"/>
                <a:cs typeface="Arial"/>
              </a:rPr>
              <a:t>k</a:t>
            </a:r>
            <a:r>
              <a:rPr sz="2206" spc="-582" dirty="0">
                <a:solidFill>
                  <a:srgbClr val="080707"/>
                </a:solidFill>
                <a:latin typeface="Arial"/>
                <a:cs typeface="Arial"/>
              </a:rPr>
              <a:t>I</a:t>
            </a:r>
            <a:r>
              <a:rPr sz="2206" spc="66" dirty="0">
                <a:solidFill>
                  <a:srgbClr val="080707"/>
                </a:solidFill>
                <a:latin typeface="Arial"/>
                <a:cs typeface="Arial"/>
              </a:rPr>
              <a:t>nform</a:t>
            </a:r>
            <a:r>
              <a:rPr sz="2206" spc="202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75" dirty="0">
                <a:solidFill>
                  <a:srgbClr val="080707"/>
                </a:solidFill>
                <a:latin typeface="Arial"/>
                <a:cs typeface="Arial"/>
              </a:rPr>
              <a:t>tika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	</a:t>
            </a:r>
            <a:r>
              <a:rPr sz="2206" spc="128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k</a:t>
            </a:r>
            <a:r>
              <a:rPr sz="2206" spc="190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rgbClr val="080707"/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rgbClr val="080707"/>
                </a:solidFill>
                <a:latin typeface="Arial"/>
                <a:cs typeface="Arial"/>
              </a:rPr>
              <a:t>kuk</a:t>
            </a:r>
            <a:r>
              <a:rPr sz="2206" spc="265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r>
              <a:rPr sz="2206" spc="4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93" dirty="0">
                <a:solidFill>
                  <a:srgbClr val="080707"/>
                </a:solidFill>
                <a:latin typeface="Arial"/>
                <a:cs typeface="Arial"/>
              </a:rPr>
              <a:t>rekruitmen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	</a:t>
            </a:r>
            <a:r>
              <a:rPr sz="2206" spc="62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35" dirty="0">
                <a:solidFill>
                  <a:srgbClr val="080707"/>
                </a:solidFill>
                <a:latin typeface="Arial"/>
                <a:cs typeface="Arial"/>
              </a:rPr>
              <a:t>sisten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	</a:t>
            </a:r>
            <a:r>
              <a:rPr sz="2206" spc="97" dirty="0">
                <a:solidFill>
                  <a:srgbClr val="080707"/>
                </a:solidFill>
                <a:latin typeface="Arial"/>
                <a:cs typeface="Arial"/>
              </a:rPr>
              <a:t>untuk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	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bebera</a:t>
            </a:r>
            <a:r>
              <a:rPr sz="2206" spc="-340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40" dirty="0">
                <a:solidFill>
                  <a:srgbClr val="080707"/>
                </a:solidFill>
                <a:latin typeface="Arial"/>
                <a:cs typeface="Arial"/>
              </a:rPr>
              <a:t>pa</a:t>
            </a:r>
            <a:endParaRPr sz="2206">
              <a:latin typeface="Arial"/>
              <a:cs typeface="Arial"/>
            </a:endParaRPr>
          </a:p>
          <a:p>
            <a:pPr marL="672389">
              <a:lnSpc>
                <a:spcPts val="2480"/>
              </a:lnSpc>
              <a:tabLst>
                <a:tab pos="2490640" algn="l"/>
              </a:tabLst>
            </a:pPr>
            <a:r>
              <a:rPr sz="2206" spc="-18" dirty="0">
                <a:solidFill>
                  <a:srgbClr val="080707"/>
                </a:solidFill>
                <a:latin typeface="Arial"/>
                <a:cs typeface="Arial"/>
              </a:rPr>
              <a:t>l</a:t>
            </a:r>
            <a:r>
              <a:rPr sz="2206" spc="137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bor</a:t>
            </a:r>
            <a:r>
              <a:rPr sz="2206" spc="146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101" dirty="0">
                <a:solidFill>
                  <a:srgbClr val="080707"/>
                </a:solidFill>
                <a:latin typeface="Arial"/>
                <a:cs typeface="Arial"/>
              </a:rPr>
              <a:t>torium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	</a:t>
            </a:r>
            <a:r>
              <a:rPr sz="2206" spc="57" dirty="0">
                <a:solidFill>
                  <a:srgbClr val="080707"/>
                </a:solidFill>
                <a:latin typeface="Arial"/>
                <a:cs typeface="Arial"/>
              </a:rPr>
              <a:t>di</a:t>
            </a:r>
            <a:r>
              <a:rPr sz="2206" spc="300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rgbClr val="080707"/>
                </a:solidFill>
                <a:latin typeface="Arial"/>
                <a:cs typeface="Arial"/>
              </a:rPr>
              <a:t>lingkunga</a:t>
            </a:r>
            <a:r>
              <a:rPr sz="2206" spc="-269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rgbClr val="080707"/>
                </a:solidFill>
                <a:latin typeface="Arial"/>
                <a:cs typeface="Arial"/>
              </a:rPr>
              <a:t>nnya</a:t>
            </a:r>
            <a:r>
              <a:rPr sz="2206" spc="-318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rgbClr val="080707"/>
                </a:solidFill>
                <a:latin typeface="Arial"/>
                <a:cs typeface="Arial"/>
              </a:rPr>
              <a:t>.</a:t>
            </a:r>
            <a:endParaRPr sz="2206">
              <a:latin typeface="Arial"/>
              <a:cs typeface="Arial"/>
            </a:endParaRPr>
          </a:p>
          <a:p>
            <a:pPr marL="672389" marR="101419" lvl="1" indent="-260551" algn="just">
              <a:lnSpc>
                <a:spcPct val="95600"/>
              </a:lnSpc>
              <a:spcBef>
                <a:spcPts val="538"/>
              </a:spcBef>
              <a:buClr>
                <a:srgbClr val="CD3426"/>
              </a:buClr>
              <a:buFont typeface="Arial"/>
              <a:buChar char="•"/>
              <a:tabLst>
                <a:tab pos="675751" algn="l"/>
              </a:tabLst>
            </a:pPr>
            <a:r>
              <a:rPr sz="2206" spc="-26" dirty="0">
                <a:solidFill>
                  <a:srgbClr val="080707"/>
                </a:solidFill>
                <a:latin typeface="Arial"/>
                <a:cs typeface="Arial"/>
              </a:rPr>
              <a:t>Persy</a:t>
            </a:r>
            <a:r>
              <a:rPr sz="2206" spc="224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4" dirty="0">
                <a:solidFill>
                  <a:srgbClr val="080707"/>
                </a:solidFill>
                <a:latin typeface="Arial"/>
                <a:cs typeface="Arial"/>
              </a:rPr>
              <a:t>r</a:t>
            </a:r>
            <a:r>
              <a:rPr sz="2206" spc="57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rgbClr val="080707"/>
                </a:solidFill>
                <a:latin typeface="Arial"/>
                <a:cs typeface="Arial"/>
              </a:rPr>
              <a:t>ta</a:t>
            </a:r>
            <a:r>
              <a:rPr sz="2206" spc="-318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97" dirty="0">
                <a:solidFill>
                  <a:srgbClr val="080707"/>
                </a:solidFill>
                <a:latin typeface="Arial"/>
                <a:cs typeface="Arial"/>
              </a:rPr>
              <a:t>untuk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278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79" dirty="0">
                <a:solidFill>
                  <a:srgbClr val="080707"/>
                </a:solidFill>
                <a:latin typeface="Arial"/>
                <a:cs typeface="Arial"/>
              </a:rPr>
              <a:t>menj</a:t>
            </a:r>
            <a:r>
              <a:rPr sz="2206" spc="243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49" dirty="0">
                <a:solidFill>
                  <a:srgbClr val="080707"/>
                </a:solidFill>
                <a:latin typeface="Arial"/>
                <a:cs typeface="Arial"/>
              </a:rPr>
              <a:t>di</a:t>
            </a:r>
            <a:r>
              <a:rPr sz="2206" spc="212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40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35" dirty="0">
                <a:solidFill>
                  <a:srgbClr val="080707"/>
                </a:solidFill>
                <a:latin typeface="Arial"/>
                <a:cs typeface="Arial"/>
              </a:rPr>
              <a:t>sisten</a:t>
            </a:r>
            <a:r>
              <a:rPr sz="2206" spc="304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rgbClr val="080707"/>
                </a:solidFill>
                <a:latin typeface="Arial"/>
                <a:cs typeface="Arial"/>
              </a:rPr>
              <a:t>di</a:t>
            </a:r>
            <a:r>
              <a:rPr sz="2206" spc="21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rgbClr val="080707"/>
                </a:solidFill>
                <a:latin typeface="Arial"/>
                <a:cs typeface="Arial"/>
              </a:rPr>
              <a:t>su</a:t>
            </a:r>
            <a:r>
              <a:rPr sz="2206" spc="150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128" dirty="0">
                <a:solidFill>
                  <a:srgbClr val="080707"/>
                </a:solidFill>
                <a:latin typeface="Arial"/>
                <a:cs typeface="Arial"/>
              </a:rPr>
              <a:t>tu</a:t>
            </a:r>
            <a:r>
              <a:rPr sz="2206" spc="84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18" dirty="0">
                <a:solidFill>
                  <a:srgbClr val="080707"/>
                </a:solidFill>
                <a:latin typeface="Arial"/>
                <a:cs typeface="Arial"/>
              </a:rPr>
              <a:t>l</a:t>
            </a:r>
            <a:r>
              <a:rPr sz="2206" spc="137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bor</a:t>
            </a:r>
            <a:r>
              <a:rPr sz="2206" spc="146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101" dirty="0">
                <a:solidFill>
                  <a:srgbClr val="080707"/>
                </a:solidFill>
                <a:latin typeface="Arial"/>
                <a:cs typeface="Arial"/>
              </a:rPr>
              <a:t>torium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21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79" dirty="0">
                <a:solidFill>
                  <a:srgbClr val="080707"/>
                </a:solidFill>
                <a:latin typeface="Arial"/>
                <a:cs typeface="Arial"/>
              </a:rPr>
              <a:t>ditentuka</a:t>
            </a:r>
            <a:r>
              <a:rPr sz="2206" spc="-247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r>
              <a:rPr sz="2206" spc="180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40" dirty="0">
                <a:solidFill>
                  <a:srgbClr val="080707"/>
                </a:solidFill>
                <a:latin typeface="Arial"/>
                <a:cs typeface="Arial"/>
              </a:rPr>
              <a:t>oleh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247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26" dirty="0">
                <a:solidFill>
                  <a:srgbClr val="080707"/>
                </a:solidFill>
                <a:latin typeface="Arial"/>
                <a:cs typeface="Arial"/>
              </a:rPr>
              <a:t>nil</a:t>
            </a:r>
            <a:r>
              <a:rPr sz="2206" spc="224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84" dirty="0">
                <a:solidFill>
                  <a:srgbClr val="080707"/>
                </a:solidFill>
                <a:latin typeface="Arial"/>
                <a:cs typeface="Arial"/>
              </a:rPr>
              <a:t>i</a:t>
            </a:r>
            <a:r>
              <a:rPr sz="2206" spc="185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bebera</a:t>
            </a:r>
            <a:r>
              <a:rPr sz="2206" spc="-340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40" dirty="0">
                <a:solidFill>
                  <a:srgbClr val="080707"/>
                </a:solidFill>
                <a:latin typeface="Arial"/>
                <a:cs typeface="Arial"/>
              </a:rPr>
              <a:t>pa</a:t>
            </a:r>
            <a:r>
              <a:rPr sz="2206" spc="-22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rgbClr val="080707"/>
                </a:solidFill>
                <a:latin typeface="Arial"/>
                <a:cs typeface="Arial"/>
              </a:rPr>
              <a:t>m</a:t>
            </a:r>
            <a:r>
              <a:rPr sz="2206" spc="93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rgbClr val="080707"/>
                </a:solidFill>
                <a:latin typeface="Arial"/>
                <a:cs typeface="Arial"/>
              </a:rPr>
              <a:t>ta</a:t>
            </a:r>
            <a:r>
              <a:rPr sz="2206" spc="-335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40" dirty="0">
                <a:solidFill>
                  <a:srgbClr val="080707"/>
                </a:solidFill>
                <a:latin typeface="Arial"/>
                <a:cs typeface="Arial"/>
              </a:rPr>
              <a:t>kuli</a:t>
            </a:r>
            <a:r>
              <a:rPr sz="2206" spc="309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62" dirty="0">
                <a:solidFill>
                  <a:srgbClr val="080707"/>
                </a:solidFill>
                <a:latin typeface="Arial"/>
                <a:cs typeface="Arial"/>
              </a:rPr>
              <a:t>h.</a:t>
            </a:r>
            <a:endParaRPr sz="2206">
              <a:latin typeface="Arial"/>
              <a:cs typeface="Arial"/>
            </a:endParaRPr>
          </a:p>
          <a:p>
            <a:pPr marL="661743" marR="127754" lvl="1" indent="-249905" algn="just">
              <a:lnSpc>
                <a:spcPts val="2524"/>
              </a:lnSpc>
              <a:spcBef>
                <a:spcPts val="609"/>
              </a:spcBef>
              <a:buClr>
                <a:srgbClr val="CD3426"/>
              </a:buClr>
              <a:buFont typeface="Arial"/>
              <a:buChar char="•"/>
              <a:tabLst>
                <a:tab pos="667906" algn="l"/>
              </a:tabLst>
            </a:pP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Setia</a:t>
            </a:r>
            <a:r>
              <a:rPr sz="2206" spc="-29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p</a:t>
            </a:r>
            <a:r>
              <a:rPr sz="2206" spc="212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18" dirty="0">
                <a:solidFill>
                  <a:srgbClr val="080707"/>
                </a:solidFill>
                <a:latin typeface="Arial"/>
                <a:cs typeface="Arial"/>
              </a:rPr>
              <a:t>l</a:t>
            </a:r>
            <a:r>
              <a:rPr sz="2206" spc="159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bor</a:t>
            </a:r>
            <a:r>
              <a:rPr sz="2206" spc="124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101" dirty="0">
                <a:solidFill>
                  <a:srgbClr val="080707"/>
                </a:solidFill>
                <a:latin typeface="Arial"/>
                <a:cs typeface="Arial"/>
              </a:rPr>
              <a:t>torium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194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84" dirty="0">
                <a:solidFill>
                  <a:srgbClr val="080707"/>
                </a:solidFill>
                <a:latin typeface="Arial"/>
                <a:cs typeface="Arial"/>
              </a:rPr>
              <a:t>dimung</a:t>
            </a:r>
            <a:r>
              <a:rPr sz="2206" spc="-287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rgbClr val="080707"/>
                </a:solidFill>
                <a:latin typeface="Arial"/>
                <a:cs typeface="Arial"/>
              </a:rPr>
              <a:t>kink</a:t>
            </a:r>
            <a:r>
              <a:rPr sz="2206" spc="309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97" dirty="0">
                <a:solidFill>
                  <a:srgbClr val="080707"/>
                </a:solidFill>
                <a:latin typeface="Arial"/>
                <a:cs typeface="Arial"/>
              </a:rPr>
              <a:t>memiliki</a:t>
            </a:r>
            <a:r>
              <a:rPr sz="2206" spc="57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sy</a:t>
            </a:r>
            <a:r>
              <a:rPr sz="2206" spc="274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4" dirty="0">
                <a:solidFill>
                  <a:srgbClr val="080707"/>
                </a:solidFill>
                <a:latin typeface="Arial"/>
                <a:cs typeface="Arial"/>
              </a:rPr>
              <a:t>r</a:t>
            </a:r>
            <a:r>
              <a:rPr sz="2206" spc="79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159" dirty="0">
                <a:solidFill>
                  <a:srgbClr val="080707"/>
                </a:solidFill>
                <a:latin typeface="Arial"/>
                <a:cs typeface="Arial"/>
              </a:rPr>
              <a:t>t</a:t>
            </a:r>
            <a:r>
              <a:rPr sz="2206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-291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rgbClr val="080707"/>
                </a:solidFill>
                <a:latin typeface="Arial"/>
                <a:cs typeface="Arial"/>
              </a:rPr>
              <a:t>nil</a:t>
            </a:r>
            <a:r>
              <a:rPr sz="2206" spc="243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84" dirty="0">
                <a:solidFill>
                  <a:srgbClr val="080707"/>
                </a:solidFill>
                <a:latin typeface="Arial"/>
                <a:cs typeface="Arial"/>
              </a:rPr>
              <a:t>i</a:t>
            </a:r>
            <a:r>
              <a:rPr sz="2206" spc="35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rgbClr val="080707"/>
                </a:solidFill>
                <a:latin typeface="Arial"/>
                <a:cs typeface="Arial"/>
              </a:rPr>
              <a:t>y</a:t>
            </a:r>
            <a:r>
              <a:rPr sz="2206" spc="291" dirty="0">
                <a:solidFill>
                  <a:srgbClr val="080707"/>
                </a:solidFill>
                <a:latin typeface="Arial"/>
                <a:cs typeface="Arial"/>
              </a:rPr>
              <a:t>a</a:t>
            </a:r>
            <a:r>
              <a:rPr sz="2206" spc="49" dirty="0">
                <a:solidFill>
                  <a:srgbClr val="080707"/>
                </a:solidFill>
                <a:latin typeface="Arial"/>
                <a:cs typeface="Arial"/>
              </a:rPr>
              <a:t>ng</a:t>
            </a:r>
            <a:r>
              <a:rPr sz="2206" spc="265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31" dirty="0">
                <a:solidFill>
                  <a:srgbClr val="080707"/>
                </a:solidFill>
                <a:latin typeface="Arial"/>
                <a:cs typeface="Arial"/>
              </a:rPr>
              <a:t>berbeda</a:t>
            </a:r>
            <a:r>
              <a:rPr sz="2206" spc="-224" dirty="0">
                <a:solidFill>
                  <a:srgbClr val="080707"/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rgbClr val="080707"/>
                </a:solidFill>
                <a:latin typeface="Arial"/>
                <a:cs typeface="Arial"/>
              </a:rPr>
              <a:t>.</a:t>
            </a:r>
            <a:endParaRPr sz="220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 err="1"/>
              <a:t>T</a:t>
            </a:r>
            <a:r>
              <a:rPr spc="13" dirty="0" err="1"/>
              <a:t>abel</a:t>
            </a:r>
            <a:r>
              <a:rPr spc="31" dirty="0"/>
              <a:t> </a:t>
            </a:r>
            <a:r>
              <a:rPr lang="en-ID" spc="-432" dirty="0"/>
              <a:t>k</a:t>
            </a:r>
            <a:r>
              <a:rPr spc="44" dirty="0" err="1"/>
              <a:t>eputusan</a:t>
            </a:r>
            <a:endParaRPr spc="44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5882" y="1893346"/>
          <a:ext cx="7269480" cy="4003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42">
                <a:tc>
                  <a:txBody>
                    <a:bodyPr/>
                    <a:lstStyle/>
                    <a:p>
                      <a:pPr marL="236220" marR="102235" indent="-43180">
                        <a:lnSpc>
                          <a:spcPts val="2380"/>
                        </a:lnSpc>
                      </a:pPr>
                      <a:r>
                        <a:rPr sz="1800" i="1" spc="-49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i="1" spc="-18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i="1" spc="-204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18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13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e/ L</a:t>
                      </a:r>
                      <a:r>
                        <a:rPr sz="1800" i="1" spc="-23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-114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i="1" spc="-18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13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9144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800" i="1" spc="-254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i="1" spc="-15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i="1" spc="-28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i="1" spc="-5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i="1" spc="-22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i="1" spc="-14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14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i="1" spc="-24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-9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i="1" spc="-18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15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i="1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9144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13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200" spc="1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tabLst>
                          <a:tab pos="1179195" algn="l"/>
                        </a:tabLst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Memil</a:t>
                      </a:r>
                      <a:r>
                        <a:rPr sz="1700" spc="4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ki	PK</a:t>
                      </a:r>
                      <a:r>
                        <a:rPr sz="1700" spc="24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275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700" spc="-5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14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2200" spc="-65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Min</a:t>
                      </a:r>
                      <a:r>
                        <a:rPr sz="1700" spc="-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mal</a:t>
                      </a:r>
                      <a:r>
                        <a:rPr sz="1700" spc="3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tengah</a:t>
                      </a:r>
                      <a:r>
                        <a:rPr sz="1700" spc="229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duduk</a:t>
                      </a:r>
                      <a:r>
                        <a:rPr sz="1700" spc="13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1700" spc="8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semester </a:t>
                      </a:r>
                      <a:r>
                        <a:rPr sz="1700" spc="-229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14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2200" spc="-65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Nilai</a:t>
                      </a:r>
                      <a:r>
                        <a:rPr sz="1700" spc="14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matakuliah</a:t>
                      </a:r>
                      <a:r>
                        <a:rPr sz="1700" spc="21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algor</a:t>
                      </a:r>
                      <a:r>
                        <a:rPr sz="1700" spc="-1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tma </a:t>
                      </a:r>
                      <a:r>
                        <a:rPr sz="1700" spc="-229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pemrograman </a:t>
                      </a:r>
                      <a:r>
                        <a:rPr sz="1700" spc="-13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300" spc="11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13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</a:pPr>
                      <a:r>
                        <a:rPr sz="2200" spc="-11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Nilai</a:t>
                      </a:r>
                      <a:r>
                        <a:rPr sz="1700" spc="14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matakuliah </a:t>
                      </a:r>
                      <a:r>
                        <a:rPr sz="1700" spc="-22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kecerdasan </a:t>
                      </a:r>
                      <a:r>
                        <a:rPr sz="1700" spc="-22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buatan</a:t>
                      </a:r>
                      <a:r>
                        <a:rPr sz="1700" spc="254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300" spc="11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85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2200" spc="-65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Nilai</a:t>
                      </a:r>
                      <a:r>
                        <a:rPr sz="1700" spc="14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matakuliah </a:t>
                      </a:r>
                      <a:r>
                        <a:rPr sz="1700" spc="-22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basisdata </a:t>
                      </a:r>
                      <a:r>
                        <a:rPr sz="1700" spc="-15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300" spc="11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</a:pPr>
                      <a:r>
                        <a:rPr sz="2200" spc="-9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Nilai</a:t>
                      </a:r>
                      <a:r>
                        <a:rPr sz="1700" spc="14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matakuliah</a:t>
                      </a:r>
                      <a:r>
                        <a:rPr sz="1700" spc="21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grafika </a:t>
                      </a:r>
                      <a:r>
                        <a:rPr sz="1700" spc="-21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komputer </a:t>
                      </a:r>
                      <a:r>
                        <a:rPr sz="1700" spc="-22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300" spc="11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5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2200" spc="-65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Nilai</a:t>
                      </a:r>
                      <a:r>
                        <a:rPr sz="1700" spc="14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matakuliah</a:t>
                      </a:r>
                      <a:r>
                        <a:rPr sz="1700" spc="6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jaringan </a:t>
                      </a:r>
                      <a:r>
                        <a:rPr sz="1700" spc="-114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komputer </a:t>
                      </a:r>
                      <a:r>
                        <a:rPr sz="1700" spc="-19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300" spc="110" dirty="0">
                          <a:solidFill>
                            <a:srgbClr val="08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</a:pPr>
                      <a:r>
                        <a:rPr sz="2200" spc="-9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dirty="0">
                          <a:solidFill>
                            <a:srgbClr val="08050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6096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Nilai</a:t>
                      </a:r>
                      <a:r>
                        <a:rPr sz="1700" spc="14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matakuliah </a:t>
                      </a:r>
                      <a:r>
                        <a:rPr sz="1700" spc="-22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informatika </a:t>
                      </a:r>
                      <a:r>
                        <a:rPr sz="1700" spc="-15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kedokteran </a:t>
                      </a:r>
                      <a:r>
                        <a:rPr sz="1700" spc="-25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min</a:t>
                      </a:r>
                      <a:r>
                        <a:rPr sz="1700" spc="-1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mal</a:t>
                      </a:r>
                      <a:r>
                        <a:rPr sz="1700" spc="185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80505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6096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 err="1"/>
              <a:t>T</a:t>
            </a:r>
            <a:r>
              <a:rPr spc="13" dirty="0" err="1"/>
              <a:t>abel</a:t>
            </a:r>
            <a:r>
              <a:rPr spc="31" dirty="0"/>
              <a:t> </a:t>
            </a:r>
            <a:r>
              <a:rPr lang="en-ID" spc="31" dirty="0" err="1"/>
              <a:t>Ke</a:t>
            </a:r>
            <a:r>
              <a:rPr spc="44" dirty="0" err="1"/>
              <a:t>putusan</a:t>
            </a:r>
            <a:endParaRPr spc="44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83919" y="1624404"/>
          <a:ext cx="7164933" cy="451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4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5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968">
                <a:tc rowSpan="3"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1200" i="1" spc="-13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6096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marR="635" algn="ctr">
                        <a:lnSpc>
                          <a:spcPts val="2025"/>
                        </a:lnSpc>
                      </a:pP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7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i="1" spc="-15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8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-12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et-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6096">
                      <a:solidFill>
                        <a:srgbClr val="08030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86233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i="1" spc="-12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3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-17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i="1" spc="-12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i="1" spc="-10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9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i="1" spc="-17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i="1" spc="-6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22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6096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6096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6096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6096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930"/>
                        </a:lnSpc>
                      </a:pPr>
                      <a:r>
                        <a:rPr sz="1600" spc="-15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930"/>
                        </a:lnSpc>
                      </a:pPr>
                      <a:r>
                        <a:rPr sz="1600" spc="-4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930"/>
                        </a:lnSpc>
                      </a:pPr>
                      <a:r>
                        <a:rPr sz="1600" spc="-65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930"/>
                        </a:lnSpc>
                      </a:pPr>
                      <a:r>
                        <a:rPr sz="1600" spc="-135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930"/>
                        </a:lnSpc>
                      </a:pPr>
                      <a:r>
                        <a:rPr sz="1600" spc="-65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930"/>
                        </a:lnSpc>
                      </a:pPr>
                      <a:r>
                        <a:rPr sz="1600" spc="-9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930"/>
                        </a:lnSpc>
                      </a:pPr>
                      <a:r>
                        <a:rPr sz="1600" spc="-65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930"/>
                        </a:lnSpc>
                      </a:pPr>
                      <a:r>
                        <a:rPr sz="1600" spc="-11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dirty="0">
                          <a:solidFill>
                            <a:srgbClr val="07050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6096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80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spc="-279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Pemrograman</a:t>
                      </a:r>
                      <a:r>
                        <a:rPr sz="1100" spc="229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lang="en-ID"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nformatika</a:t>
                      </a:r>
                      <a:r>
                        <a:rPr sz="1100" spc="13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4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eori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561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Komputasi</a:t>
                      </a:r>
                      <a:r>
                        <a:rPr sz="1100" spc="12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3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Sist.</a:t>
                      </a:r>
                      <a:r>
                        <a:rPr sz="1100" spc="16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Cerdas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50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Siste</a:t>
                      </a:r>
                      <a:r>
                        <a:rPr lang="en-ID" sz="1100" spc="-42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           m       </a:t>
                      </a:r>
                      <a:r>
                        <a:rPr lang="en-ID" sz="1100" spc="-425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ID" sz="1100" spc="-42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in</a:t>
                      </a: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masi</a:t>
                      </a:r>
                      <a:r>
                        <a:rPr sz="1100" spc="12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1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RPL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503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Grafika </a:t>
                      </a:r>
                      <a:r>
                        <a:rPr sz="1100" spc="-24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75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Mult</a:t>
                      </a:r>
                      <a:r>
                        <a:rPr sz="1100" spc="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med</a:t>
                      </a:r>
                      <a:r>
                        <a:rPr sz="1100" spc="-3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561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Sistem</a:t>
                      </a:r>
                      <a:r>
                        <a:rPr sz="1100" spc="17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-65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Jaringan </a:t>
                      </a:r>
                      <a:r>
                        <a:rPr sz="1100" spc="-18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Komp.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06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tabLst>
                          <a:tab pos="497840" algn="l"/>
                        </a:tabLst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1600" spc="-4184" baseline="-13513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600" baseline="-1351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lang="en-ID"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formatika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Kedokteran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0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tabLst>
                          <a:tab pos="497840" algn="l"/>
                        </a:tabLst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1600" spc="-4184" baseline="-13513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600" baseline="-1351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lang="en-ID"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nformatika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Kedokteran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06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tabLst>
                          <a:tab pos="497840" algn="l"/>
                        </a:tabLst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1600" spc="-4184" baseline="-13513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600" baseline="-1351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lang="en-ID"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nformatika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Kedokteran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006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tabLst>
                          <a:tab pos="497840" algn="l"/>
                        </a:tabLst>
                      </a:pPr>
                      <a:r>
                        <a:rPr sz="1400" dirty="0">
                          <a:solidFill>
                            <a:srgbClr val="070505"/>
                          </a:solidFill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1600" spc="-4184" baseline="-13513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600" baseline="-1351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lang="en-ID"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 err="1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nformatika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85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70505"/>
                          </a:solidFill>
                          <a:latin typeface="Arial"/>
                          <a:cs typeface="Arial"/>
                        </a:rPr>
                        <a:t>Kedokteran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T w="15240">
                      <a:solidFill>
                        <a:srgbClr val="080303"/>
                      </a:solidFill>
                      <a:prstDash val="solid"/>
                    </a:lnT>
                    <a:lnB w="9144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 err="1"/>
              <a:t>T</a:t>
            </a:r>
            <a:r>
              <a:rPr spc="13" dirty="0" err="1"/>
              <a:t>abel</a:t>
            </a:r>
            <a:r>
              <a:rPr spc="31" dirty="0"/>
              <a:t> </a:t>
            </a:r>
            <a:r>
              <a:rPr lang="en-ID" spc="-432" dirty="0"/>
              <a:t>K</a:t>
            </a:r>
            <a:r>
              <a:rPr spc="44" dirty="0" err="1"/>
              <a:t>eputusan</a:t>
            </a:r>
            <a:endParaRPr spc="44" dirty="0"/>
          </a:p>
        </p:txBody>
      </p:sp>
      <p:sp>
        <p:nvSpPr>
          <p:cNvPr id="5" name="object 5"/>
          <p:cNvSpPr txBox="1"/>
          <p:nvPr/>
        </p:nvSpPr>
        <p:spPr>
          <a:xfrm>
            <a:off x="2954318" y="1804235"/>
            <a:ext cx="6780118" cy="4171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1" marR="609072" indent="-249905">
              <a:lnSpc>
                <a:spcPct val="97300"/>
              </a:lnSpc>
              <a:buClr>
                <a:srgbClr val="CD3426"/>
              </a:buClr>
              <a:buFont typeface="Arial"/>
              <a:buChar char="•"/>
              <a:tabLst>
                <a:tab pos="272317" algn="l"/>
                <a:tab pos="2283320" algn="l"/>
                <a:tab pos="3340652" algn="l"/>
                <a:tab pos="4141915" algn="l"/>
                <a:tab pos="5214935" algn="l"/>
              </a:tabLst>
            </a:pPr>
            <a:r>
              <a:rPr sz="198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Kombin</a:t>
            </a:r>
            <a:r>
              <a:rPr sz="1985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198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semua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1897" spc="-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Ei</a:t>
            </a:r>
            <a:r>
              <a:rPr sz="1897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sz="198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98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=</a:t>
            </a:r>
            <a:r>
              <a:rPr sz="1985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198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1985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sz="198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1985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..</a:t>
            </a:r>
            <a:r>
              <a:rPr sz="198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r>
              <a:rPr sz="198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198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8)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p</a:t>
            </a:r>
            <a:r>
              <a:rPr sz="198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 </a:t>
            </a:r>
            <a:r>
              <a:rPr sz="1985" spc="-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tura</a:t>
            </a:r>
            <a:r>
              <a:rPr sz="1985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tersebut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198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merup</a:t>
            </a:r>
            <a:r>
              <a:rPr sz="1985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1985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pengeta</a:t>
            </a:r>
            <a:r>
              <a:rPr sz="1985" spc="-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hu</a:t>
            </a:r>
            <a:r>
              <a:rPr sz="1985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menentuka</a:t>
            </a:r>
            <a:r>
              <a:rPr sz="1985" spc="-21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pemi</a:t>
            </a:r>
            <a:r>
              <a:rPr sz="198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98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ih</a:t>
            </a:r>
            <a:r>
              <a:rPr sz="1985" spc="21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sisten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l</a:t>
            </a:r>
            <a:r>
              <a:rPr sz="1985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bor</a:t>
            </a:r>
            <a:r>
              <a:rPr sz="198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torium.</a:t>
            </a:r>
            <a:endParaRPr sz="198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263913" indent="-252706">
              <a:lnSpc>
                <a:spcPts val="2334"/>
              </a:lnSpc>
              <a:spcBef>
                <a:spcPts val="410"/>
              </a:spcBef>
              <a:buClr>
                <a:srgbClr val="CD3426"/>
              </a:buClr>
              <a:buFont typeface="Arial"/>
              <a:buChar char="•"/>
              <a:tabLst>
                <a:tab pos="264473" algn="l"/>
                <a:tab pos="2264830" algn="l"/>
                <a:tab pos="4739220" algn="l"/>
              </a:tabLst>
            </a:pPr>
            <a:r>
              <a:rPr sz="1985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Seb</a:t>
            </a:r>
            <a:r>
              <a:rPr sz="1985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198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98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198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ontoh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198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98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bor</a:t>
            </a:r>
            <a:r>
              <a:rPr sz="198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atorium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1985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Pemrogr</a:t>
            </a:r>
            <a:r>
              <a:rPr sz="1985" spc="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985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endParaRPr sz="198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268956" marR="1038280" indent="-8405">
              <a:lnSpc>
                <a:spcPts val="2330"/>
              </a:lnSpc>
              <a:spcBef>
                <a:spcPts val="115"/>
              </a:spcBef>
            </a:pPr>
            <a:r>
              <a:rPr sz="2030" spc="-19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&amp;</a:t>
            </a:r>
            <a:r>
              <a:rPr sz="1985" spc="-4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98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nform</a:t>
            </a:r>
            <a:r>
              <a:rPr sz="198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tika</a:t>
            </a:r>
            <a:r>
              <a:rPr sz="198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Teori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198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98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diguna</a:t>
            </a:r>
            <a:r>
              <a:rPr sz="1985" spc="-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198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tura</a:t>
            </a:r>
            <a:r>
              <a:rPr sz="1985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pert</a:t>
            </a:r>
            <a:r>
              <a:rPr sz="1985" spc="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ma,</a:t>
            </a:r>
            <a:r>
              <a:rPr sz="198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985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</a:t>
            </a:r>
            <a:r>
              <a:rPr sz="1985" spc="3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198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198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R="15689" algn="ctr">
              <a:lnSpc>
                <a:spcPts val="2166"/>
              </a:lnSpc>
            </a:pPr>
            <a:r>
              <a:rPr sz="225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250" spc="3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85" spc="-57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==</a:t>
            </a:r>
            <a:r>
              <a:rPr sz="1985" spc="16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50" spc="18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919" spc="-13" baseline="-1724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919" baseline="-1724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19" spc="-165" baseline="-1724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79" spc="69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279" spc="-128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50" spc="-36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19" baseline="-1724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sz="1919" spc="112" baseline="-1724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79" spc="69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279" spc="-11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50" spc="159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919" spc="26" baseline="-1724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endParaRPr sz="1919" baseline="-17241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1111" marR="289688" indent="-249905">
              <a:lnSpc>
                <a:spcPts val="2312"/>
              </a:lnSpc>
              <a:spcBef>
                <a:spcPts val="1107"/>
              </a:spcBef>
              <a:buClr>
                <a:srgbClr val="CD3426"/>
              </a:buClr>
              <a:buFont typeface="Arial"/>
              <a:buChar char="•"/>
              <a:tabLst>
                <a:tab pos="269516" algn="l"/>
                <a:tab pos="4300487" algn="l"/>
              </a:tabLst>
            </a:pPr>
            <a:r>
              <a:rPr sz="198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1985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985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bor</a:t>
            </a:r>
            <a:r>
              <a:rPr sz="198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atorium</a:t>
            </a:r>
            <a:r>
              <a:rPr sz="1985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4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98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nform</a:t>
            </a:r>
            <a:r>
              <a:rPr sz="198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tika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Kedokter</a:t>
            </a:r>
            <a:r>
              <a:rPr sz="1985" spc="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198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 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diguna</a:t>
            </a:r>
            <a:r>
              <a:rPr sz="1985" spc="-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198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tura</a:t>
            </a:r>
            <a:r>
              <a:rPr sz="1985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</a:t>
            </a:r>
            <a:r>
              <a:rPr sz="198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198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6,</a:t>
            </a:r>
            <a:r>
              <a:rPr sz="198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</a:t>
            </a:r>
            <a:r>
              <a:rPr sz="198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1985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7,</a:t>
            </a:r>
            <a:r>
              <a:rPr sz="1985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</a:t>
            </a:r>
            <a:r>
              <a:rPr sz="198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-8,</a:t>
            </a:r>
            <a:r>
              <a:rPr sz="198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ke-9,</a:t>
            </a:r>
            <a:endParaRPr sz="198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255508">
              <a:lnSpc>
                <a:spcPts val="2250"/>
              </a:lnSpc>
            </a:pPr>
            <a:r>
              <a:rPr sz="198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985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</a:t>
            </a:r>
            <a:r>
              <a:rPr sz="1985" spc="3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198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198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968240">
              <a:lnSpc>
                <a:spcPts val="2365"/>
              </a:lnSpc>
            </a:pPr>
            <a:r>
              <a:rPr sz="1853" spc="4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1456" spc="-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==</a:t>
            </a:r>
            <a:r>
              <a:rPr sz="1456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53" spc="168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522" spc="1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-1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168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522" spc="19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65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5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8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39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85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+</a:t>
            </a:r>
            <a:r>
              <a:rPr sz="1985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-46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3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sz="1522" spc="-165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5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8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65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85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+</a:t>
            </a:r>
            <a:r>
              <a:rPr sz="1985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53" spc="168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522" spc="1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-1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6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5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84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7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7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5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8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39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85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+</a:t>
            </a:r>
            <a:r>
              <a:rPr sz="1985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-46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59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6</a:t>
            </a:r>
            <a:r>
              <a:rPr sz="1522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158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15" spc="604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r>
              <a:rPr sz="1015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53" spc="-29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522" spc="53" baseline="-1932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8</a:t>
            </a:r>
            <a:endParaRPr sz="1522" baseline="-19323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1111" marR="976084">
              <a:lnSpc>
                <a:spcPts val="2330"/>
              </a:lnSpc>
              <a:spcBef>
                <a:spcPts val="1002"/>
              </a:spcBef>
              <a:tabLst>
                <a:tab pos="1350381" algn="l"/>
                <a:tab pos="4144717" algn="l"/>
              </a:tabLst>
            </a:pP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1985" spc="-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985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98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oper</a:t>
            </a:r>
            <a:r>
              <a:rPr sz="198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tor</a:t>
            </a:r>
            <a:r>
              <a:rPr sz="198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AND;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d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985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+</a:t>
            </a:r>
            <a:r>
              <a:rPr sz="2382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198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98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985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oper</a:t>
            </a:r>
            <a:r>
              <a:rPr sz="198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98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tor</a:t>
            </a:r>
            <a:r>
              <a:rPr sz="19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985" spc="-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OR.</a:t>
            </a:r>
            <a:endParaRPr sz="198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 err="1"/>
              <a:t>T</a:t>
            </a:r>
            <a:r>
              <a:rPr spc="13" dirty="0" err="1"/>
              <a:t>abel</a:t>
            </a:r>
            <a:r>
              <a:rPr spc="31" dirty="0"/>
              <a:t> </a:t>
            </a:r>
            <a:r>
              <a:rPr lang="en-ID" spc="31" dirty="0"/>
              <a:t>K</a:t>
            </a:r>
            <a:r>
              <a:rPr spc="44" dirty="0" err="1"/>
              <a:t>eputusan</a:t>
            </a:r>
            <a:endParaRPr spc="44" dirty="0"/>
          </a:p>
        </p:txBody>
      </p:sp>
      <p:sp>
        <p:nvSpPr>
          <p:cNvPr id="5" name="object 5"/>
          <p:cNvSpPr txBox="1"/>
          <p:nvPr/>
        </p:nvSpPr>
        <p:spPr>
          <a:xfrm>
            <a:off x="2553595" y="1811612"/>
            <a:ext cx="7110692" cy="4177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00" indent="-300894">
              <a:buClr>
                <a:srgbClr val="643413"/>
              </a:buClr>
              <a:buSzPct val="94736"/>
              <a:buFont typeface="Arial"/>
              <a:buChar char="o"/>
              <a:tabLst>
                <a:tab pos="312661" algn="l"/>
              </a:tabLst>
            </a:pP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Cont</a:t>
            </a:r>
            <a:r>
              <a:rPr sz="2515" spc="3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-4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sz="2515" spc="-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251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285765" lvl="1" indent="-249905">
              <a:lnSpc>
                <a:spcPct val="97600"/>
              </a:lnSpc>
              <a:spcBef>
                <a:spcPts val="574"/>
              </a:spcBef>
              <a:buClr>
                <a:srgbClr val="CD3426"/>
              </a:buClr>
              <a:buFont typeface="Arial"/>
              <a:buChar char="•"/>
              <a:tabLst>
                <a:tab pos="667906" algn="l"/>
                <a:tab pos="1269694" algn="l"/>
                <a:tab pos="1557140" algn="l"/>
                <a:tab pos="2713649" algn="l"/>
                <a:tab pos="4900594" algn="l"/>
                <a:tab pos="5129206" algn="l"/>
              </a:tabLst>
            </a:pPr>
            <a:r>
              <a:rPr sz="2162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sz="2162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institusi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pendidika</a:t>
            </a:r>
            <a:r>
              <a:rPr sz="2162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tinggi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-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-3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62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memberika</a:t>
            </a:r>
            <a:r>
              <a:rPr sz="2162" spc="-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penil</a:t>
            </a:r>
            <a:r>
              <a:rPr sz="2162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162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</a:t>
            </a:r>
            <a:r>
              <a:rPr sz="2162" spc="3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162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162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produktivit</a:t>
            </a:r>
            <a:r>
              <a:rPr sz="2162" spc="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-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162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st</a:t>
            </a:r>
            <a:r>
              <a:rPr sz="2162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peng</a:t>
            </a:r>
            <a:r>
              <a:rPr sz="2162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ja</a:t>
            </a:r>
            <a:r>
              <a:rPr sz="2162" spc="-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rnya</a:t>
            </a:r>
            <a:r>
              <a:rPr sz="2162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162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-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162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162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wa</a:t>
            </a:r>
            <a:r>
              <a:rPr sz="2162" spc="-25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ktu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6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2162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162" spc="-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hun.</a:t>
            </a:r>
            <a:endParaRPr sz="2162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 marR="4483" lvl="1" indent="-260551">
              <a:lnSpc>
                <a:spcPct val="97600"/>
              </a:lnSpc>
              <a:spcBef>
                <a:spcPts val="538"/>
              </a:spcBef>
              <a:buClr>
                <a:srgbClr val="CD3426"/>
              </a:buClr>
              <a:buFont typeface="Arial"/>
              <a:buChar char="•"/>
              <a:tabLst>
                <a:tab pos="651657" algn="l"/>
                <a:tab pos="1280340" algn="l"/>
                <a:tab pos="1546494" algn="l"/>
                <a:tab pos="3128288" algn="l"/>
                <a:tab pos="3684691" algn="l"/>
                <a:tab pos="5446349" algn="l"/>
              </a:tabLst>
            </a:pPr>
            <a:r>
              <a:rPr sz="2162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Ada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kriteria</a:t>
            </a:r>
            <a:r>
              <a:rPr sz="2162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162" spc="-3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162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62" spc="21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diberika</a:t>
            </a:r>
            <a:r>
              <a:rPr sz="2162" spc="-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n,</a:t>
            </a:r>
            <a:r>
              <a:rPr sz="2162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162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</a:t>
            </a:r>
            <a:r>
              <a:rPr sz="2162" spc="4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162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r>
              <a:rPr sz="2162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tida</a:t>
            </a:r>
            <a:r>
              <a:rPr sz="2162" spc="-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62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produkti</a:t>
            </a:r>
            <a:r>
              <a:rPr sz="2162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162" spc="5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162" spc="-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kur</a:t>
            </a:r>
            <a:r>
              <a:rPr sz="2162" spc="3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produkti</a:t>
            </a:r>
            <a:r>
              <a:rPr sz="2162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162" spc="5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162" spc="-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cukup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produkti</a:t>
            </a:r>
            <a:r>
              <a:rPr sz="2162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162" spc="5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sz="2162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produkti</a:t>
            </a:r>
            <a:r>
              <a:rPr sz="2162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162" spc="5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2162" spc="-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162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-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162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162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produktif</a:t>
            </a:r>
            <a:r>
              <a:rPr sz="2162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162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 marR="606831" lvl="1" indent="-260551">
              <a:lnSpc>
                <a:spcPts val="2524"/>
              </a:lnSpc>
              <a:spcBef>
                <a:spcPts val="618"/>
              </a:spcBef>
              <a:buClr>
                <a:srgbClr val="CD3426"/>
              </a:buClr>
              <a:buFont typeface="Arial"/>
              <a:buChar char="•"/>
              <a:tabLst>
                <a:tab pos="651657" algn="l"/>
                <a:tab pos="1675929" algn="l"/>
                <a:tab pos="4819907" algn="l"/>
              </a:tabLst>
            </a:pPr>
            <a:r>
              <a:rPr sz="2162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Atribut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162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162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diguna</a:t>
            </a:r>
            <a:r>
              <a:rPr sz="2162" spc="-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62" spc="21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62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memberika</a:t>
            </a:r>
            <a:r>
              <a:rPr sz="2162" spc="-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penil</a:t>
            </a:r>
            <a:r>
              <a:rPr sz="2162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-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162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62" spc="1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162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-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162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162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seb</a:t>
            </a:r>
            <a:r>
              <a:rPr sz="2162" spc="25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162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62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162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beri</a:t>
            </a:r>
            <a:r>
              <a:rPr sz="2162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62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ut.</a:t>
            </a:r>
            <a:endParaRPr sz="2162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1014186" lvl="2" indent="-201717">
              <a:lnSpc>
                <a:spcPts val="2435"/>
              </a:lnSpc>
              <a:buClr>
                <a:srgbClr val="FFCC05"/>
              </a:buClr>
              <a:buSzPct val="90476"/>
              <a:buFont typeface="Times New Roman"/>
              <a:buChar char="o"/>
              <a:tabLst>
                <a:tab pos="1014747" algn="l"/>
              </a:tabLst>
            </a:pPr>
            <a:r>
              <a:rPr sz="1853" spc="10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853" spc="32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8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53" spc="-53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338" spc="-26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2338" spc="14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76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jumla</a:t>
            </a:r>
            <a:r>
              <a:rPr sz="1765" spc="-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76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1765" spc="21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rya</a:t>
            </a:r>
            <a:r>
              <a:rPr sz="17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-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ilmi</a:t>
            </a:r>
            <a:r>
              <a:rPr sz="1765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76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1765" spc="-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176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dih</a:t>
            </a:r>
            <a:r>
              <a:rPr sz="1765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silka</a:t>
            </a:r>
            <a:r>
              <a:rPr sz="1765" spc="-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endParaRPr sz="176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1014186" lvl="2" indent="-201717">
              <a:lnSpc>
                <a:spcPts val="2541"/>
              </a:lnSpc>
              <a:buClr>
                <a:srgbClr val="FFCC05"/>
              </a:buClr>
              <a:buSzPct val="95000"/>
              <a:buFont typeface="Times New Roman"/>
              <a:buChar char="o"/>
              <a:tabLst>
                <a:tab pos="1014747" algn="l"/>
              </a:tabLst>
            </a:pPr>
            <a:r>
              <a:rPr sz="1765" spc="-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176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sz="17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-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38" spc="-26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2338" spc="14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76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jumla</a:t>
            </a:r>
            <a:r>
              <a:rPr sz="1765" spc="-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765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dikt</a:t>
            </a:r>
            <a:r>
              <a:rPr sz="176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-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(b</a:t>
            </a:r>
            <a:r>
              <a:rPr sz="1765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76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176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aja</a:t>
            </a:r>
            <a:r>
              <a:rPr sz="1765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r)</a:t>
            </a:r>
            <a:r>
              <a:rPr sz="176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1765" spc="-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176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dih</a:t>
            </a:r>
            <a:r>
              <a:rPr sz="176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silka</a:t>
            </a:r>
            <a:r>
              <a:rPr sz="1765" spc="-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endParaRPr sz="176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1014186" lvl="2" indent="-201717">
              <a:lnSpc>
                <a:spcPts val="2674"/>
              </a:lnSpc>
              <a:buClr>
                <a:srgbClr val="FFCC05"/>
              </a:buClr>
              <a:buSzPct val="95000"/>
              <a:buFont typeface="Times New Roman"/>
              <a:buChar char="o"/>
              <a:tabLst>
                <a:tab pos="1014747" algn="l"/>
              </a:tabLst>
            </a:pPr>
            <a:r>
              <a:rPr sz="1765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C3</a:t>
            </a:r>
            <a:r>
              <a:rPr sz="17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-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338" spc="-26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2338" spc="146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76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jumla</a:t>
            </a:r>
            <a:r>
              <a:rPr sz="1765" spc="-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176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buku</a:t>
            </a:r>
            <a:r>
              <a:rPr sz="17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-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referensi</a:t>
            </a:r>
            <a:r>
              <a:rPr sz="1765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1765" spc="-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1765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dih</a:t>
            </a:r>
            <a:r>
              <a:rPr sz="1765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76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silka</a:t>
            </a:r>
            <a:r>
              <a:rPr sz="1765" spc="-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765" spc="57" dirty="0">
                <a:solidFill>
                  <a:srgbClr val="080707"/>
                </a:solidFill>
                <a:latin typeface="Arial"/>
                <a:cs typeface="Arial"/>
              </a:rPr>
              <a:t>n</a:t>
            </a:r>
            <a:endParaRPr sz="176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825227" y="2179888"/>
            <a:ext cx="6468596" cy="207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851" marR="4483" indent="-284645">
              <a:lnSpc>
                <a:spcPct val="103299"/>
              </a:lnSpc>
              <a:buClr>
                <a:srgbClr val="CDCA97"/>
              </a:buClr>
              <a:buFont typeface="Arial"/>
              <a:buChar char="•"/>
              <a:tabLst>
                <a:tab pos="318264" algn="l"/>
                <a:tab pos="4238851" algn="l"/>
                <a:tab pos="4434964" algn="l"/>
                <a:tab pos="4916843" algn="l"/>
              </a:tabLst>
            </a:pP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Mahasiswa</a:t>
            </a:r>
            <a:r>
              <a:rPr sz="2647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dapat</a:t>
            </a:r>
            <a:r>
              <a:rPr sz="2647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memahami</a:t>
            </a:r>
            <a:r>
              <a:rPr sz="2647" spc="25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dan mampu</a:t>
            </a:r>
            <a:r>
              <a:rPr sz="2647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mengaplikasikan</a:t>
            </a: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beberapa</a:t>
            </a:r>
            <a:r>
              <a:rPr sz="2647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metode</a:t>
            </a:r>
            <a:r>
              <a:rPr sz="2647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647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menyelesaikan</a:t>
            </a: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masalah dengan</a:t>
            </a:r>
            <a:r>
              <a:rPr sz="2647" spc="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alternatif-alternatif	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dalam</a:t>
            </a:r>
            <a:r>
              <a:rPr sz="2647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jumlah yang</a:t>
            </a:r>
            <a:r>
              <a:rPr sz="2647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relatif</a:t>
            </a:r>
            <a:r>
              <a:rPr sz="2647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keci</a:t>
            </a:r>
            <a:r>
              <a:rPr sz="2647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647" spc="-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647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A41E2-F3F5-4AB5-8FF9-55C6F3D409DE}"/>
              </a:ext>
            </a:extLst>
          </p:cNvPr>
          <p:cNvSpPr txBox="1"/>
          <p:nvPr/>
        </p:nvSpPr>
        <p:spPr>
          <a:xfrm>
            <a:off x="2581276" y="638175"/>
            <a:ext cx="183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spc="229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Tujuan</a:t>
            </a:r>
            <a:endParaRPr lang="en-ID" sz="36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ID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3163" y="448377"/>
            <a:ext cx="6958853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296" dirty="0"/>
              <a:t>T</a:t>
            </a:r>
            <a:r>
              <a:rPr spc="13" dirty="0"/>
              <a:t>abel</a:t>
            </a:r>
            <a:r>
              <a:rPr spc="31" dirty="0"/>
              <a:t> </a:t>
            </a:r>
            <a:r>
              <a:rPr spc="-432" dirty="0"/>
              <a:t>I</a:t>
            </a:r>
            <a:r>
              <a:rPr spc="168" dirty="0"/>
              <a:t>&lt;</a:t>
            </a:r>
            <a:r>
              <a:rPr spc="44" dirty="0"/>
              <a:t>eputusan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5883" y="1893346"/>
          <a:ext cx="7269479" cy="400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196">
                <a:tc rowSpan="2">
                  <a:txBody>
                    <a:bodyPr/>
                    <a:lstStyle/>
                    <a:p>
                      <a:pPr marL="650240">
                        <a:lnSpc>
                          <a:spcPct val="100000"/>
                        </a:lnSpc>
                      </a:pPr>
                      <a:r>
                        <a:rPr sz="1700" i="1" spc="-31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700" i="1" spc="-9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i="1" spc="-19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i="1" spc="-34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00" i="1" spc="-7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700" i="1" spc="-17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700" i="1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ri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9144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i="1" spc="-4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i="1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i="1" spc="-19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i="1" spc="-8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700" i="1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ut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9144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9144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2000" i="1" spc="-370" dirty="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i="1" dirty="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</a:pPr>
                      <a:r>
                        <a:rPr sz="2000" i="1" spc="-490" dirty="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i="1" dirty="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</a:pPr>
                      <a:r>
                        <a:rPr sz="2000" i="1" spc="-465" dirty="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i="1" dirty="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Sangat</a:t>
                      </a:r>
                      <a:r>
                        <a:rPr sz="1700" spc="22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Produktif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700" spc="1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700" spc="15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700" spc="14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2192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4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Produktif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700" spc="1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atau</a:t>
                      </a:r>
                      <a:r>
                        <a:rPr sz="1700" spc="14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700" spc="5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35585" indent="-12700">
                        <a:lnSpc>
                          <a:spcPct val="1053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dak dipert</a:t>
                      </a:r>
                      <a:r>
                        <a:rPr sz="1700" spc="10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mbangkan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2192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0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Cukup</a:t>
                      </a:r>
                      <a:r>
                        <a:rPr sz="1700" spc="19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Produktif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700" spc="114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atau</a:t>
                      </a:r>
                      <a:r>
                        <a:rPr sz="1700" spc="114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700" spc="17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35585" indent="-12700">
                        <a:lnSpc>
                          <a:spcPct val="1053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dak dipert</a:t>
                      </a:r>
                      <a:r>
                        <a:rPr sz="1700" spc="10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mbangkan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00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Kurang</a:t>
                      </a:r>
                      <a:r>
                        <a:rPr sz="1700" spc="16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Produktif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700" spc="6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atau</a:t>
                      </a:r>
                      <a:r>
                        <a:rPr sz="1700" spc="16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50825" indent="-12700">
                        <a:lnSpc>
                          <a:spcPct val="1053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dak d</a:t>
                      </a:r>
                      <a:r>
                        <a:rPr sz="1700" spc="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pert</a:t>
                      </a:r>
                      <a:r>
                        <a:rPr sz="1700" spc="1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mbangkan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35585" indent="-12700">
                        <a:lnSpc>
                          <a:spcPct val="1053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dak dipert</a:t>
                      </a:r>
                      <a:r>
                        <a:rPr sz="1700" spc="105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mbangkan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15240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0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3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dak</a:t>
                      </a:r>
                      <a:r>
                        <a:rPr sz="1700" spc="21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Produktif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2192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6096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6096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15240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6096">
                      <a:solidFill>
                        <a:srgbClr val="08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50505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080303"/>
                      </a:solidFill>
                      <a:prstDash val="solid"/>
                    </a:lnL>
                    <a:lnR w="3048">
                      <a:solidFill>
                        <a:srgbClr val="080303"/>
                      </a:solidFill>
                      <a:prstDash val="solid"/>
                    </a:lnR>
                    <a:lnT w="15240">
                      <a:solidFill>
                        <a:srgbClr val="080303"/>
                      </a:solidFill>
                      <a:prstDash val="solid"/>
                    </a:lnT>
                    <a:lnB w="6096">
                      <a:solidFill>
                        <a:srgbClr val="0803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A1A6-50BC-4ABF-A260-F4C13C9E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pc="13" dirty="0" err="1"/>
              <a:t>Tabel</a:t>
            </a:r>
            <a:r>
              <a:rPr lang="en-ID" spc="13" dirty="0"/>
              <a:t> Keputusan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75A2-16E3-4609-9926-135D004C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6862" indent="-285750"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Nilai ”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dipertimbangkan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”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berarti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berapapun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nilainya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diperbolehkan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marL="296862" indent="-285750"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Sedangkan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0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berarti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menghasilkan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marL="296862" indent="-285750">
              <a:buFont typeface="Wingdings" panose="05000000000000000000" pitchFamily="2" charset="2"/>
              <a:buChar char="q"/>
            </a:pPr>
            <a:r>
              <a:rPr lang="sv-SE" sz="1800" dirty="0">
                <a:solidFill>
                  <a:srgbClr val="000000"/>
                </a:solidFill>
                <a:latin typeface="Verdana" panose="020B0604030504040204" pitchFamily="34" charset="0"/>
              </a:rPr>
              <a:t>Misalkan seorang staf bernama Edi, telah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menghasilkan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karya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ilmiah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sebanyak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3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karya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, diktat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sebanyak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2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karya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, dan </a:t>
            </a:r>
            <a:r>
              <a:rPr lang="en-ID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latin typeface="Verdana" panose="020B0604030504040204" pitchFamily="34" charset="0"/>
              </a:rPr>
              <a:t>menghasilkan buku referensi, maka Edi </a:t>
            </a:r>
            <a:r>
              <a:rPr lang="pl-PL" sz="1800" dirty="0">
                <a:solidFill>
                  <a:srgbClr val="000000"/>
                </a:solidFill>
                <a:latin typeface="Verdana" panose="020B0604030504040204" pitchFamily="34" charset="0"/>
              </a:rPr>
              <a:t>termasuk dalam kategori ”Cukup Produktif”.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643BA-CEB1-41E9-9FF9-06CF6E79D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382930" y="815004"/>
            <a:ext cx="47417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00" b="1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Pokok</a:t>
            </a:r>
            <a:r>
              <a:rPr sz="3200" b="1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200" b="1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Bahasan</a:t>
            </a:r>
            <a:endParaRPr sz="32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5228" y="2187955"/>
            <a:ext cx="6120093" cy="2689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235" indent="-395028">
              <a:buClr>
                <a:srgbClr val="CDCA97"/>
              </a:buClr>
              <a:buFont typeface="Arial"/>
              <a:buChar char="•"/>
              <a:tabLst>
                <a:tab pos="406794" algn="l"/>
              </a:tabLst>
            </a:pP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647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SPK</a:t>
            </a:r>
            <a:endParaRPr sz="2647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406235" indent="-395028">
              <a:spcBef>
                <a:spcPts val="741"/>
              </a:spcBef>
              <a:buClr>
                <a:srgbClr val="CDCA97"/>
              </a:buClr>
              <a:buFont typeface="Arial"/>
              <a:buChar char="•"/>
              <a:tabLst>
                <a:tab pos="406794" algn="l"/>
              </a:tabLst>
            </a:pP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Fokus</a:t>
            </a:r>
            <a:r>
              <a:rPr sz="2647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47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Masalah</a:t>
            </a:r>
            <a:endParaRPr sz="2647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406235" indent="-395028">
              <a:spcBef>
                <a:spcPts val="763"/>
              </a:spcBef>
              <a:buClr>
                <a:srgbClr val="CDCA97"/>
              </a:buClr>
              <a:buFont typeface="Arial"/>
              <a:buChar char="•"/>
              <a:tabLst>
                <a:tab pos="406794" algn="l"/>
              </a:tabLst>
            </a:pPr>
            <a:r>
              <a:rPr sz="26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Metode-metode</a:t>
            </a:r>
            <a:endParaRPr sz="2647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949749" lvl="1" indent="-387183">
              <a:spcBef>
                <a:spcPts val="631"/>
              </a:spcBef>
              <a:buClr>
                <a:srgbClr val="97CDCC"/>
              </a:buClr>
              <a:buFont typeface="Arial"/>
              <a:buChar char="•"/>
              <a:tabLst>
                <a:tab pos="950310" algn="l"/>
              </a:tabLst>
            </a:pP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Tabel</a:t>
            </a:r>
            <a:r>
              <a:rPr sz="2206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keputusan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965999" lvl="1" indent="-403433">
              <a:spcBef>
                <a:spcPts val="653"/>
              </a:spcBef>
              <a:buClr>
                <a:srgbClr val="97CDCC"/>
              </a:buClr>
              <a:buFont typeface="Arial"/>
              <a:buChar char="•"/>
              <a:tabLst>
                <a:tab pos="965999" algn="l"/>
              </a:tabLst>
            </a:pP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Pohon</a:t>
            </a:r>
            <a:r>
              <a:rPr sz="2206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Keputusan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960395" lvl="1" indent="-397830">
              <a:spcBef>
                <a:spcPts val="657"/>
              </a:spcBef>
              <a:buClr>
                <a:srgbClr val="97CDCC"/>
              </a:buClr>
              <a:buFont typeface="Arial"/>
              <a:buChar char="•"/>
              <a:tabLst>
                <a:tab pos="960956" algn="l"/>
                <a:tab pos="2818990" algn="l"/>
              </a:tabLst>
            </a:pPr>
            <a:r>
              <a:rPr sz="2206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Multi</a:t>
            </a:r>
            <a:r>
              <a:rPr sz="2206" i="1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Attribute</a:t>
            </a:r>
            <a:r>
              <a:rPr sz="2206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i="1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Decision</a:t>
            </a:r>
            <a:r>
              <a:rPr sz="2206" i="1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Making</a:t>
            </a:r>
            <a:r>
              <a:rPr sz="2206" i="1" spc="25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(MADM)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15318"/>
            <a:ext cx="6958853" cy="54322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853">
              <a:lnSpc>
                <a:spcPct val="100000"/>
              </a:lnSpc>
            </a:pPr>
            <a:r>
              <a:rPr sz="3530" spc="84" dirty="0"/>
              <a:t>Fokus</a:t>
            </a:r>
            <a:r>
              <a:rPr sz="3530" spc="282" dirty="0"/>
              <a:t> </a:t>
            </a:r>
            <a:r>
              <a:rPr sz="3530" spc="-18" dirty="0"/>
              <a:t>Masalah</a:t>
            </a:r>
            <a:endParaRPr sz="3530" dirty="0"/>
          </a:p>
        </p:txBody>
      </p:sp>
      <p:sp>
        <p:nvSpPr>
          <p:cNvPr id="8" name="object 8"/>
          <p:cNvSpPr txBox="1"/>
          <p:nvPr/>
        </p:nvSpPr>
        <p:spPr>
          <a:xfrm>
            <a:off x="2553597" y="1860021"/>
            <a:ext cx="6958853" cy="4117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99" marR="4483" indent="-298092">
              <a:lnSpc>
                <a:spcPts val="2665"/>
              </a:lnSpc>
              <a:buClr>
                <a:srgbClr val="67672A"/>
              </a:buClr>
              <a:buSzPct val="94736"/>
              <a:buFont typeface="Arial"/>
              <a:buChar char="o"/>
              <a:tabLst>
                <a:tab pos="293610" algn="l"/>
                <a:tab pos="1460765" algn="l"/>
                <a:tab pos="2735502" algn="l"/>
                <a:tab pos="3330005" algn="l"/>
              </a:tabLst>
            </a:pP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Turba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sz="2515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5)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</a:t>
            </a:r>
            <a:r>
              <a:rPr sz="2515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51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rik</a:t>
            </a:r>
            <a:r>
              <a:rPr sz="2515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sistem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pendukung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</a:t>
            </a:r>
            <a:r>
              <a:rPr sz="2515" spc="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tujuh</a:t>
            </a:r>
            <a:r>
              <a:rPr sz="251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</a:t>
            </a:r>
            <a:r>
              <a:rPr sz="2515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del,</a:t>
            </a:r>
            <a:r>
              <a:rPr sz="2515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515" spc="36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</a:t>
            </a:r>
            <a:r>
              <a:rPr sz="2515" spc="5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251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56700" marR="697043" lvl="1" indent="-244862">
              <a:lnSpc>
                <a:spcPct val="86000"/>
              </a:lnSpc>
              <a:spcBef>
                <a:spcPts val="534"/>
              </a:spcBef>
              <a:buClr>
                <a:srgbClr val="9A9A36"/>
              </a:buClr>
              <a:buFont typeface="Arial"/>
              <a:buChar char="•"/>
              <a:tabLst>
                <a:tab pos="656700" algn="l"/>
                <a:tab pos="2797137" algn="l"/>
                <a:tab pos="4413672" algn="l"/>
              </a:tabLst>
            </a:pPr>
            <a:r>
              <a:rPr sz="2206" i="1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206" i="1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optimasi</a:t>
            </a:r>
            <a:r>
              <a:rPr sz="2206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i="1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206" i="1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masalah</a:t>
            </a:r>
            <a:r>
              <a:rPr sz="2206" i="1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-masalah</a:t>
            </a:r>
            <a:r>
              <a:rPr sz="2206" i="1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dengan</a:t>
            </a:r>
            <a:r>
              <a:rPr sz="2206" i="1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alternati</a:t>
            </a:r>
            <a:r>
              <a:rPr sz="2206" i="1" spc="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206" i="1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-alternatif</a:t>
            </a:r>
            <a:r>
              <a:rPr sz="2206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i="1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dalam</a:t>
            </a:r>
            <a:r>
              <a:rPr sz="2206" i="1" spc="-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</a:t>
            </a:r>
            <a:r>
              <a:rPr sz="2206" i="1" spc="-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umlah</a:t>
            </a:r>
            <a:r>
              <a:rPr sz="2206" i="1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relatif</a:t>
            </a:r>
            <a:r>
              <a:rPr sz="2206" i="1" spc="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kecil</a:t>
            </a:r>
            <a:r>
              <a:rPr sz="2206" i="1" spc="-3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i="1" spc="-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168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optim</a:t>
            </a:r>
            <a:r>
              <a:rPr sz="2206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206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lgoritma</a:t>
            </a:r>
            <a:r>
              <a:rPr sz="2206" spc="-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146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5026667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optim</a:t>
            </a:r>
            <a:r>
              <a:rPr sz="2206" spc="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206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formula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litik.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168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simul</a:t>
            </a:r>
            <a:r>
              <a:rPr sz="2206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146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994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heuristik</a:t>
            </a:r>
            <a:r>
              <a:rPr sz="2206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146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994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prediktif.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128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</a:t>
            </a:r>
            <a:r>
              <a:rPr sz="2206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206" spc="-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206" spc="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innya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65295" y="781263"/>
            <a:ext cx="3648635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152383" algn="l"/>
              </a:tabLst>
            </a:pPr>
            <a:r>
              <a:rPr sz="3485" spc="88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Model</a:t>
            </a:r>
            <a:r>
              <a:rPr sz="3485" spc="20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485" spc="7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optimasi</a:t>
            </a:r>
            <a:r>
              <a:rPr sz="348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530" spc="-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sz="3530" spc="-52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3530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sz="353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3596" y="1897672"/>
            <a:ext cx="6923554" cy="288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99" marR="69480" indent="-298092">
              <a:lnSpc>
                <a:spcPts val="2965"/>
              </a:lnSpc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27968" algn="l"/>
                <a:tab pos="1344778" algn="l"/>
                <a:tab pos="2805542" algn="l"/>
                <a:tab pos="4690472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	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ptim</a:t>
            </a:r>
            <a:r>
              <a:rPr sz="2515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</a:t>
            </a:r>
            <a:r>
              <a:rPr sz="2515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515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-4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515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9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515" spc="-3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515" spc="20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</a:t>
            </a:r>
            <a:r>
              <a:rPr sz="2515" spc="3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515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515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jumla</a:t>
            </a:r>
            <a:r>
              <a:rPr sz="2515" spc="-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515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rel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atif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-6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kecil.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483" lvl="1" indent="-249905">
              <a:lnSpc>
                <a:spcPts val="2524"/>
              </a:lnSpc>
              <a:spcBef>
                <a:spcPts val="543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terba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206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sejumla</a:t>
            </a:r>
            <a:r>
              <a:rPr sz="2206" spc="-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206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5386" lvl="1" indent="-249905">
              <a:lnSpc>
                <a:spcPts val="2541"/>
              </a:lnSpc>
              <a:spcBef>
                <a:spcPts val="512"/>
              </a:spcBef>
              <a:buClr>
                <a:srgbClr val="9A9A36"/>
              </a:buClr>
              <a:buFont typeface="Arial"/>
              <a:buChar char="•"/>
              <a:tabLst>
                <a:tab pos="648855" algn="l"/>
                <a:tab pos="1643430" algn="l"/>
                <a:tab pos="2608869" algn="l"/>
                <a:tab pos="3482974" algn="l"/>
                <a:tab pos="3792273" algn="l"/>
              </a:tabLst>
            </a:pP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Teknik-</a:t>
            </a:r>
            <a:r>
              <a:rPr sz="2206" spc="-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teknik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penyeles</a:t>
            </a:r>
            <a:r>
              <a:rPr sz="2206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sa</a:t>
            </a:r>
            <a:r>
              <a:rPr sz="2206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nt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mengguna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bel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keputusa</a:t>
            </a:r>
            <a:r>
              <a:rPr sz="2206" spc="-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pohon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keputusa</a:t>
            </a:r>
            <a:r>
              <a:rPr sz="2206" spc="-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15318"/>
            <a:ext cx="6958853" cy="54322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249">
              <a:lnSpc>
                <a:spcPct val="100000"/>
              </a:lnSpc>
            </a:pPr>
            <a:r>
              <a:rPr sz="3530" spc="53" dirty="0"/>
              <a:t>Model</a:t>
            </a:r>
            <a:r>
              <a:rPr sz="3530" spc="256" dirty="0"/>
              <a:t> </a:t>
            </a:r>
            <a:r>
              <a:rPr sz="3530" spc="57" dirty="0"/>
              <a:t>optimasi</a:t>
            </a:r>
            <a:r>
              <a:rPr sz="3530" spc="388" dirty="0"/>
              <a:t> </a:t>
            </a:r>
            <a:r>
              <a:rPr sz="3530" spc="-49" dirty="0"/>
              <a:t>(</a:t>
            </a:r>
            <a:r>
              <a:rPr sz="3530" spc="-313" dirty="0"/>
              <a:t>2</a:t>
            </a:r>
            <a:r>
              <a:rPr sz="3530" spc="-106" dirty="0"/>
              <a:t>)</a:t>
            </a:r>
            <a:endParaRPr sz="3530"/>
          </a:p>
        </p:txBody>
      </p:sp>
      <p:sp>
        <p:nvSpPr>
          <p:cNvPr id="8" name="object 8"/>
          <p:cNvSpPr txBox="1"/>
          <p:nvPr/>
        </p:nvSpPr>
        <p:spPr>
          <a:xfrm>
            <a:off x="2553597" y="1897673"/>
            <a:ext cx="6944285" cy="2855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47" indent="-311540"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44778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ptim</a:t>
            </a:r>
            <a:r>
              <a:rPr sz="2515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515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515" spc="-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515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oritma</a:t>
            </a:r>
            <a:r>
              <a:rPr sz="2515" spc="-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25215" lvl="1" indent="-249905">
              <a:lnSpc>
                <a:spcPts val="2524"/>
              </a:lnSpc>
              <a:spcBef>
                <a:spcPts val="631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terba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206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206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206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5190" lvl="1" indent="-263352">
              <a:spcBef>
                <a:spcPts val="357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649034" algn="l"/>
              </a:tabLst>
            </a:pPr>
            <a:r>
              <a:rPr sz="2206" spc="-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Proses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dil</a:t>
            </a:r>
            <a:r>
              <a:rPr sz="2206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demi</a:t>
            </a:r>
            <a:r>
              <a:rPr sz="2206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66118" lvl="1" indent="-249905">
              <a:lnSpc>
                <a:spcPts val="2541"/>
              </a:lnSpc>
              <a:spcBef>
                <a:spcPts val="552"/>
              </a:spcBef>
              <a:buClr>
                <a:srgbClr val="9A9A36"/>
              </a:buClr>
              <a:buFont typeface="Arial"/>
              <a:buChar char="•"/>
              <a:tabLst>
                <a:tab pos="648855" algn="l"/>
                <a:tab pos="1643430" algn="l"/>
                <a:tab pos="2608869" algn="l"/>
                <a:tab pos="3482974" algn="l"/>
                <a:tab pos="4201309" algn="l"/>
                <a:tab pos="5895729" algn="l"/>
              </a:tabLst>
            </a:pP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Teknik-</a:t>
            </a:r>
            <a:r>
              <a:rPr sz="2206" spc="-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teknik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penyeles</a:t>
            </a:r>
            <a:r>
              <a:rPr sz="2206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sa</a:t>
            </a:r>
            <a:r>
              <a:rPr sz="2206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nt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mengguna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line</a:t>
            </a:r>
            <a:r>
              <a:rPr sz="2206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2206" spc="8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progr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mming</a:t>
            </a:r>
            <a:r>
              <a:rPr sz="2206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tem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tika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206" spc="-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>
              <a:lnSpc>
                <a:spcPts val="2475"/>
              </a:lnSpc>
            </a:pP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innya,</a:t>
            </a:r>
            <a:r>
              <a:rPr sz="2206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</a:t>
            </a:r>
            <a:r>
              <a:rPr sz="2206" spc="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</a:t>
            </a:r>
            <a:r>
              <a:rPr sz="2206" spc="2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model</a:t>
            </a: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ja</a:t>
            </a:r>
            <a:r>
              <a:rPr sz="2206" spc="-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ring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n.</a:t>
            </a:r>
            <a:endParaRPr sz="2206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15318"/>
            <a:ext cx="6958853" cy="54322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249">
              <a:lnSpc>
                <a:spcPct val="100000"/>
              </a:lnSpc>
            </a:pPr>
            <a:r>
              <a:rPr sz="3530" spc="53" dirty="0"/>
              <a:t>Model</a:t>
            </a:r>
            <a:r>
              <a:rPr sz="3530" spc="256" dirty="0"/>
              <a:t> </a:t>
            </a:r>
            <a:r>
              <a:rPr sz="3530" spc="57" dirty="0"/>
              <a:t>optimasi</a:t>
            </a:r>
            <a:r>
              <a:rPr sz="3530" spc="388" dirty="0"/>
              <a:t> </a:t>
            </a:r>
            <a:r>
              <a:rPr sz="3530" spc="-202" dirty="0"/>
              <a:t>(</a:t>
            </a:r>
            <a:r>
              <a:rPr sz="3530" spc="-159" dirty="0"/>
              <a:t>3</a:t>
            </a:r>
            <a:r>
              <a:rPr sz="3530" spc="-106" dirty="0"/>
              <a:t>)</a:t>
            </a:r>
            <a:endParaRPr sz="3530"/>
          </a:p>
        </p:txBody>
      </p:sp>
      <p:sp>
        <p:nvSpPr>
          <p:cNvPr id="8" name="object 8"/>
          <p:cNvSpPr txBox="1"/>
          <p:nvPr/>
        </p:nvSpPr>
        <p:spPr>
          <a:xfrm>
            <a:off x="2553596" y="1897671"/>
            <a:ext cx="6923554" cy="214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47" indent="-311540"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44778" algn="l"/>
                <a:tab pos="5395360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ptim</a:t>
            </a:r>
            <a:r>
              <a:rPr sz="2515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515" spc="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515" spc="-30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515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2515" spc="3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2515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rmula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515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litik.</a:t>
            </a:r>
            <a:endParaRPr sz="251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483" lvl="1" indent="-249905">
              <a:lnSpc>
                <a:spcPts val="2524"/>
              </a:lnSpc>
              <a:spcBef>
                <a:spcPts val="631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30245" algn="l"/>
                <a:tab pos="4217559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40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nya</a:t>
            </a:r>
            <a:r>
              <a:rPr sz="2206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27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lui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>
              <a:lnSpc>
                <a:spcPts val="2480"/>
              </a:lnSpc>
            </a:pPr>
            <a:r>
              <a:rPr sz="2206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ru</a:t>
            </a:r>
            <a:r>
              <a:rPr sz="2206" spc="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us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tertentu.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 marR="954232" lvl="1" indent="-260551">
              <a:lnSpc>
                <a:spcPts val="2524"/>
              </a:lnSpc>
              <a:spcBef>
                <a:spcPts val="609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2576930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seperti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40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206" spc="163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206" spc="243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88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dijumpa</a:t>
            </a:r>
            <a:r>
              <a:rPr sz="2206" spc="84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206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206" spc="-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sa</a:t>
            </a:r>
            <a:r>
              <a:rPr sz="2206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sz="2206" spc="-38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206" spc="1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inventory.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18781"/>
            <a:ext cx="6958853" cy="536301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249">
              <a:lnSpc>
                <a:spcPct val="100000"/>
              </a:lnSpc>
            </a:pPr>
            <a:r>
              <a:rPr sz="3485" spc="71" dirty="0"/>
              <a:t>Model</a:t>
            </a:r>
            <a:r>
              <a:rPr sz="3485" spc="379" dirty="0"/>
              <a:t> </a:t>
            </a:r>
            <a:r>
              <a:rPr sz="3485" spc="13" dirty="0"/>
              <a:t>simulasi</a:t>
            </a:r>
            <a:endParaRPr sz="3485"/>
          </a:p>
        </p:txBody>
      </p:sp>
      <p:sp>
        <p:nvSpPr>
          <p:cNvPr id="8" name="object 8"/>
          <p:cNvSpPr txBox="1"/>
          <p:nvPr/>
        </p:nvSpPr>
        <p:spPr>
          <a:xfrm>
            <a:off x="2553597" y="1897673"/>
            <a:ext cx="6924675" cy="247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47" indent="-311540"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44778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simul</a:t>
            </a:r>
            <a:r>
              <a:rPr sz="2515" spc="3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515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si.</a:t>
            </a:r>
            <a:endParaRPr sz="2515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483" lvl="1" indent="-249905">
              <a:lnSpc>
                <a:spcPct val="99700"/>
              </a:lnSpc>
              <a:spcBef>
                <a:spcPts val="543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19599" algn="l"/>
                <a:tab pos="2434047" algn="l"/>
                <a:tab pos="3321600" algn="l"/>
                <a:tab pos="4631638" algn="l"/>
              </a:tabLst>
            </a:pPr>
            <a:r>
              <a:rPr sz="2118" spc="-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118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-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18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18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118" spc="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9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118" spc="3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18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118" spc="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118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18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terha</a:t>
            </a:r>
            <a:r>
              <a:rPr sz="2118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118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118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2118" spc="12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ukup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118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118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118" spc="-3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118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terba</a:t>
            </a:r>
            <a:r>
              <a:rPr sz="2118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118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118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118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bebera</a:t>
            </a:r>
            <a:r>
              <a:rPr sz="2118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</a:t>
            </a:r>
            <a:r>
              <a:rPr sz="2118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ltern</a:t>
            </a:r>
            <a:r>
              <a:rPr sz="2118" spc="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12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tif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sz="2118" spc="-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118" spc="21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-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-3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18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18" spc="16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diuji</a:t>
            </a:r>
            <a:r>
              <a:rPr sz="2118" spc="28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</a:t>
            </a:r>
            <a:r>
              <a:rPr sz="2118" spc="-3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118" spc="18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17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</a:t>
            </a:r>
            <a:r>
              <a:rPr sz="2118" spc="13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2118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2118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iti</a:t>
            </a:r>
            <a:r>
              <a:rPr sz="2118" spc="3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n.</a:t>
            </a:r>
            <a:endParaRPr sz="2118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72389" marR="867942" lvl="1" indent="-260551">
              <a:lnSpc>
                <a:spcPts val="2524"/>
              </a:lnSpc>
              <a:spcBef>
                <a:spcPts val="627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  <a:tab pos="2716451" algn="l"/>
              </a:tabLst>
            </a:pPr>
            <a:r>
              <a:rPr sz="2118" spc="-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118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lebih</a:t>
            </a:r>
            <a:r>
              <a:rPr sz="21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118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118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8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118" spc="25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18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diguna</a:t>
            </a:r>
            <a:r>
              <a:rPr sz="2118" spc="-23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118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118" spc="26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4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untuk</a:t>
            </a:r>
            <a:r>
              <a:rPr sz="2118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bebera</a:t>
            </a:r>
            <a:r>
              <a:rPr sz="2118" spc="-29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</a:t>
            </a:r>
            <a:r>
              <a:rPr sz="2118" spc="20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tipe</a:t>
            </a:r>
            <a:r>
              <a:rPr sz="2118" spc="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18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118" spc="4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118" spc="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ul</a:t>
            </a:r>
            <a:r>
              <a:rPr sz="2118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118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si.</a:t>
            </a:r>
            <a:endParaRPr sz="2118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3163" y="518781"/>
            <a:ext cx="6958853" cy="536301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249">
              <a:lnSpc>
                <a:spcPct val="100000"/>
              </a:lnSpc>
            </a:pPr>
            <a:r>
              <a:rPr sz="3485" spc="71" dirty="0"/>
              <a:t>Model</a:t>
            </a:r>
            <a:r>
              <a:rPr sz="3485" spc="251" dirty="0"/>
              <a:t> </a:t>
            </a:r>
            <a:r>
              <a:rPr sz="3485" spc="40" dirty="0"/>
              <a:t>heuri</a:t>
            </a:r>
            <a:r>
              <a:rPr sz="3485" spc="331" dirty="0"/>
              <a:t>s</a:t>
            </a:r>
            <a:r>
              <a:rPr sz="3485" spc="-13" dirty="0"/>
              <a:t>tik</a:t>
            </a:r>
            <a:endParaRPr sz="3485"/>
          </a:p>
        </p:txBody>
      </p:sp>
      <p:sp>
        <p:nvSpPr>
          <p:cNvPr id="8" name="object 8"/>
          <p:cNvSpPr txBox="1"/>
          <p:nvPr/>
        </p:nvSpPr>
        <p:spPr>
          <a:xfrm>
            <a:off x="2553596" y="1897671"/>
            <a:ext cx="6933640" cy="2483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47" indent="-311540">
              <a:buClr>
                <a:srgbClr val="67672A"/>
              </a:buClr>
              <a:buSzPct val="94736"/>
              <a:buFont typeface="Arial"/>
              <a:buChar char="o"/>
              <a:tabLst>
                <a:tab pos="323307" algn="l"/>
                <a:tab pos="1355424" algn="l"/>
              </a:tabLst>
            </a:pPr>
            <a:r>
              <a:rPr sz="2515" spc="-1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515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5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515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heuristik.</a:t>
            </a:r>
            <a:endParaRPr sz="2515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14008" lvl="1" indent="-249905">
              <a:lnSpc>
                <a:spcPct val="95600"/>
              </a:lnSpc>
              <a:spcBef>
                <a:spcPts val="560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  <a:tab pos="3189924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4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kuk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penc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ri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1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terha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2206" spc="22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2206" spc="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solusi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206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</a:t>
            </a:r>
            <a:r>
              <a:rPr sz="2206" spc="18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cukup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206" spc="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7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ik</a:t>
            </a:r>
            <a:r>
              <a:rPr sz="2206" spc="23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mel</a:t>
            </a:r>
            <a:r>
              <a:rPr sz="2206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6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lui</a:t>
            </a:r>
            <a:r>
              <a:rPr sz="2206" spc="13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sera</a:t>
            </a:r>
            <a:r>
              <a:rPr sz="2206" spc="-3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ngk</a:t>
            </a:r>
            <a:r>
              <a:rPr sz="2206" spc="22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-13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2206" spc="172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75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tura</a:t>
            </a:r>
            <a:r>
              <a:rPr sz="2206" spc="9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i="1" spc="-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sz="2162" i="1" spc="-36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i="1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rule</a:t>
            </a:r>
            <a:r>
              <a:rPr sz="2162" i="1" spc="29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sz="2162" i="1" spc="-1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r>
              <a:rPr sz="2162" i="1" spc="-1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162" i="1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sz="2162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661743" marR="4483" lvl="1" indent="-249905">
              <a:lnSpc>
                <a:spcPct val="95600"/>
              </a:lnSpc>
              <a:spcBef>
                <a:spcPts val="538"/>
              </a:spcBef>
              <a:buClr>
                <a:srgbClr val="9A9A36"/>
              </a:buClr>
              <a:buFont typeface="Arial"/>
              <a:buChar char="•"/>
              <a:tabLst>
                <a:tab pos="675751" algn="l"/>
                <a:tab pos="1557140" algn="l"/>
                <a:tab pos="2455900" algn="l"/>
                <a:tab pos="2716451" algn="l"/>
              </a:tabLst>
            </a:pPr>
            <a:r>
              <a:rPr sz="2206" spc="-16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odel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ini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lebih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spc="-2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206" spc="17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3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ny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5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5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direpresenta</a:t>
            </a:r>
            <a:r>
              <a:rPr sz="2206" spc="-24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sika</a:t>
            </a:r>
            <a:r>
              <a:rPr sz="2206" spc="-3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2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denga</a:t>
            </a:r>
            <a:r>
              <a:rPr sz="2206" spc="-26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62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mengguna</a:t>
            </a:r>
            <a:r>
              <a:rPr sz="2206" spc="-27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-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</a:t>
            </a:r>
            <a:r>
              <a:rPr sz="2206" spc="19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pemrogra</a:t>
            </a:r>
            <a:r>
              <a:rPr sz="2206" spc="-287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2206" spc="22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2206" spc="24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7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heuristik</a:t>
            </a:r>
            <a:r>
              <a:rPr sz="2206" spc="4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spc="44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</a:t>
            </a:r>
            <a:r>
              <a:rPr sz="2206" spc="-318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spc="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</a:t>
            </a:r>
            <a:r>
              <a:rPr sz="2206" spc="15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206" b="1" spc="9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sistem</a:t>
            </a:r>
            <a:r>
              <a:rPr sz="2206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sz="2206" b="1" spc="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pak</a:t>
            </a:r>
            <a:r>
              <a:rPr sz="2206" b="1" spc="3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2206" b="1" spc="10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endParaRPr sz="2206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1301</Words>
  <Application>Microsoft Office PowerPoint</Application>
  <PresentationFormat>Widescreen</PresentationFormat>
  <Paragraphs>203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Courier New</vt:lpstr>
      <vt:lpstr>Times New Roman</vt:lpstr>
      <vt:lpstr>Verdana</vt:lpstr>
      <vt:lpstr>Wingdings</vt:lpstr>
      <vt:lpstr>Office Theme</vt:lpstr>
      <vt:lpstr>Custom Design</vt:lpstr>
      <vt:lpstr>SIC039 - PPT - SESI 7 Sistem Penunjang Keputusan</vt:lpstr>
      <vt:lpstr>PowerPoint Presentation</vt:lpstr>
      <vt:lpstr>PowerPoint Presentation</vt:lpstr>
      <vt:lpstr>Fokus Masalah</vt:lpstr>
      <vt:lpstr>PowerPoint Presentation</vt:lpstr>
      <vt:lpstr>Model optimasi (2)</vt:lpstr>
      <vt:lpstr>Model optimasi (3)</vt:lpstr>
      <vt:lpstr>Model simulasi</vt:lpstr>
      <vt:lpstr>Model heuristik</vt:lpstr>
      <vt:lpstr>Model prediktif</vt:lpstr>
      <vt:lpstr>Model-model yang lainnya</vt:lpstr>
      <vt:lpstr>Fokus Masalah</vt:lpstr>
      <vt:lpstr>Tabel I&lt;eputusan</vt:lpstr>
      <vt:lpstr>Tabel Keputusan</vt:lpstr>
      <vt:lpstr>Tabel Keputusan</vt:lpstr>
      <vt:lpstr>Tabel keputusan</vt:lpstr>
      <vt:lpstr>Tabel Keputusan</vt:lpstr>
      <vt:lpstr>Tabel Keputusan</vt:lpstr>
      <vt:lpstr>Tabel Keputusan</vt:lpstr>
      <vt:lpstr>Tabel I&lt;eputusan</vt:lpstr>
      <vt:lpstr>Tabel Keputusan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22</cp:revision>
  <dcterms:created xsi:type="dcterms:W3CDTF">2021-08-03T05:39:13Z</dcterms:created>
  <dcterms:modified xsi:type="dcterms:W3CDTF">2021-09-14T13:58:25Z</dcterms:modified>
</cp:coreProperties>
</file>